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62" r:id="rId15"/>
    <p:sldId id="271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9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69612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83949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6645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145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5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2_array/src/Main5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rando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FFFF00"/>
                </a:solidFill>
              </a:rPr>
              <a:t>Java API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中查找：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77547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77547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6014386" y="3208101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5077257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由小到大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</a:t>
            </a:r>
            <a:r>
              <a:rPr lang="zh-TW" altLang="en-US" sz="2400">
                <a:solidFill>
                  <a:srgbClr val="00B0F0"/>
                </a:solidFill>
              </a:rPr>
              <a:t>二分搜尋法</a:t>
            </a:r>
            <a:r>
              <a:rPr lang="zh-TW" altLang="en-US" sz="2400"/>
              <a:t>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不管是哪個程式語言，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3E14E-F0D5-439D-9398-E72A736D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DC1CCB5-A556-452C-8A85-16BC2C4B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中，可以使用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Random </a:t>
            </a:r>
            <a:r>
              <a:rPr lang="zh-TW" altLang="en-US"/>
              <a:t>來生成隨機數</a:t>
            </a:r>
            <a:endParaRPr lang="en-US" altLang="zh-TW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有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seed)</a:t>
            </a:r>
            <a:r>
              <a:rPr lang="zh-TW" altLang="en-US"/>
              <a:t>，其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有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lowerBound,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偽隨機</a:t>
            </a:r>
            <a:r>
              <a:rPr lang="en-US" altLang="zh-TW">
                <a:solidFill>
                  <a:srgbClr val="00B0F0"/>
                </a:solidFill>
              </a:rPr>
              <a:t>(pseudorandom)</a:t>
            </a:r>
            <a:r>
              <a:rPr lang="zh-TW" altLang="en-US">
                <a:solidFill>
                  <a:srgbClr val="00B0F0"/>
                </a:solidFill>
              </a:rPr>
              <a:t>生成器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/>
              <a:t> </a:t>
            </a:r>
            <a:r>
              <a:rPr lang="zh-TW" altLang="en-US"/>
              <a:t>在同一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r>
              <a:rPr lang="en-US" altLang="zh-TW">
                <a:solidFill>
                  <a:srgbClr val="00B0F0"/>
                </a:solidFill>
              </a:rPr>
              <a:t>(seed)</a:t>
            </a:r>
            <a:r>
              <a:rPr lang="zh-TW" altLang="en-US"/>
              <a:t>所生成的</a:t>
            </a:r>
            <a:r>
              <a:rPr lang="zh-TW" altLang="en-US">
                <a:solidFill>
                  <a:srgbClr val="00B0F0"/>
                </a:solidFill>
              </a:rPr>
              <a:t>隨機數序列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無參數建構子</a:t>
            </a:r>
            <a:r>
              <a:rPr lang="zh-TW" altLang="en-US"/>
              <a:t>會使用當前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unix </a:t>
            </a:r>
            <a:r>
              <a:rPr lang="zh-TW" altLang="en-US">
                <a:solidFill>
                  <a:srgbClr val="00B0F0"/>
                </a:solidFill>
              </a:rPr>
              <a:t>時間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4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2427-A599-49F9-8BA0-40986DB4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2376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533E-437E-4C3D-BFC3-9464A1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612"/>
            <a:ext cx="5446372" cy="2644775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 </a:t>
            </a:r>
          </a:p>
          <a:p>
            <a:r>
              <a:rPr lang="zh-TW" altLang="en-US"/>
              <a:t>則可以生成</a:t>
            </a:r>
            <a:endParaRPr lang="en-US" altLang="zh-TW"/>
          </a:p>
          <a:p>
            <a:r>
              <a:rPr lang="zh-TW" altLang="en-US"/>
              <a:t>在區間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zh-TW" altLang="en-US"/>
              <a:t>間的隨機數</a:t>
            </a:r>
            <a:endParaRPr lang="en-US" altLang="zh-TW"/>
          </a:p>
          <a:p>
            <a:r>
              <a:rPr lang="zh-TW" altLang="en-US"/>
              <a:t>其內部也是使用了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AE8793-3FD4-45D8-AEFD-3A8FBB9944A2}"/>
              </a:ext>
            </a:extLst>
          </p:cNvPr>
          <p:cNvGrpSpPr/>
          <p:nvPr/>
        </p:nvGrpSpPr>
        <p:grpSpPr>
          <a:xfrm>
            <a:off x="838200" y="5622459"/>
            <a:ext cx="10515600" cy="923330"/>
            <a:chOff x="-5579605" y="5903839"/>
            <a:chExt cx="10515600" cy="92333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3F24721-4E05-4119-A899-9F976F6A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79605" y="5903839"/>
              <a:ext cx="10515600" cy="892552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[0.5598715847357625, 0.450838353119576, 0.5623495846152963, 0.21469423361943507, 0.290874720158952]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[0.3564439755039498, 0.546236143641482, 0.7969334809641179, 0.4668859506985015, 0.9069712317195023]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26613C-FF6D-4D3A-9E14-71FB52757CDE}"/>
                </a:ext>
              </a:extLst>
            </p:cNvPr>
            <p:cNvSpPr txBox="1"/>
            <p:nvPr/>
          </p:nvSpPr>
          <p:spPr>
            <a:xfrm>
              <a:off x="4155012" y="651939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762F95-65F6-4040-8F35-CA0959EF28D7}"/>
              </a:ext>
            </a:extLst>
          </p:cNvPr>
          <p:cNvGrpSpPr/>
          <p:nvPr/>
        </p:nvGrpSpPr>
        <p:grpSpPr>
          <a:xfrm>
            <a:off x="6600576" y="67598"/>
            <a:ext cx="4753224" cy="5493812"/>
            <a:chOff x="6600576" y="67598"/>
            <a:chExt cx="475322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403B1C5-E66D-4A8E-9436-6D19B01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76" y="67598"/>
              <a:ext cx="4753224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java.util.Random;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arr4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arr1[i] = random1.nextDouble();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arr2[i] = random2.nextDouble();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arr3[i] = random3.nextDouble();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arr4[i] =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(arr2));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(arr4));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B9CF477-C684-4D60-AA80-D8F2969150A3}"/>
                </a:ext>
              </a:extLst>
            </p:cNvPr>
            <p:cNvSpPr txBox="1"/>
            <p:nvPr/>
          </p:nvSpPr>
          <p:spPr>
            <a:xfrm>
              <a:off x="10662585" y="51920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430C8DA2-3B78-43DE-8E6B-F3A31DD9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67598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73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469D4-7265-4AC3-A1A4-C5B433A4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82964-69AE-4A8A-894E-0E8C4EC8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513"/>
            <a:ext cx="10515600" cy="513556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中，關於數學的東西多半定義在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有許多，下方為部分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基礎運算：</a:t>
            </a:r>
            <a:r>
              <a:rPr lang="en-US" altLang="zh-TW">
                <a:solidFill>
                  <a:srgbClr val="92D050"/>
                </a:solidFill>
              </a:rPr>
              <a:t>abs(</a:t>
            </a:r>
            <a:r>
              <a:rPr lang="zh-TW" altLang="en-US">
                <a:solidFill>
                  <a:srgbClr val="92D050"/>
                </a:solidFill>
              </a:rPr>
              <a:t>絕對值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sqrt(</a:t>
            </a:r>
            <a:r>
              <a:rPr lang="zh-TW" altLang="en-US">
                <a:solidFill>
                  <a:srgbClr val="92D050"/>
                </a:solidFill>
              </a:rPr>
              <a:t>開根號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cbrt(</a:t>
            </a:r>
            <a:r>
              <a:rPr lang="zh-TW" altLang="en-US">
                <a:solidFill>
                  <a:srgbClr val="92D050"/>
                </a:solidFill>
              </a:rPr>
              <a:t>開三次方根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常用對數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exp(</a:t>
            </a:r>
            <a:r>
              <a:rPr lang="zh-TW" altLang="en-US">
                <a:solidFill>
                  <a:srgbClr val="92D050"/>
                </a:solidFill>
              </a:rPr>
              <a:t>自然指數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log(</a:t>
            </a:r>
            <a:r>
              <a:rPr lang="zh-TW" altLang="en-US">
                <a:solidFill>
                  <a:srgbClr val="92D050"/>
                </a:solidFill>
              </a:rPr>
              <a:t>自然對數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三角運算：</a:t>
            </a:r>
            <a:r>
              <a:rPr lang="en-US" altLang="zh-TW">
                <a:solidFill>
                  <a:srgbClr val="92D050"/>
                </a:solidFill>
              </a:rPr>
              <a:t>sin(</a:t>
            </a:r>
            <a:r>
              <a:rPr lang="zh-TW" altLang="en-US">
                <a:solidFill>
                  <a:srgbClr val="92D050"/>
                </a:solidFill>
              </a:rPr>
              <a:t>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cos(</a:t>
            </a:r>
            <a:r>
              <a:rPr lang="zh-TW" altLang="en-US">
                <a:solidFill>
                  <a:srgbClr val="92D050"/>
                </a:solidFill>
              </a:rPr>
              <a:t>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tan(</a:t>
            </a:r>
            <a:r>
              <a:rPr lang="zh-TW" altLang="en-US">
                <a:solidFill>
                  <a:srgbClr val="92D050"/>
                </a:solidFill>
              </a:rPr>
              <a:t>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sin2(</a:t>
            </a:r>
            <a:r>
              <a:rPr lang="zh-TW" altLang="en-US">
                <a:solidFill>
                  <a:srgbClr val="92D050"/>
                </a:solidFill>
              </a:rPr>
              <a:t>正弦平方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cos2(</a:t>
            </a:r>
            <a:r>
              <a:rPr lang="zh-TW" altLang="en-US">
                <a:solidFill>
                  <a:srgbClr val="92D050"/>
                </a:solidFill>
              </a:rPr>
              <a:t>餘弦平方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tan2(</a:t>
            </a:r>
            <a:r>
              <a:rPr lang="zh-TW" altLang="en-US">
                <a:solidFill>
                  <a:srgbClr val="92D050"/>
                </a:solidFill>
              </a:rPr>
              <a:t>正切平方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asin(</a:t>
            </a:r>
            <a:r>
              <a:rPr lang="zh-TW" altLang="en-US">
                <a:solidFill>
                  <a:srgbClr val="92D050"/>
                </a:solidFill>
              </a:rPr>
              <a:t>反正弦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acos(</a:t>
            </a:r>
            <a:r>
              <a:rPr lang="zh-TW" altLang="en-US">
                <a:solidFill>
                  <a:srgbClr val="92D050"/>
                </a:solidFill>
              </a:rPr>
              <a:t>反餘弦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atan(</a:t>
            </a:r>
            <a:r>
              <a:rPr lang="zh-TW" altLang="en-US">
                <a:solidFill>
                  <a:srgbClr val="92D050"/>
                </a:solidFill>
              </a:rPr>
              <a:t>反正切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toRadians(</a:t>
            </a:r>
            <a:r>
              <a:rPr lang="zh-TW" altLang="en-US">
                <a:solidFill>
                  <a:srgbClr val="92D050"/>
                </a:solidFill>
              </a:rPr>
              <a:t>角度轉弧度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toDegrees(</a:t>
            </a:r>
            <a:r>
              <a:rPr lang="zh-TW" altLang="en-US">
                <a:solidFill>
                  <a:srgbClr val="92D050"/>
                </a:solidFill>
              </a:rPr>
              <a:t>弧度轉角度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其中三角函數、反三角函數使用的單位都是弧度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872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A5B4-D40D-422E-B23B-EDE38E5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DB342-EFC6-4F92-ACCD-F175FF2F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57517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round(</a:t>
            </a:r>
            <a:r>
              <a:rPr lang="zh-TW" altLang="en-US">
                <a:solidFill>
                  <a:srgbClr val="92D050"/>
                </a:solidFill>
              </a:rPr>
              <a:t>四捨五入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floor(</a:t>
            </a:r>
            <a:r>
              <a:rPr lang="zh-TW" altLang="en-US">
                <a:solidFill>
                  <a:srgbClr val="92D050"/>
                </a:solidFill>
              </a:rPr>
              <a:t>向下取整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ceil(</a:t>
            </a:r>
            <a:r>
              <a:rPr lang="zh-TW" altLang="en-US">
                <a:solidFill>
                  <a:srgbClr val="92D050"/>
                </a:solidFill>
              </a:rPr>
              <a:t>向上取整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，且皆只有兩個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pow(</a:t>
            </a:r>
            <a:r>
              <a:rPr lang="zh-TW" altLang="en-US">
                <a:solidFill>
                  <a:srgbClr val="92D050"/>
                </a:solidFill>
              </a:rPr>
              <a:t>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max(</a:t>
            </a:r>
            <a:r>
              <a:rPr lang="zh-TW" altLang="en-US">
                <a:solidFill>
                  <a:srgbClr val="92D050"/>
                </a:solidFill>
              </a:rPr>
              <a:t>取最大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min(</a:t>
            </a:r>
            <a:r>
              <a:rPr lang="zh-TW" altLang="en-US">
                <a:solidFill>
                  <a:srgbClr val="92D050"/>
                </a:solidFill>
              </a:rPr>
              <a:t>取最小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以及限制數值範圍的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，保證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value </a:t>
            </a:r>
            <a:r>
              <a:rPr lang="zh-TW" altLang="en-US"/>
              <a:t>不超過 </a:t>
            </a:r>
            <a:r>
              <a:rPr lang="en-US" altLang="zh-TW">
                <a:solidFill>
                  <a:srgbClr val="00B0F0"/>
                </a:solidFill>
              </a:rPr>
              <a:t>max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min</a:t>
            </a:r>
            <a:r>
              <a:rPr lang="zh-TW" altLang="en-US"/>
              <a:t>：</a:t>
            </a:r>
            <a:endParaRPr lang="fr-FR" altLang="zh-TW"/>
          </a:p>
          <a:p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clamp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value,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min,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max)</a:t>
            </a:r>
          </a:p>
          <a:p>
            <a:r>
              <a:rPr lang="zh-TW" altLang="en-US"/>
              <a:t>該類別也定義了一些數學常數：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PI(3.141...)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E(2.718...)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TAU(2</a:t>
            </a:r>
            <a:r>
              <a:rPr lang="zh-TW" altLang="en-US">
                <a:solidFill>
                  <a:srgbClr val="92D050"/>
                </a:solidFill>
              </a:rPr>
              <a:t>倍</a:t>
            </a:r>
            <a:r>
              <a:rPr lang="en-US" altLang="zh-TW">
                <a:solidFill>
                  <a:srgbClr val="92D050"/>
                </a:solidFill>
              </a:rPr>
              <a:t>PI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en-US" altLang="zh-TW">
                <a:solidFill>
                  <a:srgbClr val="92D050"/>
                </a:solidFill>
              </a:rPr>
              <a:t>6.283...)</a:t>
            </a:r>
          </a:p>
          <a:p>
            <a:r>
              <a:rPr lang="zh-TW" altLang="en-US"/>
              <a:t>以上這些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，在其他程式語言中也基本上都有提供</a:t>
            </a:r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644396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800"/>
            <a:ext cx="10515600" cy="4144600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一樣，具有</a:t>
            </a:r>
            <a:r>
              <a:rPr lang="zh-TW" altLang="en-US">
                <a:solidFill>
                  <a:srgbClr val="00B0F0"/>
                </a:solidFill>
              </a:rPr>
              <a:t>不可變性</a:t>
            </a:r>
            <a:r>
              <a:rPr lang="zh-TW" altLang="en-US"/>
              <a:t>，即不可更改內容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1951768-2B78-4D4A-B892-E56CA159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463811"/>
            <a:ext cx="11349318" cy="1549690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，但是沒有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建立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的方式如下：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388CB8-09A1-4599-A6C7-4A88C3403FA3}"/>
              </a:ext>
            </a:extLst>
          </p:cNvPr>
          <p:cNvGrpSpPr/>
          <p:nvPr/>
        </p:nvGrpSpPr>
        <p:grpSpPr>
          <a:xfrm>
            <a:off x="421341" y="3013501"/>
            <a:ext cx="11349318" cy="830997"/>
            <a:chOff x="421341" y="3013501"/>
            <a:chExt cx="11349318" cy="830997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6B90188-2D16-46E9-963C-EF0EA80C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536591-5B12-49A9-BDD0-901C6207668B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4D1171C-E330-483F-BC7E-B4C1AEA9F5BC}"/>
              </a:ext>
            </a:extLst>
          </p:cNvPr>
          <p:cNvSpPr txBox="1">
            <a:spLocks/>
          </p:cNvSpPr>
          <p:nvPr/>
        </p:nvSpPr>
        <p:spPr>
          <a:xfrm>
            <a:off x="421341" y="3903794"/>
            <a:ext cx="11349318" cy="2611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，並沒有指定內容，內容為預設值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後不可變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EAADB7C-4B03-43C0-BC93-372192D5F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036"/>
            <a:ext cx="105156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若使用第一種</a:t>
            </a:r>
            <a:r>
              <a:rPr lang="en-US" altLang="zh-TW"/>
              <a:t>(</a:t>
            </a:r>
            <a:r>
              <a:rPr lang="zh-TW" altLang="en-US"/>
              <a:t>指定內容</a:t>
            </a:r>
            <a:r>
              <a:rPr lang="en-US" altLang="zh-TW"/>
              <a:t>)</a:t>
            </a:r>
            <a:r>
              <a:rPr lang="zh-TW" altLang="en-US"/>
              <a:t>的方式創建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3229411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4152741"/>
            <a:ext cx="10515600" cy="112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，代表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143423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760174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for-each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所以在不需要索引值的情況下，可以使用「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for-each</a:t>
            </a:r>
            <a:r>
              <a:rPr lang="zh-TW" altLang="en-US">
                <a:latin typeface="+mj-lt"/>
              </a:rPr>
              <a:t>」來替代</a:t>
            </a:r>
            <a:endParaRPr lang="zh-TW" altLang="en-US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7841673" y="5151019"/>
            <a:ext cx="3512124" cy="461665"/>
            <a:chOff x="1171307" y="6150062"/>
            <a:chExt cx="3512124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307" y="6150062"/>
              <a:ext cx="3512124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1751</TotalTime>
  <Words>3509</Words>
  <Application>Microsoft Office PowerPoint</Application>
  <PresentationFormat>寬螢幕</PresentationFormat>
  <Paragraphs>220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for-each</vt:lpstr>
      <vt:lpstr>k 維陣列</vt:lpstr>
      <vt:lpstr>陣列工具類別</vt:lpstr>
      <vt:lpstr>不定長度引數</vt:lpstr>
      <vt:lpstr>不定長度引數</vt:lpstr>
      <vt:lpstr>字串</vt:lpstr>
      <vt:lpstr>字串</vt:lpstr>
      <vt:lpstr>隨機</vt:lpstr>
      <vt:lpstr>隨機</vt:lpstr>
      <vt:lpstr>數學</vt:lpstr>
      <vt:lpstr>數學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TYIC</dc:creator>
  <cp:lastModifiedBy>Myster</cp:lastModifiedBy>
  <cp:revision>655</cp:revision>
  <dcterms:created xsi:type="dcterms:W3CDTF">2024-08-18T12:40:15Z</dcterms:created>
  <dcterms:modified xsi:type="dcterms:W3CDTF">2024-12-11T15:42:11Z</dcterms:modified>
</cp:coreProperties>
</file>