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53"/>
  </p:notesMasterIdLst>
  <p:sldIdLst>
    <p:sldId id="256" r:id="rId2"/>
    <p:sldId id="331" r:id="rId3"/>
    <p:sldId id="342" r:id="rId4"/>
    <p:sldId id="343" r:id="rId5"/>
    <p:sldId id="344" r:id="rId6"/>
    <p:sldId id="345" r:id="rId7"/>
    <p:sldId id="346" r:id="rId8"/>
    <p:sldId id="366" r:id="rId9"/>
    <p:sldId id="304" r:id="rId10"/>
    <p:sldId id="357" r:id="rId11"/>
    <p:sldId id="367" r:id="rId12"/>
    <p:sldId id="320" r:id="rId13"/>
    <p:sldId id="319" r:id="rId14"/>
    <p:sldId id="312" r:id="rId15"/>
    <p:sldId id="316" r:id="rId16"/>
    <p:sldId id="374" r:id="rId17"/>
    <p:sldId id="334" r:id="rId18"/>
    <p:sldId id="335" r:id="rId19"/>
    <p:sldId id="339" r:id="rId20"/>
    <p:sldId id="347" r:id="rId21"/>
    <p:sldId id="363" r:id="rId22"/>
    <p:sldId id="365" r:id="rId23"/>
    <p:sldId id="298" r:id="rId24"/>
    <p:sldId id="299" r:id="rId25"/>
    <p:sldId id="338" r:id="rId26"/>
    <p:sldId id="349" r:id="rId27"/>
    <p:sldId id="348" r:id="rId28"/>
    <p:sldId id="270" r:id="rId29"/>
    <p:sldId id="271" r:id="rId30"/>
    <p:sldId id="272" r:id="rId31"/>
    <p:sldId id="340" r:id="rId32"/>
    <p:sldId id="337" r:id="rId33"/>
    <p:sldId id="336" r:id="rId34"/>
    <p:sldId id="354" r:id="rId35"/>
    <p:sldId id="355" r:id="rId36"/>
    <p:sldId id="351" r:id="rId37"/>
    <p:sldId id="356" r:id="rId38"/>
    <p:sldId id="341" r:id="rId39"/>
    <p:sldId id="350" r:id="rId40"/>
    <p:sldId id="353" r:id="rId41"/>
    <p:sldId id="352" r:id="rId42"/>
    <p:sldId id="359" r:id="rId43"/>
    <p:sldId id="360" r:id="rId44"/>
    <p:sldId id="358" r:id="rId45"/>
    <p:sldId id="361" r:id="rId46"/>
    <p:sldId id="373" r:id="rId47"/>
    <p:sldId id="370" r:id="rId48"/>
    <p:sldId id="362" r:id="rId49"/>
    <p:sldId id="372" r:id="rId50"/>
    <p:sldId id="368" r:id="rId51"/>
    <p:sldId id="369" r:id="rId5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E600"/>
    <a:srgbClr val="FFFF99"/>
    <a:srgbClr val="CC99FF"/>
    <a:srgbClr val="FF9999"/>
    <a:srgbClr val="99FFCC"/>
    <a:srgbClr val="D352E8"/>
    <a:srgbClr val="D402FE"/>
    <a:srgbClr val="FF9900"/>
    <a:srgbClr val="CC9B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5962" autoAdjust="0"/>
  </p:normalViewPr>
  <p:slideViewPr>
    <p:cSldViewPr snapToGrid="0">
      <p:cViewPr varScale="1">
        <p:scale>
          <a:sx n="108" d="100"/>
          <a:sy n="108" d="100"/>
        </p:scale>
        <p:origin x="6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ACFDB0-F52D-462E-9D32-2CE2805F8044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35DD6-8AAE-44E9-BD40-CC7B9BD1F87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784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627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E9A5B7-413B-4E95-B49C-03D06A06FC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8789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738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35DD6-8AAE-44E9-BD40-CC7B9BD1F878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083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5885606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601832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289072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310258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8CBE1-846A-44D5-B197-DD4767CDBA8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103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1.java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2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4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earch/src/Main5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oeis.org/A000045" TargetMode="External"/><Relationship Id="rId2" Type="http://schemas.openxmlformats.org/officeDocument/2006/relationships/hyperlink" Target="https://github.com/TYSHIC/Java_Code/blob/main/13_static_method/src/Main2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www.google.com/search?q=%E9%81%9E%E8%BF%B4" TargetMode="Externa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1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math/src/Main2.java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math/src/Main3.jav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1.jav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0_dsa_basic/90_sort/src/Main3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2.java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4.java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0_dsa_basic/90_sort/src/Main5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8AD05F-E080-4882-A190-ACA1B3D856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6B7417-53EF-4488-87C4-8C074F944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3503521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AD4A52-E795-4F8C-BBB9-108B2FE62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串列與鏈結串列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DF253B-3F9C-44D7-9CD0-EB36641B7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1"/>
            <a:ext cx="10515600" cy="51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串列</a:t>
            </a:r>
            <a:r>
              <a:rPr lang="en-US" altLang="zh-TW">
                <a:solidFill>
                  <a:srgbClr val="00B0F0"/>
                </a:solidFill>
              </a:rPr>
              <a:t>(list)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，可以像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一樣儲存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但是</a:t>
            </a:r>
            <a:r>
              <a:rPr lang="zh-TW" altLang="en-US">
                <a:solidFill>
                  <a:srgbClr val="00B0F0"/>
                </a:solidFill>
              </a:rPr>
              <a:t>儲存容量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00B0F0"/>
                </a:solidFill>
              </a:rPr>
              <a:t>動態增長</a:t>
            </a:r>
            <a:r>
              <a:rPr lang="zh-TW" altLang="en-US"/>
              <a:t>，也就是說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的數量可以不固定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en-US" altLang="zh-TW">
                <a:solidFill>
                  <a:srgbClr val="00B0F0"/>
                </a:solidFill>
              </a:rPr>
              <a:t>(linked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list)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由若干個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en-US" altLang="zh-TW">
                <a:solidFill>
                  <a:srgbClr val="00B0F0"/>
                </a:solidFill>
              </a:rPr>
              <a:t>(node)</a:t>
            </a:r>
            <a:r>
              <a:rPr lang="zh-TW" altLang="en-US"/>
              <a:t>組成，每個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記錄了一筆資料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鏈結</a:t>
            </a:r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來紀錄上一個和下一個</a:t>
            </a:r>
            <a:r>
              <a:rPr lang="zh-TW" altLang="en-US">
                <a:solidFill>
                  <a:srgbClr val="00B0F0"/>
                </a:solidFill>
              </a:rPr>
              <a:t>節點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只紀錄上一個或下一個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單向鏈結串列</a:t>
            </a:r>
            <a:r>
              <a:rPr lang="en-US" altLang="zh-TW">
                <a:solidFill>
                  <a:srgbClr val="00B0F0"/>
                </a:solidFill>
              </a:rPr>
              <a:t>(singly linked list)</a:t>
            </a:r>
            <a:r>
              <a:rPr lang="zh-TW" altLang="en-US"/>
              <a:t>」</a:t>
            </a:r>
            <a:endParaRPr lang="en-US" altLang="zh-TW"/>
          </a:p>
          <a:p>
            <a:r>
              <a:rPr lang="zh-TW" altLang="en-US"/>
              <a:t>同時紀錄上一個和下一個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稱為「</a:t>
            </a:r>
            <a:r>
              <a:rPr lang="zh-TW" altLang="en-US">
                <a:solidFill>
                  <a:srgbClr val="00B0F0"/>
                </a:solidFill>
              </a:rPr>
              <a:t>雙向鏈結串列</a:t>
            </a:r>
            <a:r>
              <a:rPr lang="en-US" altLang="zh-TW">
                <a:solidFill>
                  <a:srgbClr val="00B0F0"/>
                </a:solidFill>
              </a:rPr>
              <a:t>(doubly linked list)</a:t>
            </a:r>
            <a:r>
              <a:rPr lang="zh-TW" altLang="en-US"/>
              <a:t>」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4259301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4B9681-14EE-4BCC-83F3-243C9D18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鏈結串列</a:t>
            </a:r>
          </a:p>
        </p:txBody>
      </p:sp>
      <p:sp>
        <p:nvSpPr>
          <p:cNvPr id="77" name="內容版面配置區 76">
            <a:extLst>
              <a:ext uri="{FF2B5EF4-FFF2-40B4-BE49-F238E27FC236}">
                <a16:creationId xmlns:a16="http://schemas.microsoft.com/office/drawing/2014/main" id="{38BFDE89-A300-4BED-908A-0390FC8DA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735977"/>
            <a:ext cx="10934698" cy="2598234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因為必須依次讀取每個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，這稱為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順序存取</a:t>
            </a:r>
            <a:r>
              <a:rPr lang="en-US" altLang="zh-TW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(sequential access)</a:t>
            </a: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原因是因為只需要將原有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鏈結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斷開，並重新連接上新的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節點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即可</a:t>
            </a:r>
            <a:endParaRPr lang="en-US" altLang="zh-TW"/>
          </a:p>
        </p:txBody>
      </p: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B68D9DA9-5707-41BF-9CD7-B62565678139}"/>
              </a:ext>
            </a:extLst>
          </p:cNvPr>
          <p:cNvGrpSpPr/>
          <p:nvPr/>
        </p:nvGrpSpPr>
        <p:grpSpPr>
          <a:xfrm>
            <a:off x="628651" y="4455457"/>
            <a:ext cx="10934699" cy="1620935"/>
            <a:chOff x="628649" y="4241981"/>
            <a:chExt cx="10934699" cy="1620935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C7DF68BE-69F6-47BB-B51E-8EBAB1A9E13B}"/>
                </a:ext>
              </a:extLst>
            </p:cNvPr>
            <p:cNvSpPr/>
            <p:nvPr/>
          </p:nvSpPr>
          <p:spPr>
            <a:xfrm>
              <a:off x="628649" y="4241981"/>
              <a:ext cx="10934699" cy="1620935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5DB912F-5DE4-4DD0-8F1F-BFC868A11ABB}"/>
                </a:ext>
              </a:extLst>
            </p:cNvPr>
            <p:cNvSpPr txBox="1"/>
            <p:nvPr/>
          </p:nvSpPr>
          <p:spPr>
            <a:xfrm>
              <a:off x="1135074" y="437874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節點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F07D155C-2992-4F78-B5DD-23404D08C578}"/>
                </a:ext>
              </a:extLst>
            </p:cNvPr>
            <p:cNvSpPr txBox="1"/>
            <p:nvPr/>
          </p:nvSpPr>
          <p:spPr>
            <a:xfrm>
              <a:off x="996786" y="489241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0352EF32-E655-4F3F-93A9-FFC2D56F1003}"/>
                </a:ext>
              </a:extLst>
            </p:cNvPr>
            <p:cNvGrpSpPr/>
            <p:nvPr/>
          </p:nvGrpSpPr>
          <p:grpSpPr>
            <a:xfrm>
              <a:off x="2523782" y="4363004"/>
              <a:ext cx="1204176" cy="1450719"/>
              <a:chOff x="2523782" y="4363004"/>
              <a:chExt cx="1204176" cy="1450719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93E145C5-EC88-493F-8A83-5C0FC538ACD7}"/>
                  </a:ext>
                </a:extLst>
              </p:cNvPr>
              <p:cNvSpPr/>
              <p:nvPr/>
            </p:nvSpPr>
            <p:spPr>
              <a:xfrm>
                <a:off x="2599304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37BCEF66-F500-42D7-99BD-4A5C93764965}"/>
                  </a:ext>
                </a:extLst>
              </p:cNvPr>
              <p:cNvSpPr txBox="1"/>
              <p:nvPr/>
            </p:nvSpPr>
            <p:spPr>
              <a:xfrm>
                <a:off x="2948578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24A6E46F-458B-4884-B2DD-0DB2F51C25BA}"/>
                  </a:ext>
                </a:extLst>
              </p:cNvPr>
              <p:cNvSpPr txBox="1"/>
              <p:nvPr/>
            </p:nvSpPr>
            <p:spPr>
              <a:xfrm>
                <a:off x="2523782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9" name="群組 58">
              <a:extLst>
                <a:ext uri="{FF2B5EF4-FFF2-40B4-BE49-F238E27FC236}">
                  <a16:creationId xmlns:a16="http://schemas.microsoft.com/office/drawing/2014/main" id="{809E1A38-3BE5-4C53-8EC4-82943A3DA7CD}"/>
                </a:ext>
              </a:extLst>
            </p:cNvPr>
            <p:cNvGrpSpPr/>
            <p:nvPr/>
          </p:nvGrpSpPr>
          <p:grpSpPr>
            <a:xfrm>
              <a:off x="5557036" y="4363004"/>
              <a:ext cx="1204176" cy="1450719"/>
              <a:chOff x="5557036" y="4363004"/>
              <a:chExt cx="1204176" cy="1450719"/>
            </a:xfrm>
          </p:grpSpPr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5A978ED1-2F74-4240-9C5F-2BAD5A62A794}"/>
                  </a:ext>
                </a:extLst>
              </p:cNvPr>
              <p:cNvSpPr/>
              <p:nvPr/>
            </p:nvSpPr>
            <p:spPr>
              <a:xfrm>
                <a:off x="5632558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AE88DE29-CC73-403D-A773-423D8BE56721}"/>
                  </a:ext>
                </a:extLst>
              </p:cNvPr>
              <p:cNvSpPr txBox="1"/>
              <p:nvPr/>
            </p:nvSpPr>
            <p:spPr>
              <a:xfrm>
                <a:off x="5981832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B53A328A-66C4-4D31-A8E0-001F62783C78}"/>
                  </a:ext>
                </a:extLst>
              </p:cNvPr>
              <p:cNvSpPr txBox="1"/>
              <p:nvPr/>
            </p:nvSpPr>
            <p:spPr>
              <a:xfrm>
                <a:off x="5557036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8A8FAAB2-5595-42BD-AB9B-E0847EB96B05}"/>
                </a:ext>
              </a:extLst>
            </p:cNvPr>
            <p:cNvSpPr txBox="1"/>
            <p:nvPr/>
          </p:nvSpPr>
          <p:spPr>
            <a:xfrm>
              <a:off x="689008" y="5347635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grpSp>
          <p:nvGrpSpPr>
            <p:cNvPr id="58" name="群組 57">
              <a:extLst>
                <a:ext uri="{FF2B5EF4-FFF2-40B4-BE49-F238E27FC236}">
                  <a16:creationId xmlns:a16="http://schemas.microsoft.com/office/drawing/2014/main" id="{1C1C04F1-1654-4755-B597-36B8D25803E3}"/>
                </a:ext>
              </a:extLst>
            </p:cNvPr>
            <p:cNvGrpSpPr/>
            <p:nvPr/>
          </p:nvGrpSpPr>
          <p:grpSpPr>
            <a:xfrm>
              <a:off x="7073663" y="4363004"/>
              <a:ext cx="1204176" cy="1450719"/>
              <a:chOff x="7073663" y="4363004"/>
              <a:chExt cx="1204176" cy="1450719"/>
            </a:xfrm>
          </p:grpSpPr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A3F21A89-477F-4A6D-A0DE-8A6FF9F36313}"/>
                  </a:ext>
                </a:extLst>
              </p:cNvPr>
              <p:cNvSpPr/>
              <p:nvPr/>
            </p:nvSpPr>
            <p:spPr>
              <a:xfrm>
                <a:off x="7149185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174A5F12-6A69-40D8-92CE-F2FD41B25A0A}"/>
                  </a:ext>
                </a:extLst>
              </p:cNvPr>
              <p:cNvSpPr txBox="1"/>
              <p:nvPr/>
            </p:nvSpPr>
            <p:spPr>
              <a:xfrm>
                <a:off x="7498459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3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E36658E9-4E51-4914-8A79-A94974EBE7F9}"/>
                  </a:ext>
                </a:extLst>
              </p:cNvPr>
              <p:cNvSpPr txBox="1"/>
              <p:nvPr/>
            </p:nvSpPr>
            <p:spPr>
              <a:xfrm>
                <a:off x="7073663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7" name="群組 56">
              <a:extLst>
                <a:ext uri="{FF2B5EF4-FFF2-40B4-BE49-F238E27FC236}">
                  <a16:creationId xmlns:a16="http://schemas.microsoft.com/office/drawing/2014/main" id="{299A779A-D8BD-4FCA-888B-47F2F5AE84B4}"/>
                </a:ext>
              </a:extLst>
            </p:cNvPr>
            <p:cNvGrpSpPr/>
            <p:nvPr/>
          </p:nvGrpSpPr>
          <p:grpSpPr>
            <a:xfrm>
              <a:off x="8590290" y="4363004"/>
              <a:ext cx="1204176" cy="1450719"/>
              <a:chOff x="8590290" y="4363004"/>
              <a:chExt cx="1204176" cy="1450719"/>
            </a:xfrm>
          </p:grpSpPr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0FB789E9-EB62-450E-974D-96914D2E9020}"/>
                  </a:ext>
                </a:extLst>
              </p:cNvPr>
              <p:cNvSpPr/>
              <p:nvPr/>
            </p:nvSpPr>
            <p:spPr>
              <a:xfrm>
                <a:off x="8665812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945B395-23AD-4EDF-A128-B6843A78A7E9}"/>
                  </a:ext>
                </a:extLst>
              </p:cNvPr>
              <p:cNvSpPr txBox="1"/>
              <p:nvPr/>
            </p:nvSpPr>
            <p:spPr>
              <a:xfrm>
                <a:off x="9015086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4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5A7736F-DF41-414D-AE8D-9F89BAF170E2}"/>
                  </a:ext>
                </a:extLst>
              </p:cNvPr>
              <p:cNvSpPr txBox="1"/>
              <p:nvPr/>
            </p:nvSpPr>
            <p:spPr>
              <a:xfrm>
                <a:off x="8590290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0xF028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grpSp>
          <p:nvGrpSpPr>
            <p:cNvPr id="56" name="群組 55">
              <a:extLst>
                <a:ext uri="{FF2B5EF4-FFF2-40B4-BE49-F238E27FC236}">
                  <a16:creationId xmlns:a16="http://schemas.microsoft.com/office/drawing/2014/main" id="{D12FA221-69B2-4658-A5EC-C8D5AF6D8820}"/>
                </a:ext>
              </a:extLst>
            </p:cNvPr>
            <p:cNvGrpSpPr/>
            <p:nvPr/>
          </p:nvGrpSpPr>
          <p:grpSpPr>
            <a:xfrm>
              <a:off x="10106917" y="4363004"/>
              <a:ext cx="1204176" cy="1450719"/>
              <a:chOff x="10106917" y="4363004"/>
              <a:chExt cx="1204176" cy="1450719"/>
            </a:xfrm>
          </p:grpSpPr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3DDA37B2-7843-45D3-A552-FB65879D0959}"/>
                  </a:ext>
                </a:extLst>
              </p:cNvPr>
              <p:cNvSpPr/>
              <p:nvPr/>
            </p:nvSpPr>
            <p:spPr>
              <a:xfrm>
                <a:off x="10182439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6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647A53BA-8DBA-43E7-9838-E37A73CF9E41}"/>
                  </a:ext>
                </a:extLst>
              </p:cNvPr>
              <p:cNvSpPr txBox="1"/>
              <p:nvPr/>
            </p:nvSpPr>
            <p:spPr>
              <a:xfrm>
                <a:off x="10531713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5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F21E127-C974-41D6-BE1B-8AFACDAAD4D8}"/>
                  </a:ext>
                </a:extLst>
              </p:cNvPr>
              <p:cNvSpPr txBox="1"/>
              <p:nvPr/>
            </p:nvSpPr>
            <p:spPr>
              <a:xfrm>
                <a:off x="10106917" y="5352058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0xF030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BE25ED78-890D-448D-BF5A-CC87CF1369BF}"/>
                </a:ext>
              </a:extLst>
            </p:cNvPr>
            <p:cNvSpPr txBox="1"/>
            <p:nvPr/>
          </p:nvSpPr>
          <p:spPr>
            <a:xfrm>
              <a:off x="4040409" y="5352058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BB866A0E-835D-4656-B746-15743F4B2B87}"/>
                </a:ext>
              </a:extLst>
            </p:cNvPr>
            <p:cNvGrpSpPr/>
            <p:nvPr/>
          </p:nvGrpSpPr>
          <p:grpSpPr>
            <a:xfrm>
              <a:off x="4115931" y="4363004"/>
              <a:ext cx="1053132" cy="995495"/>
              <a:chOff x="4115931" y="4363004"/>
              <a:chExt cx="1053132" cy="995495"/>
            </a:xfrm>
          </p:grpSpPr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F4C045B-66DD-48E1-9970-DE6FCA2132E0}"/>
                  </a:ext>
                </a:extLst>
              </p:cNvPr>
              <p:cNvSpPr txBox="1"/>
              <p:nvPr/>
            </p:nvSpPr>
            <p:spPr>
              <a:xfrm>
                <a:off x="4465205" y="489683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F977DD42-EFE8-4CB1-B1FD-B66AC6B06E9E}"/>
                  </a:ext>
                </a:extLst>
              </p:cNvPr>
              <p:cNvSpPr/>
              <p:nvPr/>
            </p:nvSpPr>
            <p:spPr>
              <a:xfrm>
                <a:off x="4115931" y="4363004"/>
                <a:ext cx="1053132" cy="511747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C8C2FF0E-941E-4A28-A3F5-6EB92FE53A0C}"/>
                </a:ext>
              </a:extLst>
            </p:cNvPr>
            <p:cNvCxnSpPr>
              <a:stCxn id="4" idx="3"/>
              <a:endCxn id="35" idx="1"/>
            </p:cNvCxnSpPr>
            <p:nvPr/>
          </p:nvCxnSpPr>
          <p:spPr>
            <a:xfrm>
              <a:off x="3652436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單箭頭接點 61">
              <a:extLst>
                <a:ext uri="{FF2B5EF4-FFF2-40B4-BE49-F238E27FC236}">
                  <a16:creationId xmlns:a16="http://schemas.microsoft.com/office/drawing/2014/main" id="{075A6F34-825F-48DC-8701-A1F60C21D31E}"/>
                </a:ext>
              </a:extLst>
            </p:cNvPr>
            <p:cNvCxnSpPr>
              <a:cxnSpLocks/>
              <a:stCxn id="35" idx="3"/>
              <a:endCxn id="36" idx="1"/>
            </p:cNvCxnSpPr>
            <p:nvPr/>
          </p:nvCxnSpPr>
          <p:spPr>
            <a:xfrm>
              <a:off x="5169063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B0579370-95B0-4FB1-B0D1-6F80ED169805}"/>
                </a:ext>
              </a:extLst>
            </p:cNvPr>
            <p:cNvCxnSpPr>
              <a:cxnSpLocks/>
              <a:stCxn id="36" idx="3"/>
              <a:endCxn id="37" idx="1"/>
            </p:cNvCxnSpPr>
            <p:nvPr/>
          </p:nvCxnSpPr>
          <p:spPr>
            <a:xfrm>
              <a:off x="6685690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單箭頭接點 68">
              <a:extLst>
                <a:ext uri="{FF2B5EF4-FFF2-40B4-BE49-F238E27FC236}">
                  <a16:creationId xmlns:a16="http://schemas.microsoft.com/office/drawing/2014/main" id="{5E6C63CC-AEE4-4673-AECC-C44A1F94E29B}"/>
                </a:ext>
              </a:extLst>
            </p:cNvPr>
            <p:cNvCxnSpPr>
              <a:cxnSpLocks/>
              <a:stCxn id="37" idx="3"/>
              <a:endCxn id="38" idx="1"/>
            </p:cNvCxnSpPr>
            <p:nvPr/>
          </p:nvCxnSpPr>
          <p:spPr>
            <a:xfrm>
              <a:off x="8202317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單箭頭接點 71">
              <a:extLst>
                <a:ext uri="{FF2B5EF4-FFF2-40B4-BE49-F238E27FC236}">
                  <a16:creationId xmlns:a16="http://schemas.microsoft.com/office/drawing/2014/main" id="{B855B9B7-8D81-4BE2-98C5-31F5747BDFFC}"/>
                </a:ext>
              </a:extLst>
            </p:cNvPr>
            <p:cNvCxnSpPr>
              <a:cxnSpLocks/>
              <a:stCxn id="38" idx="3"/>
              <a:endCxn id="39" idx="1"/>
            </p:cNvCxnSpPr>
            <p:nvPr/>
          </p:nvCxnSpPr>
          <p:spPr>
            <a:xfrm>
              <a:off x="9718944" y="4618878"/>
              <a:ext cx="463495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2727878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EDA401-6525-43CE-8D95-C1901E341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836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256" name="內容版面配置區 255">
            <a:extLst>
              <a:ext uri="{FF2B5EF4-FFF2-40B4-BE49-F238E27FC236}">
                <a16:creationId xmlns:a16="http://schemas.microsoft.com/office/drawing/2014/main" id="{F51AB0C0-9B36-43B0-AD01-7DE83E615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8549"/>
            <a:ext cx="10515600" cy="1035195"/>
          </a:xfrm>
        </p:spPr>
        <p:txBody>
          <a:bodyPr>
            <a:normAutofit/>
          </a:bodyPr>
          <a:lstStyle/>
          <a:p>
            <a:r>
              <a:rPr lang="zh-TW" altLang="en-US"/>
              <a:t>下表為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對於四種基本操作的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>
                <a:solidFill>
                  <a:srgbClr val="FFFF00"/>
                </a:solidFill>
              </a:rPr>
              <a:t>的優勢在</a:t>
            </a:r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</a:p>
        </p:txBody>
      </p:sp>
      <p:grpSp>
        <p:nvGrpSpPr>
          <p:cNvPr id="268" name="群組 267">
            <a:extLst>
              <a:ext uri="{FF2B5EF4-FFF2-40B4-BE49-F238E27FC236}">
                <a16:creationId xmlns:a16="http://schemas.microsoft.com/office/drawing/2014/main" id="{FFF4FEFE-AD95-4908-AC89-12C3B1578715}"/>
              </a:ext>
            </a:extLst>
          </p:cNvPr>
          <p:cNvGrpSpPr/>
          <p:nvPr/>
        </p:nvGrpSpPr>
        <p:grpSpPr>
          <a:xfrm>
            <a:off x="1824317" y="2353398"/>
            <a:ext cx="8543365" cy="4054707"/>
            <a:chOff x="1824317" y="2218927"/>
            <a:chExt cx="8543365" cy="4054707"/>
          </a:xfrm>
        </p:grpSpPr>
        <p:sp>
          <p:nvSpPr>
            <p:cNvPr id="265" name="手繪多邊形: 圖案 264">
              <a:extLst>
                <a:ext uri="{FF2B5EF4-FFF2-40B4-BE49-F238E27FC236}">
                  <a16:creationId xmlns:a16="http://schemas.microsoft.com/office/drawing/2014/main" id="{DBCAA0A7-E45B-4D3D-AE77-466891188538}"/>
                </a:ext>
              </a:extLst>
            </p:cNvPr>
            <p:cNvSpPr/>
            <p:nvPr/>
          </p:nvSpPr>
          <p:spPr>
            <a:xfrm>
              <a:off x="1824318" y="2218927"/>
              <a:ext cx="8543364" cy="810465"/>
            </a:xfrm>
            <a:custGeom>
              <a:avLst/>
              <a:gdLst>
                <a:gd name="connsiteX0" fmla="*/ 551562 w 8543364"/>
                <a:gd name="connsiteY0" fmla="*/ 0 h 810465"/>
                <a:gd name="connsiteX1" fmla="*/ 7991802 w 8543364"/>
                <a:gd name="connsiteY1" fmla="*/ 0 h 810465"/>
                <a:gd name="connsiteX2" fmla="*/ 8543364 w 8543364"/>
                <a:gd name="connsiteY2" fmla="*/ 551562 h 810465"/>
                <a:gd name="connsiteX3" fmla="*/ 8543364 w 8543364"/>
                <a:gd name="connsiteY3" fmla="*/ 810465 h 810465"/>
                <a:gd name="connsiteX4" fmla="*/ 0 w 8543364"/>
                <a:gd name="connsiteY4" fmla="*/ 810465 h 810465"/>
                <a:gd name="connsiteX5" fmla="*/ 0 w 8543364"/>
                <a:gd name="connsiteY5" fmla="*/ 551562 h 810465"/>
                <a:gd name="connsiteX6" fmla="*/ 551562 w 8543364"/>
                <a:gd name="connsiteY6" fmla="*/ 0 h 8104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543364" h="810465">
                  <a:moveTo>
                    <a:pt x="551562" y="0"/>
                  </a:moveTo>
                  <a:lnTo>
                    <a:pt x="7991802" y="0"/>
                  </a:lnTo>
                  <a:cubicBezTo>
                    <a:pt x="8296421" y="0"/>
                    <a:pt x="8543364" y="246943"/>
                    <a:pt x="8543364" y="551562"/>
                  </a:cubicBezTo>
                  <a:lnTo>
                    <a:pt x="8543364" y="810465"/>
                  </a:lnTo>
                  <a:lnTo>
                    <a:pt x="0" y="810465"/>
                  </a:lnTo>
                  <a:lnTo>
                    <a:pt x="0" y="551562"/>
                  </a:lnTo>
                  <a:cubicBezTo>
                    <a:pt x="0" y="246943"/>
                    <a:pt x="246943" y="0"/>
                    <a:pt x="551562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EB350B8-F41A-4D7E-B081-97AFBA8FD148}"/>
                </a:ext>
              </a:extLst>
            </p:cNvPr>
            <p:cNvSpPr/>
            <p:nvPr/>
          </p:nvSpPr>
          <p:spPr>
            <a:xfrm>
              <a:off x="1824317" y="3029392"/>
              <a:ext cx="8543365" cy="810465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41AC1569-677C-4FBE-B9DC-1DD471A9AD5D}"/>
                </a:ext>
              </a:extLst>
            </p:cNvPr>
            <p:cNvSpPr/>
            <p:nvPr/>
          </p:nvSpPr>
          <p:spPr>
            <a:xfrm>
              <a:off x="1824317" y="3839857"/>
              <a:ext cx="8543365" cy="810465"/>
            </a:xfrm>
            <a:prstGeom prst="rect">
              <a:avLst/>
            </a:prstGeom>
            <a:solidFill>
              <a:srgbClr val="FFDCB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sp>
          <p:nvSpPr>
            <p:cNvPr id="267" name="手繪多邊形: 圖案 266">
              <a:extLst>
                <a:ext uri="{FF2B5EF4-FFF2-40B4-BE49-F238E27FC236}">
                  <a16:creationId xmlns:a16="http://schemas.microsoft.com/office/drawing/2014/main" id="{0CAF7E32-996E-4E19-B54B-4C21EA9B83D3}"/>
                </a:ext>
              </a:extLst>
            </p:cNvPr>
            <p:cNvSpPr/>
            <p:nvPr/>
          </p:nvSpPr>
          <p:spPr>
            <a:xfrm flipV="1">
              <a:off x="1824318" y="5463170"/>
              <a:ext cx="8543364" cy="810464"/>
            </a:xfrm>
            <a:custGeom>
              <a:avLst/>
              <a:gdLst>
                <a:gd name="connsiteX0" fmla="*/ 0 w 8543364"/>
                <a:gd name="connsiteY0" fmla="*/ 810464 h 810464"/>
                <a:gd name="connsiteX1" fmla="*/ 8543364 w 8543364"/>
                <a:gd name="connsiteY1" fmla="*/ 810464 h 810464"/>
                <a:gd name="connsiteX2" fmla="*/ 8543364 w 8543364"/>
                <a:gd name="connsiteY2" fmla="*/ 551562 h 810464"/>
                <a:gd name="connsiteX3" fmla="*/ 7991802 w 8543364"/>
                <a:gd name="connsiteY3" fmla="*/ 0 h 810464"/>
                <a:gd name="connsiteX4" fmla="*/ 551562 w 8543364"/>
                <a:gd name="connsiteY4" fmla="*/ 0 h 810464"/>
                <a:gd name="connsiteX5" fmla="*/ 0 w 8543364"/>
                <a:gd name="connsiteY5" fmla="*/ 551562 h 810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43364" h="810464">
                  <a:moveTo>
                    <a:pt x="0" y="810464"/>
                  </a:moveTo>
                  <a:lnTo>
                    <a:pt x="8543364" y="810464"/>
                  </a:lnTo>
                  <a:lnTo>
                    <a:pt x="8543364" y="551562"/>
                  </a:lnTo>
                  <a:cubicBezTo>
                    <a:pt x="8543364" y="246943"/>
                    <a:pt x="8296421" y="0"/>
                    <a:pt x="7991802" y="0"/>
                  </a:cubicBezTo>
                  <a:lnTo>
                    <a:pt x="551562" y="0"/>
                  </a:lnTo>
                  <a:cubicBezTo>
                    <a:pt x="246943" y="0"/>
                    <a:pt x="0" y="246943"/>
                    <a:pt x="0" y="551562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 sz="2800"/>
            </a:p>
          </p:txBody>
        </p: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B57A9FF1-F334-4ACE-9803-5571F2596985}"/>
                </a:ext>
              </a:extLst>
            </p:cNvPr>
            <p:cNvSpPr/>
            <p:nvPr/>
          </p:nvSpPr>
          <p:spPr>
            <a:xfrm>
              <a:off x="1824317" y="4650322"/>
              <a:ext cx="8543365" cy="810465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800"/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899F4ADD-177A-4B36-8B68-A1263E5DE957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029392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5D6047F5-98A9-441C-AF63-26FAF41992BA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383985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417F95BF-22B7-410B-82F5-31BD7C0584CD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46239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2CDC2400-1F07-4068-ABA2-69331D0CCFD5}"/>
                </a:ext>
              </a:extLst>
            </p:cNvPr>
            <p:cNvCxnSpPr>
              <a:cxnSpLocks/>
            </p:cNvCxnSpPr>
            <p:nvPr/>
          </p:nvCxnSpPr>
          <p:spPr>
            <a:xfrm>
              <a:off x="1824317" y="5460787"/>
              <a:ext cx="854336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接點 157">
              <a:extLst>
                <a:ext uri="{FF2B5EF4-FFF2-40B4-BE49-F238E27FC236}">
                  <a16:creationId xmlns:a16="http://schemas.microsoft.com/office/drawing/2014/main" id="{F2D956F1-DF2D-4B97-8DFC-3CA04000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5605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接點 169">
              <a:extLst>
                <a:ext uri="{FF2B5EF4-FFF2-40B4-BE49-F238E27FC236}">
                  <a16:creationId xmlns:a16="http://schemas.microsoft.com/office/drawing/2014/main" id="{11754D6F-3CFB-44AC-8D94-128D15D5400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6893" y="2219162"/>
              <a:ext cx="0" cy="405447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0" name="文字方塊 199">
              <a:extLst>
                <a:ext uri="{FF2B5EF4-FFF2-40B4-BE49-F238E27FC236}">
                  <a16:creationId xmlns:a16="http://schemas.microsoft.com/office/drawing/2014/main" id="{5903339A-F80F-4D82-BD2B-D71DFCF89EAB}"/>
                </a:ext>
              </a:extLst>
            </p:cNvPr>
            <p:cNvSpPr txBox="1"/>
            <p:nvPr/>
          </p:nvSpPr>
          <p:spPr>
            <a:xfrm>
              <a:off x="2434483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資料結構</a:t>
              </a:r>
            </a:p>
          </p:txBody>
        </p:sp>
        <p:sp>
          <p:nvSpPr>
            <p:cNvPr id="210" name="文字方塊 209">
              <a:extLst>
                <a:ext uri="{FF2B5EF4-FFF2-40B4-BE49-F238E27FC236}">
                  <a16:creationId xmlns:a16="http://schemas.microsoft.com/office/drawing/2014/main" id="{3B6679E8-536D-4B37-A9F5-CCE699AF6CEC}"/>
                </a:ext>
              </a:extLst>
            </p:cNvPr>
            <p:cNvSpPr txBox="1"/>
            <p:nvPr/>
          </p:nvSpPr>
          <p:spPr>
            <a:xfrm>
              <a:off x="2793557" y="319904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存取</a:t>
              </a:r>
            </a:p>
          </p:txBody>
        </p:sp>
        <p:sp>
          <p:nvSpPr>
            <p:cNvPr id="213" name="文字方塊 212">
              <a:extLst>
                <a:ext uri="{FF2B5EF4-FFF2-40B4-BE49-F238E27FC236}">
                  <a16:creationId xmlns:a16="http://schemas.microsoft.com/office/drawing/2014/main" id="{803FFCCE-3103-4201-91D5-04731942AA75}"/>
                </a:ext>
              </a:extLst>
            </p:cNvPr>
            <p:cNvSpPr txBox="1"/>
            <p:nvPr/>
          </p:nvSpPr>
          <p:spPr>
            <a:xfrm>
              <a:off x="2793557" y="4009115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搜尋</a:t>
              </a:r>
            </a:p>
          </p:txBody>
        </p:sp>
        <p:sp>
          <p:nvSpPr>
            <p:cNvPr id="214" name="文字方塊 213">
              <a:extLst>
                <a:ext uri="{FF2B5EF4-FFF2-40B4-BE49-F238E27FC236}">
                  <a16:creationId xmlns:a16="http://schemas.microsoft.com/office/drawing/2014/main" id="{BBC33235-658A-4E9E-A566-DA69BB43A420}"/>
                </a:ext>
              </a:extLst>
            </p:cNvPr>
            <p:cNvSpPr txBox="1"/>
            <p:nvPr/>
          </p:nvSpPr>
          <p:spPr>
            <a:xfrm>
              <a:off x="2793556" y="4829467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插入</a:t>
              </a:r>
            </a:p>
          </p:txBody>
        </p:sp>
        <p:sp>
          <p:nvSpPr>
            <p:cNvPr id="215" name="文字方塊 214">
              <a:extLst>
                <a:ext uri="{FF2B5EF4-FFF2-40B4-BE49-F238E27FC236}">
                  <a16:creationId xmlns:a16="http://schemas.microsoft.com/office/drawing/2014/main" id="{0597D173-43D7-4497-BF9E-08592197BD59}"/>
                </a:ext>
              </a:extLst>
            </p:cNvPr>
            <p:cNvSpPr txBox="1"/>
            <p:nvPr/>
          </p:nvSpPr>
          <p:spPr>
            <a:xfrm>
              <a:off x="2793556" y="5629311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刪除</a:t>
              </a:r>
            </a:p>
          </p:txBody>
        </p:sp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798065A4-0DAF-42F7-819E-8891C7594C38}"/>
                </a:ext>
              </a:extLst>
            </p:cNvPr>
            <p:cNvSpPr txBox="1"/>
            <p:nvPr/>
          </p:nvSpPr>
          <p:spPr>
            <a:xfrm>
              <a:off x="5618558" y="2389544"/>
              <a:ext cx="902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陣列</a:t>
              </a:r>
            </a:p>
          </p:txBody>
        </p:sp>
        <p:sp>
          <p:nvSpPr>
            <p:cNvPr id="237" name="文字方塊 236">
              <a:extLst>
                <a:ext uri="{FF2B5EF4-FFF2-40B4-BE49-F238E27FC236}">
                  <a16:creationId xmlns:a16="http://schemas.microsoft.com/office/drawing/2014/main" id="{CEEDBCA4-EA48-4795-90A6-D38FBF27CBF8}"/>
                </a:ext>
              </a:extLst>
            </p:cNvPr>
            <p:cNvSpPr txBox="1"/>
            <p:nvPr/>
          </p:nvSpPr>
          <p:spPr>
            <a:xfrm>
              <a:off x="8100776" y="2389544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800">
                  <a:solidFill>
                    <a:schemeClr val="bg2"/>
                  </a:solidFill>
                </a:rPr>
                <a:t>鏈結串列</a:t>
              </a:r>
            </a:p>
          </p:txBody>
        </p:sp>
        <p:sp>
          <p:nvSpPr>
            <p:cNvPr id="238" name="文字方塊 237">
              <a:extLst>
                <a:ext uri="{FF2B5EF4-FFF2-40B4-BE49-F238E27FC236}">
                  <a16:creationId xmlns:a16="http://schemas.microsoft.com/office/drawing/2014/main" id="{C743ECEC-B643-4ACD-8E50-737ADD22990D}"/>
                </a:ext>
              </a:extLst>
            </p:cNvPr>
            <p:cNvSpPr txBox="1"/>
            <p:nvPr/>
          </p:nvSpPr>
          <p:spPr>
            <a:xfrm>
              <a:off x="5637794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43" name="文字方塊 242">
              <a:extLst>
                <a:ext uri="{FF2B5EF4-FFF2-40B4-BE49-F238E27FC236}">
                  <a16:creationId xmlns:a16="http://schemas.microsoft.com/office/drawing/2014/main" id="{5B0CDA47-D570-4EF9-9700-B746163F4F46}"/>
                </a:ext>
              </a:extLst>
            </p:cNvPr>
            <p:cNvSpPr txBox="1"/>
            <p:nvPr/>
          </p:nvSpPr>
          <p:spPr>
            <a:xfrm>
              <a:off x="8479081" y="3199047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b="0" i="1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2"/>
                </a:solidFill>
              </a:endParaRPr>
            </a:p>
          </p:txBody>
        </p:sp>
        <p:sp>
          <p:nvSpPr>
            <p:cNvPr id="244" name="文字方塊 243">
              <a:extLst>
                <a:ext uri="{FF2B5EF4-FFF2-40B4-BE49-F238E27FC236}">
                  <a16:creationId xmlns:a16="http://schemas.microsoft.com/office/drawing/2014/main" id="{5E6B7D42-4D9A-4176-9190-0123077F44A7}"/>
                </a:ext>
              </a:extLst>
            </p:cNvPr>
            <p:cNvSpPr txBox="1"/>
            <p:nvPr/>
          </p:nvSpPr>
          <p:spPr>
            <a:xfrm>
              <a:off x="5637794" y="398080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47" name="文字方塊 246">
              <a:extLst>
                <a:ext uri="{FF2B5EF4-FFF2-40B4-BE49-F238E27FC236}">
                  <a16:creationId xmlns:a16="http://schemas.microsoft.com/office/drawing/2014/main" id="{305DC881-AFF5-4DA9-9DAC-FFF9E255219E}"/>
                </a:ext>
              </a:extLst>
            </p:cNvPr>
            <p:cNvSpPr txBox="1"/>
            <p:nvPr/>
          </p:nvSpPr>
          <p:spPr>
            <a:xfrm>
              <a:off x="8479080" y="480352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0" name="文字方塊 249">
              <a:extLst>
                <a:ext uri="{FF2B5EF4-FFF2-40B4-BE49-F238E27FC236}">
                  <a16:creationId xmlns:a16="http://schemas.microsoft.com/office/drawing/2014/main" id="{D8FF375D-1CFF-4542-B514-BF74A9A90724}"/>
                </a:ext>
              </a:extLst>
            </p:cNvPr>
            <p:cNvSpPr txBox="1"/>
            <p:nvPr/>
          </p:nvSpPr>
          <p:spPr>
            <a:xfrm>
              <a:off x="8479081" y="3979544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9A2059D0-6244-477E-AA66-BEAB94016734}"/>
                </a:ext>
              </a:extLst>
            </p:cNvPr>
            <p:cNvSpPr txBox="1"/>
            <p:nvPr/>
          </p:nvSpPr>
          <p:spPr>
            <a:xfrm>
              <a:off x="8479080" y="5604409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b="1" i="0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(1)</a:t>
              </a:r>
              <a:endParaRPr lang="zh-TW" altLang="en-US" sz="2800" b="1">
                <a:solidFill>
                  <a:srgbClr val="FF0000"/>
                </a:solidFill>
              </a:endParaRPr>
            </a:p>
          </p:txBody>
        </p:sp>
        <p:sp>
          <p:nvSpPr>
            <p:cNvPr id="252" name="文字方塊 251">
              <a:extLst>
                <a:ext uri="{FF2B5EF4-FFF2-40B4-BE49-F238E27FC236}">
                  <a16:creationId xmlns:a16="http://schemas.microsoft.com/office/drawing/2014/main" id="{0929623A-AE18-437F-A76B-BC418B2ABC9E}"/>
                </a:ext>
              </a:extLst>
            </p:cNvPr>
            <p:cNvSpPr txBox="1"/>
            <p:nvPr/>
          </p:nvSpPr>
          <p:spPr>
            <a:xfrm>
              <a:off x="5637794" y="4806576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  <p:sp>
          <p:nvSpPr>
            <p:cNvPr id="253" name="文字方塊 252">
              <a:extLst>
                <a:ext uri="{FF2B5EF4-FFF2-40B4-BE49-F238E27FC236}">
                  <a16:creationId xmlns:a16="http://schemas.microsoft.com/office/drawing/2014/main" id="{CD96E401-70C7-43EE-B637-5D734C5949A7}"/>
                </a:ext>
              </a:extLst>
            </p:cNvPr>
            <p:cNvSpPr txBox="1"/>
            <p:nvPr/>
          </p:nvSpPr>
          <p:spPr>
            <a:xfrm>
              <a:off x="5637794" y="5598533"/>
              <a:ext cx="8643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O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(</a:t>
              </a:r>
              <a:r>
                <a:rPr kumimoji="0" lang="en-US" altLang="zh-TW" sz="2800" i="1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n</a:t>
              </a:r>
              <a:r>
                <a:rPr kumimoji="0" lang="en-US" altLang="zh-TW" sz="280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微軟正黑體 Light"/>
                  <a:cs typeface="Times New Roman" panose="02020603050405020304" pitchFamily="18" charset="0"/>
                </a:rPr>
                <a:t>)</a:t>
              </a:r>
              <a:endParaRPr lang="zh-TW" altLang="en-US" sz="28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862798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文字方塊 96">
            <a:extLst>
              <a:ext uri="{FF2B5EF4-FFF2-40B4-BE49-F238E27FC236}">
                <a16:creationId xmlns:a16="http://schemas.microsoft.com/office/drawing/2014/main" id="{E3FFF453-A77C-4B4C-83AD-7FD2B99B6F1A}"/>
              </a:ext>
            </a:extLst>
          </p:cNvPr>
          <p:cNvSpPr txBox="1"/>
          <p:nvPr/>
        </p:nvSpPr>
        <p:spPr>
          <a:xfrm>
            <a:off x="9056404" y="3116519"/>
            <a:ext cx="354584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D63810F-5BBF-4E03-B9FE-18DB9DD5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434"/>
            <a:ext cx="10515600" cy="1325563"/>
          </a:xfrm>
        </p:spPr>
        <p:txBody>
          <a:bodyPr/>
          <a:lstStyle/>
          <a:p>
            <a:r>
              <a:rPr lang="zh-TW" altLang="en-US"/>
              <a:t>陣列與鏈結串列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01231F6-CD10-47EA-B836-BEBDCA64BE5F}"/>
              </a:ext>
            </a:extLst>
          </p:cNvPr>
          <p:cNvSpPr/>
          <p:nvPr/>
        </p:nvSpPr>
        <p:spPr>
          <a:xfrm>
            <a:off x="1972915" y="2578894"/>
            <a:ext cx="3940808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732BC7DF-76AF-41EE-B8B1-89F5AEEABF2A}"/>
              </a:ext>
            </a:extLst>
          </p:cNvPr>
          <p:cNvCxnSpPr>
            <a:cxnSpLocks/>
          </p:cNvCxnSpPr>
          <p:nvPr/>
        </p:nvCxnSpPr>
        <p:spPr>
          <a:xfrm>
            <a:off x="197291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B17D6132-B0A6-4E38-8707-28C6F7C384F6}"/>
              </a:ext>
            </a:extLst>
          </p:cNvPr>
          <p:cNvCxnSpPr>
            <a:cxnSpLocks/>
          </p:cNvCxnSpPr>
          <p:nvPr/>
        </p:nvCxnSpPr>
        <p:spPr>
          <a:xfrm>
            <a:off x="3287364" y="2578894"/>
            <a:ext cx="0" cy="51441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889E6045-F631-4905-86C6-ACDC7085F098}"/>
              </a:ext>
            </a:extLst>
          </p:cNvPr>
          <p:cNvCxnSpPr>
            <a:cxnSpLocks/>
          </p:cNvCxnSpPr>
          <p:nvPr/>
        </p:nvCxnSpPr>
        <p:spPr>
          <a:xfrm>
            <a:off x="4601814" y="2578894"/>
            <a:ext cx="0" cy="53182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2709C8B9-5ECE-44A3-B536-2AC8E5D9E778}"/>
              </a:ext>
            </a:extLst>
          </p:cNvPr>
          <p:cNvSpPr txBox="1"/>
          <p:nvPr/>
        </p:nvSpPr>
        <p:spPr>
          <a:xfrm>
            <a:off x="2439223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1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1153309-F495-44D2-AF5A-5CCAD1653DEA}"/>
              </a:ext>
            </a:extLst>
          </p:cNvPr>
          <p:cNvSpPr txBox="1"/>
          <p:nvPr/>
        </p:nvSpPr>
        <p:spPr>
          <a:xfrm>
            <a:off x="2452851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419C8E0-CA66-4DC5-9E7C-1102CBFFA0D9}"/>
              </a:ext>
            </a:extLst>
          </p:cNvPr>
          <p:cNvSpPr txBox="1"/>
          <p:nvPr/>
        </p:nvSpPr>
        <p:spPr>
          <a:xfrm>
            <a:off x="3767300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847126BD-5910-46EB-8627-7EFD41257E54}"/>
              </a:ext>
            </a:extLst>
          </p:cNvPr>
          <p:cNvSpPr txBox="1"/>
          <p:nvPr/>
        </p:nvSpPr>
        <p:spPr>
          <a:xfrm>
            <a:off x="5081749" y="3112724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2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F4554371-77B1-4431-981C-C40525B5AF56}"/>
              </a:ext>
            </a:extLst>
          </p:cNvPr>
          <p:cNvSpPr txBox="1"/>
          <p:nvPr/>
        </p:nvSpPr>
        <p:spPr>
          <a:xfrm>
            <a:off x="695429" y="2594635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92D050"/>
                </a:solidFill>
              </a:rPr>
              <a:t>內容</a:t>
            </a: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5D45BDF6-A431-45DE-9904-0F7194DDA5DF}"/>
              </a:ext>
            </a:extLst>
          </p:cNvPr>
          <p:cNvSpPr txBox="1"/>
          <p:nvPr/>
        </p:nvSpPr>
        <p:spPr>
          <a:xfrm>
            <a:off x="557143" y="3108301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C000"/>
                </a:solidFill>
              </a:rPr>
              <a:t>索引值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033E15E8-A6FB-4049-9AE3-E1937A37D238}"/>
              </a:ext>
            </a:extLst>
          </p:cNvPr>
          <p:cNvSpPr txBox="1"/>
          <p:nvPr/>
        </p:nvSpPr>
        <p:spPr>
          <a:xfrm>
            <a:off x="2028055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C5BB43F-0F04-4F28-ACE3-0F1495FF2373}"/>
              </a:ext>
            </a:extLst>
          </p:cNvPr>
          <p:cNvSpPr txBox="1"/>
          <p:nvPr/>
        </p:nvSpPr>
        <p:spPr>
          <a:xfrm>
            <a:off x="3342504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1" name="文字方塊 60">
            <a:extLst>
              <a:ext uri="{FF2B5EF4-FFF2-40B4-BE49-F238E27FC236}">
                <a16:creationId xmlns:a16="http://schemas.microsoft.com/office/drawing/2014/main" id="{8627949D-C535-4438-9AFC-889BC70F42C9}"/>
              </a:ext>
            </a:extLst>
          </p:cNvPr>
          <p:cNvSpPr txBox="1"/>
          <p:nvPr/>
        </p:nvSpPr>
        <p:spPr>
          <a:xfrm>
            <a:off x="4656953" y="3567948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0xF010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8CAB1BC7-3D8E-4DEF-B205-E597D8A811DF}"/>
              </a:ext>
            </a:extLst>
          </p:cNvPr>
          <p:cNvSpPr txBox="1"/>
          <p:nvPr/>
        </p:nvSpPr>
        <p:spPr>
          <a:xfrm>
            <a:off x="249365" y="3563525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記憶體位址</a:t>
            </a:r>
          </a:p>
        </p:txBody>
      </p:sp>
      <p:sp>
        <p:nvSpPr>
          <p:cNvPr id="157" name="箭號: 向右 156">
            <a:extLst>
              <a:ext uri="{FF2B5EF4-FFF2-40B4-BE49-F238E27FC236}">
                <a16:creationId xmlns:a16="http://schemas.microsoft.com/office/drawing/2014/main" id="{1151712A-0BF7-44F8-8090-EFAD00215E67}"/>
              </a:ext>
            </a:extLst>
          </p:cNvPr>
          <p:cNvSpPr/>
          <p:nvPr/>
        </p:nvSpPr>
        <p:spPr>
          <a:xfrm rot="5400000">
            <a:off x="3631835" y="4220794"/>
            <a:ext cx="725134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5" name="直線單箭頭接點 164">
            <a:extLst>
              <a:ext uri="{FF2B5EF4-FFF2-40B4-BE49-F238E27FC236}">
                <a16:creationId xmlns:a16="http://schemas.microsoft.com/office/drawing/2014/main" id="{831D57FE-3B10-42B8-82FF-FBAAAE6E7D7F}"/>
              </a:ext>
            </a:extLst>
          </p:cNvPr>
          <p:cNvCxnSpPr>
            <a:cxnSpLocks/>
          </p:cNvCxnSpPr>
          <p:nvPr/>
        </p:nvCxnSpPr>
        <p:spPr>
          <a:xfrm>
            <a:off x="3011976" y="2230837"/>
            <a:ext cx="801583" cy="491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92405F60-14A9-43CF-A76F-2529F392D37D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4135507" y="2829031"/>
            <a:ext cx="932613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矩形 175">
            <a:extLst>
              <a:ext uri="{FF2B5EF4-FFF2-40B4-BE49-F238E27FC236}">
                <a16:creationId xmlns:a16="http://schemas.microsoft.com/office/drawing/2014/main" id="{35032178-DE45-4943-87D6-FCB3FF65CCBB}"/>
              </a:ext>
            </a:extLst>
          </p:cNvPr>
          <p:cNvSpPr/>
          <p:nvPr/>
        </p:nvSpPr>
        <p:spPr>
          <a:xfrm>
            <a:off x="6867830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1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190" name="文字方塊 189">
            <a:extLst>
              <a:ext uri="{FF2B5EF4-FFF2-40B4-BE49-F238E27FC236}">
                <a16:creationId xmlns:a16="http://schemas.microsoft.com/office/drawing/2014/main" id="{1DFE3525-76E1-4453-9A24-25FE6C7A3AA6}"/>
              </a:ext>
            </a:extLst>
          </p:cNvPr>
          <p:cNvSpPr txBox="1"/>
          <p:nvPr/>
        </p:nvSpPr>
        <p:spPr>
          <a:xfrm>
            <a:off x="6795485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191" name="文字方塊 190">
            <a:extLst>
              <a:ext uri="{FF2B5EF4-FFF2-40B4-BE49-F238E27FC236}">
                <a16:creationId xmlns:a16="http://schemas.microsoft.com/office/drawing/2014/main" id="{CB287AB8-A104-4A64-AFF1-F61E699E3E16}"/>
              </a:ext>
            </a:extLst>
          </p:cNvPr>
          <p:cNvSpPr txBox="1"/>
          <p:nvPr/>
        </p:nvSpPr>
        <p:spPr>
          <a:xfrm>
            <a:off x="8639530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0xFF08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230" name="群組 229">
            <a:extLst>
              <a:ext uri="{FF2B5EF4-FFF2-40B4-BE49-F238E27FC236}">
                <a16:creationId xmlns:a16="http://schemas.microsoft.com/office/drawing/2014/main" id="{4961DF02-D77C-4446-8B30-043DFE272C2F}"/>
              </a:ext>
            </a:extLst>
          </p:cNvPr>
          <p:cNvGrpSpPr/>
          <p:nvPr/>
        </p:nvGrpSpPr>
        <p:grpSpPr>
          <a:xfrm>
            <a:off x="249365" y="4989116"/>
            <a:ext cx="5664358" cy="1488300"/>
            <a:chOff x="417256" y="4585444"/>
            <a:chExt cx="5664358" cy="1488300"/>
          </a:xfrm>
        </p:grpSpPr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7FE13F36-9EB5-465C-AE86-6EFD0BF4D9DD}"/>
                </a:ext>
              </a:extLst>
            </p:cNvPr>
            <p:cNvSpPr/>
            <p:nvPr/>
          </p:nvSpPr>
          <p:spPr>
            <a:xfrm>
              <a:off x="2138265" y="4596917"/>
              <a:ext cx="3940808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5EDA55D7-E452-4D42-B999-3AADE43C8E1E}"/>
                </a:ext>
              </a:extLst>
            </p:cNvPr>
            <p:cNvCxnSpPr>
              <a:cxnSpLocks/>
            </p:cNvCxnSpPr>
            <p:nvPr/>
          </p:nvCxnSpPr>
          <p:spPr>
            <a:xfrm>
              <a:off x="213826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接點 131">
              <a:extLst>
                <a:ext uri="{FF2B5EF4-FFF2-40B4-BE49-F238E27FC236}">
                  <a16:creationId xmlns:a16="http://schemas.microsoft.com/office/drawing/2014/main" id="{76B1725C-E34F-4BC9-9090-9EAB5BB36A9D}"/>
                </a:ext>
              </a:extLst>
            </p:cNvPr>
            <p:cNvCxnSpPr>
              <a:cxnSpLocks/>
            </p:cNvCxnSpPr>
            <p:nvPr/>
          </p:nvCxnSpPr>
          <p:spPr>
            <a:xfrm>
              <a:off x="3452714" y="4596917"/>
              <a:ext cx="0" cy="5144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16704F22-E50B-4868-A904-DDC673C0A9EA}"/>
                </a:ext>
              </a:extLst>
            </p:cNvPr>
            <p:cNvCxnSpPr>
              <a:cxnSpLocks/>
            </p:cNvCxnSpPr>
            <p:nvPr/>
          </p:nvCxnSpPr>
          <p:spPr>
            <a:xfrm>
              <a:off x="476716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B1764B17-1BC8-46A1-AC4A-DD294B610AE3}"/>
                </a:ext>
              </a:extLst>
            </p:cNvPr>
            <p:cNvSpPr txBox="1"/>
            <p:nvPr/>
          </p:nvSpPr>
          <p:spPr>
            <a:xfrm>
              <a:off x="2604573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54807040-EF1F-4146-930B-821817064940}"/>
                </a:ext>
              </a:extLst>
            </p:cNvPr>
            <p:cNvSpPr txBox="1"/>
            <p:nvPr/>
          </p:nvSpPr>
          <p:spPr>
            <a:xfrm>
              <a:off x="3919021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93B48173-A044-4150-989E-E8082A9B08D8}"/>
                </a:ext>
              </a:extLst>
            </p:cNvPr>
            <p:cNvSpPr txBox="1"/>
            <p:nvPr/>
          </p:nvSpPr>
          <p:spPr>
            <a:xfrm>
              <a:off x="5233470" y="458544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7C7C158D-59C6-491E-8D16-5542C7EA87A8}"/>
                </a:ext>
              </a:extLst>
            </p:cNvPr>
            <p:cNvSpPr txBox="1"/>
            <p:nvPr/>
          </p:nvSpPr>
          <p:spPr>
            <a:xfrm>
              <a:off x="2618201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51B70E18-A19D-4417-AE15-345AC856C582}"/>
                </a:ext>
              </a:extLst>
            </p:cNvPr>
            <p:cNvSpPr txBox="1"/>
            <p:nvPr/>
          </p:nvSpPr>
          <p:spPr>
            <a:xfrm>
              <a:off x="3932650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B8CD4A93-98DF-4B2D-8D15-99EA03E4D122}"/>
                </a:ext>
              </a:extLst>
            </p:cNvPr>
            <p:cNvSpPr txBox="1"/>
            <p:nvPr/>
          </p:nvSpPr>
          <p:spPr>
            <a:xfrm>
              <a:off x="5247099" y="5130747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cxnSp>
          <p:nvCxnSpPr>
            <p:cNvPr id="143" name="直線接點 142">
              <a:extLst>
                <a:ext uri="{FF2B5EF4-FFF2-40B4-BE49-F238E27FC236}">
                  <a16:creationId xmlns:a16="http://schemas.microsoft.com/office/drawing/2014/main" id="{87CB269E-559A-4D85-9A59-A4733EA286CA}"/>
                </a:ext>
              </a:extLst>
            </p:cNvPr>
            <p:cNvCxnSpPr>
              <a:cxnSpLocks/>
            </p:cNvCxnSpPr>
            <p:nvPr/>
          </p:nvCxnSpPr>
          <p:spPr>
            <a:xfrm>
              <a:off x="6081614" y="4596917"/>
              <a:ext cx="0" cy="53182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3EB162C7-36A4-49F3-8CD4-D59B52E5BC7B}"/>
                </a:ext>
              </a:extLst>
            </p:cNvPr>
            <p:cNvSpPr txBox="1"/>
            <p:nvPr/>
          </p:nvSpPr>
          <p:spPr>
            <a:xfrm>
              <a:off x="2193405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CAB6631C-8FC1-49BE-8674-5270100AF017}"/>
                </a:ext>
              </a:extLst>
            </p:cNvPr>
            <p:cNvSpPr txBox="1"/>
            <p:nvPr/>
          </p:nvSpPr>
          <p:spPr>
            <a:xfrm>
              <a:off x="3507854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193CCCD7-F366-41EF-83E8-93F6C6772217}"/>
                </a:ext>
              </a:extLst>
            </p:cNvPr>
            <p:cNvSpPr txBox="1"/>
            <p:nvPr/>
          </p:nvSpPr>
          <p:spPr>
            <a:xfrm>
              <a:off x="4822303" y="5585971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187" name="文字方塊 186">
              <a:extLst>
                <a:ext uri="{FF2B5EF4-FFF2-40B4-BE49-F238E27FC236}">
                  <a16:creationId xmlns:a16="http://schemas.microsoft.com/office/drawing/2014/main" id="{F1354B2A-14BE-4873-A564-36E13512C989}"/>
                </a:ext>
              </a:extLst>
            </p:cNvPr>
            <p:cNvSpPr txBox="1"/>
            <p:nvPr/>
          </p:nvSpPr>
          <p:spPr>
            <a:xfrm>
              <a:off x="863320" y="464318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內容</a:t>
              </a:r>
            </a:p>
          </p:txBody>
        </p:sp>
        <p:sp>
          <p:nvSpPr>
            <p:cNvPr id="188" name="文字方塊 187">
              <a:extLst>
                <a:ext uri="{FF2B5EF4-FFF2-40B4-BE49-F238E27FC236}">
                  <a16:creationId xmlns:a16="http://schemas.microsoft.com/office/drawing/2014/main" id="{22389403-3E08-4BA5-880E-061D6D1F2C0E}"/>
                </a:ext>
              </a:extLst>
            </p:cNvPr>
            <p:cNvSpPr txBox="1"/>
            <p:nvPr/>
          </p:nvSpPr>
          <p:spPr>
            <a:xfrm>
              <a:off x="725034" y="5156855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193" name="文字方塊 192">
              <a:extLst>
                <a:ext uri="{FF2B5EF4-FFF2-40B4-BE49-F238E27FC236}">
                  <a16:creationId xmlns:a16="http://schemas.microsoft.com/office/drawing/2014/main" id="{5DBA904D-B68D-4B0F-9EEC-5FFA9250BA06}"/>
                </a:ext>
              </a:extLst>
            </p:cNvPr>
            <p:cNvSpPr txBox="1"/>
            <p:nvPr/>
          </p:nvSpPr>
          <p:spPr>
            <a:xfrm>
              <a:off x="417256" y="5612079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216" name="矩形 215">
            <a:extLst>
              <a:ext uri="{FF2B5EF4-FFF2-40B4-BE49-F238E27FC236}">
                <a16:creationId xmlns:a16="http://schemas.microsoft.com/office/drawing/2014/main" id="{14EC9787-ED16-47FE-908C-AF71A93ABE42}"/>
              </a:ext>
            </a:extLst>
          </p:cNvPr>
          <p:cNvSpPr/>
          <p:nvPr/>
        </p:nvSpPr>
        <p:spPr>
          <a:xfrm>
            <a:off x="10522328" y="2571216"/>
            <a:ext cx="1058204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222" name="文字方塊 221">
            <a:extLst>
              <a:ext uri="{FF2B5EF4-FFF2-40B4-BE49-F238E27FC236}">
                <a16:creationId xmlns:a16="http://schemas.microsoft.com/office/drawing/2014/main" id="{6A017B9E-37BC-494F-9173-C9EA7441C366}"/>
              </a:ext>
            </a:extLst>
          </p:cNvPr>
          <p:cNvSpPr txBox="1"/>
          <p:nvPr/>
        </p:nvSpPr>
        <p:spPr>
          <a:xfrm>
            <a:off x="10455374" y="3562941"/>
            <a:ext cx="12041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0xFF50</a:t>
            </a:r>
            <a:endParaRPr lang="zh-TW" altLang="en-US" sz="2400">
              <a:solidFill>
                <a:srgbClr val="FFFF00"/>
              </a:solidFill>
            </a:endParaRPr>
          </a:p>
        </p:txBody>
      </p:sp>
      <p:cxnSp>
        <p:nvCxnSpPr>
          <p:cNvPr id="225" name="直線接點 224">
            <a:extLst>
              <a:ext uri="{FF2B5EF4-FFF2-40B4-BE49-F238E27FC236}">
                <a16:creationId xmlns:a16="http://schemas.microsoft.com/office/drawing/2014/main" id="{CD933234-69DB-4E34-9C5E-C2A7AA31D224}"/>
              </a:ext>
            </a:extLst>
          </p:cNvPr>
          <p:cNvCxnSpPr>
            <a:cxnSpLocks/>
          </p:cNvCxnSpPr>
          <p:nvPr/>
        </p:nvCxnSpPr>
        <p:spPr>
          <a:xfrm>
            <a:off x="6249238" y="1057836"/>
            <a:ext cx="0" cy="56119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箭號: 向右 228">
            <a:extLst>
              <a:ext uri="{FF2B5EF4-FFF2-40B4-BE49-F238E27FC236}">
                <a16:creationId xmlns:a16="http://schemas.microsoft.com/office/drawing/2014/main" id="{38C1F357-F8D6-4C61-B72C-40A948EFC941}"/>
              </a:ext>
            </a:extLst>
          </p:cNvPr>
          <p:cNvSpPr/>
          <p:nvPr/>
        </p:nvSpPr>
        <p:spPr>
          <a:xfrm rot="5400000">
            <a:off x="8879053" y="4224589"/>
            <a:ext cx="725130" cy="51366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2" name="矩形 231">
            <a:extLst>
              <a:ext uri="{FF2B5EF4-FFF2-40B4-BE49-F238E27FC236}">
                <a16:creationId xmlns:a16="http://schemas.microsoft.com/office/drawing/2014/main" id="{0E1212E1-AFF4-4CE8-AABA-E896FB927E96}"/>
              </a:ext>
            </a:extLst>
          </p:cNvPr>
          <p:cNvSpPr/>
          <p:nvPr/>
        </p:nvSpPr>
        <p:spPr>
          <a:xfrm>
            <a:off x="8711875" y="2573887"/>
            <a:ext cx="1059486" cy="514418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800">
                <a:solidFill>
                  <a:srgbClr val="00B0F0"/>
                </a:solidFill>
                <a:latin typeface="+mj-lt"/>
              </a:rPr>
              <a:t>3</a:t>
            </a:r>
            <a:endParaRPr lang="zh-TW" altLang="en-US" sz="2800">
              <a:solidFill>
                <a:srgbClr val="00B0F0"/>
              </a:solidFill>
              <a:latin typeface="+mj-lt"/>
            </a:endParaRPr>
          </a:p>
        </p:txBody>
      </p:sp>
      <p:cxnSp>
        <p:nvCxnSpPr>
          <p:cNvPr id="212" name="直線單箭頭接點 211">
            <a:extLst>
              <a:ext uri="{FF2B5EF4-FFF2-40B4-BE49-F238E27FC236}">
                <a16:creationId xmlns:a16="http://schemas.microsoft.com/office/drawing/2014/main" id="{BC7BCE3F-8F6F-4EDA-9124-5AE05C8EEE0A}"/>
              </a:ext>
            </a:extLst>
          </p:cNvPr>
          <p:cNvCxnSpPr>
            <a:cxnSpLocks/>
          </p:cNvCxnSpPr>
          <p:nvPr/>
        </p:nvCxnSpPr>
        <p:spPr>
          <a:xfrm>
            <a:off x="8466963" y="2225941"/>
            <a:ext cx="681167" cy="4656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直線單箭頭接點 235">
            <a:extLst>
              <a:ext uri="{FF2B5EF4-FFF2-40B4-BE49-F238E27FC236}">
                <a16:creationId xmlns:a16="http://schemas.microsoft.com/office/drawing/2014/main" id="{72F7F4C7-FDC5-4E04-BB24-C0815D298CBB}"/>
              </a:ext>
            </a:extLst>
          </p:cNvPr>
          <p:cNvCxnSpPr>
            <a:stCxn id="176" idx="3"/>
            <a:endCxn id="232" idx="1"/>
          </p:cNvCxnSpPr>
          <p:nvPr/>
        </p:nvCxnSpPr>
        <p:spPr>
          <a:xfrm>
            <a:off x="7927316" y="2831096"/>
            <a:ext cx="784559" cy="0"/>
          </a:xfrm>
          <a:prstGeom prst="straightConnector1">
            <a:avLst/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弧形 240">
            <a:extLst>
              <a:ext uri="{FF2B5EF4-FFF2-40B4-BE49-F238E27FC236}">
                <a16:creationId xmlns:a16="http://schemas.microsoft.com/office/drawing/2014/main" id="{B9395CE9-3558-4311-8F71-8601327803BB}"/>
              </a:ext>
            </a:extLst>
          </p:cNvPr>
          <p:cNvSpPr/>
          <p:nvPr/>
        </p:nvSpPr>
        <p:spPr>
          <a:xfrm>
            <a:off x="7405158" y="1670226"/>
            <a:ext cx="3590214" cy="1695105"/>
          </a:xfrm>
          <a:prstGeom prst="arc">
            <a:avLst>
              <a:gd name="adj1" fmla="val 10813883"/>
              <a:gd name="adj2" fmla="val 0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4" name="乘號 273">
            <a:extLst>
              <a:ext uri="{FF2B5EF4-FFF2-40B4-BE49-F238E27FC236}">
                <a16:creationId xmlns:a16="http://schemas.microsoft.com/office/drawing/2014/main" id="{446AAA49-CE4F-482C-8C64-A897EC250883}"/>
              </a:ext>
            </a:extLst>
          </p:cNvPr>
          <p:cNvSpPr/>
          <p:nvPr/>
        </p:nvSpPr>
        <p:spPr>
          <a:xfrm>
            <a:off x="8077224" y="2600330"/>
            <a:ext cx="459765" cy="45976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1" name="文字方塊 300">
            <a:extLst>
              <a:ext uri="{FF2B5EF4-FFF2-40B4-BE49-F238E27FC236}">
                <a16:creationId xmlns:a16="http://schemas.microsoft.com/office/drawing/2014/main" id="{B71C4E62-7F69-403B-8C4E-1386979C441F}"/>
              </a:ext>
            </a:extLst>
          </p:cNvPr>
          <p:cNvSpPr txBox="1"/>
          <p:nvPr/>
        </p:nvSpPr>
        <p:spPr>
          <a:xfrm>
            <a:off x="251209" y="1084133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陣列</a:t>
            </a:r>
          </a:p>
        </p:txBody>
      </p:sp>
      <p:sp>
        <p:nvSpPr>
          <p:cNvPr id="302" name="文字方塊 301">
            <a:extLst>
              <a:ext uri="{FF2B5EF4-FFF2-40B4-BE49-F238E27FC236}">
                <a16:creationId xmlns:a16="http://schemas.microsoft.com/office/drawing/2014/main" id="{19084A03-2B67-414B-B6CF-5907D0D102F0}"/>
              </a:ext>
            </a:extLst>
          </p:cNvPr>
          <p:cNvSpPr txBox="1"/>
          <p:nvPr/>
        </p:nvSpPr>
        <p:spPr>
          <a:xfrm>
            <a:off x="6497686" y="1084133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鏈結串列</a:t>
            </a:r>
          </a:p>
        </p:txBody>
      </p: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152D4C12-0807-449E-A4CE-623D12B407C0}"/>
              </a:ext>
            </a:extLst>
          </p:cNvPr>
          <p:cNvSpPr txBox="1"/>
          <p:nvPr/>
        </p:nvSpPr>
        <p:spPr>
          <a:xfrm>
            <a:off x="7220281" y="3116519"/>
            <a:ext cx="3545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0</a:t>
            </a:r>
            <a:endParaRPr lang="zh-TW" altLang="en-US" sz="2400">
              <a:solidFill>
                <a:srgbClr val="FFC000"/>
              </a:solidFill>
            </a:endParaRP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DC04D31A-1DDF-410E-AFD6-8EB32DA418A2}"/>
              </a:ext>
            </a:extLst>
          </p:cNvPr>
          <p:cNvSpPr txBox="1"/>
          <p:nvPr/>
        </p:nvSpPr>
        <p:spPr>
          <a:xfrm>
            <a:off x="9064326" y="3116519"/>
            <a:ext cx="354584" cy="461665"/>
          </a:xfrm>
          <a:prstGeom prst="rect">
            <a:avLst/>
          </a:prstGeom>
          <a:solidFill>
            <a:srgbClr val="3F3F3F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zh-TW" sz="2400">
                <a:solidFill>
                  <a:srgbClr val="FFC000"/>
                </a:solidFill>
              </a:rPr>
              <a:t>1</a:t>
            </a:r>
            <a:endParaRPr lang="zh-TW" altLang="en-US" sz="2400">
              <a:solidFill>
                <a:srgbClr val="FFC000"/>
              </a:solidFill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A2D05C95-5857-41BE-8078-B684B1F93687}"/>
              </a:ext>
            </a:extLst>
          </p:cNvPr>
          <p:cNvGrpSpPr/>
          <p:nvPr/>
        </p:nvGrpSpPr>
        <p:grpSpPr>
          <a:xfrm>
            <a:off x="6814768" y="5007055"/>
            <a:ext cx="4881838" cy="1450719"/>
            <a:chOff x="6814768" y="4994035"/>
            <a:chExt cx="4881838" cy="1450719"/>
          </a:xfrm>
        </p:grpSpPr>
        <p:cxnSp>
          <p:nvCxnSpPr>
            <p:cNvPr id="297" name="直線單箭頭接點 296">
              <a:extLst>
                <a:ext uri="{FF2B5EF4-FFF2-40B4-BE49-F238E27FC236}">
                  <a16:creationId xmlns:a16="http://schemas.microsoft.com/office/drawing/2014/main" id="{D00295F0-4DDC-40F8-A063-F35C2B207CF9}"/>
                </a:ext>
              </a:extLst>
            </p:cNvPr>
            <p:cNvCxnSpPr>
              <a:stCxn id="283" idx="3"/>
              <a:endCxn id="295" idx="1"/>
            </p:cNvCxnSpPr>
            <p:nvPr/>
          </p:nvCxnSpPr>
          <p:spPr>
            <a:xfrm>
              <a:off x="7933687" y="5251244"/>
              <a:ext cx="77818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線單箭頭接點 297">
              <a:extLst>
                <a:ext uri="{FF2B5EF4-FFF2-40B4-BE49-F238E27FC236}">
                  <a16:creationId xmlns:a16="http://schemas.microsoft.com/office/drawing/2014/main" id="{C5E7512B-DA19-4F9A-AA5C-7F355FBDD72A}"/>
                </a:ext>
              </a:extLst>
            </p:cNvPr>
            <p:cNvCxnSpPr>
              <a:cxnSpLocks/>
              <a:stCxn id="295" idx="3"/>
              <a:endCxn id="296" idx="1"/>
            </p:cNvCxnSpPr>
            <p:nvPr/>
          </p:nvCxnSpPr>
          <p:spPr>
            <a:xfrm>
              <a:off x="9771361" y="5251244"/>
              <a:ext cx="781928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D5B77524-BC61-4302-9846-522CFA5C2A27}"/>
                </a:ext>
              </a:extLst>
            </p:cNvPr>
            <p:cNvGrpSpPr/>
            <p:nvPr/>
          </p:nvGrpSpPr>
          <p:grpSpPr>
            <a:xfrm>
              <a:off x="6814768" y="4994035"/>
              <a:ext cx="1204176" cy="1450719"/>
              <a:chOff x="7154133" y="4994035"/>
              <a:chExt cx="1204176" cy="1450719"/>
            </a:xfrm>
          </p:grpSpPr>
          <p:sp>
            <p:nvSpPr>
              <p:cNvPr id="283" name="矩形 282">
                <a:extLst>
                  <a:ext uri="{FF2B5EF4-FFF2-40B4-BE49-F238E27FC236}">
                    <a16:creationId xmlns:a16="http://schemas.microsoft.com/office/drawing/2014/main" id="{233874AE-FB5B-4A7C-B965-3580294EDD25}"/>
                  </a:ext>
                </a:extLst>
              </p:cNvPr>
              <p:cNvSpPr/>
              <p:nvPr/>
            </p:nvSpPr>
            <p:spPr>
              <a:xfrm>
                <a:off x="7213566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90" name="文字方塊 289">
                <a:extLst>
                  <a:ext uri="{FF2B5EF4-FFF2-40B4-BE49-F238E27FC236}">
                    <a16:creationId xmlns:a16="http://schemas.microsoft.com/office/drawing/2014/main" id="{B8A3EA51-ED2F-4A19-ADB2-221C793EA10D}"/>
                  </a:ext>
                </a:extLst>
              </p:cNvPr>
              <p:cNvSpPr txBox="1"/>
              <p:nvPr/>
            </p:nvSpPr>
            <p:spPr>
              <a:xfrm>
                <a:off x="715413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98" name="文字方塊 97">
                <a:extLst>
                  <a:ext uri="{FF2B5EF4-FFF2-40B4-BE49-F238E27FC236}">
                    <a16:creationId xmlns:a16="http://schemas.microsoft.com/office/drawing/2014/main" id="{669F48BC-1141-45C3-8165-4B9992F44061}"/>
                  </a:ext>
                </a:extLst>
              </p:cNvPr>
              <p:cNvSpPr txBox="1"/>
              <p:nvPr/>
            </p:nvSpPr>
            <p:spPr>
              <a:xfrm>
                <a:off x="7569460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0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575E01A6-5E41-497E-846F-709A224FC004}"/>
                </a:ext>
              </a:extLst>
            </p:cNvPr>
            <p:cNvGrpSpPr/>
            <p:nvPr/>
          </p:nvGrpSpPr>
          <p:grpSpPr>
            <a:xfrm>
              <a:off x="8653599" y="4994035"/>
              <a:ext cx="1204176" cy="1450719"/>
              <a:chOff x="8584473" y="4994035"/>
              <a:chExt cx="1204176" cy="1450719"/>
            </a:xfrm>
          </p:grpSpPr>
          <p:sp>
            <p:nvSpPr>
              <p:cNvPr id="291" name="文字方塊 290">
                <a:extLst>
                  <a:ext uri="{FF2B5EF4-FFF2-40B4-BE49-F238E27FC236}">
                    <a16:creationId xmlns:a16="http://schemas.microsoft.com/office/drawing/2014/main" id="{83BF430A-7D04-4366-B18D-AF08D2EA4144}"/>
                  </a:ext>
                </a:extLst>
              </p:cNvPr>
              <p:cNvSpPr txBox="1"/>
              <p:nvPr/>
            </p:nvSpPr>
            <p:spPr>
              <a:xfrm>
                <a:off x="8584473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0xFF50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5" name="矩形 294">
                <a:extLst>
                  <a:ext uri="{FF2B5EF4-FFF2-40B4-BE49-F238E27FC236}">
                    <a16:creationId xmlns:a16="http://schemas.microsoft.com/office/drawing/2014/main" id="{234579C9-FAFA-451D-8D87-BBEB0F57E394}"/>
                  </a:ext>
                </a:extLst>
              </p:cNvPr>
              <p:cNvSpPr/>
              <p:nvPr/>
            </p:nvSpPr>
            <p:spPr>
              <a:xfrm>
                <a:off x="8642749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99" name="文字方塊 98">
                <a:extLst>
                  <a:ext uri="{FF2B5EF4-FFF2-40B4-BE49-F238E27FC236}">
                    <a16:creationId xmlns:a16="http://schemas.microsoft.com/office/drawing/2014/main" id="{1758EE9D-364B-4D88-A562-51834AE384C7}"/>
                  </a:ext>
                </a:extLst>
              </p:cNvPr>
              <p:cNvSpPr txBox="1"/>
              <p:nvPr/>
            </p:nvSpPr>
            <p:spPr>
              <a:xfrm>
                <a:off x="9024058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1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525A86E0-DAF3-4944-BECD-402797EFE8C1}"/>
                </a:ext>
              </a:extLst>
            </p:cNvPr>
            <p:cNvGrpSpPr/>
            <p:nvPr/>
          </p:nvGrpSpPr>
          <p:grpSpPr>
            <a:xfrm>
              <a:off x="10492430" y="4994035"/>
              <a:ext cx="1204176" cy="1450719"/>
              <a:chOff x="9999096" y="4994035"/>
              <a:chExt cx="1204176" cy="1450719"/>
            </a:xfrm>
          </p:grpSpPr>
          <p:sp>
            <p:nvSpPr>
              <p:cNvPr id="292" name="文字方塊 291">
                <a:extLst>
                  <a:ext uri="{FF2B5EF4-FFF2-40B4-BE49-F238E27FC236}">
                    <a16:creationId xmlns:a16="http://schemas.microsoft.com/office/drawing/2014/main" id="{BEF80BB1-B444-4942-8CB4-931CBF4E7010}"/>
                  </a:ext>
                </a:extLst>
              </p:cNvPr>
              <p:cNvSpPr txBox="1"/>
              <p:nvPr/>
            </p:nvSpPr>
            <p:spPr>
              <a:xfrm>
                <a:off x="9999096" y="5983089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0xFF08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296" name="矩形 295">
                <a:extLst>
                  <a:ext uri="{FF2B5EF4-FFF2-40B4-BE49-F238E27FC236}">
                    <a16:creationId xmlns:a16="http://schemas.microsoft.com/office/drawing/2014/main" id="{48E627DD-83C0-42D9-8851-90EC0D2FB0B0}"/>
                  </a:ext>
                </a:extLst>
              </p:cNvPr>
              <p:cNvSpPr/>
              <p:nvPr/>
            </p:nvSpPr>
            <p:spPr>
              <a:xfrm>
                <a:off x="10059955" y="4994035"/>
                <a:ext cx="1059486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0" name="文字方塊 99">
                <a:extLst>
                  <a:ext uri="{FF2B5EF4-FFF2-40B4-BE49-F238E27FC236}">
                    <a16:creationId xmlns:a16="http://schemas.microsoft.com/office/drawing/2014/main" id="{198799D9-7B4A-49B5-B83D-33A60B82FC94}"/>
                  </a:ext>
                </a:extLst>
              </p:cNvPr>
              <p:cNvSpPr txBox="1"/>
              <p:nvPr/>
            </p:nvSpPr>
            <p:spPr>
              <a:xfrm>
                <a:off x="10429665" y="5529850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C000"/>
                    </a:solidFill>
                  </a:rPr>
                  <a:t>2</a:t>
                </a:r>
                <a:endParaRPr lang="zh-TW" altLang="en-US" sz="2400">
                  <a:solidFill>
                    <a:srgbClr val="FFC000"/>
                  </a:solidFill>
                </a:endParaRPr>
              </a:p>
            </p:txBody>
          </p:sp>
        </p:grpSp>
      </p:grpSp>
      <p:sp>
        <p:nvSpPr>
          <p:cNvPr id="82" name="乘號 81">
            <a:extLst>
              <a:ext uri="{FF2B5EF4-FFF2-40B4-BE49-F238E27FC236}">
                <a16:creationId xmlns:a16="http://schemas.microsoft.com/office/drawing/2014/main" id="{A075043A-1B25-48FD-8FCC-A6FECABE6CEE}"/>
              </a:ext>
            </a:extLst>
          </p:cNvPr>
          <p:cNvSpPr/>
          <p:nvPr/>
        </p:nvSpPr>
        <p:spPr>
          <a:xfrm>
            <a:off x="8461284" y="2148790"/>
            <a:ext cx="459765" cy="459765"/>
          </a:xfrm>
          <a:prstGeom prst="mathMultiply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BB9F17F4-4335-4A78-9FC3-FE3D94DBE893}"/>
              </a:ext>
            </a:extLst>
          </p:cNvPr>
          <p:cNvCxnSpPr>
            <a:cxnSpLocks/>
          </p:cNvCxnSpPr>
          <p:nvPr/>
        </p:nvCxnSpPr>
        <p:spPr>
          <a:xfrm>
            <a:off x="8529243" y="2117977"/>
            <a:ext cx="2293481" cy="644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弧形 274">
            <a:extLst>
              <a:ext uri="{FF2B5EF4-FFF2-40B4-BE49-F238E27FC236}">
                <a16:creationId xmlns:a16="http://schemas.microsoft.com/office/drawing/2014/main" id="{1EF8237F-451A-4EC7-A14E-90B6C9D817F7}"/>
              </a:ext>
            </a:extLst>
          </p:cNvPr>
          <p:cNvSpPr/>
          <p:nvPr/>
        </p:nvSpPr>
        <p:spPr>
          <a:xfrm>
            <a:off x="9227465" y="1992993"/>
            <a:ext cx="1595259" cy="1076547"/>
          </a:xfrm>
          <a:prstGeom prst="arc">
            <a:avLst>
              <a:gd name="adj1" fmla="val 10909350"/>
              <a:gd name="adj2" fmla="val 21557181"/>
            </a:avLst>
          </a:prstGeom>
          <a:ln w="38100">
            <a:solidFill>
              <a:srgbClr val="9999FF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1" name="文字方塊 210">
            <a:extLst>
              <a:ext uri="{FF2B5EF4-FFF2-40B4-BE49-F238E27FC236}">
                <a16:creationId xmlns:a16="http://schemas.microsoft.com/office/drawing/2014/main" id="{FBA87953-8A90-44A8-8517-03D456B50B85}"/>
              </a:ext>
            </a:extLst>
          </p:cNvPr>
          <p:cNvSpPr txBox="1"/>
          <p:nvPr/>
        </p:nvSpPr>
        <p:spPr>
          <a:xfrm>
            <a:off x="8147408" y="1804711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63" name="文字方塊 162">
            <a:extLst>
              <a:ext uri="{FF2B5EF4-FFF2-40B4-BE49-F238E27FC236}">
                <a16:creationId xmlns:a16="http://schemas.microsoft.com/office/drawing/2014/main" id="{76406FED-18AD-4862-9F2E-E0AF9A03FCAF}"/>
              </a:ext>
            </a:extLst>
          </p:cNvPr>
          <p:cNvSpPr txBox="1"/>
          <p:nvPr/>
        </p:nvSpPr>
        <p:spPr>
          <a:xfrm>
            <a:off x="2630141" y="1842648"/>
            <a:ext cx="3818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2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E13C4785-2121-4B03-A44A-F9E9D0ACA3C5}"/>
              </a:ext>
            </a:extLst>
          </p:cNvPr>
          <p:cNvSpPr txBox="1"/>
          <p:nvPr/>
        </p:nvSpPr>
        <p:spPr>
          <a:xfrm>
            <a:off x="3753671" y="2567421"/>
            <a:ext cx="381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2800">
                <a:solidFill>
                  <a:srgbClr val="00B0F0"/>
                </a:solidFill>
              </a:rPr>
              <a:t>3</a:t>
            </a:r>
            <a:endParaRPr lang="zh-TW" altLang="en-US" sz="2800">
              <a:solidFill>
                <a:srgbClr val="00B0F0"/>
              </a:solidFill>
            </a:endParaRPr>
          </a:p>
        </p:txBody>
      </p:sp>
      <p:sp>
        <p:nvSpPr>
          <p:cNvPr id="111" name="文字方塊 110">
            <a:extLst>
              <a:ext uri="{FF2B5EF4-FFF2-40B4-BE49-F238E27FC236}">
                <a16:creationId xmlns:a16="http://schemas.microsoft.com/office/drawing/2014/main" id="{13D986F6-A1F1-4A97-8F8E-D741EB96A8ED}"/>
              </a:ext>
            </a:extLst>
          </p:cNvPr>
          <p:cNvSpPr txBox="1"/>
          <p:nvPr/>
        </p:nvSpPr>
        <p:spPr>
          <a:xfrm>
            <a:off x="9113660" y="200551"/>
            <a:ext cx="2545890" cy="1077218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將 </a:t>
            </a:r>
            <a:r>
              <a:rPr lang="en-US" altLang="zh-TW" sz="3200">
                <a:solidFill>
                  <a:srgbClr val="FFFF00"/>
                </a:solidFill>
              </a:rPr>
              <a:t>2 </a:t>
            </a:r>
            <a:r>
              <a:rPr lang="zh-TW" altLang="en-US" sz="3200">
                <a:solidFill>
                  <a:srgbClr val="FFFF00"/>
                </a:solidFill>
              </a:rPr>
              <a:t>插入</a:t>
            </a:r>
            <a:endParaRPr lang="en-US" altLang="zh-TW" sz="3200">
              <a:solidFill>
                <a:srgbClr val="FFFF00"/>
              </a:solidFill>
            </a:endParaRPr>
          </a:p>
          <a:p>
            <a:pPr algn="ctr"/>
            <a:r>
              <a:rPr lang="en-US" altLang="zh-TW" sz="3200">
                <a:solidFill>
                  <a:srgbClr val="FFFF00"/>
                </a:solidFill>
              </a:rPr>
              <a:t>1</a:t>
            </a:r>
            <a:r>
              <a:rPr lang="zh-TW" altLang="en-US" sz="3200">
                <a:solidFill>
                  <a:srgbClr val="FFFF00"/>
                </a:solidFill>
              </a:rPr>
              <a:t> 和 </a:t>
            </a:r>
            <a:r>
              <a:rPr lang="en-US" altLang="zh-TW" sz="3200">
                <a:solidFill>
                  <a:srgbClr val="FFFF00"/>
                </a:solidFill>
              </a:rPr>
              <a:t>3 </a:t>
            </a:r>
            <a:r>
              <a:rPr lang="zh-TW" altLang="en-US" sz="3200">
                <a:solidFill>
                  <a:srgbClr val="FFFF00"/>
                </a:solidFill>
              </a:rPr>
              <a:t>之間</a:t>
            </a:r>
          </a:p>
        </p:txBody>
      </p:sp>
    </p:spTree>
    <p:extLst>
      <p:ext uri="{BB962C8B-B14F-4D97-AF65-F5344CB8AC3E}">
        <p14:creationId xmlns:p14="http://schemas.microsoft.com/office/powerpoint/2010/main" val="4083357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0 L 0.10846 0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500"/>
                            </p:stCondLst>
                            <p:childTnLst>
                              <p:par>
                                <p:cTn id="12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9206 0.10579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96" y="5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0.22318 0.11157 " pathEditMode="relative" rAng="0" ptsTypes="AA">
                                      <p:cBhvr>
                                        <p:cTn id="55" dur="1000" fill="hold"/>
                                        <p:tgtEl>
                                          <p:spTgt spid="2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159" y="5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96296E-6 L 0.15065 -2.96296E-6 " pathEditMode="relative" rAng="0" ptsTypes="AA">
                                      <p:cBhvr>
                                        <p:cTn id="70" dur="1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2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0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6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000"/>
                            </p:stCondLst>
                            <p:childTnLst>
                              <p:par>
                                <p:cTn id="8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7500"/>
                            </p:stCondLst>
                            <p:childTnLst>
                              <p:par>
                                <p:cTn id="8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8000"/>
                            </p:stCondLst>
                            <p:childTnLst>
                              <p:par>
                                <p:cTn id="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157" grpId="0" animBg="1"/>
      <p:bldP spid="216" grpId="0" animBg="1"/>
      <p:bldP spid="222" grpId="0"/>
      <p:bldP spid="229" grpId="0" animBg="1"/>
      <p:bldP spid="241" grpId="0" animBg="1"/>
      <p:bldP spid="274" grpId="0" animBg="1"/>
      <p:bldP spid="274" grpId="1" animBg="1"/>
      <p:bldP spid="96" grpId="0" animBg="1"/>
      <p:bldP spid="82" grpId="0" animBg="1"/>
      <p:bldP spid="82" grpId="1" animBg="1"/>
      <p:bldP spid="275" grpId="0" animBg="1"/>
      <p:bldP spid="211" grpId="0"/>
      <p:bldP spid="163" grpId="0"/>
      <p:bldP spid="4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D6C198-A881-4ED4-839B-7010C5B92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46786E79-CD4D-40A6-8FC0-78D53689C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804"/>
            <a:ext cx="10515600" cy="51609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en-US" altLang="zh-TW">
                <a:solidFill>
                  <a:srgbClr val="00B0F0"/>
                </a:solidFill>
              </a:rPr>
              <a:t>(queue)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元素</a:t>
            </a:r>
            <a:r>
              <a:rPr lang="zh-TW" altLang="en-US"/>
              <a:t>從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en-US" altLang="zh-TW">
                <a:solidFill>
                  <a:srgbClr val="00B0F0"/>
                </a:solidFill>
              </a:rPr>
              <a:t>(tail)</a:t>
            </a:r>
            <a:r>
              <a:rPr lang="zh-TW" altLang="en-US"/>
              <a:t>進入並從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en-US" altLang="zh-TW">
                <a:solidFill>
                  <a:srgbClr val="00B0F0"/>
                </a:solidFill>
              </a:rPr>
              <a:t>(head)</a:t>
            </a:r>
            <a:r>
              <a:rPr lang="zh-TW" altLang="en-US"/>
              <a:t>出來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先進先出</a:t>
            </a:r>
            <a:r>
              <a:rPr lang="en-US" altLang="zh-TW">
                <a:solidFill>
                  <a:srgbClr val="00B0F0"/>
                </a:solidFill>
              </a:rPr>
              <a:t>(first-in-first-out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FIFO)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en-US" altLang="zh-TW">
                <a:solidFill>
                  <a:srgbClr val="00B0F0"/>
                </a:solidFill>
              </a:rPr>
              <a:t>(stack)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類似，但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只能從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進出</a:t>
            </a:r>
            <a:endParaRPr lang="en-US" altLang="zh-TW"/>
          </a:p>
          <a:p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後進先出</a:t>
            </a:r>
            <a:r>
              <a:rPr lang="en-US" altLang="zh-TW">
                <a:solidFill>
                  <a:srgbClr val="00B0F0"/>
                </a:solidFill>
              </a:rPr>
              <a:t>(last-in-first-out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LIFO)</a:t>
            </a:r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進入稱為</a:t>
            </a:r>
            <a:r>
              <a:rPr lang="zh-TW" altLang="en-US">
                <a:solidFill>
                  <a:srgbClr val="FFC000"/>
                </a:solidFill>
              </a:rPr>
              <a:t>推入</a:t>
            </a:r>
            <a:r>
              <a:rPr lang="en-US" altLang="zh-TW">
                <a:solidFill>
                  <a:srgbClr val="FFC000"/>
                </a:solidFill>
              </a:rPr>
              <a:t>(push)</a:t>
            </a:r>
            <a:r>
              <a:rPr lang="zh-TW" altLang="en-US"/>
              <a:t>、出來稱為</a:t>
            </a:r>
            <a:r>
              <a:rPr lang="zh-TW" altLang="en-US">
                <a:solidFill>
                  <a:srgbClr val="FFC000"/>
                </a:solidFill>
              </a:rPr>
              <a:t>彈出</a:t>
            </a:r>
            <a:r>
              <a:rPr lang="en-US" altLang="zh-TW">
                <a:solidFill>
                  <a:srgbClr val="FFC000"/>
                </a:solidFill>
              </a:rPr>
              <a:t>(pop)</a:t>
            </a: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雙端佇列</a:t>
            </a:r>
            <a:r>
              <a:rPr lang="en-US" altLang="zh-TW">
                <a:solidFill>
                  <a:srgbClr val="00B0F0"/>
                </a:solidFill>
              </a:rPr>
              <a:t>(deque)</a:t>
            </a:r>
            <a:r>
              <a:rPr lang="zh-TW" altLang="en-US"/>
              <a:t>是同時具有</a:t>
            </a:r>
            <a:r>
              <a:rPr lang="zh-TW" altLang="en-US">
                <a:solidFill>
                  <a:srgbClr val="00B0F0"/>
                </a:solidFill>
              </a:rPr>
              <a:t>佇列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堆疊</a:t>
            </a:r>
            <a:r>
              <a:rPr lang="zh-TW" altLang="en-US"/>
              <a:t>性質的資料結構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頭部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尾部</a:t>
            </a:r>
            <a:r>
              <a:rPr lang="zh-TW" altLang="en-US"/>
              <a:t>進出</a:t>
            </a:r>
            <a:endParaRPr lang="en-US" altLang="zh-TW">
              <a:solidFill>
                <a:srgbClr val="00B0F0"/>
              </a:solidFill>
            </a:endParaRPr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691966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316893-25A6-40DD-9E84-BB5D23B3B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563"/>
            <a:ext cx="10515600" cy="1325563"/>
          </a:xfrm>
        </p:spPr>
        <p:txBody>
          <a:bodyPr/>
          <a:lstStyle/>
          <a:p>
            <a:r>
              <a:rPr lang="zh-TW" altLang="en-US"/>
              <a:t>佇列、堆疊、雙端佇列</a:t>
            </a: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533DB88A-4B59-42A6-A910-04641B943F69}"/>
              </a:ext>
            </a:extLst>
          </p:cNvPr>
          <p:cNvSpPr txBox="1"/>
          <p:nvPr/>
        </p:nvSpPr>
        <p:spPr>
          <a:xfrm>
            <a:off x="361950" y="1090965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尾部</a:t>
            </a:r>
            <a:r>
              <a:rPr lang="en-US" altLang="zh-TW" sz="2400">
                <a:solidFill>
                  <a:srgbClr val="FFFF00"/>
                </a:solidFill>
              </a:rPr>
              <a:t>(tail)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3243799E-91C5-4F44-885D-894C94EA5108}"/>
              </a:ext>
            </a:extLst>
          </p:cNvPr>
          <p:cNvSpPr txBox="1"/>
          <p:nvPr/>
        </p:nvSpPr>
        <p:spPr>
          <a:xfrm>
            <a:off x="9885231" y="1092793"/>
            <a:ext cx="18197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頭部</a:t>
            </a:r>
            <a:r>
              <a:rPr lang="en-US" altLang="zh-TW" sz="2400">
                <a:solidFill>
                  <a:srgbClr val="FFFF00"/>
                </a:solidFill>
              </a:rPr>
              <a:t>(head)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51F8A72C-D325-4630-9720-57191A00CAB5}"/>
              </a:ext>
            </a:extLst>
          </p:cNvPr>
          <p:cNvGrpSpPr/>
          <p:nvPr/>
        </p:nvGrpSpPr>
        <p:grpSpPr>
          <a:xfrm>
            <a:off x="361950" y="1128491"/>
            <a:ext cx="11344274" cy="1445501"/>
            <a:chOff x="361950" y="1547591"/>
            <a:chExt cx="11344274" cy="1445501"/>
          </a:xfrm>
        </p:grpSpPr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5F952E5F-1BBA-4E92-B40A-2ECD204EB22B}"/>
                </a:ext>
              </a:extLst>
            </p:cNvPr>
            <p:cNvGrpSpPr/>
            <p:nvPr/>
          </p:nvGrpSpPr>
          <p:grpSpPr>
            <a:xfrm>
              <a:off x="361950" y="2123515"/>
              <a:ext cx="11344274" cy="869577"/>
              <a:chOff x="361950" y="2123515"/>
              <a:chExt cx="11344274" cy="869577"/>
            </a:xfrm>
          </p:grpSpPr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51B31D9E-C202-4A6E-BDBF-B821F34780A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線接點 6">
                <a:extLst>
                  <a:ext uri="{FF2B5EF4-FFF2-40B4-BE49-F238E27FC236}">
                    <a16:creationId xmlns:a16="http://schemas.microsoft.com/office/drawing/2014/main" id="{DD112064-8EA4-4245-8893-DF2481A5894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87093C31-CC2B-46A0-8A4C-22FB6D41C8BD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5B0195C-CCB1-447D-A806-139C017249D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9E6832B2-5718-451A-AA84-B69E3B929E3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53C751A9-B981-4409-94A5-C8B3A32A625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0C207831-E478-43BE-BFFD-A39B9C4B0B2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4F2188FE-FD26-4BE3-8E30-4330DC4F62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132480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2B7D4408-FE04-4E4B-9650-677138D455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2992532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F5D9C1B-66E5-4D74-9FB9-7F4DC1F76C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A110971A-34E8-41D0-9164-AFEDC2B1479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B9FB884-71E6-4E62-8C75-A75C03C7C1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2558304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箭號: 向右 32">
                <a:extLst>
                  <a:ext uri="{FF2B5EF4-FFF2-40B4-BE49-F238E27FC236}">
                    <a16:creationId xmlns:a16="http://schemas.microsoft.com/office/drawing/2014/main" id="{92FE3660-A1D5-4C6C-AF48-DD3CB78A8838}"/>
                  </a:ext>
                </a:extLst>
              </p:cNvPr>
              <p:cNvSpPr/>
              <p:nvPr/>
            </p:nvSpPr>
            <p:spPr>
              <a:xfrm>
                <a:off x="361950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4" name="箭號: 向右 33">
                <a:extLst>
                  <a:ext uri="{FF2B5EF4-FFF2-40B4-BE49-F238E27FC236}">
                    <a16:creationId xmlns:a16="http://schemas.microsoft.com/office/drawing/2014/main" id="{73FE94F1-C68F-47F8-A1A5-F92FC2A7C56A}"/>
                  </a:ext>
                </a:extLst>
              </p:cNvPr>
              <p:cNvSpPr/>
              <p:nvPr/>
            </p:nvSpPr>
            <p:spPr>
              <a:xfrm>
                <a:off x="10658475" y="2329148"/>
                <a:ext cx="1047749" cy="466717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9C6D9F6B-91F4-43A0-B80D-43DB3294F5EB}"/>
                  </a:ext>
                </a:extLst>
              </p:cNvPr>
              <p:cNvSpPr txBox="1"/>
              <p:nvPr/>
            </p:nvSpPr>
            <p:spPr>
              <a:xfrm>
                <a:off x="195262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1D91C704-E2A6-45AA-92C4-5C4CF4214B6A}"/>
                  </a:ext>
                </a:extLst>
              </p:cNvPr>
              <p:cNvSpPr txBox="1"/>
              <p:nvPr/>
            </p:nvSpPr>
            <p:spPr>
              <a:xfrm>
                <a:off x="291963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103485-D1CA-4D0E-946C-026BB13BA706}"/>
                  </a:ext>
                </a:extLst>
              </p:cNvPr>
              <p:cNvSpPr txBox="1"/>
              <p:nvPr/>
            </p:nvSpPr>
            <p:spPr>
              <a:xfrm>
                <a:off x="388664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99AC8361-075D-400E-A95B-EAA2FE966E6A}"/>
                  </a:ext>
                </a:extLst>
              </p:cNvPr>
              <p:cNvSpPr txBox="1"/>
              <p:nvPr/>
            </p:nvSpPr>
            <p:spPr>
              <a:xfrm>
                <a:off x="4853649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9C7C63CC-F36E-4C2E-B7AD-61E2EAF48D15}"/>
                  </a:ext>
                </a:extLst>
              </p:cNvPr>
              <p:cNvSpPr txBox="1"/>
              <p:nvPr/>
            </p:nvSpPr>
            <p:spPr>
              <a:xfrm>
                <a:off x="5820657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DA286E7C-2655-476E-A5D0-D299E83DF35A}"/>
                  </a:ext>
                </a:extLst>
              </p:cNvPr>
              <p:cNvSpPr txBox="1"/>
              <p:nvPr/>
            </p:nvSpPr>
            <p:spPr>
              <a:xfrm>
                <a:off x="6787665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DC9DB344-BDD6-4F05-BAF1-AE5C9DDA33C2}"/>
                  </a:ext>
                </a:extLst>
              </p:cNvPr>
              <p:cNvSpPr txBox="1"/>
              <p:nvPr/>
            </p:nvSpPr>
            <p:spPr>
              <a:xfrm>
                <a:off x="7754673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83C02CC2-E6BC-4E7D-A368-792EBC68138C}"/>
                  </a:ext>
                </a:extLst>
              </p:cNvPr>
              <p:cNvSpPr txBox="1"/>
              <p:nvPr/>
            </p:nvSpPr>
            <p:spPr>
              <a:xfrm>
                <a:off x="8721681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4B8D9748-AD30-4269-855D-C77D8289E0A2}"/>
                  </a:ext>
                </a:extLst>
              </p:cNvPr>
              <p:cNvSpPr txBox="1"/>
              <p:nvPr/>
            </p:nvSpPr>
            <p:spPr>
              <a:xfrm>
                <a:off x="9688688" y="2300896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6DD1AB0-39EB-401F-BD6D-6A29D6956107}"/>
                </a:ext>
              </a:extLst>
            </p:cNvPr>
            <p:cNvSpPr txBox="1"/>
            <p:nvPr/>
          </p:nvSpPr>
          <p:spPr>
            <a:xfrm>
              <a:off x="5987073" y="1547591"/>
              <a:ext cx="100540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佇列</a:t>
              </a:r>
            </a:p>
          </p:txBody>
        </p:sp>
      </p:grpSp>
      <p:grpSp>
        <p:nvGrpSpPr>
          <p:cNvPr id="138" name="群組 137">
            <a:extLst>
              <a:ext uri="{FF2B5EF4-FFF2-40B4-BE49-F238E27FC236}">
                <a16:creationId xmlns:a16="http://schemas.microsoft.com/office/drawing/2014/main" id="{F7CA0BD1-DE5C-451F-B8A4-D081AA5846EA}"/>
              </a:ext>
            </a:extLst>
          </p:cNvPr>
          <p:cNvGrpSpPr/>
          <p:nvPr/>
        </p:nvGrpSpPr>
        <p:grpSpPr>
          <a:xfrm>
            <a:off x="361950" y="4717324"/>
            <a:ext cx="11343010" cy="1454912"/>
            <a:chOff x="361950" y="3279573"/>
            <a:chExt cx="11343010" cy="1454912"/>
          </a:xfrm>
        </p:grpSpPr>
        <p:grpSp>
          <p:nvGrpSpPr>
            <p:cNvPr id="110" name="群組 109">
              <a:extLst>
                <a:ext uri="{FF2B5EF4-FFF2-40B4-BE49-F238E27FC236}">
                  <a16:creationId xmlns:a16="http://schemas.microsoft.com/office/drawing/2014/main" id="{6E8E7EEA-BC12-4F9B-8351-B8F877B426AD}"/>
                </a:ext>
              </a:extLst>
            </p:cNvPr>
            <p:cNvGrpSpPr/>
            <p:nvPr/>
          </p:nvGrpSpPr>
          <p:grpSpPr>
            <a:xfrm>
              <a:off x="361950" y="3864908"/>
              <a:ext cx="11343010" cy="869577"/>
              <a:chOff x="361950" y="3864908"/>
              <a:chExt cx="11343010" cy="869577"/>
            </a:xfrm>
          </p:grpSpPr>
          <p:cxnSp>
            <p:nvCxnSpPr>
              <p:cNvPr id="50" name="直線接點 49">
                <a:extLst>
                  <a:ext uri="{FF2B5EF4-FFF2-40B4-BE49-F238E27FC236}">
                    <a16:creationId xmlns:a16="http://schemas.microsoft.com/office/drawing/2014/main" id="{0B9DA2C4-4716-4F3C-BDBC-88F2B87A11A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4117941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D532D0EE-59DD-4FFD-8E95-EA54A4512EF7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3149418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接點 51">
                <a:extLst>
                  <a:ext uri="{FF2B5EF4-FFF2-40B4-BE49-F238E27FC236}">
                    <a16:creationId xmlns:a16="http://schemas.microsoft.com/office/drawing/2014/main" id="{E180EF0D-8010-4E40-8C1D-3A4F65F0853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2180895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04419994-4C22-4FBA-B738-573FC2DBE12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5086464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D6D80E28-8A86-4B4B-A07B-B289F0B400D0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054987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線接點 54">
                <a:extLst>
                  <a:ext uri="{FF2B5EF4-FFF2-40B4-BE49-F238E27FC236}">
                    <a16:creationId xmlns:a16="http://schemas.microsoft.com/office/drawing/2014/main" id="{0B95E811-2B4E-40DE-868F-BE18B6855E6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023510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線接點 55">
                <a:extLst>
                  <a:ext uri="{FF2B5EF4-FFF2-40B4-BE49-F238E27FC236}">
                    <a16:creationId xmlns:a16="http://schemas.microsoft.com/office/drawing/2014/main" id="{9F7BC7AB-D275-4E87-99BE-DE36310C1A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7992033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1A939A2C-C9D7-459C-A641-34DB0140E5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3873873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接點 57">
                <a:extLst>
                  <a:ext uri="{FF2B5EF4-FFF2-40B4-BE49-F238E27FC236}">
                    <a16:creationId xmlns:a16="http://schemas.microsoft.com/office/drawing/2014/main" id="{D83D5ADF-E7A5-4A74-B80C-4276476E0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76325" y="4733925"/>
                <a:ext cx="9810753" cy="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6DDEE562-3F69-4678-8009-C67431607AD3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212372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E5DD4534-D208-43E2-98D4-BB1BE713405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9929079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線接點 60">
                <a:extLst>
                  <a:ext uri="{FF2B5EF4-FFF2-40B4-BE49-F238E27FC236}">
                    <a16:creationId xmlns:a16="http://schemas.microsoft.com/office/drawing/2014/main" id="{44AFC5B8-FA40-46D0-87F9-98E98EA2B8E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60556" y="4299697"/>
                <a:ext cx="869577" cy="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0B8F1C02-9356-48C7-BB82-6055B3B66C7F}"/>
                  </a:ext>
                </a:extLst>
              </p:cNvPr>
              <p:cNvSpPr txBox="1"/>
              <p:nvPr/>
            </p:nvSpPr>
            <p:spPr>
              <a:xfrm>
                <a:off x="195262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6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A71B003-1AD0-4EDC-9E63-878027BE85DB}"/>
                  </a:ext>
                </a:extLst>
              </p:cNvPr>
              <p:cNvSpPr txBox="1"/>
              <p:nvPr/>
            </p:nvSpPr>
            <p:spPr>
              <a:xfrm>
                <a:off x="291963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5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A435D9DE-75B2-40D9-BC18-0252C4C6B97A}"/>
                  </a:ext>
                </a:extLst>
              </p:cNvPr>
              <p:cNvSpPr txBox="1"/>
              <p:nvPr/>
            </p:nvSpPr>
            <p:spPr>
              <a:xfrm>
                <a:off x="388664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4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65DD1235-F6A3-4530-B5FE-DC05C99BD373}"/>
                  </a:ext>
                </a:extLst>
              </p:cNvPr>
              <p:cNvSpPr txBox="1"/>
              <p:nvPr/>
            </p:nvSpPr>
            <p:spPr>
              <a:xfrm>
                <a:off x="4853649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3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06BC3139-B5FD-4CAC-8A56-C27FD9BC5288}"/>
                  </a:ext>
                </a:extLst>
              </p:cNvPr>
              <p:cNvSpPr txBox="1"/>
              <p:nvPr/>
            </p:nvSpPr>
            <p:spPr>
              <a:xfrm>
                <a:off x="5820657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2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3BD107E2-791A-4F6A-9038-20CCB3C258A6}"/>
                  </a:ext>
                </a:extLst>
              </p:cNvPr>
              <p:cNvSpPr txBox="1"/>
              <p:nvPr/>
            </p:nvSpPr>
            <p:spPr>
              <a:xfrm>
                <a:off x="6787665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1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44FC70A2-7665-4106-87AC-318AE5AAA4C5}"/>
                  </a:ext>
                </a:extLst>
              </p:cNvPr>
              <p:cNvSpPr txBox="1"/>
              <p:nvPr/>
            </p:nvSpPr>
            <p:spPr>
              <a:xfrm>
                <a:off x="7754673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7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2F3CCB02-F6DE-453A-AA28-9BC005565F5C}"/>
                  </a:ext>
                </a:extLst>
              </p:cNvPr>
              <p:cNvSpPr txBox="1"/>
              <p:nvPr/>
            </p:nvSpPr>
            <p:spPr>
              <a:xfrm>
                <a:off x="8721681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8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72E84DEC-CCF7-440E-90BC-993E525E9A4B}"/>
                  </a:ext>
                </a:extLst>
              </p:cNvPr>
              <p:cNvSpPr txBox="1"/>
              <p:nvPr/>
            </p:nvSpPr>
            <p:spPr>
              <a:xfrm>
                <a:off x="9688688" y="404228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00B0F0"/>
                    </a:solidFill>
                  </a:rPr>
                  <a:t>9</a:t>
                </a:r>
                <a:endParaRPr lang="zh-TW" altLang="en-US" sz="2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8" name="箭號: 左-右雙向 107">
                <a:extLst>
                  <a:ext uri="{FF2B5EF4-FFF2-40B4-BE49-F238E27FC236}">
                    <a16:creationId xmlns:a16="http://schemas.microsoft.com/office/drawing/2014/main" id="{5B9B378A-F4BC-43D2-8FAE-CED51FB9DB4B}"/>
                  </a:ext>
                </a:extLst>
              </p:cNvPr>
              <p:cNvSpPr/>
              <p:nvPr/>
            </p:nvSpPr>
            <p:spPr>
              <a:xfrm>
                <a:off x="361950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09" name="箭號: 左-右雙向 108">
                <a:extLst>
                  <a:ext uri="{FF2B5EF4-FFF2-40B4-BE49-F238E27FC236}">
                    <a16:creationId xmlns:a16="http://schemas.microsoft.com/office/drawing/2014/main" id="{CF300CE9-1D7A-405B-B586-1797F8B31E06}"/>
                  </a:ext>
                </a:extLst>
              </p:cNvPr>
              <p:cNvSpPr/>
              <p:nvPr/>
            </p:nvSpPr>
            <p:spPr>
              <a:xfrm>
                <a:off x="10657211" y="4070541"/>
                <a:ext cx="1047749" cy="466717"/>
              </a:xfrm>
              <a:prstGeom prst="left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22E3710B-38FB-4DE5-9F98-E292A0A5BF77}"/>
                </a:ext>
              </a:extLst>
            </p:cNvPr>
            <p:cNvSpPr txBox="1"/>
            <p:nvPr/>
          </p:nvSpPr>
          <p:spPr>
            <a:xfrm>
              <a:off x="5576706" y="3279573"/>
              <a:ext cx="18261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雙端佇列</a:t>
              </a:r>
            </a:p>
          </p:txBody>
        </p:sp>
      </p:grpSp>
      <p:grpSp>
        <p:nvGrpSpPr>
          <p:cNvPr id="145" name="群組 144">
            <a:extLst>
              <a:ext uri="{FF2B5EF4-FFF2-40B4-BE49-F238E27FC236}">
                <a16:creationId xmlns:a16="http://schemas.microsoft.com/office/drawing/2014/main" id="{F16F5069-E9EB-404F-9136-08F8A52ECAAC}"/>
              </a:ext>
            </a:extLst>
          </p:cNvPr>
          <p:cNvGrpSpPr/>
          <p:nvPr/>
        </p:nvGrpSpPr>
        <p:grpSpPr>
          <a:xfrm>
            <a:off x="1647160" y="2886446"/>
            <a:ext cx="10057800" cy="1473486"/>
            <a:chOff x="1647160" y="4665378"/>
            <a:chExt cx="10057800" cy="1473486"/>
          </a:xfrm>
        </p:grpSpPr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0A54F71D-42B6-4035-B711-A2934AE60BE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4117941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16B8F14C-7EBC-44CA-AA87-50DE4685F47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3149418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4FE13A5A-C4CC-4500-83DD-7E5AE0210D0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180895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6BC7ED85-DEED-4A00-9A66-3A082B6B8F3A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086464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接點 117">
              <a:extLst>
                <a:ext uri="{FF2B5EF4-FFF2-40B4-BE49-F238E27FC236}">
                  <a16:creationId xmlns:a16="http://schemas.microsoft.com/office/drawing/2014/main" id="{6F31693F-2518-4E9A-A1F1-9F34968CBCB3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6054987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95A332E-82AB-4C25-9E09-4E68B1766E40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023510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2CAFC577-B214-4A46-9142-4E122A094EC5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7992033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A9919973-C502-4490-A710-EF339795E7F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5259679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接點 121">
              <a:extLst>
                <a:ext uri="{FF2B5EF4-FFF2-40B4-BE49-F238E27FC236}">
                  <a16:creationId xmlns:a16="http://schemas.microsoft.com/office/drawing/2014/main" id="{659DE59A-1187-4DB1-8B8E-06F337FA2509}"/>
                </a:ext>
              </a:extLst>
            </p:cNvPr>
            <p:cNvCxnSpPr>
              <a:cxnSpLocks/>
            </p:cNvCxnSpPr>
            <p:nvPr/>
          </p:nvCxnSpPr>
          <p:spPr>
            <a:xfrm>
              <a:off x="1647160" y="6119731"/>
              <a:ext cx="9239918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01645280-A73C-473F-A41B-6E91767B42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7161" y="5241190"/>
              <a:ext cx="0" cy="89767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AF2B923A-81D2-40E5-AAD5-BB732F75747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9929079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DC08286D-8C5E-43C4-94E5-49CF7EA2D766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960556" y="5685502"/>
              <a:ext cx="869577" cy="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95FBC99C-CB86-4008-8472-FA1A82DD26AC}"/>
                </a:ext>
              </a:extLst>
            </p:cNvPr>
            <p:cNvSpPr txBox="1"/>
            <p:nvPr/>
          </p:nvSpPr>
          <p:spPr>
            <a:xfrm>
              <a:off x="195262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B2AA85A2-5278-4801-A0B2-616E75816789}"/>
                </a:ext>
              </a:extLst>
            </p:cNvPr>
            <p:cNvSpPr txBox="1"/>
            <p:nvPr/>
          </p:nvSpPr>
          <p:spPr>
            <a:xfrm>
              <a:off x="291963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E74016EF-470A-4A8A-B445-12BF5AA8010C}"/>
                </a:ext>
              </a:extLst>
            </p:cNvPr>
            <p:cNvSpPr txBox="1"/>
            <p:nvPr/>
          </p:nvSpPr>
          <p:spPr>
            <a:xfrm>
              <a:off x="388664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35CD0B29-5620-468D-ADC0-443158935808}"/>
                </a:ext>
              </a:extLst>
            </p:cNvPr>
            <p:cNvSpPr txBox="1"/>
            <p:nvPr/>
          </p:nvSpPr>
          <p:spPr>
            <a:xfrm>
              <a:off x="4853649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5583BC2E-A589-4CC7-A486-464F22D242C3}"/>
                </a:ext>
              </a:extLst>
            </p:cNvPr>
            <p:cNvSpPr txBox="1"/>
            <p:nvPr/>
          </p:nvSpPr>
          <p:spPr>
            <a:xfrm>
              <a:off x="5820657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D9F14760-4DDB-41D1-93D0-C7E058E46E45}"/>
                </a:ext>
              </a:extLst>
            </p:cNvPr>
            <p:cNvSpPr txBox="1"/>
            <p:nvPr/>
          </p:nvSpPr>
          <p:spPr>
            <a:xfrm>
              <a:off x="6787665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6C0FFA1F-33FB-4F0E-96A5-D809D6A5E221}"/>
                </a:ext>
              </a:extLst>
            </p:cNvPr>
            <p:cNvSpPr txBox="1"/>
            <p:nvPr/>
          </p:nvSpPr>
          <p:spPr>
            <a:xfrm>
              <a:off x="7754673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7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8D1CBA4F-994E-44EC-BA1E-7A8A0CB19670}"/>
                </a:ext>
              </a:extLst>
            </p:cNvPr>
            <p:cNvSpPr txBox="1"/>
            <p:nvPr/>
          </p:nvSpPr>
          <p:spPr>
            <a:xfrm>
              <a:off x="8721681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8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41188CB5-8A95-4A69-B9B4-24FDB4E0499B}"/>
                </a:ext>
              </a:extLst>
            </p:cNvPr>
            <p:cNvSpPr txBox="1"/>
            <p:nvPr/>
          </p:nvSpPr>
          <p:spPr>
            <a:xfrm>
              <a:off x="9688688" y="5428094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9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36" name="箭號: 左-右雙向 135">
              <a:extLst>
                <a:ext uri="{FF2B5EF4-FFF2-40B4-BE49-F238E27FC236}">
                  <a16:creationId xmlns:a16="http://schemas.microsoft.com/office/drawing/2014/main" id="{0971CA41-B548-4719-9530-171A65F5D37B}"/>
                </a:ext>
              </a:extLst>
            </p:cNvPr>
            <p:cNvSpPr/>
            <p:nvPr/>
          </p:nvSpPr>
          <p:spPr>
            <a:xfrm>
              <a:off x="10657211" y="5456346"/>
              <a:ext cx="1047749" cy="466717"/>
            </a:xfrm>
            <a:prstGeom prst="left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D2B3BF80-4A5A-4A23-9C9A-D9A730CA2254}"/>
                </a:ext>
              </a:extLst>
            </p:cNvPr>
            <p:cNvSpPr txBox="1"/>
            <p:nvPr/>
          </p:nvSpPr>
          <p:spPr>
            <a:xfrm>
              <a:off x="5987077" y="4665378"/>
              <a:ext cx="100540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3200">
                  <a:solidFill>
                    <a:srgbClr val="FFFF00"/>
                  </a:solidFill>
                </a:rPr>
                <a:t>堆疊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546438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1B9C24-D9C2-4CF0-BBAB-0B643959A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鍵值映射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66DEEF-F273-4020-A53F-75E00DAA71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9922"/>
            <a:ext cx="10515600" cy="205455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鍵值映射</a:t>
            </a:r>
            <a:r>
              <a:rPr lang="en-US" altLang="zh-TW">
                <a:solidFill>
                  <a:srgbClr val="00B0F0"/>
                </a:solidFill>
              </a:rPr>
              <a:t>(key-value mapping)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代表一些相同型別且不重複的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en-US" altLang="zh-TW">
                <a:solidFill>
                  <a:srgbClr val="00B0F0"/>
                </a:solidFill>
              </a:rPr>
              <a:t>(key)</a:t>
            </a:r>
          </a:p>
          <a:p>
            <a:r>
              <a:rPr lang="zh-TW" altLang="en-US"/>
              <a:t>各自映射到一個相同型別的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en-US" altLang="zh-TW">
                <a:solidFill>
                  <a:srgbClr val="00B0F0"/>
                </a:solidFill>
              </a:rPr>
              <a:t>(value)</a:t>
            </a:r>
            <a:endParaRPr lang="en-US" altLang="zh-TW"/>
          </a:p>
          <a:p>
            <a:r>
              <a:rPr lang="zh-TW" altLang="en-US"/>
              <a:t>每組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en-US" altLang="zh-TW">
                <a:solidFill>
                  <a:srgbClr val="00B0F0"/>
                </a:solidFill>
              </a:rPr>
              <a:t>(key-value pair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map entry)</a:t>
            </a:r>
            <a:endParaRPr lang="en-US" altLang="zh-TW"/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D19D0582-EE45-4518-B31D-EAE12BEF0BA3}"/>
              </a:ext>
            </a:extLst>
          </p:cNvPr>
          <p:cNvGrpSpPr/>
          <p:nvPr/>
        </p:nvGrpSpPr>
        <p:grpSpPr>
          <a:xfrm>
            <a:off x="838200" y="4030341"/>
            <a:ext cx="10515600" cy="2072686"/>
            <a:chOff x="838200" y="4030341"/>
            <a:chExt cx="10515600" cy="207268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D01F0D8-EB0E-4601-BA4D-E33A2932F12F}"/>
                </a:ext>
              </a:extLst>
            </p:cNvPr>
            <p:cNvSpPr/>
            <p:nvPr/>
          </p:nvSpPr>
          <p:spPr>
            <a:xfrm>
              <a:off x="167270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a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30AAA8D7-2055-4AE6-8123-7F1A28598E5D}"/>
                </a:ext>
              </a:extLst>
            </p:cNvPr>
            <p:cNvSpPr/>
            <p:nvPr/>
          </p:nvSpPr>
          <p:spPr>
            <a:xfrm>
              <a:off x="271656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c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6E2CE1D-2846-495B-AFEE-843828529FCE}"/>
                </a:ext>
              </a:extLst>
            </p:cNvPr>
            <p:cNvSpPr/>
            <p:nvPr/>
          </p:nvSpPr>
          <p:spPr>
            <a:xfrm>
              <a:off x="376043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w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36D4CB10-D084-4B57-AAC2-DD8C2F7B73AD}"/>
                </a:ext>
              </a:extLst>
            </p:cNvPr>
            <p:cNvSpPr/>
            <p:nvPr/>
          </p:nvSpPr>
          <p:spPr>
            <a:xfrm>
              <a:off x="480429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t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86D9D1B-5382-4D19-8003-259DE1BCA7DA}"/>
                </a:ext>
              </a:extLst>
            </p:cNvPr>
            <p:cNvSpPr/>
            <p:nvPr/>
          </p:nvSpPr>
          <p:spPr>
            <a:xfrm>
              <a:off x="5848165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f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8DE8BE73-B54B-4B31-B8F3-83983CF0171B}"/>
                </a:ext>
              </a:extLst>
            </p:cNvPr>
            <p:cNvSpPr/>
            <p:nvPr/>
          </p:nvSpPr>
          <p:spPr>
            <a:xfrm>
              <a:off x="6892031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b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5FF61DC-CBAF-402E-A4B8-B89739DC734F}"/>
                </a:ext>
              </a:extLst>
            </p:cNvPr>
            <p:cNvSpPr/>
            <p:nvPr/>
          </p:nvSpPr>
          <p:spPr>
            <a:xfrm>
              <a:off x="7935897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i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6223449-7D85-4BD0-BCCC-CCA4A365AADF}"/>
                </a:ext>
              </a:extLst>
            </p:cNvPr>
            <p:cNvSpPr/>
            <p:nvPr/>
          </p:nvSpPr>
          <p:spPr>
            <a:xfrm>
              <a:off x="8979763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g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82815262-685F-4194-980C-A04F46AA107A}"/>
                </a:ext>
              </a:extLst>
            </p:cNvPr>
            <p:cNvSpPr/>
            <p:nvPr/>
          </p:nvSpPr>
          <p:spPr>
            <a:xfrm>
              <a:off x="167270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97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B4BA3E9-8077-426D-9AA4-72E107A681C0}"/>
                </a:ext>
              </a:extLst>
            </p:cNvPr>
            <p:cNvSpPr/>
            <p:nvPr/>
          </p:nvSpPr>
          <p:spPr>
            <a:xfrm>
              <a:off x="271656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634915FE-408B-4826-A889-0902715C63DA}"/>
                </a:ext>
              </a:extLst>
            </p:cNvPr>
            <p:cNvSpPr/>
            <p:nvPr/>
          </p:nvSpPr>
          <p:spPr>
            <a:xfrm>
              <a:off x="376043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119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95813DD-2EBF-4A12-A8E8-0321A984F78F}"/>
                </a:ext>
              </a:extLst>
            </p:cNvPr>
            <p:cNvSpPr/>
            <p:nvPr/>
          </p:nvSpPr>
          <p:spPr>
            <a:xfrm>
              <a:off x="480429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2720428-D5C1-4AC2-B4B0-B53E54BE0D91}"/>
                </a:ext>
              </a:extLst>
            </p:cNvPr>
            <p:cNvSpPr/>
            <p:nvPr/>
          </p:nvSpPr>
          <p:spPr>
            <a:xfrm>
              <a:off x="5848165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4D05D42-0BEF-4267-AFFC-4B74CE2F2029}"/>
                </a:ext>
              </a:extLst>
            </p:cNvPr>
            <p:cNvSpPr/>
            <p:nvPr/>
          </p:nvSpPr>
          <p:spPr>
            <a:xfrm>
              <a:off x="6892031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98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749DABAE-3CCC-448E-8B27-B4D668D6FF8F}"/>
                </a:ext>
              </a:extLst>
            </p:cNvPr>
            <p:cNvSpPr/>
            <p:nvPr/>
          </p:nvSpPr>
          <p:spPr>
            <a:xfrm>
              <a:off x="7935897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82FF19E-8348-4CD2-A8C9-1820DC254626}"/>
                </a:ext>
              </a:extLst>
            </p:cNvPr>
            <p:cNvSpPr/>
            <p:nvPr/>
          </p:nvSpPr>
          <p:spPr>
            <a:xfrm>
              <a:off x="8979763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103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C0CDA364-8F1D-40E7-974C-628E914B3980}"/>
                </a:ext>
              </a:extLst>
            </p:cNvPr>
            <p:cNvSpPr txBox="1"/>
            <p:nvPr/>
          </p:nvSpPr>
          <p:spPr>
            <a:xfrm>
              <a:off x="1028946" y="4194685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鍵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EC9FC16-AC11-4DBA-9E01-D2CC36C61C62}"/>
                </a:ext>
              </a:extLst>
            </p:cNvPr>
            <p:cNvSpPr txBox="1"/>
            <p:nvPr/>
          </p:nvSpPr>
          <p:spPr>
            <a:xfrm>
              <a:off x="1028946" y="5402049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值</a:t>
              </a:r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7A537E26-D9FA-425A-AFEF-126CBE7133A2}"/>
                </a:ext>
              </a:extLst>
            </p:cNvPr>
            <p:cNvSpPr/>
            <p:nvPr/>
          </p:nvSpPr>
          <p:spPr>
            <a:xfrm>
              <a:off x="838200" y="4030341"/>
              <a:ext cx="10515600" cy="2072686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658A8D52-BDD5-4CBC-9562-189A527DF9BB}"/>
                </a:ext>
              </a:extLst>
            </p:cNvPr>
            <p:cNvSpPr/>
            <p:nvPr/>
          </p:nvSpPr>
          <p:spPr>
            <a:xfrm>
              <a:off x="10023629" y="4172505"/>
              <a:ext cx="1043866" cy="506027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o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FD6FC60-DDD5-45EA-9336-308EE224C039}"/>
                </a:ext>
              </a:extLst>
            </p:cNvPr>
            <p:cNvSpPr/>
            <p:nvPr/>
          </p:nvSpPr>
          <p:spPr>
            <a:xfrm>
              <a:off x="10023629" y="5379869"/>
              <a:ext cx="1043866" cy="506027"/>
            </a:xfrm>
            <a:prstGeom prst="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111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箭號: 向右 30">
              <a:extLst>
                <a:ext uri="{FF2B5EF4-FFF2-40B4-BE49-F238E27FC236}">
                  <a16:creationId xmlns:a16="http://schemas.microsoft.com/office/drawing/2014/main" id="{FEC95B76-393F-4C26-9B8B-D62E1C913755}"/>
                </a:ext>
              </a:extLst>
            </p:cNvPr>
            <p:cNvSpPr/>
            <p:nvPr/>
          </p:nvSpPr>
          <p:spPr>
            <a:xfrm rot="5400000">
              <a:off x="1941620" y="4860022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7D39FD46-CAAF-4997-9486-0A4448496DFF}"/>
                </a:ext>
              </a:extLst>
            </p:cNvPr>
            <p:cNvSpPr/>
            <p:nvPr/>
          </p:nvSpPr>
          <p:spPr>
            <a:xfrm rot="5400000">
              <a:off x="2985486" y="4860023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箭號: 向右 32">
              <a:extLst>
                <a:ext uri="{FF2B5EF4-FFF2-40B4-BE49-F238E27FC236}">
                  <a16:creationId xmlns:a16="http://schemas.microsoft.com/office/drawing/2014/main" id="{167A48F3-FACD-4317-AF4B-CAA81F5C771D}"/>
                </a:ext>
              </a:extLst>
            </p:cNvPr>
            <p:cNvSpPr/>
            <p:nvPr/>
          </p:nvSpPr>
          <p:spPr>
            <a:xfrm rot="5400000">
              <a:off x="4029353" y="4860024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箭號: 向右 33">
              <a:extLst>
                <a:ext uri="{FF2B5EF4-FFF2-40B4-BE49-F238E27FC236}">
                  <a16:creationId xmlns:a16="http://schemas.microsoft.com/office/drawing/2014/main" id="{17C01BF7-6C21-426D-9964-9CB058F0387A}"/>
                </a:ext>
              </a:extLst>
            </p:cNvPr>
            <p:cNvSpPr/>
            <p:nvPr/>
          </p:nvSpPr>
          <p:spPr>
            <a:xfrm rot="5400000">
              <a:off x="5073218" y="4860025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5" name="箭號: 向右 34">
              <a:extLst>
                <a:ext uri="{FF2B5EF4-FFF2-40B4-BE49-F238E27FC236}">
                  <a16:creationId xmlns:a16="http://schemas.microsoft.com/office/drawing/2014/main" id="{3948257A-29F5-472C-96E5-6681DA551D5E}"/>
                </a:ext>
              </a:extLst>
            </p:cNvPr>
            <p:cNvSpPr/>
            <p:nvPr/>
          </p:nvSpPr>
          <p:spPr>
            <a:xfrm rot="5400000">
              <a:off x="6117084" y="4860026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箭號: 向右 35">
              <a:extLst>
                <a:ext uri="{FF2B5EF4-FFF2-40B4-BE49-F238E27FC236}">
                  <a16:creationId xmlns:a16="http://schemas.microsoft.com/office/drawing/2014/main" id="{5E93B865-385E-41FE-93A4-3D60C7C34EBB}"/>
                </a:ext>
              </a:extLst>
            </p:cNvPr>
            <p:cNvSpPr/>
            <p:nvPr/>
          </p:nvSpPr>
          <p:spPr>
            <a:xfrm rot="5400000">
              <a:off x="7156878" y="4860027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箭號: 向右 36">
              <a:extLst>
                <a:ext uri="{FF2B5EF4-FFF2-40B4-BE49-F238E27FC236}">
                  <a16:creationId xmlns:a16="http://schemas.microsoft.com/office/drawing/2014/main" id="{255688E9-63C5-4207-8741-0DA73B2EC2A9}"/>
                </a:ext>
              </a:extLst>
            </p:cNvPr>
            <p:cNvSpPr/>
            <p:nvPr/>
          </p:nvSpPr>
          <p:spPr>
            <a:xfrm rot="5400000">
              <a:off x="8204816" y="4860028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箭號: 向右 37">
              <a:extLst>
                <a:ext uri="{FF2B5EF4-FFF2-40B4-BE49-F238E27FC236}">
                  <a16:creationId xmlns:a16="http://schemas.microsoft.com/office/drawing/2014/main" id="{2FA38BE2-B5EA-4EB8-9ACA-A57F7C00F876}"/>
                </a:ext>
              </a:extLst>
            </p:cNvPr>
            <p:cNvSpPr/>
            <p:nvPr/>
          </p:nvSpPr>
          <p:spPr>
            <a:xfrm rot="5400000">
              <a:off x="9248682" y="4860029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箭號: 向右 38">
              <a:extLst>
                <a:ext uri="{FF2B5EF4-FFF2-40B4-BE49-F238E27FC236}">
                  <a16:creationId xmlns:a16="http://schemas.microsoft.com/office/drawing/2014/main" id="{6EB6B166-CF4A-4957-A03B-D6C2198E377F}"/>
                </a:ext>
              </a:extLst>
            </p:cNvPr>
            <p:cNvSpPr/>
            <p:nvPr/>
          </p:nvSpPr>
          <p:spPr>
            <a:xfrm rot="5400000">
              <a:off x="10292548" y="4860030"/>
              <a:ext cx="506027" cy="334012"/>
            </a:xfrm>
            <a:prstGeom prst="rightArrow">
              <a:avLst/>
            </a:prstGeom>
            <a:solidFill>
              <a:srgbClr val="EBE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338767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0D52D7-29A8-4CB0-95FC-EF5087A2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49549E-D5D1-4AB6-92C7-6541EA119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8050"/>
            <a:ext cx="10515600" cy="3050197"/>
          </a:xfrm>
        </p:spPr>
        <p:txBody>
          <a:bodyPr>
            <a:normAutofit/>
          </a:bodyPr>
          <a:lstStyle/>
          <a:p>
            <a:r>
              <a:rPr lang="zh-TW" altLang="en-US"/>
              <a:t>對於多個值，想要找尋最大值、最小值</a:t>
            </a:r>
            <a:endParaRPr lang="en-US" altLang="zh-TW"/>
          </a:p>
          <a:p>
            <a:r>
              <a:rPr lang="zh-TW" altLang="en-US"/>
              <a:t>除了對資料排序外，也可利用以下方法，時間複雜度為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依序讀取每個值，若較當前的最大值大或最小值小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則將最大值或最小值變為該值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特別注意，最大值須初始化成比所有可能值小的數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最小值須初始化成比所有可能值大的數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174" name="群組 173">
            <a:extLst>
              <a:ext uri="{FF2B5EF4-FFF2-40B4-BE49-F238E27FC236}">
                <a16:creationId xmlns:a16="http://schemas.microsoft.com/office/drawing/2014/main" id="{2DFCC74B-ED93-45AA-98C9-1F084DEEC407}"/>
              </a:ext>
            </a:extLst>
          </p:cNvPr>
          <p:cNvGrpSpPr/>
          <p:nvPr/>
        </p:nvGrpSpPr>
        <p:grpSpPr>
          <a:xfrm>
            <a:off x="1684675" y="4223497"/>
            <a:ext cx="8953594" cy="2272553"/>
            <a:chOff x="1684675" y="4128247"/>
            <a:chExt cx="8953594" cy="2272553"/>
          </a:xfrm>
        </p:grpSpPr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B8CD243A-C115-4D45-B7C6-A3AE02626EA5}"/>
                </a:ext>
              </a:extLst>
            </p:cNvPr>
            <p:cNvSpPr/>
            <p:nvPr/>
          </p:nvSpPr>
          <p:spPr>
            <a:xfrm rot="16200000">
              <a:off x="4124262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F1B7927F-A601-4D12-8844-283C6770807A}"/>
                </a:ext>
              </a:extLst>
            </p:cNvPr>
            <p:cNvGrpSpPr/>
            <p:nvPr/>
          </p:nvGrpSpPr>
          <p:grpSpPr>
            <a:xfrm>
              <a:off x="4014522" y="4385533"/>
              <a:ext cx="1969634" cy="487516"/>
              <a:chOff x="812802" y="3968672"/>
              <a:chExt cx="1969634" cy="487516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EE7766F6-7AAB-4835-B198-934E4884F893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267D7EF-25A3-4129-A626-F1215D0B6C37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AD462A0-DC15-4ABE-8611-CE5B335E5C98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967670D-0B03-4065-B514-CBE80D13AE7B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00929388-F72A-4195-A49A-2EDB7EEC7570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E443A58A-FD51-4740-9E34-0AF67D5FE1B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95" name="箭號: 向右 94">
              <a:extLst>
                <a:ext uri="{FF2B5EF4-FFF2-40B4-BE49-F238E27FC236}">
                  <a16:creationId xmlns:a16="http://schemas.microsoft.com/office/drawing/2014/main" id="{93C98FC1-A113-45BC-834B-BEDFFF6AB24A}"/>
                </a:ext>
              </a:extLst>
            </p:cNvPr>
            <p:cNvSpPr/>
            <p:nvPr/>
          </p:nvSpPr>
          <p:spPr>
            <a:xfrm rot="16200000">
              <a:off x="7082207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5" name="箭號: 向右 104">
              <a:extLst>
                <a:ext uri="{FF2B5EF4-FFF2-40B4-BE49-F238E27FC236}">
                  <a16:creationId xmlns:a16="http://schemas.microsoft.com/office/drawing/2014/main" id="{17A061C8-215B-4D6A-9485-AB7FAA546381}"/>
                </a:ext>
              </a:extLst>
            </p:cNvPr>
            <p:cNvSpPr/>
            <p:nvPr/>
          </p:nvSpPr>
          <p:spPr>
            <a:xfrm rot="16200000">
              <a:off x="10074048" y="5049585"/>
              <a:ext cx="417658" cy="381930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26" name="直線接點 125">
              <a:extLst>
                <a:ext uri="{FF2B5EF4-FFF2-40B4-BE49-F238E27FC236}">
                  <a16:creationId xmlns:a16="http://schemas.microsoft.com/office/drawing/2014/main" id="{D46A4C1F-6503-4DEA-A655-01CC86719EF7}"/>
                </a:ext>
              </a:extLst>
            </p:cNvPr>
            <p:cNvCxnSpPr>
              <a:cxnSpLocks/>
            </p:cNvCxnSpPr>
            <p:nvPr/>
          </p:nvCxnSpPr>
          <p:spPr>
            <a:xfrm>
              <a:off x="6158529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A6D87174-5B6B-42AE-BD36-535AD77765F1}"/>
                </a:ext>
              </a:extLst>
            </p:cNvPr>
            <p:cNvCxnSpPr>
              <a:cxnSpLocks/>
            </p:cNvCxnSpPr>
            <p:nvPr/>
          </p:nvCxnSpPr>
          <p:spPr>
            <a:xfrm>
              <a:off x="8474536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CB0BFD0-5D11-47E5-8278-9DF46D43C15E}"/>
                </a:ext>
              </a:extLst>
            </p:cNvPr>
            <p:cNvSpPr txBox="1"/>
            <p:nvPr/>
          </p:nvSpPr>
          <p:spPr>
            <a:xfrm>
              <a:off x="1684675" y="5606760"/>
              <a:ext cx="194155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-inf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inf</a:t>
              </a:r>
              <a:endParaRPr lang="zh-TW" altLang="en-US" sz="2000"/>
            </a:p>
          </p:txBody>
        </p:sp>
        <p:sp>
          <p:nvSpPr>
            <p:cNvPr id="131" name="文字方塊 130">
              <a:extLst>
                <a:ext uri="{FF2B5EF4-FFF2-40B4-BE49-F238E27FC236}">
                  <a16:creationId xmlns:a16="http://schemas.microsoft.com/office/drawing/2014/main" id="{88A53735-4294-42A3-BE4A-AB676007F1AB}"/>
                </a:ext>
              </a:extLst>
            </p:cNvPr>
            <p:cNvSpPr txBox="1"/>
            <p:nvPr/>
          </p:nvSpPr>
          <p:spPr>
            <a:xfrm>
              <a:off x="4138802" y="5606760"/>
              <a:ext cx="165942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-4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grpSp>
          <p:nvGrpSpPr>
            <p:cNvPr id="132" name="群組 131">
              <a:extLst>
                <a:ext uri="{FF2B5EF4-FFF2-40B4-BE49-F238E27FC236}">
                  <a16:creationId xmlns:a16="http://schemas.microsoft.com/office/drawing/2014/main" id="{B8468945-EE29-4527-B538-F61DFD6C3F64}"/>
                </a:ext>
              </a:extLst>
            </p:cNvPr>
            <p:cNvGrpSpPr/>
            <p:nvPr/>
          </p:nvGrpSpPr>
          <p:grpSpPr>
            <a:xfrm>
              <a:off x="6306219" y="4385533"/>
              <a:ext cx="1969634" cy="487516"/>
              <a:chOff x="812802" y="3968672"/>
              <a:chExt cx="1969634" cy="487516"/>
            </a:xfrm>
          </p:grpSpPr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E621A020-7BB1-4432-84C7-599553A2E914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4" name="文字方塊 133">
                <a:extLst>
                  <a:ext uri="{FF2B5EF4-FFF2-40B4-BE49-F238E27FC236}">
                    <a16:creationId xmlns:a16="http://schemas.microsoft.com/office/drawing/2014/main" id="{DB704516-56B9-4B3E-A197-71CF3B2D166D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5" name="文字方塊 134">
                <a:extLst>
                  <a:ext uri="{FF2B5EF4-FFF2-40B4-BE49-F238E27FC236}">
                    <a16:creationId xmlns:a16="http://schemas.microsoft.com/office/drawing/2014/main" id="{01FBA682-2F60-44EC-8F96-A901948BBDE4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6" name="文字方塊 135">
                <a:extLst>
                  <a:ext uri="{FF2B5EF4-FFF2-40B4-BE49-F238E27FC236}">
                    <a16:creationId xmlns:a16="http://schemas.microsoft.com/office/drawing/2014/main" id="{7108F127-08EC-4B3A-B519-6CED4B5DF31D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7" name="矩形 136">
                <a:extLst>
                  <a:ext uri="{FF2B5EF4-FFF2-40B4-BE49-F238E27FC236}">
                    <a16:creationId xmlns:a16="http://schemas.microsoft.com/office/drawing/2014/main" id="{91FF2F47-2358-4638-B605-B36F03992405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68E2A559-EFD8-407F-90B3-BD7E7A13D388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139" name="群組 138">
              <a:extLst>
                <a:ext uri="{FF2B5EF4-FFF2-40B4-BE49-F238E27FC236}">
                  <a16:creationId xmlns:a16="http://schemas.microsoft.com/office/drawing/2014/main" id="{D8CC5782-3577-4E38-B3B4-048E975D3BEA}"/>
                </a:ext>
              </a:extLst>
            </p:cNvPr>
            <p:cNvGrpSpPr/>
            <p:nvPr/>
          </p:nvGrpSpPr>
          <p:grpSpPr>
            <a:xfrm>
              <a:off x="8668635" y="4385533"/>
              <a:ext cx="1969634" cy="487516"/>
              <a:chOff x="812802" y="3968672"/>
              <a:chExt cx="1969634" cy="487516"/>
            </a:xfrm>
          </p:grpSpPr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F5D081BC-06C7-4130-9EA9-359F2DAEC4C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DCC6ACF0-AF79-4C3B-9DB1-936577A3440C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2" name="文字方塊 141">
                <a:extLst>
                  <a:ext uri="{FF2B5EF4-FFF2-40B4-BE49-F238E27FC236}">
                    <a16:creationId xmlns:a16="http://schemas.microsoft.com/office/drawing/2014/main" id="{B1653C3B-244B-409C-94EB-12C12F30CE03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3" name="文字方塊 142">
                <a:extLst>
                  <a:ext uri="{FF2B5EF4-FFF2-40B4-BE49-F238E27FC236}">
                    <a16:creationId xmlns:a16="http://schemas.microsoft.com/office/drawing/2014/main" id="{0DEEE5E6-C49D-4275-9EB8-55B813C9A176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44" name="矩形 143">
                <a:extLst>
                  <a:ext uri="{FF2B5EF4-FFF2-40B4-BE49-F238E27FC236}">
                    <a16:creationId xmlns:a16="http://schemas.microsoft.com/office/drawing/2014/main" id="{A6D39C77-5820-4D91-851B-BACD3C7420E7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D9A28F8C-B31A-46FF-972C-94B524163FDA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cxnSp>
          <p:nvCxnSpPr>
            <p:cNvPr id="146" name="直線接點 145">
              <a:extLst>
                <a:ext uri="{FF2B5EF4-FFF2-40B4-BE49-F238E27FC236}">
                  <a16:creationId xmlns:a16="http://schemas.microsoft.com/office/drawing/2014/main" id="{3BD4D00A-A501-4DA5-B27B-3EC590789327}"/>
                </a:ext>
              </a:extLst>
            </p:cNvPr>
            <p:cNvCxnSpPr>
              <a:cxnSpLocks/>
            </p:cNvCxnSpPr>
            <p:nvPr/>
          </p:nvCxnSpPr>
          <p:spPr>
            <a:xfrm>
              <a:off x="3848407" y="4128247"/>
              <a:ext cx="0" cy="22725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7" name="群組 146">
              <a:extLst>
                <a:ext uri="{FF2B5EF4-FFF2-40B4-BE49-F238E27FC236}">
                  <a16:creationId xmlns:a16="http://schemas.microsoft.com/office/drawing/2014/main" id="{B74DFB44-7D47-4800-9964-86435E3BAF07}"/>
                </a:ext>
              </a:extLst>
            </p:cNvPr>
            <p:cNvGrpSpPr/>
            <p:nvPr/>
          </p:nvGrpSpPr>
          <p:grpSpPr>
            <a:xfrm>
              <a:off x="1684675" y="4385533"/>
              <a:ext cx="1969634" cy="487516"/>
              <a:chOff x="812802" y="3968672"/>
              <a:chExt cx="1969634" cy="487516"/>
            </a:xfrm>
          </p:grpSpPr>
          <p:sp>
            <p:nvSpPr>
              <p:cNvPr id="148" name="矩形 147">
                <a:extLst>
                  <a:ext uri="{FF2B5EF4-FFF2-40B4-BE49-F238E27FC236}">
                    <a16:creationId xmlns:a16="http://schemas.microsoft.com/office/drawing/2014/main" id="{D8610F80-1184-44F2-8FF8-C4EC0A8DA68E}"/>
                  </a:ext>
                </a:extLst>
              </p:cNvPr>
              <p:cNvSpPr/>
              <p:nvPr/>
            </p:nvSpPr>
            <p:spPr>
              <a:xfrm>
                <a:off x="81280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49" name="文字方塊 148">
                <a:extLst>
                  <a:ext uri="{FF2B5EF4-FFF2-40B4-BE49-F238E27FC236}">
                    <a16:creationId xmlns:a16="http://schemas.microsoft.com/office/drawing/2014/main" id="{4053BCD9-F0E3-4844-AECC-817E0F81FD42}"/>
                  </a:ext>
                </a:extLst>
              </p:cNvPr>
              <p:cNvSpPr txBox="1"/>
              <p:nvPr/>
            </p:nvSpPr>
            <p:spPr>
              <a:xfrm>
                <a:off x="882793" y="3988349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-4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0" name="文字方塊 149">
                <a:extLst>
                  <a:ext uri="{FF2B5EF4-FFF2-40B4-BE49-F238E27FC236}">
                    <a16:creationId xmlns:a16="http://schemas.microsoft.com/office/drawing/2014/main" id="{EEC0A8E9-D1C2-4F9D-B8D3-570CD0B8B465}"/>
                  </a:ext>
                </a:extLst>
              </p:cNvPr>
              <p:cNvSpPr txBox="1"/>
              <p:nvPr/>
            </p:nvSpPr>
            <p:spPr>
              <a:xfrm>
                <a:off x="1634332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CAE5AED3-75D3-4D0F-8DE3-4E1A3D7FC15A}"/>
                  </a:ext>
                </a:extLst>
              </p:cNvPr>
              <p:cNvSpPr txBox="1"/>
              <p:nvPr/>
            </p:nvSpPr>
            <p:spPr>
              <a:xfrm>
                <a:off x="2275513" y="3988349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2" name="矩形 151">
                <a:extLst>
                  <a:ext uri="{FF2B5EF4-FFF2-40B4-BE49-F238E27FC236}">
                    <a16:creationId xmlns:a16="http://schemas.microsoft.com/office/drawing/2014/main" id="{999E9FEE-8B7C-4F3D-A38C-A14886B93CCF}"/>
                  </a:ext>
                </a:extLst>
              </p:cNvPr>
              <p:cNvSpPr/>
              <p:nvPr/>
            </p:nvSpPr>
            <p:spPr>
              <a:xfrm>
                <a:off x="1470026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08128A9F-B68E-4BD7-8C9C-D1C77D5EE2AC}"/>
                  </a:ext>
                </a:extLst>
              </p:cNvPr>
              <p:cNvSpPr/>
              <p:nvPr/>
            </p:nvSpPr>
            <p:spPr>
              <a:xfrm>
                <a:off x="2125212" y="3968672"/>
                <a:ext cx="657224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169" name="文字方塊 168">
              <a:extLst>
                <a:ext uri="{FF2B5EF4-FFF2-40B4-BE49-F238E27FC236}">
                  <a16:creationId xmlns:a16="http://schemas.microsoft.com/office/drawing/2014/main" id="{5F6F9589-D816-4E94-B2BC-5677B778C1FF}"/>
                </a:ext>
              </a:extLst>
            </p:cNvPr>
            <p:cNvSpPr txBox="1"/>
            <p:nvPr/>
          </p:nvSpPr>
          <p:spPr>
            <a:xfrm>
              <a:off x="6461676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2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F4408E3C-DB30-4085-952F-C75AF66C569D}"/>
                </a:ext>
              </a:extLst>
            </p:cNvPr>
            <p:cNvSpPr txBox="1"/>
            <p:nvPr/>
          </p:nvSpPr>
          <p:spPr>
            <a:xfrm>
              <a:off x="8791827" y="5606760"/>
              <a:ext cx="165943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/>
                <a:t>最大值 </a:t>
              </a:r>
              <a:r>
                <a:rPr lang="en-US" altLang="zh-TW" sz="2000"/>
                <a:t>= 9</a:t>
              </a:r>
            </a:p>
            <a:p>
              <a:r>
                <a:rPr lang="zh-TW" altLang="en-US" sz="2000"/>
                <a:t>最小值 </a:t>
              </a:r>
              <a:r>
                <a:rPr lang="en-US" altLang="zh-TW" sz="2000"/>
                <a:t>= -4</a:t>
              </a:r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982857696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E2E0237C-0625-49D7-9B0D-C046D6EC631E}"/>
              </a:ext>
            </a:extLst>
          </p:cNvPr>
          <p:cNvGrpSpPr/>
          <p:nvPr/>
        </p:nvGrpSpPr>
        <p:grpSpPr>
          <a:xfrm>
            <a:off x="838199" y="1304658"/>
            <a:ext cx="10515601" cy="5180260"/>
            <a:chOff x="838199" y="1304658"/>
            <a:chExt cx="10515601" cy="5180260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4C62E652-D1F8-4E62-9C25-43912AFA8E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04658"/>
              <a:ext cx="10515600" cy="517064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 = -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2147483648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2147483647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 = scanner.nextInt();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&gt; max) max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 &lt; min) min = p;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max, min);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59D2F42-E3FE-44B3-BBBD-0D501DD43DD0}"/>
                </a:ext>
              </a:extLst>
            </p:cNvPr>
            <p:cNvSpPr txBox="1"/>
            <p:nvPr/>
          </p:nvSpPr>
          <p:spPr>
            <a:xfrm>
              <a:off x="10662585" y="611558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559584BA-D2AC-419F-A3FF-5FAD7E276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309465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099C3BC-9668-487C-8BF1-3D82FD02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8611"/>
            <a:ext cx="10515600" cy="1325563"/>
          </a:xfrm>
        </p:spPr>
        <p:txBody>
          <a:bodyPr/>
          <a:lstStyle/>
          <a:p>
            <a:r>
              <a:rPr lang="zh-TW" altLang="en-US"/>
              <a:t>迴圈找最大、最小值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9AD0068F-3552-42A0-8D45-053A2B8CD86B}"/>
              </a:ext>
            </a:extLst>
          </p:cNvPr>
          <p:cNvGrpSpPr/>
          <p:nvPr/>
        </p:nvGrpSpPr>
        <p:grpSpPr>
          <a:xfrm>
            <a:off x="6905570" y="4447354"/>
            <a:ext cx="4448230" cy="923330"/>
            <a:chOff x="1912804" y="3384666"/>
            <a:chExt cx="4448230" cy="923330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95302D35-6F7D-4AC7-802B-F45DAC985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384666"/>
              <a:ext cx="444823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5 -9 8 1000 2 -1999 2 0 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1000, min = -1999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4ACC9055-B831-4089-95AE-4DED64BE0229}"/>
                </a:ext>
              </a:extLst>
            </p:cNvPr>
            <p:cNvSpPr txBox="1"/>
            <p:nvPr/>
          </p:nvSpPr>
          <p:spPr>
            <a:xfrm>
              <a:off x="5480665" y="4000219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350935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5C3F46-B6DE-4610-9780-2FA2DA942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F19A8B-1556-48C9-B704-654F91CE1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469" y="1092162"/>
            <a:ext cx="11161062" cy="102515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線性搜尋法，</a:t>
            </a:r>
            <a:r>
              <a:rPr lang="en-US" altLang="zh-TW">
                <a:solidFill>
                  <a:srgbClr val="00B0F0"/>
                </a:solidFill>
              </a:rPr>
              <a:t>linear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其為依序</a:t>
            </a:r>
            <a:r>
              <a:rPr lang="zh-TW" altLang="en-US">
                <a:solidFill>
                  <a:srgbClr val="FFC000"/>
                </a:solidFill>
              </a:rPr>
              <a:t>比對</a:t>
            </a:r>
            <a:r>
              <a:rPr lang="zh-TW" altLang="en-US"/>
              <a:t>每一個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直到找到正確的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F4E53C3-546E-4848-A2E8-2E0240030034}"/>
              </a:ext>
            </a:extLst>
          </p:cNvPr>
          <p:cNvGrpSpPr/>
          <p:nvPr/>
        </p:nvGrpSpPr>
        <p:grpSpPr>
          <a:xfrm>
            <a:off x="515468" y="2163765"/>
            <a:ext cx="7561686" cy="4185761"/>
            <a:chOff x="515468" y="2271343"/>
            <a:chExt cx="7561686" cy="418576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FA4CECBC-2C9F-4D34-B0C3-78401DFCB6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468" y="2271343"/>
              <a:ext cx="7561685" cy="418576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循序搜尋法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.println(i);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0" name="文字方塊 159">
              <a:extLst>
                <a:ext uri="{FF2B5EF4-FFF2-40B4-BE49-F238E27FC236}">
                  <a16:creationId xmlns:a16="http://schemas.microsoft.com/office/drawing/2014/main" id="{F3CA613B-6AAF-44D8-8CEB-8F117E32D968}"/>
                </a:ext>
              </a:extLst>
            </p:cNvPr>
            <p:cNvSpPr txBox="1"/>
            <p:nvPr/>
          </p:nvSpPr>
          <p:spPr>
            <a:xfrm>
              <a:off x="7443647" y="61185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1" name="圖片 160">
              <a:hlinkClick r:id="rId2"/>
              <a:extLst>
                <a:ext uri="{FF2B5EF4-FFF2-40B4-BE49-F238E27FC236}">
                  <a16:creationId xmlns:a16="http://schemas.microsoft.com/office/drawing/2014/main" id="{22A581B8-6499-4CBB-8B53-57B821897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254" y="2271343"/>
              <a:ext cx="538900" cy="527184"/>
            </a:xfrm>
            <a:prstGeom prst="rect">
              <a:avLst/>
            </a:prstGeom>
          </p:spPr>
        </p:pic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67DD791-B633-44A6-98EF-3882FE9397C4}"/>
              </a:ext>
            </a:extLst>
          </p:cNvPr>
          <p:cNvGrpSpPr/>
          <p:nvPr/>
        </p:nvGrpSpPr>
        <p:grpSpPr>
          <a:xfrm>
            <a:off x="8237769" y="2931083"/>
            <a:ext cx="3438762" cy="1077218"/>
            <a:chOff x="8345345" y="2656772"/>
            <a:chExt cx="3438762" cy="1077218"/>
          </a:xfrm>
        </p:grpSpPr>
        <p:sp>
          <p:nvSpPr>
            <p:cNvPr id="164" name="Rectangle 1">
              <a:extLst>
                <a:ext uri="{FF2B5EF4-FFF2-40B4-BE49-F238E27FC236}">
                  <a16:creationId xmlns:a16="http://schemas.microsoft.com/office/drawing/2014/main" id="{5901475B-EC76-4D13-B647-316B0DE69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5" name="文字方塊 164">
              <a:extLst>
                <a:ext uri="{FF2B5EF4-FFF2-40B4-BE49-F238E27FC236}">
                  <a16:creationId xmlns:a16="http://schemas.microsoft.com/office/drawing/2014/main" id="{10E7DCB0-F609-4A1F-947E-B79D683CFC3C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6" name="群組 165">
            <a:extLst>
              <a:ext uri="{FF2B5EF4-FFF2-40B4-BE49-F238E27FC236}">
                <a16:creationId xmlns:a16="http://schemas.microsoft.com/office/drawing/2014/main" id="{116EC5D2-BED3-4CB9-9805-633DECD011D3}"/>
              </a:ext>
            </a:extLst>
          </p:cNvPr>
          <p:cNvGrpSpPr/>
          <p:nvPr/>
        </p:nvGrpSpPr>
        <p:grpSpPr>
          <a:xfrm>
            <a:off x="8237769" y="4256646"/>
            <a:ext cx="3438762" cy="1077218"/>
            <a:chOff x="8345345" y="3982335"/>
            <a:chExt cx="3438762" cy="1077218"/>
          </a:xfrm>
        </p:grpSpPr>
        <p:sp>
          <p:nvSpPr>
            <p:cNvPr id="167" name="Rectangle 1">
              <a:extLst>
                <a:ext uri="{FF2B5EF4-FFF2-40B4-BE49-F238E27FC236}">
                  <a16:creationId xmlns:a16="http://schemas.microsoft.com/office/drawing/2014/main" id="{814B8149-3C50-4F73-A603-D12E9403E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68" name="文字方塊 167">
              <a:extLst>
                <a:ext uri="{FF2B5EF4-FFF2-40B4-BE49-F238E27FC236}">
                  <a16:creationId xmlns:a16="http://schemas.microsoft.com/office/drawing/2014/main" id="{EE9B7BA9-E4AA-4B29-BD72-E46A36F0A32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617855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17A47F-2C5A-493F-AD08-4E7E8735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資料結構與演算法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A7D770-DB9E-4CA1-852D-315655194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3954"/>
            <a:ext cx="10515600" cy="359195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資料結構與演算法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(Data Structure &amp; Algorithm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DSA)</a:t>
            </a:r>
          </a:p>
          <a:p>
            <a:r>
              <a:rPr lang="zh-TW" altLang="en-US"/>
              <a:t>在程式設計中有著非常重要的地位</a:t>
            </a:r>
            <a:endParaRPr lang="en-US" altLang="zh-TW"/>
          </a:p>
          <a:p>
            <a:r>
              <a:rPr lang="zh-TW" altLang="en-US"/>
              <a:t>使用好的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可能會使程式的執行速度變得更快</a:t>
            </a:r>
            <a:endParaRPr lang="en-US" altLang="zh-TW"/>
          </a:p>
          <a:p>
            <a:r>
              <a:rPr lang="zh-TW" altLang="en-US"/>
              <a:t>而使用不妥當的</a:t>
            </a:r>
            <a:r>
              <a:rPr lang="zh-TW" altLang="en-US">
                <a:solidFill>
                  <a:srgbClr val="00B0F0"/>
                </a:solidFill>
              </a:rPr>
              <a:t>資料結構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演算法</a:t>
            </a:r>
            <a:endParaRPr lang="en-US" altLang="zh-TW"/>
          </a:p>
          <a:p>
            <a:r>
              <a:rPr lang="zh-TW" altLang="en-US"/>
              <a:t>則可能會使程式的執行速度變得緩慢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568848414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561751" cy="461665"/>
              <a:chOff x="1318133" y="4659414"/>
              <a:chExt cx="956175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17652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759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9038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52530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4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13844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7D2C74-57E3-45F1-83F1-752A806B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循序搜尋法的衍伸應用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588D07-AE30-40C4-9AA5-083B03980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9728"/>
            <a:ext cx="4701988" cy="2567081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在資料已排序時</a:t>
            </a:r>
            <a:endParaRPr lang="en-US" altLang="zh-TW"/>
          </a:p>
          <a:p>
            <a:r>
              <a:rPr lang="zh-TW" altLang="en-US"/>
              <a:t>也可以用來找</a:t>
            </a:r>
            <a:endParaRPr lang="en-US" altLang="zh-TW"/>
          </a:p>
          <a:p>
            <a:r>
              <a:rPr lang="zh-TW" altLang="en-US" sz="2800"/>
              <a:t>大於目標的最小索引值</a:t>
            </a:r>
            <a:endParaRPr lang="en-US" altLang="zh-TW" sz="2800"/>
          </a:p>
          <a:p>
            <a:r>
              <a:rPr lang="zh-TW" altLang="en-US"/>
              <a:t>即</a:t>
            </a:r>
            <a:r>
              <a:rPr lang="zh-TW" altLang="en-US" sz="2800"/>
              <a:t>若要將目標插入資料時</a:t>
            </a:r>
            <a:endParaRPr lang="en-US" altLang="zh-TW"/>
          </a:p>
          <a:p>
            <a:r>
              <a:rPr lang="zh-TW" altLang="en-US" sz="2800"/>
              <a:t>要插入到的索引值</a:t>
            </a:r>
            <a:endParaRPr lang="en-US" altLang="zh-TW" sz="28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A61726-5BAB-4189-BC9E-D0E4DED8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188" y="1429728"/>
            <a:ext cx="6240811" cy="5016758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import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java.util.Scanner;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Main3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Scanner scanner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Scanner(System.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in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獲取資料個數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[] arr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int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[n];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arr[i]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target = scanner.nextInt();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讀入目標資料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循序搜尋法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Courier New" panose="02070309020205020404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n;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(arr[i] &gt; target)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.println(i);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6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.println(n);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8F1D7FD-112E-4B82-89F3-8E9A326459B6}"/>
              </a:ext>
            </a:extLst>
          </p:cNvPr>
          <p:cNvGrpSpPr/>
          <p:nvPr/>
        </p:nvGrpSpPr>
        <p:grpSpPr>
          <a:xfrm>
            <a:off x="1469813" y="4043705"/>
            <a:ext cx="3438762" cy="1077218"/>
            <a:chOff x="8345345" y="2656772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B86F3102-5522-43B8-B6DC-F9ABEA18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B822F6C-CF1D-43CC-83ED-5183FED48A14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B885E6E8-CBAF-475D-83DA-BECE18FBED11}"/>
              </a:ext>
            </a:extLst>
          </p:cNvPr>
          <p:cNvGrpSpPr/>
          <p:nvPr/>
        </p:nvGrpSpPr>
        <p:grpSpPr>
          <a:xfrm>
            <a:off x="1469813" y="5369268"/>
            <a:ext cx="3438762" cy="1077218"/>
            <a:chOff x="8345345" y="3982335"/>
            <a:chExt cx="3438762" cy="1077218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652ECFF-F97A-4496-8789-EE561A9EB6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4FF2E07-3AE7-4BB2-8F08-E93EF70919FB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41670891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循序搜尋法的衍生應用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2473122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45837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80" name="矩形: 圓角 79">
            <a:extLst>
              <a:ext uri="{FF2B5EF4-FFF2-40B4-BE49-F238E27FC236}">
                <a16:creationId xmlns:a16="http://schemas.microsoft.com/office/drawing/2014/main" id="{2729B11A-DA97-4CAB-865C-A707DF490F5B}"/>
              </a:ext>
            </a:extLst>
          </p:cNvPr>
          <p:cNvSpPr/>
          <p:nvPr/>
        </p:nvSpPr>
        <p:spPr>
          <a:xfrm>
            <a:off x="3408044" y="5778378"/>
            <a:ext cx="1426657" cy="578923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73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8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8B1BE514-23B4-4EE8-8588-F6A91FDAB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en-US" altLang="zh-TW">
                <a:solidFill>
                  <a:srgbClr val="00B0F0"/>
                </a:solidFill>
              </a:rPr>
              <a:t>(binary search)</a:t>
            </a:r>
            <a:r>
              <a:rPr lang="zh-TW" altLang="en-US"/>
              <a:t>是一種常見的</a:t>
            </a:r>
            <a:r>
              <a:rPr lang="zh-TW" altLang="en-US">
                <a:solidFill>
                  <a:srgbClr val="00B0F0"/>
                </a:solidFill>
              </a:rPr>
              <a:t>搜尋法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前須將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由小到大</a:t>
            </a:r>
            <a:r>
              <a:rPr lang="zh-TW" altLang="en-US">
                <a:solidFill>
                  <a:srgbClr val="FFC000"/>
                </a:solidFill>
              </a:rPr>
              <a:t>排序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每次只會搜尋可能區間中間的資料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若在搜尋到較目標大的資料時，下次搜尋只會搜尋較小的資料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若在搜尋到較目標小的資料時，下次搜尋只會搜尋較大的資料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重複直到搜尋到目標資料，或是可能區間無效，即找不到目標資料</a:t>
            </a:r>
            <a:endParaRPr lang="en-US" altLang="zh-TW"/>
          </a:p>
          <a:p>
            <a:r>
              <a:rPr lang="zh-TW" altLang="en-US"/>
              <a:t>程式上實現，會使用兩個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來紀錄可能區間的左邊界與右邊界</a:t>
            </a:r>
            <a:endParaRPr lang="en-US" altLang="zh-TW"/>
          </a:p>
          <a:p>
            <a:r>
              <a:rPr lang="zh-TW" altLang="en-US"/>
              <a:t>由於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一次就可以排除一半的可能</a:t>
            </a:r>
            <a:endParaRPr lang="en-US" altLang="zh-TW"/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循序搜尋法</a:t>
            </a:r>
            <a:r>
              <a:rPr lang="zh-TW" altLang="en-US"/>
              <a:t>較高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61788239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5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7"/>
            <a:ext cx="10889669" cy="1325563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469038"/>
            <a:ext cx="655574" cy="540905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3095478"/>
            <a:ext cx="10889669" cy="1325563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5158313"/>
            <a:ext cx="10889669" cy="1325563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09168" y="1858231"/>
              <a:ext cx="9646711" cy="461665"/>
              <a:chOff x="1318133" y="4659414"/>
              <a:chExt cx="9646711" cy="461665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18133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2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32582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47031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61480" y="4659414"/>
                <a:ext cx="35458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4909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0542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13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19874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40341" y="4659414"/>
                <a:ext cx="5245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4345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4515812"/>
            <a:ext cx="655574" cy="554153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200" name="橢圓 199">
            <a:extLst>
              <a:ext uri="{FF2B5EF4-FFF2-40B4-BE49-F238E27FC236}">
                <a16:creationId xmlns:a16="http://schemas.microsoft.com/office/drawing/2014/main" id="{E2B37FA2-EF2B-41B9-A102-1B1D3862B68A}"/>
              </a:ext>
            </a:extLst>
          </p:cNvPr>
          <p:cNvSpPr/>
          <p:nvPr/>
        </p:nvSpPr>
        <p:spPr>
          <a:xfrm>
            <a:off x="3803063" y="5778378"/>
            <a:ext cx="618138" cy="618138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6438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20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62DC2DDA-8861-44A5-9E7F-7A44E5C3EB1A}"/>
              </a:ext>
            </a:extLst>
          </p:cNvPr>
          <p:cNvGrpSpPr/>
          <p:nvPr/>
        </p:nvGrpSpPr>
        <p:grpSpPr>
          <a:xfrm>
            <a:off x="838200" y="1069770"/>
            <a:ext cx="10515600" cy="5484598"/>
            <a:chOff x="838200" y="1069770"/>
            <a:chExt cx="10515600" cy="5484598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627C7FED-6A70-4E97-B453-E86F02CF21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75945"/>
              <a:ext cx="10515600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Not found."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2B572196-8238-436D-A822-4C3F29706E67}"/>
                </a:ext>
              </a:extLst>
            </p:cNvPr>
            <p:cNvSpPr txBox="1"/>
            <p:nvPr/>
          </p:nvSpPr>
          <p:spPr>
            <a:xfrm>
              <a:off x="10720293" y="6212838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9EAB6239-BB94-4CEB-9D85-9EDDAF987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69770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53B554D-A86C-4185-B38C-D90ACF1D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99"/>
            <a:ext cx="10515600" cy="1325563"/>
          </a:xfrm>
        </p:spPr>
        <p:txBody>
          <a:bodyPr/>
          <a:lstStyle/>
          <a:p>
            <a:r>
              <a:rPr lang="zh-TW" altLang="en-US"/>
              <a:t>二分搜尋法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37D42E2-3738-43EE-8972-304C47BC3CDF}"/>
              </a:ext>
            </a:extLst>
          </p:cNvPr>
          <p:cNvGrpSpPr/>
          <p:nvPr/>
        </p:nvGrpSpPr>
        <p:grpSpPr>
          <a:xfrm>
            <a:off x="7915038" y="2502048"/>
            <a:ext cx="3438762" cy="1077218"/>
            <a:chOff x="8345345" y="2656772"/>
            <a:chExt cx="3438762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EA057F92-6671-4FB5-890C-650776CF2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2656772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Index: 8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B11A0B1-3C7B-4F30-ACB8-4CBD782F1E1A}"/>
                </a:ext>
              </a:extLst>
            </p:cNvPr>
            <p:cNvSpPr txBox="1"/>
            <p:nvPr/>
          </p:nvSpPr>
          <p:spPr>
            <a:xfrm>
              <a:off x="10813970" y="3395436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5EB174D9-9DC7-47B8-9E47-86AB4D9268AE}"/>
              </a:ext>
            </a:extLst>
          </p:cNvPr>
          <p:cNvGrpSpPr/>
          <p:nvPr/>
        </p:nvGrpSpPr>
        <p:grpSpPr>
          <a:xfrm>
            <a:off x="7915038" y="3966933"/>
            <a:ext cx="3438762" cy="1077218"/>
            <a:chOff x="8345345" y="3982335"/>
            <a:chExt cx="3438762" cy="1077218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BA0518-6CCE-420B-828A-A3A3969BC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45345" y="3982335"/>
              <a:ext cx="3438762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Not found.</a:t>
              </a:r>
              <a:endParaRPr lang="zh-TW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DDF690D2-C6A9-4931-B414-37FD4D88CB63}"/>
                </a:ext>
              </a:extLst>
            </p:cNvPr>
            <p:cNvSpPr txBox="1"/>
            <p:nvPr/>
          </p:nvSpPr>
          <p:spPr>
            <a:xfrm>
              <a:off x="10813970" y="4720999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301669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3855E9C-1744-41D2-84E3-03E2BF5BAA28}"/>
              </a:ext>
            </a:extLst>
          </p:cNvPr>
          <p:cNvGrpSpPr/>
          <p:nvPr/>
        </p:nvGrpSpPr>
        <p:grpSpPr>
          <a:xfrm>
            <a:off x="5520017" y="1070798"/>
            <a:ext cx="6048451" cy="5699640"/>
            <a:chOff x="5682519" y="972183"/>
            <a:chExt cx="6048451" cy="569964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CF39206-37AF-42ED-83E7-8F7BFBD7E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82519" y="977957"/>
              <a:ext cx="6048451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Main5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target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讀入目標資料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二分搜尋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左邊界，目標的最小可能索引值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 = n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右邊界，目標的最大可能索引值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 &lt;= 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l - (l - r)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取中間的資料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== target)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(arr[mid] &gt; target) r = mid 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 =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"Target Insert Index: 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l);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資料應插入的索引值即為左邊界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614561-81BE-4D8D-8302-73AB42499A1B}"/>
                </a:ext>
              </a:extLst>
            </p:cNvPr>
            <p:cNvSpPr txBox="1"/>
            <p:nvPr/>
          </p:nvSpPr>
          <p:spPr>
            <a:xfrm>
              <a:off x="11097463" y="63332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340070BD-073E-4FF7-8360-C8ED44920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92070" y="97218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6584219F-106E-42EA-A184-AC8398D0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00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二分搜尋法的衍伸應用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4AA56E94-FD6A-4B72-887B-B32AA390B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674" y="1070798"/>
            <a:ext cx="4965343" cy="2054053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在找不到目標時</a:t>
            </a:r>
            <a:endParaRPr lang="en-US" altLang="zh-TW"/>
          </a:p>
          <a:p>
            <a:r>
              <a:rPr lang="zh-TW" altLang="en-US"/>
              <a:t>可以找大於目標的最小索引值</a:t>
            </a:r>
            <a:endParaRPr lang="en-US" altLang="zh-TW"/>
          </a:p>
          <a:p>
            <a:r>
              <a:rPr lang="zh-TW" altLang="en-US"/>
              <a:t>也就是若要將目標插入資料時</a:t>
            </a:r>
            <a:endParaRPr lang="en-US" altLang="zh-TW"/>
          </a:p>
          <a:p>
            <a:r>
              <a:rPr lang="zh-TW" altLang="en-US"/>
              <a:t>要插入到的索引值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C0A42ED-133C-4145-A67C-198E588A0126}"/>
              </a:ext>
            </a:extLst>
          </p:cNvPr>
          <p:cNvGrpSpPr/>
          <p:nvPr/>
        </p:nvGrpSpPr>
        <p:grpSpPr>
          <a:xfrm>
            <a:off x="1081784" y="3124852"/>
            <a:ext cx="3938271" cy="1015663"/>
            <a:chOff x="8104094" y="4013112"/>
            <a:chExt cx="3938271" cy="1015663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3FE33F02-61EF-4311-9A29-477B4456B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4" y="4013112"/>
              <a:ext cx="3938271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-2 5 9 10 22 33 44 89 101 777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102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9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DEAEE0B-B0D4-4E8A-8392-1B1DB00433CB}"/>
                </a:ext>
              </a:extLst>
            </p:cNvPr>
            <p:cNvSpPr txBox="1"/>
            <p:nvPr/>
          </p:nvSpPr>
          <p:spPr>
            <a:xfrm>
              <a:off x="11262983" y="4751776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CB6B6FB-07AF-4C39-B506-A8D024999052}"/>
              </a:ext>
            </a:extLst>
          </p:cNvPr>
          <p:cNvGrpSpPr/>
          <p:nvPr/>
        </p:nvGrpSpPr>
        <p:grpSpPr>
          <a:xfrm>
            <a:off x="1054636" y="4272143"/>
            <a:ext cx="3938272" cy="1046441"/>
            <a:chOff x="8104095" y="4013112"/>
            <a:chExt cx="3938272" cy="1046441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CA9CC578-C287-4DAE-87DB-5220D472F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2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1 2 3 4 5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0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6F3A10CB-3747-4E65-A840-576E050CB78E}"/>
                </a:ext>
              </a:extLst>
            </p:cNvPr>
            <p:cNvSpPr txBox="1"/>
            <p:nvPr/>
          </p:nvSpPr>
          <p:spPr>
            <a:xfrm>
              <a:off x="11262982" y="4782554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CD5886EE-2F75-439E-B99D-44EEB0AD098A}"/>
              </a:ext>
            </a:extLst>
          </p:cNvPr>
          <p:cNvGrpSpPr/>
          <p:nvPr/>
        </p:nvGrpSpPr>
        <p:grpSpPr>
          <a:xfrm>
            <a:off x="1054636" y="5450213"/>
            <a:ext cx="3938270" cy="1051705"/>
            <a:chOff x="8104095" y="4013112"/>
            <a:chExt cx="3938270" cy="1051705"/>
          </a:xfrm>
        </p:grpSpPr>
        <p:sp>
          <p:nvSpPr>
            <p:cNvPr id="19" name="Rectangle 1">
              <a:extLst>
                <a:ext uri="{FF2B5EF4-FFF2-40B4-BE49-F238E27FC236}">
                  <a16:creationId xmlns:a16="http://schemas.microsoft.com/office/drawing/2014/main" id="{27A9DB6D-8D09-478B-8ED3-61B32AACCF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04095" y="4013112"/>
              <a:ext cx="3938270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6 7 8 9 10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100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5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Target Insert Index: 5</a:t>
              </a:r>
              <a:endParaRPr lang="zh-TW" altLang="zh-TW" sz="15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C50866C-7DF3-42D2-9A98-FFDBD4FFBE77}"/>
                </a:ext>
              </a:extLst>
            </p:cNvPr>
            <p:cNvSpPr txBox="1"/>
            <p:nvPr/>
          </p:nvSpPr>
          <p:spPr>
            <a:xfrm>
              <a:off x="11262981" y="4787818"/>
              <a:ext cx="77938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2"/>
                  </a:solidFill>
                </a:rPr>
                <a:t>console</a:t>
              </a:r>
              <a:endParaRPr lang="zh-TW" altLang="en-US" sz="12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2913100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5361DD-4F6D-4A4E-AFDB-5BEC263F0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901"/>
            <a:ext cx="10515600" cy="1325563"/>
          </a:xfrm>
        </p:spPr>
        <p:txBody>
          <a:bodyPr/>
          <a:lstStyle/>
          <a:p>
            <a:r>
              <a:rPr lang="zh-TW" altLang="en-US"/>
              <a:t>二分搜尋法的衍生應用</a:t>
            </a:r>
          </a:p>
        </p:txBody>
      </p:sp>
      <p:sp>
        <p:nvSpPr>
          <p:cNvPr id="141" name="文字方塊 140">
            <a:extLst>
              <a:ext uri="{FF2B5EF4-FFF2-40B4-BE49-F238E27FC236}">
                <a16:creationId xmlns:a16="http://schemas.microsoft.com/office/drawing/2014/main" id="{D7CC0C3B-07F3-4EDA-898D-423AB853FE87}"/>
              </a:ext>
            </a:extLst>
          </p:cNvPr>
          <p:cNvSpPr txBox="1"/>
          <p:nvPr/>
        </p:nvSpPr>
        <p:spPr>
          <a:xfrm>
            <a:off x="10030385" y="307995"/>
            <a:ext cx="1152880" cy="646331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3600">
                <a:solidFill>
                  <a:srgbClr val="FFFF00"/>
                </a:solidFill>
              </a:rPr>
              <a:t>找 </a:t>
            </a:r>
            <a:r>
              <a:rPr lang="en-US" altLang="zh-TW" sz="3600">
                <a:solidFill>
                  <a:srgbClr val="FFFF00"/>
                </a:solidFill>
              </a:rPr>
              <a:t>4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150" name="群組 149">
            <a:extLst>
              <a:ext uri="{FF2B5EF4-FFF2-40B4-BE49-F238E27FC236}">
                <a16:creationId xmlns:a16="http://schemas.microsoft.com/office/drawing/2014/main" id="{B14DDE7F-270E-4AF3-BDB2-C3D64BC440CE}"/>
              </a:ext>
            </a:extLst>
          </p:cNvPr>
          <p:cNvGrpSpPr/>
          <p:nvPr/>
        </p:nvGrpSpPr>
        <p:grpSpPr>
          <a:xfrm>
            <a:off x="646545" y="1049098"/>
            <a:ext cx="10889669" cy="910792"/>
            <a:chOff x="646545" y="1159929"/>
            <a:chExt cx="10889669" cy="1325563"/>
          </a:xfrm>
        </p:grpSpPr>
        <p:grpSp>
          <p:nvGrpSpPr>
            <p:cNvPr id="149" name="群組 148">
              <a:extLst>
                <a:ext uri="{FF2B5EF4-FFF2-40B4-BE49-F238E27FC236}">
                  <a16:creationId xmlns:a16="http://schemas.microsoft.com/office/drawing/2014/main" id="{2BD87D4E-25AD-4E63-AD26-53417B075EAB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B9DE509A-00F3-42FA-844F-B36C8AB9D73B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27" name="直線接點 26">
                <a:extLst>
                  <a:ext uri="{FF2B5EF4-FFF2-40B4-BE49-F238E27FC236}">
                    <a16:creationId xmlns:a16="http://schemas.microsoft.com/office/drawing/2014/main" id="{AEE213DE-9605-4F94-A441-2CC0A62666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A875360C-04E3-442D-BC35-D60C1BC9C5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E2398EB7-0C66-44DE-8549-EA0B6A0FEE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A3F78DA-3253-4A1C-AA26-F5BEDEF649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269EFFC9-67D9-4195-A904-C47EFCB2D44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F684D9CD-9411-48C7-A71A-1813A11552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8EEF05FE-D42C-457A-B195-0A8E2C34E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接點 33">
                <a:extLst>
                  <a:ext uri="{FF2B5EF4-FFF2-40B4-BE49-F238E27FC236}">
                    <a16:creationId xmlns:a16="http://schemas.microsoft.com/office/drawing/2014/main" id="{3B5B6DC1-088E-4B38-929D-1C27426A8E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接點 34">
                <a:extLst>
                  <a:ext uri="{FF2B5EF4-FFF2-40B4-BE49-F238E27FC236}">
                    <a16:creationId xmlns:a16="http://schemas.microsoft.com/office/drawing/2014/main" id="{4B4EFF3D-3B64-4DC9-8331-4D10AEAFE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EC653C11-5D56-4BCC-976D-073A6BB62D61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3F4C95D1-EBE1-41CF-8D6C-E843C5AAB5AB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F02EAD80-AE3F-4B1B-A095-716E44F0C456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E7020A93-FBB6-4E29-BC07-E7DEAE57C880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FC534CDF-C5FE-4DA5-A835-F29A9989BDB9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9C8A825D-DE58-49A8-8FAA-165F32BC4E5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E2FBB2D3-C438-4E1F-84F6-F4A2D1AD2EA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F7C636B8-EC41-40EF-9535-5529CBAC7A1E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1FDDAE6-F466-4FF9-A0A2-7F64ABAA5BF0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68" name="箭號: 向下 67">
              <a:extLst>
                <a:ext uri="{FF2B5EF4-FFF2-40B4-BE49-F238E27FC236}">
                  <a16:creationId xmlns:a16="http://schemas.microsoft.com/office/drawing/2014/main" id="{0BE638B7-ED29-46BE-9BB0-8488D2AE7761}"/>
                </a:ext>
              </a:extLst>
            </p:cNvPr>
            <p:cNvSpPr/>
            <p:nvPr/>
          </p:nvSpPr>
          <p:spPr>
            <a:xfrm>
              <a:off x="1036584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69" name="箭號: 向下 68">
              <a:extLst>
                <a:ext uri="{FF2B5EF4-FFF2-40B4-BE49-F238E27FC236}">
                  <a16:creationId xmlns:a16="http://schemas.microsoft.com/office/drawing/2014/main" id="{CAC19E35-CD62-46EA-AFA4-BF11E2FE72A7}"/>
                </a:ext>
              </a:extLst>
            </p:cNvPr>
            <p:cNvSpPr/>
            <p:nvPr/>
          </p:nvSpPr>
          <p:spPr>
            <a:xfrm>
              <a:off x="1158673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42" name="矩形: 圓角 141">
              <a:extLst>
                <a:ext uri="{FF2B5EF4-FFF2-40B4-BE49-F238E27FC236}">
                  <a16:creationId xmlns:a16="http://schemas.microsoft.com/office/drawing/2014/main" id="{7914D21F-E43F-47DB-AE27-A94EBA8DE742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48" name="箭號: 向下 147">
            <a:extLst>
              <a:ext uri="{FF2B5EF4-FFF2-40B4-BE49-F238E27FC236}">
                <a16:creationId xmlns:a16="http://schemas.microsoft.com/office/drawing/2014/main" id="{63838EF8-B29D-403D-95BF-CB5D69109684}"/>
              </a:ext>
            </a:extLst>
          </p:cNvPr>
          <p:cNvSpPr/>
          <p:nvPr/>
        </p:nvSpPr>
        <p:spPr>
          <a:xfrm>
            <a:off x="5772932" y="2072256"/>
            <a:ext cx="655574" cy="35480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27E1876B-FB8D-44A8-9199-F405D526C76C}"/>
              </a:ext>
            </a:extLst>
          </p:cNvPr>
          <p:cNvGrpSpPr/>
          <p:nvPr/>
        </p:nvGrpSpPr>
        <p:grpSpPr>
          <a:xfrm>
            <a:off x="646545" y="2535766"/>
            <a:ext cx="10889669" cy="910792"/>
            <a:chOff x="646545" y="1159929"/>
            <a:chExt cx="10889669" cy="1325563"/>
          </a:xfrm>
        </p:grpSpPr>
        <p:grpSp>
          <p:nvGrpSpPr>
            <p:cNvPr id="152" name="群組 151">
              <a:extLst>
                <a:ext uri="{FF2B5EF4-FFF2-40B4-BE49-F238E27FC236}">
                  <a16:creationId xmlns:a16="http://schemas.microsoft.com/office/drawing/2014/main" id="{E476EA9C-BCDE-44C0-958B-2858E427403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B6907F6F-8973-45F1-BAB3-E9C7BA0A0C5D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66" name="直線接點 165">
                <a:extLst>
                  <a:ext uri="{FF2B5EF4-FFF2-40B4-BE49-F238E27FC236}">
                    <a16:creationId xmlns:a16="http://schemas.microsoft.com/office/drawing/2014/main" id="{0CA647D1-9435-45E1-9EA0-B6AF57EC98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直線接點 166">
                <a:extLst>
                  <a:ext uri="{FF2B5EF4-FFF2-40B4-BE49-F238E27FC236}">
                    <a16:creationId xmlns:a16="http://schemas.microsoft.com/office/drawing/2014/main" id="{6AFA51D4-D7C5-4766-94E1-F8BBDD39DD4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直線接點 167">
                <a:extLst>
                  <a:ext uri="{FF2B5EF4-FFF2-40B4-BE49-F238E27FC236}">
                    <a16:creationId xmlns:a16="http://schemas.microsoft.com/office/drawing/2014/main" id="{1AC36AF2-D5E7-47BC-8DEB-4D2F12D263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直線接點 168">
                <a:extLst>
                  <a:ext uri="{FF2B5EF4-FFF2-40B4-BE49-F238E27FC236}">
                    <a16:creationId xmlns:a16="http://schemas.microsoft.com/office/drawing/2014/main" id="{E4DC3151-94B8-4BEF-B29A-1A9508DE2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直線接點 169">
                <a:extLst>
                  <a:ext uri="{FF2B5EF4-FFF2-40B4-BE49-F238E27FC236}">
                    <a16:creationId xmlns:a16="http://schemas.microsoft.com/office/drawing/2014/main" id="{29E3CBC4-4C29-4B00-A2C1-3197E9989B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直線接點 170">
                <a:extLst>
                  <a:ext uri="{FF2B5EF4-FFF2-40B4-BE49-F238E27FC236}">
                    <a16:creationId xmlns:a16="http://schemas.microsoft.com/office/drawing/2014/main" id="{74167B53-18C0-4C62-9FF6-9394AC7D33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直線接點 171">
                <a:extLst>
                  <a:ext uri="{FF2B5EF4-FFF2-40B4-BE49-F238E27FC236}">
                    <a16:creationId xmlns:a16="http://schemas.microsoft.com/office/drawing/2014/main" id="{F74F1D48-4B83-4B92-AADB-BFC4B123EA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直線接點 172">
                <a:extLst>
                  <a:ext uri="{FF2B5EF4-FFF2-40B4-BE49-F238E27FC236}">
                    <a16:creationId xmlns:a16="http://schemas.microsoft.com/office/drawing/2014/main" id="{28FC4DC8-C1CC-4376-AD1F-387DDDD5483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直線接點 173">
                <a:extLst>
                  <a:ext uri="{FF2B5EF4-FFF2-40B4-BE49-F238E27FC236}">
                    <a16:creationId xmlns:a16="http://schemas.microsoft.com/office/drawing/2014/main" id="{3E79CCBF-7709-42FB-84B3-615019D7C5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3" name="群組 152">
              <a:extLst>
                <a:ext uri="{FF2B5EF4-FFF2-40B4-BE49-F238E27FC236}">
                  <a16:creationId xmlns:a16="http://schemas.microsoft.com/office/drawing/2014/main" id="{9B92A57F-3716-47FA-B8EC-202370B54B87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57" name="文字方塊 156">
                <a:extLst>
                  <a:ext uri="{FF2B5EF4-FFF2-40B4-BE49-F238E27FC236}">
                    <a16:creationId xmlns:a16="http://schemas.microsoft.com/office/drawing/2014/main" id="{465CADA5-95E6-42CB-AF98-17C1851783E1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8" name="文字方塊 157">
                <a:extLst>
                  <a:ext uri="{FF2B5EF4-FFF2-40B4-BE49-F238E27FC236}">
                    <a16:creationId xmlns:a16="http://schemas.microsoft.com/office/drawing/2014/main" id="{2C2066A6-80A2-480D-87C1-51CB2BD7D28F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59" name="文字方塊 158">
                <a:extLst>
                  <a:ext uri="{FF2B5EF4-FFF2-40B4-BE49-F238E27FC236}">
                    <a16:creationId xmlns:a16="http://schemas.microsoft.com/office/drawing/2014/main" id="{BD008E8C-61F5-41B7-ABA6-CFD0CD9D0538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0DBCB83A-0341-4048-AF98-87281313E363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1" name="文字方塊 160">
                <a:extLst>
                  <a:ext uri="{FF2B5EF4-FFF2-40B4-BE49-F238E27FC236}">
                    <a16:creationId xmlns:a16="http://schemas.microsoft.com/office/drawing/2014/main" id="{3FBBF9D3-9DA9-43E1-9165-FF189657CF40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E6326974-07EB-4366-AD22-E31C18EE8839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3" name="文字方塊 162">
                <a:extLst>
                  <a:ext uri="{FF2B5EF4-FFF2-40B4-BE49-F238E27FC236}">
                    <a16:creationId xmlns:a16="http://schemas.microsoft.com/office/drawing/2014/main" id="{546B49A3-339C-4862-B6FB-B90223D9B85A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64" name="文字方塊 163">
                <a:extLst>
                  <a:ext uri="{FF2B5EF4-FFF2-40B4-BE49-F238E27FC236}">
                    <a16:creationId xmlns:a16="http://schemas.microsoft.com/office/drawing/2014/main" id="{82086B05-210A-407A-8F80-5369C9A9010C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54" name="箭號: 向下 153">
              <a:extLst>
                <a:ext uri="{FF2B5EF4-FFF2-40B4-BE49-F238E27FC236}">
                  <a16:creationId xmlns:a16="http://schemas.microsoft.com/office/drawing/2014/main" id="{7CA3C1BA-7509-48D1-A598-44E015EE53AF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55" name="箭號: 向下 154">
              <a:extLst>
                <a:ext uri="{FF2B5EF4-FFF2-40B4-BE49-F238E27FC236}">
                  <a16:creationId xmlns:a16="http://schemas.microsoft.com/office/drawing/2014/main" id="{40514E45-78F3-4720-A90D-D25963CFC5D7}"/>
                </a:ext>
              </a:extLst>
            </p:cNvPr>
            <p:cNvSpPr/>
            <p:nvPr/>
          </p:nvSpPr>
          <p:spPr>
            <a:xfrm>
              <a:off x="1158673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56" name="矩形: 圓角 155">
              <a:extLst>
                <a:ext uri="{FF2B5EF4-FFF2-40B4-BE49-F238E27FC236}">
                  <a16:creationId xmlns:a16="http://schemas.microsoft.com/office/drawing/2014/main" id="{A89AA363-7A4A-4E8A-9C09-457B8E90AA83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E4B1C8D6-676E-4154-8199-EAD9A985313B}"/>
              </a:ext>
            </a:extLst>
          </p:cNvPr>
          <p:cNvGrpSpPr/>
          <p:nvPr/>
        </p:nvGrpSpPr>
        <p:grpSpPr>
          <a:xfrm>
            <a:off x="646545" y="4036660"/>
            <a:ext cx="10889669" cy="910792"/>
            <a:chOff x="646545" y="1159929"/>
            <a:chExt cx="10889669" cy="1325563"/>
          </a:xfrm>
        </p:grpSpPr>
        <p:grpSp>
          <p:nvGrpSpPr>
            <p:cNvPr id="176" name="群組 175">
              <a:extLst>
                <a:ext uri="{FF2B5EF4-FFF2-40B4-BE49-F238E27FC236}">
                  <a16:creationId xmlns:a16="http://schemas.microsoft.com/office/drawing/2014/main" id="{2217EC1E-886E-4A2D-869F-25400F74115D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189" name="矩形 188">
                <a:extLst>
                  <a:ext uri="{FF2B5EF4-FFF2-40B4-BE49-F238E27FC236}">
                    <a16:creationId xmlns:a16="http://schemas.microsoft.com/office/drawing/2014/main" id="{445FA17D-94F5-44F4-9F37-380796EFEA8C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190" name="直線接點 189">
                <a:extLst>
                  <a:ext uri="{FF2B5EF4-FFF2-40B4-BE49-F238E27FC236}">
                    <a16:creationId xmlns:a16="http://schemas.microsoft.com/office/drawing/2014/main" id="{1FBF4EF1-83F4-4F05-B9FE-5ABC203F4B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直線接點 190">
                <a:extLst>
                  <a:ext uri="{FF2B5EF4-FFF2-40B4-BE49-F238E27FC236}">
                    <a16:creationId xmlns:a16="http://schemas.microsoft.com/office/drawing/2014/main" id="{FBD9AD14-2819-4B74-98C9-AC111305FC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直線接點 191">
                <a:extLst>
                  <a:ext uri="{FF2B5EF4-FFF2-40B4-BE49-F238E27FC236}">
                    <a16:creationId xmlns:a16="http://schemas.microsoft.com/office/drawing/2014/main" id="{B2F4B9EB-DBAB-4BAE-B150-6F48A9EBFE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直線接點 192">
                <a:extLst>
                  <a:ext uri="{FF2B5EF4-FFF2-40B4-BE49-F238E27FC236}">
                    <a16:creationId xmlns:a16="http://schemas.microsoft.com/office/drawing/2014/main" id="{D26AC87E-C290-497E-ABEA-73FF822D71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線接點 193">
                <a:extLst>
                  <a:ext uri="{FF2B5EF4-FFF2-40B4-BE49-F238E27FC236}">
                    <a16:creationId xmlns:a16="http://schemas.microsoft.com/office/drawing/2014/main" id="{FD5BBE52-4ECB-4F67-9B9C-71CD521F8C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線接點 194">
                <a:extLst>
                  <a:ext uri="{FF2B5EF4-FFF2-40B4-BE49-F238E27FC236}">
                    <a16:creationId xmlns:a16="http://schemas.microsoft.com/office/drawing/2014/main" id="{6DB98D8D-25B8-4ECA-9A8B-7002E6FB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直線接點 195">
                <a:extLst>
                  <a:ext uri="{FF2B5EF4-FFF2-40B4-BE49-F238E27FC236}">
                    <a16:creationId xmlns:a16="http://schemas.microsoft.com/office/drawing/2014/main" id="{B424AA08-35E7-4C2F-BB17-5C0265D808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直線接點 196">
                <a:extLst>
                  <a:ext uri="{FF2B5EF4-FFF2-40B4-BE49-F238E27FC236}">
                    <a16:creationId xmlns:a16="http://schemas.microsoft.com/office/drawing/2014/main" id="{0B3D98B0-D408-4FB5-8278-F516B3699D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直線接點 197">
                <a:extLst>
                  <a:ext uri="{FF2B5EF4-FFF2-40B4-BE49-F238E27FC236}">
                    <a16:creationId xmlns:a16="http://schemas.microsoft.com/office/drawing/2014/main" id="{972B2992-CCFF-41B4-9FE2-8B581163E5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7" name="群組 176">
              <a:extLst>
                <a:ext uri="{FF2B5EF4-FFF2-40B4-BE49-F238E27FC236}">
                  <a16:creationId xmlns:a16="http://schemas.microsoft.com/office/drawing/2014/main" id="{2B1D9413-0712-4CDE-93FA-2369261478DA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181" name="文字方塊 180">
                <a:extLst>
                  <a:ext uri="{FF2B5EF4-FFF2-40B4-BE49-F238E27FC236}">
                    <a16:creationId xmlns:a16="http://schemas.microsoft.com/office/drawing/2014/main" id="{A1A4963C-2356-44F7-A998-1203B64FD573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2" name="文字方塊 181">
                <a:extLst>
                  <a:ext uri="{FF2B5EF4-FFF2-40B4-BE49-F238E27FC236}">
                    <a16:creationId xmlns:a16="http://schemas.microsoft.com/office/drawing/2014/main" id="{0EFC7BE9-7970-4C99-868E-12913C258C04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3" name="文字方塊 182">
                <a:extLst>
                  <a:ext uri="{FF2B5EF4-FFF2-40B4-BE49-F238E27FC236}">
                    <a16:creationId xmlns:a16="http://schemas.microsoft.com/office/drawing/2014/main" id="{71560EE1-C457-4FA7-829C-B5C3E9B0CD3D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4" name="文字方塊 183">
                <a:extLst>
                  <a:ext uri="{FF2B5EF4-FFF2-40B4-BE49-F238E27FC236}">
                    <a16:creationId xmlns:a16="http://schemas.microsoft.com/office/drawing/2014/main" id="{5D730816-9816-466B-A0B5-4230FEB125AB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5" name="文字方塊 184">
                <a:extLst>
                  <a:ext uri="{FF2B5EF4-FFF2-40B4-BE49-F238E27FC236}">
                    <a16:creationId xmlns:a16="http://schemas.microsoft.com/office/drawing/2014/main" id="{E311F2EB-5A64-4ED4-954C-A118B8853087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6" name="文字方塊 185">
                <a:extLst>
                  <a:ext uri="{FF2B5EF4-FFF2-40B4-BE49-F238E27FC236}">
                    <a16:creationId xmlns:a16="http://schemas.microsoft.com/office/drawing/2014/main" id="{E74E9FB1-BA64-4791-BB6C-A20D32D61DFA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7" name="文字方塊 186">
                <a:extLst>
                  <a:ext uri="{FF2B5EF4-FFF2-40B4-BE49-F238E27FC236}">
                    <a16:creationId xmlns:a16="http://schemas.microsoft.com/office/drawing/2014/main" id="{B5397DE2-95BB-4715-9D71-3D97C8E2CD80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8" name="文字方塊 187">
                <a:extLst>
                  <a:ext uri="{FF2B5EF4-FFF2-40B4-BE49-F238E27FC236}">
                    <a16:creationId xmlns:a16="http://schemas.microsoft.com/office/drawing/2014/main" id="{AAE9994C-6091-451C-92E8-74E2EA63154E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178" name="箭號: 向下 177">
              <a:extLst>
                <a:ext uri="{FF2B5EF4-FFF2-40B4-BE49-F238E27FC236}">
                  <a16:creationId xmlns:a16="http://schemas.microsoft.com/office/drawing/2014/main" id="{2E8C48E7-686B-4704-A136-ADF02325C1EB}"/>
                </a:ext>
              </a:extLst>
            </p:cNvPr>
            <p:cNvSpPr/>
            <p:nvPr/>
          </p:nvSpPr>
          <p:spPr>
            <a:xfrm>
              <a:off x="5102020" y="1292478"/>
              <a:ext cx="655574" cy="487516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179" name="箭號: 向下 178">
              <a:extLst>
                <a:ext uri="{FF2B5EF4-FFF2-40B4-BE49-F238E27FC236}">
                  <a16:creationId xmlns:a16="http://schemas.microsoft.com/office/drawing/2014/main" id="{17FE7E8B-E32E-4800-845B-004D445CDA20}"/>
                </a:ext>
              </a:extLst>
            </p:cNvPr>
            <p:cNvSpPr/>
            <p:nvPr/>
          </p:nvSpPr>
          <p:spPr>
            <a:xfrm>
              <a:off x="3787570" y="1292478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180" name="矩形: 圓角 179">
              <a:extLst>
                <a:ext uri="{FF2B5EF4-FFF2-40B4-BE49-F238E27FC236}">
                  <a16:creationId xmlns:a16="http://schemas.microsoft.com/office/drawing/2014/main" id="{F6D7D160-CDC5-46B0-B3C1-240C8475B4CC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99" name="箭號: 向下 198">
            <a:extLst>
              <a:ext uri="{FF2B5EF4-FFF2-40B4-BE49-F238E27FC236}">
                <a16:creationId xmlns:a16="http://schemas.microsoft.com/office/drawing/2014/main" id="{CC807E7C-154B-4BCC-8692-235C0FCD8857}"/>
              </a:ext>
            </a:extLst>
          </p:cNvPr>
          <p:cNvSpPr/>
          <p:nvPr/>
        </p:nvSpPr>
        <p:spPr>
          <a:xfrm>
            <a:off x="5772932" y="354629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grpSp>
        <p:nvGrpSpPr>
          <p:cNvPr id="79" name="群組 78">
            <a:extLst>
              <a:ext uri="{FF2B5EF4-FFF2-40B4-BE49-F238E27FC236}">
                <a16:creationId xmlns:a16="http://schemas.microsoft.com/office/drawing/2014/main" id="{67D0B704-1ACB-4CC6-A542-9E3D03860786}"/>
              </a:ext>
            </a:extLst>
          </p:cNvPr>
          <p:cNvGrpSpPr/>
          <p:nvPr/>
        </p:nvGrpSpPr>
        <p:grpSpPr>
          <a:xfrm>
            <a:off x="646545" y="5521014"/>
            <a:ext cx="10889669" cy="910792"/>
            <a:chOff x="646545" y="1159929"/>
            <a:chExt cx="10889669" cy="1325563"/>
          </a:xfrm>
        </p:grpSpPr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1936BB32-AE4B-4516-9D5B-A178F27E72CE}"/>
                </a:ext>
              </a:extLst>
            </p:cNvPr>
            <p:cNvGrpSpPr/>
            <p:nvPr/>
          </p:nvGrpSpPr>
          <p:grpSpPr>
            <a:xfrm>
              <a:off x="829235" y="1825768"/>
              <a:ext cx="10515600" cy="500302"/>
              <a:chOff x="829235" y="1825768"/>
              <a:chExt cx="10515600" cy="500302"/>
            </a:xfrm>
          </p:grpSpPr>
          <p:sp>
            <p:nvSpPr>
              <p:cNvPr id="93" name="矩形 92">
                <a:extLst>
                  <a:ext uri="{FF2B5EF4-FFF2-40B4-BE49-F238E27FC236}">
                    <a16:creationId xmlns:a16="http://schemas.microsoft.com/office/drawing/2014/main" id="{A700F3F7-3714-46A3-8A6F-E7CD8CFE3A8A}"/>
                  </a:ext>
                </a:extLst>
              </p:cNvPr>
              <p:cNvSpPr/>
              <p:nvPr/>
            </p:nvSpPr>
            <p:spPr>
              <a:xfrm>
                <a:off x="829235" y="1838554"/>
                <a:ext cx="10515600" cy="487516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0B7128F5-C01F-4930-9787-32C6253D4F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線接點 94">
                <a:extLst>
                  <a:ext uri="{FF2B5EF4-FFF2-40B4-BE49-F238E27FC236}">
                    <a16:creationId xmlns:a16="http://schemas.microsoft.com/office/drawing/2014/main" id="{36446249-444E-4FFD-B93F-12AE02FAC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448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線接點 95">
                <a:extLst>
                  <a:ext uri="{FF2B5EF4-FFF2-40B4-BE49-F238E27FC236}">
                    <a16:creationId xmlns:a16="http://schemas.microsoft.com/office/drawing/2014/main" id="{8684966F-495B-4986-870C-32515B5E3A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5D28A497-837B-45D7-8AF8-4FCDEFEE7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線接點 97">
                <a:extLst>
                  <a:ext uri="{FF2B5EF4-FFF2-40B4-BE49-F238E27FC236}">
                    <a16:creationId xmlns:a16="http://schemas.microsoft.com/office/drawing/2014/main" id="{3EE50032-7F60-4D57-B80A-A03A5212C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59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線接點 98">
                <a:extLst>
                  <a:ext uri="{FF2B5EF4-FFF2-40B4-BE49-F238E27FC236}">
                    <a16:creationId xmlns:a16="http://schemas.microsoft.com/office/drawing/2014/main" id="{C4ED132C-FBCC-479D-B22D-B02B4A2846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870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線接點 99">
                <a:extLst>
                  <a:ext uri="{FF2B5EF4-FFF2-40B4-BE49-F238E27FC236}">
                    <a16:creationId xmlns:a16="http://schemas.microsoft.com/office/drawing/2014/main" id="{C3F86108-E46D-4108-AD32-196765D1F1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接點 100">
                <a:extLst>
                  <a:ext uri="{FF2B5EF4-FFF2-40B4-BE49-F238E27FC236}">
                    <a16:creationId xmlns:a16="http://schemas.microsoft.com/office/drawing/2014/main" id="{D1560E18-C404-48F8-89E4-5EF1CBB935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303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接點 101">
                <a:extLst>
                  <a:ext uri="{FF2B5EF4-FFF2-40B4-BE49-F238E27FC236}">
                    <a16:creationId xmlns:a16="http://schemas.microsoft.com/office/drawing/2014/main" id="{690F50B7-07E3-41EB-B658-70ECF12124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01485" y="1825768"/>
                <a:ext cx="0" cy="48600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群組 80">
              <a:extLst>
                <a:ext uri="{FF2B5EF4-FFF2-40B4-BE49-F238E27FC236}">
                  <a16:creationId xmlns:a16="http://schemas.microsoft.com/office/drawing/2014/main" id="{FAB79BCE-AE99-473B-BD27-B1B509185AF6}"/>
                </a:ext>
              </a:extLst>
            </p:cNvPr>
            <p:cNvGrpSpPr/>
            <p:nvPr/>
          </p:nvGrpSpPr>
          <p:grpSpPr>
            <a:xfrm>
              <a:off x="1338021" y="1858231"/>
              <a:ext cx="9560149" cy="492731"/>
              <a:chOff x="1346986" y="4659414"/>
              <a:chExt cx="9560149" cy="492731"/>
            </a:xfrm>
          </p:grpSpPr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EDE1E96C-D7ED-4E18-B59A-89CA636423B7}"/>
                  </a:ext>
                </a:extLst>
              </p:cNvPr>
              <p:cNvSpPr txBox="1"/>
              <p:nvPr/>
            </p:nvSpPr>
            <p:spPr>
              <a:xfrm>
                <a:off x="1346986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2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CD1799C-7795-4E77-94C9-BBCABF0F2A1E}"/>
                  </a:ext>
                </a:extLst>
              </p:cNvPr>
              <p:cNvSpPr txBox="1"/>
              <p:nvPr/>
            </p:nvSpPr>
            <p:spPr>
              <a:xfrm>
                <a:off x="2661435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22FE1310-E6B9-49CB-A3D1-8183DAD74B99}"/>
                  </a:ext>
                </a:extLst>
              </p:cNvPr>
              <p:cNvSpPr txBox="1"/>
              <p:nvPr/>
            </p:nvSpPr>
            <p:spPr>
              <a:xfrm>
                <a:off x="3975884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5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CCB1B598-CD14-408B-8127-882183C0A9E0}"/>
                  </a:ext>
                </a:extLst>
              </p:cNvPr>
              <p:cNvSpPr txBox="1"/>
              <p:nvPr/>
            </p:nvSpPr>
            <p:spPr>
              <a:xfrm>
                <a:off x="5290333" y="4659414"/>
                <a:ext cx="29687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FAA1DDC7-D172-4F24-BB75-074D6AD10136}"/>
                  </a:ext>
                </a:extLst>
              </p:cNvPr>
              <p:cNvSpPr txBox="1"/>
              <p:nvPr/>
            </p:nvSpPr>
            <p:spPr>
              <a:xfrm>
                <a:off x="65486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11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0" name="文字方塊 89">
                <a:extLst>
                  <a:ext uri="{FF2B5EF4-FFF2-40B4-BE49-F238E27FC236}">
                    <a16:creationId xmlns:a16="http://schemas.microsoft.com/office/drawing/2014/main" id="{804A1A63-F3C3-4580-AB87-DA939083453D}"/>
                  </a:ext>
                </a:extLst>
              </p:cNvPr>
              <p:cNvSpPr txBox="1"/>
              <p:nvPr/>
            </p:nvSpPr>
            <p:spPr>
              <a:xfrm>
                <a:off x="786313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13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275619D-B7C9-4A56-B34E-9A207734B9EF}"/>
                  </a:ext>
                </a:extLst>
              </p:cNvPr>
              <p:cNvSpPr txBox="1"/>
              <p:nvPr/>
            </p:nvSpPr>
            <p:spPr>
              <a:xfrm>
                <a:off x="9177582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17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  <p:sp>
            <p:nvSpPr>
              <p:cNvPr id="92" name="文字方塊 91">
                <a:extLst>
                  <a:ext uri="{FF2B5EF4-FFF2-40B4-BE49-F238E27FC236}">
                    <a16:creationId xmlns:a16="http://schemas.microsoft.com/office/drawing/2014/main" id="{7B67CE66-D8DD-454E-917B-5730C3028F69}"/>
                  </a:ext>
                </a:extLst>
              </p:cNvPr>
              <p:cNvSpPr txBox="1"/>
              <p:nvPr/>
            </p:nvSpPr>
            <p:spPr>
              <a:xfrm>
                <a:off x="10498049" y="4659414"/>
                <a:ext cx="409086" cy="4927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1600">
                    <a:solidFill>
                      <a:srgbClr val="00B0F0"/>
                    </a:solidFill>
                  </a:rPr>
                  <a:t>19</a:t>
                </a:r>
                <a:endParaRPr lang="zh-TW" altLang="en-US" sz="16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82" name="箭號: 向下 81">
              <a:extLst>
                <a:ext uri="{FF2B5EF4-FFF2-40B4-BE49-F238E27FC236}">
                  <a16:creationId xmlns:a16="http://schemas.microsoft.com/office/drawing/2014/main" id="{0DBA27EB-7332-4C56-9666-4BA4338968BD}"/>
                </a:ext>
              </a:extLst>
            </p:cNvPr>
            <p:cNvSpPr/>
            <p:nvPr/>
          </p:nvSpPr>
          <p:spPr>
            <a:xfrm>
              <a:off x="2473121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右</a:t>
              </a:r>
            </a:p>
          </p:txBody>
        </p:sp>
        <p:sp>
          <p:nvSpPr>
            <p:cNvPr id="83" name="箭號: 向下 82">
              <a:extLst>
                <a:ext uri="{FF2B5EF4-FFF2-40B4-BE49-F238E27FC236}">
                  <a16:creationId xmlns:a16="http://schemas.microsoft.com/office/drawing/2014/main" id="{1389BD16-534D-4027-B8D8-EC019EE8AAB7}"/>
                </a:ext>
              </a:extLst>
            </p:cNvPr>
            <p:cNvSpPr/>
            <p:nvPr/>
          </p:nvSpPr>
          <p:spPr>
            <a:xfrm>
              <a:off x="3787570" y="1255484"/>
              <a:ext cx="655574" cy="487515"/>
            </a:xfrm>
            <a:prstGeom prst="down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左</a:t>
              </a:r>
            </a:p>
          </p:txBody>
        </p:sp>
        <p:sp>
          <p:nvSpPr>
            <p:cNvPr id="84" name="矩形: 圓角 83">
              <a:extLst>
                <a:ext uri="{FF2B5EF4-FFF2-40B4-BE49-F238E27FC236}">
                  <a16:creationId xmlns:a16="http://schemas.microsoft.com/office/drawing/2014/main" id="{8F278C57-CF94-4B4A-AF4C-D6E5DB6BCA0E}"/>
                </a:ext>
              </a:extLst>
            </p:cNvPr>
            <p:cNvSpPr/>
            <p:nvPr/>
          </p:nvSpPr>
          <p:spPr>
            <a:xfrm>
              <a:off x="646545" y="1159929"/>
              <a:ext cx="10889669" cy="1325563"/>
            </a:xfrm>
            <a:prstGeom prst="roundRect">
              <a:avLst/>
            </a:prstGeom>
            <a:noFill/>
            <a:ln w="762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200"/>
            </a:p>
          </p:txBody>
        </p:sp>
      </p:grpSp>
      <p:sp>
        <p:nvSpPr>
          <p:cNvPr id="103" name="箭號: 向下 102">
            <a:extLst>
              <a:ext uri="{FF2B5EF4-FFF2-40B4-BE49-F238E27FC236}">
                <a16:creationId xmlns:a16="http://schemas.microsoft.com/office/drawing/2014/main" id="{20527670-DAB6-4987-BDFF-5317D66FD0D6}"/>
              </a:ext>
            </a:extLst>
          </p:cNvPr>
          <p:cNvSpPr/>
          <p:nvPr/>
        </p:nvSpPr>
        <p:spPr>
          <a:xfrm>
            <a:off x="5772932" y="5062079"/>
            <a:ext cx="655574" cy="363494"/>
          </a:xfrm>
          <a:prstGeom prst="down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400">
              <a:solidFill>
                <a:schemeClr val="bg1"/>
              </a:solidFill>
            </a:endParaRP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4778DD44-9F55-45F2-91F4-1C2EEA399A57}"/>
              </a:ext>
            </a:extLst>
          </p:cNvPr>
          <p:cNvSpPr/>
          <p:nvPr/>
        </p:nvSpPr>
        <p:spPr>
          <a:xfrm>
            <a:off x="3408044" y="5954689"/>
            <a:ext cx="1426657" cy="402612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51351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99" grpId="0" animBg="1"/>
      <p:bldP spid="103" grpId="0" animBg="1"/>
      <p:bldP spid="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5E8F57EB-A10B-4C0A-8CC4-365191B1BF6A}"/>
              </a:ext>
            </a:extLst>
          </p:cNvPr>
          <p:cNvGrpSpPr/>
          <p:nvPr/>
        </p:nvGrpSpPr>
        <p:grpSpPr>
          <a:xfrm>
            <a:off x="5425591" y="257894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函式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為例：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4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5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7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075195B-CD04-444F-83F4-3832F08CC204}"/>
              </a:ext>
            </a:extLst>
          </p:cNvPr>
          <p:cNvGrpSpPr/>
          <p:nvPr/>
        </p:nvGrpSpPr>
        <p:grpSpPr>
          <a:xfrm>
            <a:off x="10374108" y="4657865"/>
            <a:ext cx="1441374" cy="710589"/>
            <a:chOff x="10374108" y="4657865"/>
            <a:chExt cx="1441374" cy="710589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657865"/>
              <a:ext cx="1441374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2015" y="506067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011" y="328428"/>
            <a:ext cx="6974767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012" y="1416679"/>
            <a:ext cx="6989059" cy="1873789"/>
          </a:xfrm>
        </p:spPr>
        <p:txBody>
          <a:bodyPr>
            <a:no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最大公因數</a:t>
            </a:r>
            <a:r>
              <a:rPr lang="en-US" altLang="zh-TW" sz="2200">
                <a:solidFill>
                  <a:srgbClr val="00B0F0"/>
                </a:solidFill>
              </a:rPr>
              <a:t>(greatest common divisor</a:t>
            </a:r>
            <a:r>
              <a:rPr lang="zh-TW" altLang="en-US" sz="2200">
                <a:solidFill>
                  <a:srgbClr val="00B0F0"/>
                </a:solidFill>
              </a:rPr>
              <a:t>，簡稱 </a:t>
            </a:r>
            <a:r>
              <a:rPr lang="en-US" altLang="zh-TW" sz="2200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 sz="2400"/>
              <a:t>程式實現常使用程式碼簡潔的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輾轉相除法</a:t>
            </a:r>
            <a:r>
              <a:rPr lang="en-US" altLang="zh-TW" sz="2200">
                <a:solidFill>
                  <a:srgbClr val="00B0F0"/>
                </a:solidFill>
              </a:rPr>
              <a:t>(</a:t>
            </a:r>
            <a:r>
              <a:rPr lang="zh-TW" altLang="en-US" sz="2200">
                <a:solidFill>
                  <a:srgbClr val="00B0F0"/>
                </a:solidFill>
              </a:rPr>
              <a:t>歐幾里得算法，</a:t>
            </a:r>
            <a:r>
              <a:rPr lang="en-US" altLang="zh-TW" sz="2200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 sz="2400"/>
              <a:t>其說明：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sz="24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 sz="24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54125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16512" y="47151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129718" y="99540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798009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534727" y="100437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545907" y="1652362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791483" y="2185224"/>
            <a:ext cx="1199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534727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9960600" y="2828596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16246" y="2162531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16246" y="2796938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9946276" y="3396779"/>
            <a:ext cx="8611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159399" y="4089939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745222" y="4171579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092579" y="47151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080743" y="164502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7954639" y="165441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7971513" y="482532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092579" y="2828596"/>
            <a:ext cx="522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745109" y="2982112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683788" y="3482871"/>
            <a:ext cx="954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01818" y="4272049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779575" y="4793584"/>
            <a:ext cx="1236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D9A983DC-6351-4B3B-825E-4BD0454289F5}"/>
              </a:ext>
            </a:extLst>
          </p:cNvPr>
          <p:cNvGrpSpPr/>
          <p:nvPr/>
        </p:nvGrpSpPr>
        <p:grpSpPr>
          <a:xfrm>
            <a:off x="634720" y="3290468"/>
            <a:ext cx="6471643" cy="3046988"/>
            <a:chOff x="486842" y="3419112"/>
            <a:chExt cx="6471643" cy="3046988"/>
          </a:xfrm>
        </p:grpSpPr>
        <p:sp>
          <p:nvSpPr>
            <p:cNvPr id="66" name="Rectangle 1">
              <a:extLst>
                <a:ext uri="{FF2B5EF4-FFF2-40B4-BE49-F238E27FC236}">
                  <a16:creationId xmlns:a16="http://schemas.microsoft.com/office/drawing/2014/main" id="{F858D4ED-1267-46FB-ACB7-F022623DA3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6842" y="3419112"/>
              <a:ext cx="647164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6228952" y="6096768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77858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041714" y="668735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745222" y="2888613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745222" y="1715098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572740" y="3438900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02892" y="668735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04666" y="668735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767817" y="5521356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693890" y="520632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15156-6CFF-4123-BFBC-0066D62F5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B5E0F7-DB07-40CE-B2CD-FC8963A174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3388" y="1610287"/>
            <a:ext cx="10865224" cy="4816942"/>
          </a:xfrm>
        </p:spPr>
        <p:txBody>
          <a:bodyPr>
            <a:normAutofit/>
          </a:bodyPr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是用來表示一個函數趨近的上界，其定義為：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15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TW" sz="2000" i="1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O(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的可能最小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判別法：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 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(</a:t>
            </a:r>
            <a:r>
              <a:rPr kumimoji="0" lang="en-US" altLang="zh-TW" sz="2000" b="0" i="1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x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)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只保留主導項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增長最快的項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，只保留主導項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，並將係數變為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，即 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變為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TW" altLang="en-US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，故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sz="2000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sz="2000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 sz="2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2498165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ℕ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733519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A5059C-7B2F-48F3-8553-C34484BD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最小公倍數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  <a:r>
                  <a:rPr lang="en-US" altLang="zh-TW">
                    <a:solidFill>
                      <a:srgbClr val="00B0F0"/>
                    </a:solidFill>
                  </a:rPr>
                  <a:t>(least common multiple</a:t>
                </a:r>
                <a:r>
                  <a:rPr lang="zh-TW" altLang="en-US">
                    <a:solidFill>
                      <a:srgbClr val="00B0F0"/>
                    </a:solidFill>
                  </a:rPr>
                  <a:t>，簡稱 </a:t>
                </a:r>
                <a:r>
                  <a:rPr lang="en-US" altLang="zh-TW">
                    <a:solidFill>
                      <a:srgbClr val="00B0F0"/>
                    </a:solidFill>
                  </a:rPr>
                  <a:t>lcm)</a:t>
                </a:r>
              </a:p>
              <a:p>
                <a:r>
                  <a:rPr lang="zh-TW" altLang="en-US"/>
                  <a:t>程式實現常使用數學性質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lcm(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ab</m:t>
                            </m:r>
                          </m:e>
                        </m:d>
                      </m:num>
                      <m:den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𝑔𝑐𝑑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, 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TW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TW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/>
                  <a:t>先求出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最大公因數</a:t>
                </a:r>
                <a:r>
                  <a:rPr lang="zh-TW" altLang="en-US"/>
                  <a:t>，再求出</a:t>
                </a:r>
                <a:r>
                  <a:rPr lang="zh-TW" altLang="en-US">
                    <a:solidFill>
                      <a:srgbClr val="00B0F0"/>
                    </a:solidFill>
                  </a:rPr>
                  <a:t>最小公倍數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94AF3F32-A83A-442B-B715-0AC64CDB1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28651"/>
                <a:ext cx="10515600" cy="1839474"/>
              </a:xfrm>
              <a:blipFill>
                <a:blip r:embed="rId2"/>
                <a:stretch>
                  <a:fillRect l="-1217" t="-6312" b="-36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群組 10">
            <a:extLst>
              <a:ext uri="{FF2B5EF4-FFF2-40B4-BE49-F238E27FC236}">
                <a16:creationId xmlns:a16="http://schemas.microsoft.com/office/drawing/2014/main" id="{50578E4B-7070-46D7-A021-51E6F966A8F5}"/>
              </a:ext>
            </a:extLst>
          </p:cNvPr>
          <p:cNvGrpSpPr/>
          <p:nvPr/>
        </p:nvGrpSpPr>
        <p:grpSpPr>
          <a:xfrm>
            <a:off x="838199" y="3722629"/>
            <a:ext cx="10515600" cy="2246769"/>
            <a:chOff x="838199" y="3288575"/>
            <a:chExt cx="10515600" cy="224676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9E79EEA8-5F46-4E57-9A2B-9C8D1A787C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88575"/>
              <a:ext cx="5111557" cy="132343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0F46C36E-EAC8-410B-9419-A84DFB945F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49756" y="3288575"/>
              <a:ext cx="5404043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* b /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lcm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92C0A0-F8B0-448E-BFEF-3C54A071388E}"/>
                </a:ext>
              </a:extLst>
            </p:cNvPr>
            <p:cNvSpPr/>
            <p:nvPr/>
          </p:nvSpPr>
          <p:spPr>
            <a:xfrm>
              <a:off x="838199" y="4612014"/>
              <a:ext cx="5111557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51830E7-A445-4D42-BAD2-AB80D5DC45AD}"/>
                </a:ext>
              </a:extLst>
            </p:cNvPr>
            <p:cNvSpPr txBox="1"/>
            <p:nvPr/>
          </p:nvSpPr>
          <p:spPr>
            <a:xfrm>
              <a:off x="10633160" y="5166012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8917179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E50928EE-E1CD-4A0D-A658-BB7DEE5748A6}"/>
              </a:ext>
            </a:extLst>
          </p:cNvPr>
          <p:cNvGrpSpPr/>
          <p:nvPr/>
        </p:nvGrpSpPr>
        <p:grpSpPr>
          <a:xfrm>
            <a:off x="838199" y="3994622"/>
            <a:ext cx="10515599" cy="2308325"/>
            <a:chOff x="838199" y="4093237"/>
            <a:chExt cx="10515599" cy="230832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2B4AF38-32C0-4D5C-95E6-2887C9E95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093237"/>
              <a:ext cx="10515599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has %d digit(s)."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n, 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Math.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3A269F88-FF18-432D-9BEA-ABF6FC20F4D5}"/>
                </a:ext>
              </a:extLst>
            </p:cNvPr>
            <p:cNvSpPr txBox="1"/>
            <p:nvPr/>
          </p:nvSpPr>
          <p:spPr>
            <a:xfrm>
              <a:off x="10662583" y="60322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4" name="圖片 13">
              <a:hlinkClick r:id="rId2"/>
              <a:extLst>
                <a:ext uri="{FF2B5EF4-FFF2-40B4-BE49-F238E27FC236}">
                  <a16:creationId xmlns:a16="http://schemas.microsoft.com/office/drawing/2014/main" id="{185F91FC-8ED2-4F76-8208-6D5D29213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50504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7C07717-11BB-4B0D-BD09-E53CF365F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獲取一正整數位數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E30C978-42DA-4C64-A433-D54781963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7010"/>
            <a:ext cx="10515600" cy="2148465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若一正整數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滿足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log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&lt; log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，得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註：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TW" sz="2000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為下取整函數，如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[2.7]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又已知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altLang="zh-TW" i="1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位數，故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[log(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位數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897E4ED-8858-45E5-938A-A3E5E6911663}"/>
              </a:ext>
            </a:extLst>
          </p:cNvPr>
          <p:cNvGrpSpPr/>
          <p:nvPr/>
        </p:nvGrpSpPr>
        <p:grpSpPr>
          <a:xfrm>
            <a:off x="7499912" y="3994622"/>
            <a:ext cx="3853886" cy="646331"/>
            <a:chOff x="1912804" y="3523166"/>
            <a:chExt cx="3853886" cy="646331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FD2C2910-F700-4E4D-B3CF-53A5D96006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900999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900999 has 6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C7394F7E-FC2D-4D95-A44E-A5D3C07479BA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47B717F-EAD7-43F8-9CA3-65C743F7B0A4}"/>
              </a:ext>
            </a:extLst>
          </p:cNvPr>
          <p:cNvGrpSpPr/>
          <p:nvPr/>
        </p:nvGrpSpPr>
        <p:grpSpPr>
          <a:xfrm>
            <a:off x="7499912" y="4640953"/>
            <a:ext cx="3853886" cy="646331"/>
            <a:chOff x="1912804" y="3523166"/>
            <a:chExt cx="3853886" cy="646331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802D03C1-5A13-4A17-BC61-3F993C887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804" y="3523166"/>
              <a:ext cx="3853886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123 has 3 digit(s).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EDB5124-D388-451D-8BB2-96AF0A7C27A5}"/>
                </a:ext>
              </a:extLst>
            </p:cNvPr>
            <p:cNvSpPr txBox="1"/>
            <p:nvPr/>
          </p:nvSpPr>
          <p:spPr>
            <a:xfrm>
              <a:off x="4886321" y="3861720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1109529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6477A573-2153-4DA0-9DDB-E8C1D854C2F7}"/>
              </a:ext>
            </a:extLst>
          </p:cNvPr>
          <p:cNvGrpSpPr/>
          <p:nvPr/>
        </p:nvGrpSpPr>
        <p:grpSpPr>
          <a:xfrm>
            <a:off x="838200" y="2523953"/>
            <a:ext cx="10515600" cy="3789501"/>
            <a:chOff x="838200" y="2523953"/>
            <a:chExt cx="10515600" cy="3789501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0F5C30A-7528-47AE-B333-B053851160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526519"/>
              <a:ext cx="10515600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!=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.println(n %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n /=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446ECCE-DDAA-483D-9493-67128A348CCE}"/>
                </a:ext>
              </a:extLst>
            </p:cNvPr>
            <p:cNvSpPr txBox="1"/>
            <p:nvPr/>
          </p:nvSpPr>
          <p:spPr>
            <a:xfrm>
              <a:off x="10662585" y="59441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D3E387A-4914-4ED8-A73E-4DD2B171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252395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65EAAF8-A6CC-4681-BBF8-AF763FC20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獲取一正整數之每一位數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94A70821-23C6-48D0-8B15-0F93EB0E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27"/>
            <a:ext cx="10515600" cy="1064841"/>
          </a:xfrm>
        </p:spPr>
        <p:txBody>
          <a:bodyPr/>
          <a:lstStyle/>
          <a:p>
            <a:r>
              <a:rPr lang="zh-TW" altLang="en-US"/>
              <a:t>末位數字即為該正整數除以 </a:t>
            </a:r>
            <a:r>
              <a:rPr lang="en-US" altLang="zh-TW"/>
              <a:t>10 </a:t>
            </a:r>
            <a:r>
              <a:rPr lang="zh-TW" altLang="en-US"/>
              <a:t>的餘數</a:t>
            </a:r>
            <a:endParaRPr lang="en-US" altLang="zh-TW"/>
          </a:p>
          <a:p>
            <a:r>
              <a:rPr lang="zh-TW" altLang="en-US"/>
              <a:t>該正整數除以 </a:t>
            </a:r>
            <a:r>
              <a:rPr lang="en-US" altLang="zh-TW"/>
              <a:t>10 </a:t>
            </a:r>
            <a:r>
              <a:rPr lang="zh-TW" altLang="en-US"/>
              <a:t>的商即為去除末位數字後的其他位數字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5C23C55-DC5F-44A3-A8D5-9B62123BA17C}"/>
              </a:ext>
            </a:extLst>
          </p:cNvPr>
          <p:cNvGrpSpPr/>
          <p:nvPr/>
        </p:nvGrpSpPr>
        <p:grpSpPr>
          <a:xfrm>
            <a:off x="8807825" y="3755149"/>
            <a:ext cx="1272988" cy="1754326"/>
            <a:chOff x="4493702" y="2969169"/>
            <a:chExt cx="1272988" cy="1754326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155B0D5-FB4E-4EA9-8180-674BDCE02F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969169"/>
              <a:ext cx="1272987" cy="175432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12345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C7F17C27-D6FD-4391-8FFE-A04D7A2E10BC}"/>
                </a:ext>
              </a:extLst>
            </p:cNvPr>
            <p:cNvSpPr txBox="1"/>
            <p:nvPr/>
          </p:nvSpPr>
          <p:spPr>
            <a:xfrm>
              <a:off x="4886321" y="441571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A18FF5-6612-4830-A8EB-0D6596AEC7D1}"/>
              </a:ext>
            </a:extLst>
          </p:cNvPr>
          <p:cNvGrpSpPr/>
          <p:nvPr/>
        </p:nvGrpSpPr>
        <p:grpSpPr>
          <a:xfrm>
            <a:off x="10080812" y="3481967"/>
            <a:ext cx="1272988" cy="2031325"/>
            <a:chOff x="4493702" y="2830670"/>
            <a:chExt cx="1272988" cy="203132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07B5A09-EE68-4672-9B30-72E44AA0E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3702" y="2830670"/>
              <a:ext cx="1272987" cy="203132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114514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38F03E52-061D-4554-BD33-204925F312E6}"/>
                </a:ext>
              </a:extLst>
            </p:cNvPr>
            <p:cNvSpPr txBox="1"/>
            <p:nvPr/>
          </p:nvSpPr>
          <p:spPr>
            <a:xfrm>
              <a:off x="4886321" y="4550401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08733638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669B2F-0375-4B7D-82E1-A5A6706EF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A42EF70-AE7B-4386-8351-D2A58CCC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524"/>
            <a:ext cx="10515600" cy="2074022"/>
          </a:xfrm>
        </p:spPr>
        <p:txBody>
          <a:bodyPr/>
          <a:lstStyle/>
          <a:p>
            <a:r>
              <a:rPr lang="zh-TW" altLang="en-US"/>
              <a:t>在許多演算法中，會需要將兩個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/>
              <a:t>的資料</a:t>
            </a:r>
            <a:r>
              <a:rPr lang="zh-TW" altLang="en-US">
                <a:solidFill>
                  <a:srgbClr val="FFC000"/>
                </a:solidFill>
              </a:rPr>
              <a:t>交換</a:t>
            </a:r>
            <a:r>
              <a:rPr lang="en-US" altLang="zh-TW">
                <a:solidFill>
                  <a:srgbClr val="FFC000"/>
                </a:solidFill>
              </a:rPr>
              <a:t>(swap)</a:t>
            </a:r>
          </a:p>
          <a:p>
            <a:r>
              <a:rPr lang="zh-TW" altLang="en-US"/>
              <a:t>若直接將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，會導致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/>
              <a:t>的資料遺失</a:t>
            </a:r>
            <a:endParaRPr lang="en-US" altLang="zh-TW"/>
          </a:p>
          <a:p>
            <a:r>
              <a:rPr lang="zh-TW" altLang="en-US"/>
              <a:t>故應先將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給另一個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zh-TW" altLang="en-US"/>
              <a:t>，避免資料遺失</a:t>
            </a:r>
            <a:endParaRPr lang="en-US" altLang="zh-TW"/>
          </a:p>
          <a:p>
            <a:r>
              <a:rPr lang="zh-TW" altLang="en-US"/>
              <a:t>再將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，最後將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tmp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給</a:t>
            </a:r>
            <a:r>
              <a:rPr lang="zh-TW" altLang="en-US">
                <a:solidFill>
                  <a:srgbClr val="00B0F0"/>
                </a:solidFill>
              </a:rPr>
              <a:t>變數 </a:t>
            </a:r>
            <a:r>
              <a:rPr lang="en-US" altLang="zh-TW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2" name="箭號: 向右 11">
            <a:extLst>
              <a:ext uri="{FF2B5EF4-FFF2-40B4-BE49-F238E27FC236}">
                <a16:creationId xmlns:a16="http://schemas.microsoft.com/office/drawing/2014/main" id="{D8D8CB91-C3D7-455A-B4EF-C6A25BF923A6}"/>
              </a:ext>
            </a:extLst>
          </p:cNvPr>
          <p:cNvSpPr/>
          <p:nvPr/>
        </p:nvSpPr>
        <p:spPr>
          <a:xfrm>
            <a:off x="309227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43A070B-1F9C-4233-A1E9-2BF0050FA365}"/>
              </a:ext>
            </a:extLst>
          </p:cNvPr>
          <p:cNvGrpSpPr/>
          <p:nvPr/>
        </p:nvGrpSpPr>
        <p:grpSpPr>
          <a:xfrm>
            <a:off x="784414" y="4034584"/>
            <a:ext cx="1492731" cy="2234924"/>
            <a:chOff x="209146" y="4078193"/>
            <a:chExt cx="1492731" cy="2234924"/>
          </a:xfrm>
        </p:grpSpPr>
        <p:grpSp>
          <p:nvGrpSpPr>
            <p:cNvPr id="101" name="群組 100">
              <a:extLst>
                <a:ext uri="{FF2B5EF4-FFF2-40B4-BE49-F238E27FC236}">
                  <a16:creationId xmlns:a16="http://schemas.microsoft.com/office/drawing/2014/main" id="{6DFBFBC2-0328-4AEE-881F-22D609E6B02E}"/>
                </a:ext>
              </a:extLst>
            </p:cNvPr>
            <p:cNvGrpSpPr/>
            <p:nvPr/>
          </p:nvGrpSpPr>
          <p:grpSpPr>
            <a:xfrm>
              <a:off x="573676" y="4917515"/>
              <a:ext cx="1121427" cy="556279"/>
              <a:chOff x="456363" y="5431113"/>
              <a:chExt cx="1121427" cy="556279"/>
            </a:xfrm>
          </p:grpSpPr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121D9A41-B14F-424E-A8A3-F493F77452C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56F3ACE3-D6FB-4B77-B269-C6F657BD154C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0" name="群組 99">
              <a:extLst>
                <a:ext uri="{FF2B5EF4-FFF2-40B4-BE49-F238E27FC236}">
                  <a16:creationId xmlns:a16="http://schemas.microsoft.com/office/drawing/2014/main" id="{E9FDCD5F-4450-45ED-88B6-0827FDFCFFC2}"/>
                </a:ext>
              </a:extLst>
            </p:cNvPr>
            <p:cNvGrpSpPr/>
            <p:nvPr/>
          </p:nvGrpSpPr>
          <p:grpSpPr>
            <a:xfrm>
              <a:off x="560126" y="4078193"/>
              <a:ext cx="1134977" cy="556279"/>
              <a:chOff x="442813" y="4665380"/>
              <a:chExt cx="1134977" cy="556279"/>
            </a:xfrm>
          </p:grpSpPr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1A01DA6-851A-46A7-B020-0F23C6322F39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1C52AABF-B76D-4471-84F9-E29A85CACD2C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99" name="群組 98">
              <a:extLst>
                <a:ext uri="{FF2B5EF4-FFF2-40B4-BE49-F238E27FC236}">
                  <a16:creationId xmlns:a16="http://schemas.microsoft.com/office/drawing/2014/main" id="{04474C66-7C93-4195-A4A1-62B65A87E544}"/>
                </a:ext>
              </a:extLst>
            </p:cNvPr>
            <p:cNvGrpSpPr/>
            <p:nvPr/>
          </p:nvGrpSpPr>
          <p:grpSpPr>
            <a:xfrm>
              <a:off x="209146" y="5756838"/>
              <a:ext cx="1492731" cy="556279"/>
              <a:chOff x="1954884" y="4665380"/>
              <a:chExt cx="1492731" cy="556279"/>
            </a:xfrm>
          </p:grpSpPr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DC753290-110A-4CE4-B650-61DBEAD3840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208A1A76-84DD-459D-AF16-DFA57E4400A8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55" name="群組 154">
            <a:extLst>
              <a:ext uri="{FF2B5EF4-FFF2-40B4-BE49-F238E27FC236}">
                <a16:creationId xmlns:a16="http://schemas.microsoft.com/office/drawing/2014/main" id="{D1F43571-AC51-4234-A9CF-C31622A60BC3}"/>
              </a:ext>
            </a:extLst>
          </p:cNvPr>
          <p:cNvGrpSpPr/>
          <p:nvPr/>
        </p:nvGrpSpPr>
        <p:grpSpPr>
          <a:xfrm>
            <a:off x="2292030" y="4312722"/>
            <a:ext cx="635618" cy="1678878"/>
            <a:chOff x="2292030" y="4312722"/>
            <a:chExt cx="635618" cy="1678878"/>
          </a:xfrm>
        </p:grpSpPr>
        <p:grpSp>
          <p:nvGrpSpPr>
            <p:cNvPr id="104" name="群組 103">
              <a:extLst>
                <a:ext uri="{FF2B5EF4-FFF2-40B4-BE49-F238E27FC236}">
                  <a16:creationId xmlns:a16="http://schemas.microsoft.com/office/drawing/2014/main" id="{5F220B1B-22F3-4DE4-AD06-A38AEDEA7A97}"/>
                </a:ext>
              </a:extLst>
            </p:cNvPr>
            <p:cNvGrpSpPr/>
            <p:nvPr/>
          </p:nvGrpSpPr>
          <p:grpSpPr>
            <a:xfrm>
              <a:off x="2359228" y="4312722"/>
              <a:ext cx="568420" cy="1678878"/>
              <a:chOff x="2393560" y="4312722"/>
              <a:chExt cx="568420" cy="1678878"/>
            </a:xfrm>
          </p:grpSpPr>
          <p:cxnSp>
            <p:nvCxnSpPr>
              <p:cNvPr id="22" name="直線接點 21">
                <a:extLst>
                  <a:ext uri="{FF2B5EF4-FFF2-40B4-BE49-F238E27FC236}">
                    <a16:creationId xmlns:a16="http://schemas.microsoft.com/office/drawing/2014/main" id="{AD2EB567-2F18-4165-834D-3466DF2BF7B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677770" y="4028513"/>
                <a:ext cx="0" cy="568420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接點 24">
                <a:extLst>
                  <a:ext uri="{FF2B5EF4-FFF2-40B4-BE49-F238E27FC236}">
                    <a16:creationId xmlns:a16="http://schemas.microsoft.com/office/drawing/2014/main" id="{C3408C7C-20D0-4FEA-B31E-C568881625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41915" y="4312722"/>
                <a:ext cx="0" cy="1678648"/>
              </a:xfrm>
              <a:prstGeom prst="line">
                <a:avLst/>
              </a:prstGeom>
              <a:ln w="381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A975037B-DE8D-4BE0-9C34-0806BC7D32F8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2677770" y="5707390"/>
                <a:ext cx="0" cy="56842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文字方塊 102">
              <a:extLst>
                <a:ext uri="{FF2B5EF4-FFF2-40B4-BE49-F238E27FC236}">
                  <a16:creationId xmlns:a16="http://schemas.microsoft.com/office/drawing/2014/main" id="{09A29C69-63E9-4387-8E16-4D143620CA5C}"/>
                </a:ext>
              </a:extLst>
            </p:cNvPr>
            <p:cNvSpPr txBox="1"/>
            <p:nvPr/>
          </p:nvSpPr>
          <p:spPr>
            <a:xfrm>
              <a:off x="2292030" y="4816420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grpSp>
        <p:nvGrpSpPr>
          <p:cNvPr id="153" name="群組 152">
            <a:extLst>
              <a:ext uri="{FF2B5EF4-FFF2-40B4-BE49-F238E27FC236}">
                <a16:creationId xmlns:a16="http://schemas.microsoft.com/office/drawing/2014/main" id="{9F329EA9-EBAA-4195-829E-595FC6FC79AF}"/>
              </a:ext>
            </a:extLst>
          </p:cNvPr>
          <p:cNvGrpSpPr/>
          <p:nvPr/>
        </p:nvGrpSpPr>
        <p:grpSpPr>
          <a:xfrm>
            <a:off x="3753372" y="4034584"/>
            <a:ext cx="1492731" cy="2234924"/>
            <a:chOff x="3564265" y="4078193"/>
            <a:chExt cx="1492731" cy="2234924"/>
          </a:xfrm>
        </p:grpSpPr>
        <p:grpSp>
          <p:nvGrpSpPr>
            <p:cNvPr id="105" name="群組 104">
              <a:extLst>
                <a:ext uri="{FF2B5EF4-FFF2-40B4-BE49-F238E27FC236}">
                  <a16:creationId xmlns:a16="http://schemas.microsoft.com/office/drawing/2014/main" id="{F423A868-B55F-4912-8D43-D67A4724EF14}"/>
                </a:ext>
              </a:extLst>
            </p:cNvPr>
            <p:cNvGrpSpPr/>
            <p:nvPr/>
          </p:nvGrpSpPr>
          <p:grpSpPr>
            <a:xfrm>
              <a:off x="3928795" y="4917515"/>
              <a:ext cx="1121427" cy="556279"/>
              <a:chOff x="456363" y="5431113"/>
              <a:chExt cx="1121427" cy="556279"/>
            </a:xfrm>
          </p:grpSpPr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29E7A572-7C4E-41F7-AA59-19484663AA29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7" name="文字方塊 106">
                <a:extLst>
                  <a:ext uri="{FF2B5EF4-FFF2-40B4-BE49-F238E27FC236}">
                    <a16:creationId xmlns:a16="http://schemas.microsoft.com/office/drawing/2014/main" id="{C39CE5C4-B422-4713-B485-CFB5F571C8B6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08" name="群組 107">
              <a:extLst>
                <a:ext uri="{FF2B5EF4-FFF2-40B4-BE49-F238E27FC236}">
                  <a16:creationId xmlns:a16="http://schemas.microsoft.com/office/drawing/2014/main" id="{C8965ED3-A05F-414A-A7B6-1BF0653D6B85}"/>
                </a:ext>
              </a:extLst>
            </p:cNvPr>
            <p:cNvGrpSpPr/>
            <p:nvPr/>
          </p:nvGrpSpPr>
          <p:grpSpPr>
            <a:xfrm>
              <a:off x="3915245" y="4078193"/>
              <a:ext cx="1134977" cy="556279"/>
              <a:chOff x="442813" y="4665380"/>
              <a:chExt cx="1134977" cy="556279"/>
            </a:xfrm>
          </p:grpSpPr>
          <p:sp>
            <p:nvSpPr>
              <p:cNvPr id="109" name="文字方塊 108">
                <a:extLst>
                  <a:ext uri="{FF2B5EF4-FFF2-40B4-BE49-F238E27FC236}">
                    <a16:creationId xmlns:a16="http://schemas.microsoft.com/office/drawing/2014/main" id="{DC4DFDA2-E430-4BA9-9753-06E27B47131F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8D68E5B1-709C-4E75-B183-0C436F500DA5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11" name="群組 110">
              <a:extLst>
                <a:ext uri="{FF2B5EF4-FFF2-40B4-BE49-F238E27FC236}">
                  <a16:creationId xmlns:a16="http://schemas.microsoft.com/office/drawing/2014/main" id="{30DE040A-AAA9-44FE-B025-652526C55830}"/>
                </a:ext>
              </a:extLst>
            </p:cNvPr>
            <p:cNvGrpSpPr/>
            <p:nvPr/>
          </p:nvGrpSpPr>
          <p:grpSpPr>
            <a:xfrm>
              <a:off x="3564265" y="5756838"/>
              <a:ext cx="1492731" cy="556279"/>
              <a:chOff x="1954884" y="4665380"/>
              <a:chExt cx="1492731" cy="556279"/>
            </a:xfrm>
          </p:grpSpPr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1BD3D449-2F89-42B1-84B4-85213B89B86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8660DF09-9752-434A-A792-EE683992AA83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20" name="群組 119">
            <a:extLst>
              <a:ext uri="{FF2B5EF4-FFF2-40B4-BE49-F238E27FC236}">
                <a16:creationId xmlns:a16="http://schemas.microsoft.com/office/drawing/2014/main" id="{4250506C-B0F1-4AB4-941E-5549EEA576D1}"/>
              </a:ext>
            </a:extLst>
          </p:cNvPr>
          <p:cNvGrpSpPr/>
          <p:nvPr/>
        </p:nvGrpSpPr>
        <p:grpSpPr>
          <a:xfrm>
            <a:off x="5260988" y="4304012"/>
            <a:ext cx="635618" cy="856299"/>
            <a:chOff x="5681481" y="4347621"/>
            <a:chExt cx="635618" cy="856299"/>
          </a:xfrm>
        </p:grpSpPr>
        <p:cxnSp>
          <p:nvCxnSpPr>
            <p:cNvPr id="117" name="直線單箭頭接點 116">
              <a:extLst>
                <a:ext uri="{FF2B5EF4-FFF2-40B4-BE49-F238E27FC236}">
                  <a16:creationId xmlns:a16="http://schemas.microsoft.com/office/drawing/2014/main" id="{B4281B76-2ADE-40C8-AC07-D14DDAE4E25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236D6EDC-109F-4F5C-A187-E48438FFF98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3471B553-CF59-40D9-AF93-3679522D6254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文字方塊 117">
              <a:extLst>
                <a:ext uri="{FF2B5EF4-FFF2-40B4-BE49-F238E27FC236}">
                  <a16:creationId xmlns:a16="http://schemas.microsoft.com/office/drawing/2014/main" id="{74A7FD64-960E-42AC-BE7D-4CCAADA62317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21" name="箭號: 向右 120">
            <a:extLst>
              <a:ext uri="{FF2B5EF4-FFF2-40B4-BE49-F238E27FC236}">
                <a16:creationId xmlns:a16="http://schemas.microsoft.com/office/drawing/2014/main" id="{459764DC-8F0A-484F-97F5-671D4CD47875}"/>
              </a:ext>
            </a:extLst>
          </p:cNvPr>
          <p:cNvSpPr/>
          <p:nvPr/>
        </p:nvSpPr>
        <p:spPr>
          <a:xfrm>
            <a:off x="6048213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A970CAFC-ABF0-4B62-BD43-C271028AEBEA}"/>
              </a:ext>
            </a:extLst>
          </p:cNvPr>
          <p:cNvGrpSpPr/>
          <p:nvPr/>
        </p:nvGrpSpPr>
        <p:grpSpPr>
          <a:xfrm>
            <a:off x="6732049" y="4034584"/>
            <a:ext cx="1492731" cy="2234924"/>
            <a:chOff x="6888490" y="4078193"/>
            <a:chExt cx="1492731" cy="2234924"/>
          </a:xfrm>
        </p:grpSpPr>
        <p:grpSp>
          <p:nvGrpSpPr>
            <p:cNvPr id="122" name="群組 121">
              <a:extLst>
                <a:ext uri="{FF2B5EF4-FFF2-40B4-BE49-F238E27FC236}">
                  <a16:creationId xmlns:a16="http://schemas.microsoft.com/office/drawing/2014/main" id="{03A327AF-FC6B-4CA9-B0C1-41DBE23C58BB}"/>
                </a:ext>
              </a:extLst>
            </p:cNvPr>
            <p:cNvGrpSpPr/>
            <p:nvPr/>
          </p:nvGrpSpPr>
          <p:grpSpPr>
            <a:xfrm>
              <a:off x="7253020" y="4917515"/>
              <a:ext cx="1121427" cy="556279"/>
              <a:chOff x="456363" y="5431113"/>
              <a:chExt cx="1121427" cy="556279"/>
            </a:xfrm>
          </p:grpSpPr>
          <p:sp>
            <p:nvSpPr>
              <p:cNvPr id="123" name="矩形 122">
                <a:extLst>
                  <a:ext uri="{FF2B5EF4-FFF2-40B4-BE49-F238E27FC236}">
                    <a16:creationId xmlns:a16="http://schemas.microsoft.com/office/drawing/2014/main" id="{CDC591D2-5C9E-4293-A64B-FBAEA92394BA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24" name="文字方塊 123">
                <a:extLst>
                  <a:ext uri="{FF2B5EF4-FFF2-40B4-BE49-F238E27FC236}">
                    <a16:creationId xmlns:a16="http://schemas.microsoft.com/office/drawing/2014/main" id="{6A85CD41-80D6-4B40-A875-960AFD1B0B29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25" name="群組 124">
              <a:extLst>
                <a:ext uri="{FF2B5EF4-FFF2-40B4-BE49-F238E27FC236}">
                  <a16:creationId xmlns:a16="http://schemas.microsoft.com/office/drawing/2014/main" id="{531D26EC-AF6C-447B-BEDB-296E7A4F36DC}"/>
                </a:ext>
              </a:extLst>
            </p:cNvPr>
            <p:cNvGrpSpPr/>
            <p:nvPr/>
          </p:nvGrpSpPr>
          <p:grpSpPr>
            <a:xfrm>
              <a:off x="7239470" y="4078193"/>
              <a:ext cx="1134977" cy="556279"/>
              <a:chOff x="442813" y="4665380"/>
              <a:chExt cx="1134977" cy="556279"/>
            </a:xfrm>
          </p:grpSpPr>
          <p:sp>
            <p:nvSpPr>
              <p:cNvPr id="126" name="文字方塊 125">
                <a:extLst>
                  <a:ext uri="{FF2B5EF4-FFF2-40B4-BE49-F238E27FC236}">
                    <a16:creationId xmlns:a16="http://schemas.microsoft.com/office/drawing/2014/main" id="{0F102517-8101-43C9-9523-9210C62DCAFB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7" name="矩形 126">
                <a:extLst>
                  <a:ext uri="{FF2B5EF4-FFF2-40B4-BE49-F238E27FC236}">
                    <a16:creationId xmlns:a16="http://schemas.microsoft.com/office/drawing/2014/main" id="{370874A5-3C3F-4238-BF5A-F6B2A4F27E2D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28" name="群組 127">
              <a:extLst>
                <a:ext uri="{FF2B5EF4-FFF2-40B4-BE49-F238E27FC236}">
                  <a16:creationId xmlns:a16="http://schemas.microsoft.com/office/drawing/2014/main" id="{C69E5131-28EF-4EE9-85CC-BE372976BE14}"/>
                </a:ext>
              </a:extLst>
            </p:cNvPr>
            <p:cNvGrpSpPr/>
            <p:nvPr/>
          </p:nvGrpSpPr>
          <p:grpSpPr>
            <a:xfrm>
              <a:off x="6888490" y="5756838"/>
              <a:ext cx="1492731" cy="556279"/>
              <a:chOff x="1954884" y="4665380"/>
              <a:chExt cx="1492731" cy="556279"/>
            </a:xfrm>
          </p:grpSpPr>
          <p:sp>
            <p:nvSpPr>
              <p:cNvPr id="129" name="文字方塊 128">
                <a:extLst>
                  <a:ext uri="{FF2B5EF4-FFF2-40B4-BE49-F238E27FC236}">
                    <a16:creationId xmlns:a16="http://schemas.microsoft.com/office/drawing/2014/main" id="{A911377B-07F6-475C-962C-D8DB32BBA7CC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E295D406-224F-4E63-9B08-82A80C2E7E86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  <p:grpSp>
        <p:nvGrpSpPr>
          <p:cNvPr id="131" name="群組 130">
            <a:extLst>
              <a:ext uri="{FF2B5EF4-FFF2-40B4-BE49-F238E27FC236}">
                <a16:creationId xmlns:a16="http://schemas.microsoft.com/office/drawing/2014/main" id="{DBBD5FC4-8BAF-4AA5-95D6-CDDA1E3B7D52}"/>
              </a:ext>
            </a:extLst>
          </p:cNvPr>
          <p:cNvGrpSpPr/>
          <p:nvPr/>
        </p:nvGrpSpPr>
        <p:grpSpPr>
          <a:xfrm>
            <a:off x="8239665" y="5150803"/>
            <a:ext cx="635618" cy="856299"/>
            <a:chOff x="5681481" y="4347621"/>
            <a:chExt cx="635618" cy="856299"/>
          </a:xfrm>
        </p:grpSpPr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86B78843-E14E-4E8D-8CE3-766CDC6125B1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032889" y="4063411"/>
              <a:ext cx="0" cy="56842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接點 132">
              <a:extLst>
                <a:ext uri="{FF2B5EF4-FFF2-40B4-BE49-F238E27FC236}">
                  <a16:creationId xmlns:a16="http://schemas.microsoft.com/office/drawing/2014/main" id="{4EA00684-56E3-4A0A-A29D-5DABEA83973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32889" y="4910322"/>
              <a:ext cx="0" cy="56842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直線接點 133">
              <a:extLst>
                <a:ext uri="{FF2B5EF4-FFF2-40B4-BE49-F238E27FC236}">
                  <a16:creationId xmlns:a16="http://schemas.microsoft.com/office/drawing/2014/main" id="{CAAB0A8E-8974-4343-A88C-91557101E8DF}"/>
                </a:ext>
              </a:extLst>
            </p:cNvPr>
            <p:cNvCxnSpPr>
              <a:cxnSpLocks/>
            </p:cNvCxnSpPr>
            <p:nvPr/>
          </p:nvCxnSpPr>
          <p:spPr>
            <a:xfrm>
              <a:off x="6297034" y="4356331"/>
              <a:ext cx="0" cy="847589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A3912965-BA71-496B-BEA9-7F0BF809634D}"/>
                </a:ext>
              </a:extLst>
            </p:cNvPr>
            <p:cNvSpPr txBox="1"/>
            <p:nvPr/>
          </p:nvSpPr>
          <p:spPr>
            <a:xfrm>
              <a:off x="5681481" y="4383934"/>
              <a:ext cx="615553" cy="810478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賦值</a:t>
              </a:r>
            </a:p>
          </p:txBody>
        </p:sp>
      </p:grpSp>
      <p:sp>
        <p:nvSpPr>
          <p:cNvPr id="136" name="箭號: 向右 135">
            <a:extLst>
              <a:ext uri="{FF2B5EF4-FFF2-40B4-BE49-F238E27FC236}">
                <a16:creationId xmlns:a16="http://schemas.microsoft.com/office/drawing/2014/main" id="{32D3DDEC-FB4C-4DFA-A274-F70103B4B47D}"/>
              </a:ext>
            </a:extLst>
          </p:cNvPr>
          <p:cNvSpPr/>
          <p:nvPr/>
        </p:nvSpPr>
        <p:spPr>
          <a:xfrm>
            <a:off x="9017142" y="4890435"/>
            <a:ext cx="999521" cy="539752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C152CCCA-0440-4F77-8F9F-AD19D92DE777}"/>
              </a:ext>
            </a:extLst>
          </p:cNvPr>
          <p:cNvGrpSpPr/>
          <p:nvPr/>
        </p:nvGrpSpPr>
        <p:grpSpPr>
          <a:xfrm>
            <a:off x="9683247" y="4034584"/>
            <a:ext cx="1492731" cy="2234924"/>
            <a:chOff x="10145873" y="4078193"/>
            <a:chExt cx="1492731" cy="2234924"/>
          </a:xfrm>
        </p:grpSpPr>
        <p:grpSp>
          <p:nvGrpSpPr>
            <p:cNvPr id="137" name="群組 136">
              <a:extLst>
                <a:ext uri="{FF2B5EF4-FFF2-40B4-BE49-F238E27FC236}">
                  <a16:creationId xmlns:a16="http://schemas.microsoft.com/office/drawing/2014/main" id="{05C67574-F56B-4F7F-8B17-44AAD9277EC4}"/>
                </a:ext>
              </a:extLst>
            </p:cNvPr>
            <p:cNvGrpSpPr/>
            <p:nvPr/>
          </p:nvGrpSpPr>
          <p:grpSpPr>
            <a:xfrm>
              <a:off x="10510403" y="4917515"/>
              <a:ext cx="1121427" cy="556279"/>
              <a:chOff x="456363" y="5431113"/>
              <a:chExt cx="1121427" cy="556279"/>
            </a:xfrm>
          </p:grpSpPr>
          <p:sp>
            <p:nvSpPr>
              <p:cNvPr id="138" name="矩形 137">
                <a:extLst>
                  <a:ext uri="{FF2B5EF4-FFF2-40B4-BE49-F238E27FC236}">
                    <a16:creationId xmlns:a16="http://schemas.microsoft.com/office/drawing/2014/main" id="{CB6FA4F6-32E7-498C-A320-0800B493187B}"/>
                  </a:ext>
                </a:extLst>
              </p:cNvPr>
              <p:cNvSpPr/>
              <p:nvPr/>
            </p:nvSpPr>
            <p:spPr>
              <a:xfrm>
                <a:off x="838200" y="5431113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9" name="文字方塊 138">
                <a:extLst>
                  <a:ext uri="{FF2B5EF4-FFF2-40B4-BE49-F238E27FC236}">
                    <a16:creationId xmlns:a16="http://schemas.microsoft.com/office/drawing/2014/main" id="{9F2DD5C7-6E75-45E3-929B-E10A64DD5232}"/>
                  </a:ext>
                </a:extLst>
              </p:cNvPr>
              <p:cNvSpPr txBox="1"/>
              <p:nvPr/>
            </p:nvSpPr>
            <p:spPr>
              <a:xfrm>
                <a:off x="456363" y="5447642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b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0" name="群組 139">
              <a:extLst>
                <a:ext uri="{FF2B5EF4-FFF2-40B4-BE49-F238E27FC236}">
                  <a16:creationId xmlns:a16="http://schemas.microsoft.com/office/drawing/2014/main" id="{C1C400B1-67BE-4186-95A2-B74893EBCA98}"/>
                </a:ext>
              </a:extLst>
            </p:cNvPr>
            <p:cNvGrpSpPr/>
            <p:nvPr/>
          </p:nvGrpSpPr>
          <p:grpSpPr>
            <a:xfrm>
              <a:off x="10496853" y="4078193"/>
              <a:ext cx="1134977" cy="556279"/>
              <a:chOff x="442813" y="4665380"/>
              <a:chExt cx="1134977" cy="556279"/>
            </a:xfrm>
          </p:grpSpPr>
          <p:sp>
            <p:nvSpPr>
              <p:cNvPr id="141" name="文字方塊 140">
                <a:extLst>
                  <a:ext uri="{FF2B5EF4-FFF2-40B4-BE49-F238E27FC236}">
                    <a16:creationId xmlns:a16="http://schemas.microsoft.com/office/drawing/2014/main" id="{285CF95E-82A3-4A80-879F-89DDDB7914D1}"/>
                  </a:ext>
                </a:extLst>
              </p:cNvPr>
              <p:cNvSpPr txBox="1"/>
              <p:nvPr/>
            </p:nvSpPr>
            <p:spPr>
              <a:xfrm>
                <a:off x="442813" y="4681909"/>
                <a:ext cx="3818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a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2" name="矩形 141">
                <a:extLst>
                  <a:ext uri="{FF2B5EF4-FFF2-40B4-BE49-F238E27FC236}">
                    <a16:creationId xmlns:a16="http://schemas.microsoft.com/office/drawing/2014/main" id="{46AD1C62-73F5-40EC-BBC6-A2E353A49B3B}"/>
                  </a:ext>
                </a:extLst>
              </p:cNvPr>
              <p:cNvSpPr/>
              <p:nvPr/>
            </p:nvSpPr>
            <p:spPr>
              <a:xfrm>
                <a:off x="838200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20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grpSp>
          <p:nvGrpSpPr>
            <p:cNvPr id="143" name="群組 142">
              <a:extLst>
                <a:ext uri="{FF2B5EF4-FFF2-40B4-BE49-F238E27FC236}">
                  <a16:creationId xmlns:a16="http://schemas.microsoft.com/office/drawing/2014/main" id="{8F9A21CC-DF66-40A1-BD1C-820B78B4CAD1}"/>
                </a:ext>
              </a:extLst>
            </p:cNvPr>
            <p:cNvGrpSpPr/>
            <p:nvPr/>
          </p:nvGrpSpPr>
          <p:grpSpPr>
            <a:xfrm>
              <a:off x="10145873" y="5756838"/>
              <a:ext cx="1492731" cy="556279"/>
              <a:chOff x="1954884" y="4665380"/>
              <a:chExt cx="1492731" cy="556279"/>
            </a:xfrm>
          </p:grpSpPr>
          <p:sp>
            <p:nvSpPr>
              <p:cNvPr id="144" name="文字方塊 143">
                <a:extLst>
                  <a:ext uri="{FF2B5EF4-FFF2-40B4-BE49-F238E27FC236}">
                    <a16:creationId xmlns:a16="http://schemas.microsoft.com/office/drawing/2014/main" id="{2ACA17C3-9467-4224-897C-CE62451C6C9F}"/>
                  </a:ext>
                </a:extLst>
              </p:cNvPr>
              <p:cNvSpPr txBox="1"/>
              <p:nvPr/>
            </p:nvSpPr>
            <p:spPr>
              <a:xfrm>
                <a:off x="1954884" y="4681909"/>
                <a:ext cx="7761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800">
                    <a:solidFill>
                      <a:srgbClr val="92D050"/>
                    </a:solidFill>
                  </a:rPr>
                  <a:t>tmp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45" name="矩形 144">
                <a:extLst>
                  <a:ext uri="{FF2B5EF4-FFF2-40B4-BE49-F238E27FC236}">
                    <a16:creationId xmlns:a16="http://schemas.microsoft.com/office/drawing/2014/main" id="{C3C5CF0A-6FDE-4F9F-AF42-C695B60663AB}"/>
                  </a:ext>
                </a:extLst>
              </p:cNvPr>
              <p:cNvSpPr/>
              <p:nvPr/>
            </p:nvSpPr>
            <p:spPr>
              <a:xfrm>
                <a:off x="2708025" y="4665380"/>
                <a:ext cx="739590" cy="556279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6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32453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1" grpId="0" animBg="1"/>
      <p:bldP spid="13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>
            <a:extLst>
              <a:ext uri="{FF2B5EF4-FFF2-40B4-BE49-F238E27FC236}">
                <a16:creationId xmlns:a16="http://schemas.microsoft.com/office/drawing/2014/main" id="{524F33A8-CB51-4858-8146-6E9667DCF29E}"/>
              </a:ext>
            </a:extLst>
          </p:cNvPr>
          <p:cNvGrpSpPr/>
          <p:nvPr/>
        </p:nvGrpSpPr>
        <p:grpSpPr>
          <a:xfrm>
            <a:off x="838199" y="1592075"/>
            <a:ext cx="10515601" cy="4708982"/>
            <a:chOff x="838199" y="1690687"/>
            <a:chExt cx="10515601" cy="4708982"/>
          </a:xfrm>
        </p:grpSpPr>
        <p:sp>
          <p:nvSpPr>
            <p:cNvPr id="16" name="Rectangle 3">
              <a:extLst>
                <a:ext uri="{FF2B5EF4-FFF2-40B4-BE49-F238E27FC236}">
                  <a16:creationId xmlns:a16="http://schemas.microsoft.com/office/drawing/2014/main" id="{6A036AF0-E4BA-4798-B5E1-471F38D715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690687"/>
              <a:ext cx="10515599" cy="470898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將資料讀入變數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a, b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 scanner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scanner.nextInt(), b = scanner.nextInt();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"BEFORE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交換資料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 = b;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b = tmp;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"AFTER swap: a = %d, b = %d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a, b);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043C7D5C-93F5-4CB1-9DA7-3C54C782FFCA}"/>
                </a:ext>
              </a:extLst>
            </p:cNvPr>
            <p:cNvSpPr txBox="1"/>
            <p:nvPr/>
          </p:nvSpPr>
          <p:spPr>
            <a:xfrm>
              <a:off x="10604877" y="5999559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>
                  <a:solidFill>
                    <a:schemeClr val="accent2"/>
                  </a:solidFill>
                </a:rPr>
                <a:t>java</a:t>
              </a:r>
              <a:endParaRPr lang="zh-TW" altLang="en-US" sz="20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77A149BA-A9BF-4618-8B6A-D3A54977E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690688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A781F055-5DA8-40E2-9AAE-10FB31001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交換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2C354B2-FA91-4806-93C6-0842EED8BD62}"/>
              </a:ext>
            </a:extLst>
          </p:cNvPr>
          <p:cNvGrpSpPr/>
          <p:nvPr/>
        </p:nvGrpSpPr>
        <p:grpSpPr>
          <a:xfrm>
            <a:off x="6831106" y="4209467"/>
            <a:ext cx="4522694" cy="923330"/>
            <a:chOff x="6831106" y="4067607"/>
            <a:chExt cx="4522694" cy="923330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6081FAA5-3D82-4DF4-91E0-311BE443F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1106" y="4067607"/>
              <a:ext cx="452269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BEFORE swap: a = 6, b = 8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AFTER swap: a = 8, b = 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C7108CD-78C5-4D8E-8B4D-FE5C111099A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821141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8CEB02-F0F0-4584-B9D3-3BB3151F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FD4B5B-B1C9-49F4-A16B-572F371643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313"/>
            <a:ext cx="10515600" cy="458946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是一個非常常見、重要的問題</a:t>
            </a:r>
            <a:endParaRPr lang="en-US" altLang="zh-TW"/>
          </a:p>
          <a:p>
            <a:r>
              <a:rPr lang="zh-TW" altLang="en-US"/>
              <a:t>排序主要分為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en-US" altLang="zh-TW">
                <a:solidFill>
                  <a:srgbClr val="FFFF00"/>
                </a:solidFill>
              </a:rPr>
              <a:t>(bubble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(selection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en-US" altLang="zh-TW">
                <a:solidFill>
                  <a:srgbClr val="FFFF00"/>
                </a:solidFill>
              </a:rPr>
              <a:t>(insertion sort)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en-US" altLang="zh-TW">
                <a:solidFill>
                  <a:srgbClr val="FFFF00"/>
                </a:solidFill>
              </a:rPr>
              <a:t>(merge sort)</a:t>
            </a:r>
          </a:p>
          <a:p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(quick sort)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en-US" altLang="zh-TW">
                <a:solidFill>
                  <a:srgbClr val="00B0F0"/>
                </a:solidFill>
              </a:rPr>
              <a:t>(Timsort)</a:t>
            </a: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r>
              <a:rPr lang="en-US" altLang="zh-TW">
                <a:solidFill>
                  <a:srgbClr val="00B0F0"/>
                </a:solidFill>
              </a:rPr>
              <a:t>(radix sort)</a:t>
            </a:r>
          </a:p>
          <a:p>
            <a:r>
              <a:rPr lang="zh-TW" altLang="en-US"/>
              <a:t>因</a:t>
            </a:r>
            <a:r>
              <a:rPr lang="zh-TW" altLang="en-US">
                <a:solidFill>
                  <a:srgbClr val="00B0F0"/>
                </a:solidFill>
              </a:rPr>
              <a:t>非比較排序</a:t>
            </a:r>
            <a:r>
              <a:rPr lang="zh-TW" altLang="en-US"/>
              <a:t>對資料類型限制較多，故</a:t>
            </a:r>
            <a:r>
              <a:rPr lang="zh-TW" altLang="en-US">
                <a:solidFill>
                  <a:srgbClr val="00B0F0"/>
                </a:solidFill>
              </a:rPr>
              <a:t>比較排序</a:t>
            </a:r>
            <a:r>
              <a:rPr lang="zh-TW" altLang="en-US"/>
              <a:t>較常使用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因要讀取每筆資料，大部分</a:t>
            </a:r>
            <a:r>
              <a:rPr lang="zh-TW" altLang="en-US">
                <a:solidFill>
                  <a:srgbClr val="00B0F0"/>
                </a:solidFill>
              </a:rPr>
              <a:t>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不可能小於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3545178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7E446-40D1-48A3-B605-5DB3A3F98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排序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AA3E8D3-0F8E-49B5-937B-38DA4766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8421"/>
            <a:ext cx="10515600" cy="47457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還有</a:t>
            </a:r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en-US" altLang="zh-TW">
                <a:solidFill>
                  <a:srgbClr val="00B0F0"/>
                </a:solidFill>
              </a:rPr>
              <a:t>(stability)</a:t>
            </a:r>
            <a:r>
              <a:rPr lang="zh-TW" altLang="en-US"/>
              <a:t>的問題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穩定性</a:t>
            </a:r>
            <a:r>
              <a:rPr lang="zh-TW" altLang="en-US"/>
              <a:t>是指對於相同的資料是否會改變他們之間的前後順序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en-US" altLang="zh-TW">
                <a:solidFill>
                  <a:srgbClr val="00B0F0"/>
                </a:solidFill>
              </a:rPr>
              <a:t>(stable sort)</a:t>
            </a:r>
            <a:r>
              <a:rPr lang="zh-TW" altLang="en-US"/>
              <a:t>不會改變相同資料的順序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en-US" altLang="zh-TW">
                <a:solidFill>
                  <a:srgbClr val="00B0F0"/>
                </a:solidFill>
              </a:rPr>
              <a:t>(non-stable sort)</a:t>
            </a:r>
            <a:r>
              <a:rPr lang="zh-TW" altLang="en-US"/>
              <a:t>則會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氣泡排序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插入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插入排序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合併排序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Tim</a:t>
            </a:r>
            <a:r>
              <a:rPr lang="zh-TW" altLang="en-US">
                <a:solidFill>
                  <a:srgbClr val="00B0F0"/>
                </a:solidFill>
              </a:rPr>
              <a:t> 排序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基數排序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不穩定排序</a:t>
            </a:r>
            <a:r>
              <a:rPr lang="zh-TW" altLang="en-US"/>
              <a:t>：</a:t>
            </a:r>
            <a:r>
              <a:rPr lang="zh-TW" altLang="en-US">
                <a:solidFill>
                  <a:srgbClr val="FFFF00"/>
                </a:solidFill>
              </a:rPr>
              <a:t>選擇排序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FF00"/>
                </a:solidFill>
              </a:rPr>
              <a:t>快速排序</a:t>
            </a:r>
            <a:r>
              <a:rPr lang="en-US" altLang="zh-TW">
                <a:solidFill>
                  <a:srgbClr val="FFFF00"/>
                </a:solidFill>
              </a:rPr>
              <a:t>(</a:t>
            </a:r>
            <a:r>
              <a:rPr lang="zh-TW" altLang="en-US">
                <a:solidFill>
                  <a:srgbClr val="FFFF00"/>
                </a:solidFill>
              </a:rPr>
              <a:t>交換</a:t>
            </a:r>
            <a:r>
              <a:rPr lang="en-US" altLang="zh-TW">
                <a:solidFill>
                  <a:srgbClr val="FFFF00"/>
                </a:solidFill>
              </a:rPr>
              <a:t>)</a:t>
            </a:r>
          </a:p>
          <a:p>
            <a:r>
              <a:rPr lang="zh-TW" altLang="en-US"/>
              <a:t>選擇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r>
              <a:rPr lang="zh-TW" altLang="en-US"/>
              <a:t>時，通常會優先選擇</a:t>
            </a:r>
            <a:r>
              <a:rPr lang="zh-TW" altLang="en-US">
                <a:solidFill>
                  <a:srgbClr val="00B0F0"/>
                </a:solidFill>
              </a:rPr>
              <a:t>穩定排序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855982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080B18-EAD7-40B6-9A9E-087471BBA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829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(bubble sort)</a:t>
                </a:r>
                <a:r>
                  <a:rPr lang="zh-TW" altLang="en-US"/>
                  <a:t>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endParaRPr lang="en-US" altLang="zh-TW"/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由左到右，依序比較兩個相鄰的資料，最後一個元素除外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若第一個資料比第二個資料大，便交換這兩個資料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重複 </a:t>
                </a:r>
                <a:r>
                  <a:rPr lang="en-US" altLang="zh-TW">
                    <a:solidFill>
                      <a:srgbClr val="FFFF00"/>
                    </a:solidFill>
                  </a:rPr>
                  <a:t>n – 1</a:t>
                </a:r>
                <a:r>
                  <a:rPr lang="zh-TW" altLang="en-US">
                    <a:solidFill>
                      <a:srgbClr val="FFFF00"/>
                    </a:solidFill>
                  </a:rPr>
                  <a:t> 次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因每輪的最大值都會像氣泡一樣浮上來，被交換到最右邊</a:t>
                </a:r>
                <a:endParaRPr lang="en-US" altLang="zh-TW"/>
              </a:p>
              <a:p>
                <a:r>
                  <a:rPr lang="zh-TW" altLang="en-US"/>
                  <a:t>故最終就會將資料由小到大排序完成</a:t>
                </a:r>
                <a:endParaRPr lang="en-US" altLang="zh-TW"/>
              </a:p>
              <a:p>
                <a:r>
                  <a:rPr lang="zh-TW" altLang="en-US"/>
                  <a:t>總共須比較、交換資料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</a:t>
                </a:r>
                <a:endParaRPr lang="en-US" altLang="zh-TW"/>
              </a:p>
              <a:p>
                <a:r>
                  <a:rPr lang="zh-TW" altLang="en-US"/>
                  <a:t>故</a:t>
                </a:r>
                <a:r>
                  <a:rPr lang="zh-TW" altLang="en-US">
                    <a:solidFill>
                      <a:srgbClr val="00B0F0"/>
                    </a:solidFill>
                  </a:rPr>
                  <a:t>氣泡排序法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endParaRPr lang="zh-TW" altLang="en-US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7C2FDD29-24F0-4815-A8D1-6D210F169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7318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227863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4246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4246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4A24F8AF-83C9-48FD-B798-D938622D2811}"/>
              </a:ext>
            </a:extLst>
          </p:cNvPr>
          <p:cNvGrpSpPr/>
          <p:nvPr/>
        </p:nvGrpSpPr>
        <p:grpSpPr>
          <a:xfrm>
            <a:off x="424602" y="3958170"/>
            <a:ext cx="2554940" cy="398088"/>
            <a:chOff x="1228165" y="1690688"/>
            <a:chExt cx="2554940" cy="398088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0662679E-1995-4FEA-A187-D222986AB89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80DB8085-166C-4B97-A09F-81571ADD597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4CD7D66-E63A-4639-B801-73DC703518C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F5B655AF-69AF-43B7-B4D1-BF909C0AFA6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8578F8D-0ED8-448D-917F-E3244A5314D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424602" y="4939533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424602" y="5920898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3333648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3333648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3333648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3333648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B3F3EED-5DA5-42B5-A4FB-12BF445B20C8}"/>
              </a:ext>
            </a:extLst>
          </p:cNvPr>
          <p:cNvGrpSpPr/>
          <p:nvPr/>
        </p:nvGrpSpPr>
        <p:grpSpPr>
          <a:xfrm>
            <a:off x="6303413" y="1995444"/>
            <a:ext cx="2554940" cy="398088"/>
            <a:chOff x="1228165" y="1690688"/>
            <a:chExt cx="2554940" cy="398088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F0112BFF-CA0A-4B57-AF93-E4A40543F86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9F41BC26-DC3A-4C89-A94F-CCDFD15F726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8E74073C-EACA-4F9B-A874-080F5BF768D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A04D625-CA37-4E7F-85A5-48DF181A7D4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88ADCFD3-2303-4D91-ABD9-5BBF10A2A63A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1403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群組 193">
            <a:extLst>
              <a:ext uri="{FF2B5EF4-FFF2-40B4-BE49-F238E27FC236}">
                <a16:creationId xmlns:a16="http://schemas.microsoft.com/office/drawing/2014/main" id="{8E87783F-86BC-4D7B-8FCF-E956C67E0972}"/>
              </a:ext>
            </a:extLst>
          </p:cNvPr>
          <p:cNvGrpSpPr/>
          <p:nvPr/>
        </p:nvGrpSpPr>
        <p:grpSpPr>
          <a:xfrm>
            <a:off x="6303413" y="2976807"/>
            <a:ext cx="2554940" cy="398088"/>
            <a:chOff x="1228165" y="1690688"/>
            <a:chExt cx="2554940" cy="398088"/>
          </a:xfrm>
        </p:grpSpPr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902EF0D5-831D-4DB6-8BB4-A1814290A1D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6" name="矩形 195">
              <a:extLst>
                <a:ext uri="{FF2B5EF4-FFF2-40B4-BE49-F238E27FC236}">
                  <a16:creationId xmlns:a16="http://schemas.microsoft.com/office/drawing/2014/main" id="{C926C558-6CD7-40C9-92C3-C6043192C1F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7" name="矩形 196">
              <a:extLst>
                <a:ext uri="{FF2B5EF4-FFF2-40B4-BE49-F238E27FC236}">
                  <a16:creationId xmlns:a16="http://schemas.microsoft.com/office/drawing/2014/main" id="{F9D51439-618A-4C3F-BBE6-58A8C247986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8" name="矩形 197">
              <a:extLst>
                <a:ext uri="{FF2B5EF4-FFF2-40B4-BE49-F238E27FC236}">
                  <a16:creationId xmlns:a16="http://schemas.microsoft.com/office/drawing/2014/main" id="{48475902-C588-495F-AF61-A22E291E540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99" name="矩形 198">
              <a:extLst>
                <a:ext uri="{FF2B5EF4-FFF2-40B4-BE49-F238E27FC236}">
                  <a16:creationId xmlns:a16="http://schemas.microsoft.com/office/drawing/2014/main" id="{F63FBDBC-B549-4DA9-89BF-A2DFC3F51A8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00" name="群組 199">
            <a:extLst>
              <a:ext uri="{FF2B5EF4-FFF2-40B4-BE49-F238E27FC236}">
                <a16:creationId xmlns:a16="http://schemas.microsoft.com/office/drawing/2014/main" id="{CD092863-B2A6-420B-8BBB-B3814CDD971C}"/>
              </a:ext>
            </a:extLst>
          </p:cNvPr>
          <p:cNvGrpSpPr/>
          <p:nvPr/>
        </p:nvGrpSpPr>
        <p:grpSpPr>
          <a:xfrm>
            <a:off x="6303413" y="3952657"/>
            <a:ext cx="2554940" cy="398088"/>
            <a:chOff x="1228165" y="1690688"/>
            <a:chExt cx="2554940" cy="398088"/>
          </a:xfrm>
        </p:grpSpPr>
        <p:sp>
          <p:nvSpPr>
            <p:cNvPr id="201" name="矩形 200">
              <a:extLst>
                <a:ext uri="{FF2B5EF4-FFF2-40B4-BE49-F238E27FC236}">
                  <a16:creationId xmlns:a16="http://schemas.microsoft.com/office/drawing/2014/main" id="{857EEDD7-2050-4D5F-A3C9-91507E4C80C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FB08FC11-923A-4CAA-839B-C66F51CFC1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837B36BC-2C22-474C-89E1-ABD1E39592C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8483769B-0C9E-418F-850B-0B99949169B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9F940EA8-9391-4B3C-89A2-11721DFC196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19" name="群組 218">
            <a:extLst>
              <a:ext uri="{FF2B5EF4-FFF2-40B4-BE49-F238E27FC236}">
                <a16:creationId xmlns:a16="http://schemas.microsoft.com/office/drawing/2014/main" id="{BD9C2479-E6B6-4F0C-9F4F-A2872518E580}"/>
              </a:ext>
            </a:extLst>
          </p:cNvPr>
          <p:cNvGrpSpPr/>
          <p:nvPr/>
        </p:nvGrpSpPr>
        <p:grpSpPr>
          <a:xfrm>
            <a:off x="9212458" y="1995444"/>
            <a:ext cx="2554940" cy="398088"/>
            <a:chOff x="1228165" y="1690688"/>
            <a:chExt cx="2554940" cy="398088"/>
          </a:xfrm>
        </p:grpSpPr>
        <p:sp>
          <p:nvSpPr>
            <p:cNvPr id="220" name="矩形 219">
              <a:extLst>
                <a:ext uri="{FF2B5EF4-FFF2-40B4-BE49-F238E27FC236}">
                  <a16:creationId xmlns:a16="http://schemas.microsoft.com/office/drawing/2014/main" id="{275AD15E-F86E-4979-B53C-3EF7ABF94B23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1" name="矩形 220">
              <a:extLst>
                <a:ext uri="{FF2B5EF4-FFF2-40B4-BE49-F238E27FC236}">
                  <a16:creationId xmlns:a16="http://schemas.microsoft.com/office/drawing/2014/main" id="{A6829D7F-B875-42FF-9528-9D5F7E66B1F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2" name="矩形 221">
              <a:extLst>
                <a:ext uri="{FF2B5EF4-FFF2-40B4-BE49-F238E27FC236}">
                  <a16:creationId xmlns:a16="http://schemas.microsoft.com/office/drawing/2014/main" id="{C8758549-F73F-4109-A034-46D226E38B0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3" name="矩形 222">
              <a:extLst>
                <a:ext uri="{FF2B5EF4-FFF2-40B4-BE49-F238E27FC236}">
                  <a16:creationId xmlns:a16="http://schemas.microsoft.com/office/drawing/2014/main" id="{102684BC-402E-489C-8AEB-430C04BAE13D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4" name="矩形 223">
              <a:extLst>
                <a:ext uri="{FF2B5EF4-FFF2-40B4-BE49-F238E27FC236}">
                  <a16:creationId xmlns:a16="http://schemas.microsoft.com/office/drawing/2014/main" id="{1A2B92F0-7EC4-4143-B538-3B545B5D56B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7" name="群組 236">
            <a:extLst>
              <a:ext uri="{FF2B5EF4-FFF2-40B4-BE49-F238E27FC236}">
                <a16:creationId xmlns:a16="http://schemas.microsoft.com/office/drawing/2014/main" id="{30B44EEE-DF72-4B48-867E-A21B496B7A36}"/>
              </a:ext>
            </a:extLst>
          </p:cNvPr>
          <p:cNvGrpSpPr/>
          <p:nvPr/>
        </p:nvGrpSpPr>
        <p:grpSpPr>
          <a:xfrm>
            <a:off x="9212458" y="2976807"/>
            <a:ext cx="2554940" cy="398088"/>
            <a:chOff x="1228165" y="1690688"/>
            <a:chExt cx="2554940" cy="398088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8935A98-4A26-424E-804A-6D5879F83CF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62E2E073-AD96-4B65-B3BD-6E75EF601F5D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83F94011-9266-4F99-9413-262339B48107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1" name="矩形 240">
              <a:extLst>
                <a:ext uri="{FF2B5EF4-FFF2-40B4-BE49-F238E27FC236}">
                  <a16:creationId xmlns:a16="http://schemas.microsoft.com/office/drawing/2014/main" id="{78BBF67A-2B21-491D-936B-63AEB7780CB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2" name="矩形 241">
              <a:extLst>
                <a:ext uri="{FF2B5EF4-FFF2-40B4-BE49-F238E27FC236}">
                  <a16:creationId xmlns:a16="http://schemas.microsoft.com/office/drawing/2014/main" id="{2FCDC5FA-D10E-4966-857C-81A23ACEBC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43" name="群組 242">
            <a:extLst>
              <a:ext uri="{FF2B5EF4-FFF2-40B4-BE49-F238E27FC236}">
                <a16:creationId xmlns:a16="http://schemas.microsoft.com/office/drawing/2014/main" id="{FC25578D-E91B-44AF-B0FE-2D52FE67952D}"/>
              </a:ext>
            </a:extLst>
          </p:cNvPr>
          <p:cNvGrpSpPr/>
          <p:nvPr/>
        </p:nvGrpSpPr>
        <p:grpSpPr>
          <a:xfrm>
            <a:off x="9212458" y="4939533"/>
            <a:ext cx="2554940" cy="398088"/>
            <a:chOff x="1228165" y="1690688"/>
            <a:chExt cx="2554940" cy="398088"/>
          </a:xfrm>
        </p:grpSpPr>
        <p:sp>
          <p:nvSpPr>
            <p:cNvPr id="244" name="矩形 243">
              <a:extLst>
                <a:ext uri="{FF2B5EF4-FFF2-40B4-BE49-F238E27FC236}">
                  <a16:creationId xmlns:a16="http://schemas.microsoft.com/office/drawing/2014/main" id="{66E5B9A9-41D3-4921-9DF9-F538F1DD607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5" name="矩形 244">
              <a:extLst>
                <a:ext uri="{FF2B5EF4-FFF2-40B4-BE49-F238E27FC236}">
                  <a16:creationId xmlns:a16="http://schemas.microsoft.com/office/drawing/2014/main" id="{DC146F95-A8BD-4E03-9708-B31E6D96A634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6" name="矩形 245">
              <a:extLst>
                <a:ext uri="{FF2B5EF4-FFF2-40B4-BE49-F238E27FC236}">
                  <a16:creationId xmlns:a16="http://schemas.microsoft.com/office/drawing/2014/main" id="{D97AB7FF-B0CA-410A-BD55-1917997146F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52ABC6F2-7855-4F5B-A130-383BF499129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757E0223-A821-439F-B592-63A44769D51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462218" y="1414545"/>
            <a:ext cx="954108" cy="540417"/>
            <a:chOff x="462218" y="1109789"/>
            <a:chExt cx="954108" cy="54041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8" y="1109789"/>
              <a:ext cx="9541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0" name="群組 249">
            <a:extLst>
              <a:ext uri="{FF2B5EF4-FFF2-40B4-BE49-F238E27FC236}">
                <a16:creationId xmlns:a16="http://schemas.microsoft.com/office/drawing/2014/main" id="{38283B33-5B8B-4DED-915D-0DC96E6A0201}"/>
              </a:ext>
            </a:extLst>
          </p:cNvPr>
          <p:cNvGrpSpPr/>
          <p:nvPr/>
        </p:nvGrpSpPr>
        <p:grpSpPr>
          <a:xfrm>
            <a:off x="956864" y="2399318"/>
            <a:ext cx="979756" cy="546244"/>
            <a:chOff x="449394" y="1103962"/>
            <a:chExt cx="979756" cy="546244"/>
          </a:xfrm>
        </p:grpSpPr>
        <p:sp>
          <p:nvSpPr>
            <p:cNvPr id="251" name="文字方塊 250">
              <a:extLst>
                <a:ext uri="{FF2B5EF4-FFF2-40B4-BE49-F238E27FC236}">
                  <a16:creationId xmlns:a16="http://schemas.microsoft.com/office/drawing/2014/main" id="{8A778374-B871-4D78-90BC-71B8F32BFF39}"/>
                </a:ext>
              </a:extLst>
            </p:cNvPr>
            <p:cNvSpPr txBox="1"/>
            <p:nvPr/>
          </p:nvSpPr>
          <p:spPr>
            <a:xfrm>
              <a:off x="449394" y="1103962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52" name="直線單箭頭接點 251">
              <a:extLst>
                <a:ext uri="{FF2B5EF4-FFF2-40B4-BE49-F238E27FC236}">
                  <a16:creationId xmlns:a16="http://schemas.microsoft.com/office/drawing/2014/main" id="{AE289D53-39FC-4961-B3C2-66572D3EE67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直線單箭頭接點 252">
              <a:extLst>
                <a:ext uri="{FF2B5EF4-FFF2-40B4-BE49-F238E27FC236}">
                  <a16:creationId xmlns:a16="http://schemas.microsoft.com/office/drawing/2014/main" id="{FD75D6D6-0292-48C0-873A-5338934E1C4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直線接點 253">
              <a:extLst>
                <a:ext uri="{FF2B5EF4-FFF2-40B4-BE49-F238E27FC236}">
                  <a16:creationId xmlns:a16="http://schemas.microsoft.com/office/drawing/2014/main" id="{42D0675A-4F8A-445B-8190-77AC91A88CF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5" name="群組 254">
            <a:extLst>
              <a:ext uri="{FF2B5EF4-FFF2-40B4-BE49-F238E27FC236}">
                <a16:creationId xmlns:a16="http://schemas.microsoft.com/office/drawing/2014/main" id="{1D58201E-995C-4145-9484-D584A127CA99}"/>
              </a:ext>
            </a:extLst>
          </p:cNvPr>
          <p:cNvGrpSpPr/>
          <p:nvPr/>
        </p:nvGrpSpPr>
        <p:grpSpPr>
          <a:xfrm>
            <a:off x="1608752" y="3376156"/>
            <a:ext cx="697627" cy="548541"/>
            <a:chOff x="590458" y="1101665"/>
            <a:chExt cx="697627" cy="548541"/>
          </a:xfrm>
        </p:grpSpPr>
        <p:sp>
          <p:nvSpPr>
            <p:cNvPr id="256" name="文字方塊 255">
              <a:extLst>
                <a:ext uri="{FF2B5EF4-FFF2-40B4-BE49-F238E27FC236}">
                  <a16:creationId xmlns:a16="http://schemas.microsoft.com/office/drawing/2014/main" id="{2EBA8EB5-9223-43A0-B649-A38F9476D994}"/>
                </a:ext>
              </a:extLst>
            </p:cNvPr>
            <p:cNvSpPr txBox="1"/>
            <p:nvPr/>
          </p:nvSpPr>
          <p:spPr>
            <a:xfrm>
              <a:off x="590458" y="11016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57" name="直線單箭頭接點 256">
              <a:extLst>
                <a:ext uri="{FF2B5EF4-FFF2-40B4-BE49-F238E27FC236}">
                  <a16:creationId xmlns:a16="http://schemas.microsoft.com/office/drawing/2014/main" id="{BF518042-2405-4352-998F-E6EB1CA5D15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直線單箭頭接點 257">
              <a:extLst>
                <a:ext uri="{FF2B5EF4-FFF2-40B4-BE49-F238E27FC236}">
                  <a16:creationId xmlns:a16="http://schemas.microsoft.com/office/drawing/2014/main" id="{A38BAFFE-17BD-46FD-89C7-F5612E83F9F0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直線接點 258">
              <a:extLst>
                <a:ext uri="{FF2B5EF4-FFF2-40B4-BE49-F238E27FC236}">
                  <a16:creationId xmlns:a16="http://schemas.microsoft.com/office/drawing/2014/main" id="{D709D8B8-2A3E-4F5F-B8DB-ECD32DF63281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2119740" y="4359541"/>
            <a:ext cx="697627" cy="534492"/>
            <a:chOff x="590458" y="1115714"/>
            <a:chExt cx="697627" cy="53449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590458" y="111571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10636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3956131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1" name="文字方塊 270">
            <a:extLst>
              <a:ext uri="{FF2B5EF4-FFF2-40B4-BE49-F238E27FC236}">
                <a16:creationId xmlns:a16="http://schemas.microsoft.com/office/drawing/2014/main" id="{E5791832-B9B5-4CD6-A107-7FE052D8973F}"/>
              </a:ext>
            </a:extLst>
          </p:cNvPr>
          <p:cNvSpPr txBox="1"/>
          <p:nvPr/>
        </p:nvSpPr>
        <p:spPr>
          <a:xfrm>
            <a:off x="6925897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sp>
        <p:nvSpPr>
          <p:cNvPr id="272" name="文字方塊 271">
            <a:extLst>
              <a:ext uri="{FF2B5EF4-FFF2-40B4-BE49-F238E27FC236}">
                <a16:creationId xmlns:a16="http://schemas.microsoft.com/office/drawing/2014/main" id="{9E18D976-5434-42EC-B2A5-85F56712D123}"/>
              </a:ext>
            </a:extLst>
          </p:cNvPr>
          <p:cNvSpPr txBox="1"/>
          <p:nvPr/>
        </p:nvSpPr>
        <p:spPr>
          <a:xfrm>
            <a:off x="9835815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輪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60960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90392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3368887" y="1412169"/>
            <a:ext cx="979756" cy="546780"/>
            <a:chOff x="449394" y="1103426"/>
            <a:chExt cx="979756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3879875" y="2393532"/>
            <a:ext cx="979756" cy="546780"/>
            <a:chOff x="449394" y="1103426"/>
            <a:chExt cx="979756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4517799" y="3374895"/>
            <a:ext cx="697627" cy="546780"/>
            <a:chOff x="590458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2" name="群組 291">
            <a:extLst>
              <a:ext uri="{FF2B5EF4-FFF2-40B4-BE49-F238E27FC236}">
                <a16:creationId xmlns:a16="http://schemas.microsoft.com/office/drawing/2014/main" id="{0F94459A-5615-491D-99DB-3B7BDAF4015C}"/>
              </a:ext>
            </a:extLst>
          </p:cNvPr>
          <p:cNvGrpSpPr/>
          <p:nvPr/>
        </p:nvGrpSpPr>
        <p:grpSpPr>
          <a:xfrm>
            <a:off x="6324523" y="1412169"/>
            <a:ext cx="979756" cy="546780"/>
            <a:chOff x="449394" y="1103426"/>
            <a:chExt cx="979756" cy="546780"/>
          </a:xfrm>
        </p:grpSpPr>
        <p:sp>
          <p:nvSpPr>
            <p:cNvPr id="293" name="文字方塊 292">
              <a:extLst>
                <a:ext uri="{FF2B5EF4-FFF2-40B4-BE49-F238E27FC236}">
                  <a16:creationId xmlns:a16="http://schemas.microsoft.com/office/drawing/2014/main" id="{C5849FE3-4C66-41F2-B121-9BD36DDBADB3}"/>
                </a:ext>
              </a:extLst>
            </p:cNvPr>
            <p:cNvSpPr txBox="1"/>
            <p:nvPr/>
          </p:nvSpPr>
          <p:spPr>
            <a:xfrm>
              <a:off x="449394" y="1103426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294" name="直線單箭頭接點 293">
              <a:extLst>
                <a:ext uri="{FF2B5EF4-FFF2-40B4-BE49-F238E27FC236}">
                  <a16:creationId xmlns:a16="http://schemas.microsoft.com/office/drawing/2014/main" id="{BCAD49B0-46F5-4B95-8B63-B4D951C2CD82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5" name="直線單箭頭接點 294">
              <a:extLst>
                <a:ext uri="{FF2B5EF4-FFF2-40B4-BE49-F238E27FC236}">
                  <a16:creationId xmlns:a16="http://schemas.microsoft.com/office/drawing/2014/main" id="{DDD25162-930A-44D5-AA6A-5611CDD4CCF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線接點 295">
              <a:extLst>
                <a:ext uri="{FF2B5EF4-FFF2-40B4-BE49-F238E27FC236}">
                  <a16:creationId xmlns:a16="http://schemas.microsoft.com/office/drawing/2014/main" id="{FE0D3098-EBCB-447B-BD6A-C42F2D0702B6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7" name="群組 296">
            <a:extLst>
              <a:ext uri="{FF2B5EF4-FFF2-40B4-BE49-F238E27FC236}">
                <a16:creationId xmlns:a16="http://schemas.microsoft.com/office/drawing/2014/main" id="{DDAA8CEA-D994-4FAE-B6CA-A0558A474C6F}"/>
              </a:ext>
            </a:extLst>
          </p:cNvPr>
          <p:cNvGrpSpPr/>
          <p:nvPr/>
        </p:nvGrpSpPr>
        <p:grpSpPr>
          <a:xfrm>
            <a:off x="6969871" y="2393532"/>
            <a:ext cx="697627" cy="546780"/>
            <a:chOff x="590458" y="1103426"/>
            <a:chExt cx="697627" cy="546780"/>
          </a:xfrm>
        </p:grpSpPr>
        <p:sp>
          <p:nvSpPr>
            <p:cNvPr id="298" name="文字方塊 297">
              <a:extLst>
                <a:ext uri="{FF2B5EF4-FFF2-40B4-BE49-F238E27FC236}">
                  <a16:creationId xmlns:a16="http://schemas.microsoft.com/office/drawing/2014/main" id="{84EE12F0-3E8B-4112-8782-9A3461A3C646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99" name="直線單箭頭接點 298">
              <a:extLst>
                <a:ext uri="{FF2B5EF4-FFF2-40B4-BE49-F238E27FC236}">
                  <a16:creationId xmlns:a16="http://schemas.microsoft.com/office/drawing/2014/main" id="{CA8E9C6B-21E3-46B4-8FD9-41D2666193D7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直線單箭頭接點 299">
              <a:extLst>
                <a:ext uri="{FF2B5EF4-FFF2-40B4-BE49-F238E27FC236}">
                  <a16:creationId xmlns:a16="http://schemas.microsoft.com/office/drawing/2014/main" id="{CA2FEDD1-8291-46E3-9ECD-64614247EE7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直線接點 300">
              <a:extLst>
                <a:ext uri="{FF2B5EF4-FFF2-40B4-BE49-F238E27FC236}">
                  <a16:creationId xmlns:a16="http://schemas.microsoft.com/office/drawing/2014/main" id="{95D5089D-EAA2-49EF-BD94-3CDE698754DF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2" name="群組 301">
            <a:extLst>
              <a:ext uri="{FF2B5EF4-FFF2-40B4-BE49-F238E27FC236}">
                <a16:creationId xmlns:a16="http://schemas.microsoft.com/office/drawing/2014/main" id="{B27492A1-F050-49C3-8468-69A2359B1CE1}"/>
              </a:ext>
            </a:extLst>
          </p:cNvPr>
          <p:cNvGrpSpPr/>
          <p:nvPr/>
        </p:nvGrpSpPr>
        <p:grpSpPr>
          <a:xfrm>
            <a:off x="9374632" y="1412169"/>
            <a:ext cx="697627" cy="546780"/>
            <a:chOff x="590458" y="1103426"/>
            <a:chExt cx="697627" cy="546780"/>
          </a:xfrm>
        </p:grpSpPr>
        <p:sp>
          <p:nvSpPr>
            <p:cNvPr id="303" name="文字方塊 302">
              <a:extLst>
                <a:ext uri="{FF2B5EF4-FFF2-40B4-BE49-F238E27FC236}">
                  <a16:creationId xmlns:a16="http://schemas.microsoft.com/office/drawing/2014/main" id="{2F700C0E-9DB6-4F2D-95FE-ED70FFF3CBCE}"/>
                </a:ext>
              </a:extLst>
            </p:cNvPr>
            <p:cNvSpPr txBox="1"/>
            <p:nvPr/>
          </p:nvSpPr>
          <p:spPr>
            <a:xfrm>
              <a:off x="590458" y="1103426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04" name="直線單箭頭接點 303">
              <a:extLst>
                <a:ext uri="{FF2B5EF4-FFF2-40B4-BE49-F238E27FC236}">
                  <a16:creationId xmlns:a16="http://schemas.microsoft.com/office/drawing/2014/main" id="{8FB0F70D-2076-4440-9F0D-A0C1CBCF4FB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直線單箭頭接點 304">
              <a:extLst>
                <a:ext uri="{FF2B5EF4-FFF2-40B4-BE49-F238E27FC236}">
                  <a16:creationId xmlns:a16="http://schemas.microsoft.com/office/drawing/2014/main" id="{43630EBA-D128-4213-9172-1A3618DCECE6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直線接點 305">
              <a:extLst>
                <a:ext uri="{FF2B5EF4-FFF2-40B4-BE49-F238E27FC236}">
                  <a16:creationId xmlns:a16="http://schemas.microsoft.com/office/drawing/2014/main" id="{F3A22414-76CC-4EE0-9880-63B9A49B8BB5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9039225" y="4161226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782042" y="435954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212458" y="5920898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318" name="箭號: 向右 317">
            <a:extLst>
              <a:ext uri="{FF2B5EF4-FFF2-40B4-BE49-F238E27FC236}">
                <a16:creationId xmlns:a16="http://schemas.microsoft.com/office/drawing/2014/main" id="{5D6E6C26-64BA-4277-8414-47E5A8815533}"/>
              </a:ext>
            </a:extLst>
          </p:cNvPr>
          <p:cNvSpPr/>
          <p:nvPr/>
        </p:nvSpPr>
        <p:spPr>
          <a:xfrm rot="5400000">
            <a:off x="10303105" y="5473054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794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5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00"/>
                            </p:stCondLst>
                            <p:childTnLst>
                              <p:par>
                                <p:cTn id="1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2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500"/>
                            </p:stCondLst>
                            <p:childTnLst>
                              <p:par>
                                <p:cTn id="1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20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000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271" grpId="0"/>
      <p:bldP spid="272" grpId="0"/>
      <p:bldP spid="310" grpId="0"/>
      <p:bldP spid="3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74953-3A82-4A0C-82E8-6A21C39A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1FC8C0-289D-4DF5-8220-34D17A871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4494"/>
            <a:ext cx="10515600" cy="3633600"/>
          </a:xfrm>
        </p:spPr>
        <p:txBody>
          <a:bodyPr/>
          <a:lstStyle/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相似，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是用來表示一個函數趨近的下界，其定義為：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若有一個足夠大的正實數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和兩個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的函數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∀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(∃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0)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M|g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又常將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zh-TW" altLang="en-US" baseline="-25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省略，故簡寫為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可取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3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8299574"/>
      </p:ext>
    </p:extLst>
  </p:cSld>
  <p:clrMapOvr>
    <a:masterClrMapping/>
  </p:clrMapOvr>
  <p:transition spd="slow">
    <p:push dir="u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2590F3-8FE1-4F5D-BF3A-BD50C1127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66"/>
            <a:ext cx="10515600" cy="1325563"/>
          </a:xfrm>
        </p:spPr>
        <p:txBody>
          <a:bodyPr/>
          <a:lstStyle/>
          <a:p>
            <a:r>
              <a:rPr lang="zh-TW" altLang="en-US"/>
              <a:t>氣泡排序法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65AA40-9E92-448E-8A96-1B696E3F5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5527"/>
            <a:ext cx="4023117" cy="1615766"/>
          </a:xfrm>
        </p:spPr>
        <p:txBody>
          <a:bodyPr>
            <a:normAutofit/>
          </a:bodyPr>
          <a:lstStyle/>
          <a:p>
            <a:r>
              <a:rPr lang="zh-TW" altLang="en-US"/>
              <a:t>若整輪皆沒有資料交換</a:t>
            </a:r>
            <a:endParaRPr lang="en-US" altLang="zh-TW"/>
          </a:p>
          <a:p>
            <a:r>
              <a:rPr lang="zh-TW" altLang="en-US"/>
              <a:t>表示排序已完成</a:t>
            </a:r>
            <a:endParaRPr lang="en-US" altLang="zh-TW"/>
          </a:p>
          <a:p>
            <a:r>
              <a:rPr lang="zh-TW" altLang="en-US"/>
              <a:t>可提前結束排序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E322D279-DF34-4E96-94F5-0686486D53E2}"/>
              </a:ext>
            </a:extLst>
          </p:cNvPr>
          <p:cNvGrpSpPr/>
          <p:nvPr/>
        </p:nvGrpSpPr>
        <p:grpSpPr>
          <a:xfrm>
            <a:off x="838200" y="4433585"/>
            <a:ext cx="3653118" cy="923330"/>
            <a:chOff x="7700682" y="4067607"/>
            <a:chExt cx="3653118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4B4B0FDC-17A4-449B-AA5B-DD6B45F31F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2 -1 0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[-1, 0, 2, 6, 7]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1F326637-DED5-4ACC-B90B-4DE258613309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6" name="群組 5">
            <a:extLst>
              <a:ext uri="{FF2B5EF4-FFF2-40B4-BE49-F238E27FC236}">
                <a16:creationId xmlns:a16="http://schemas.microsoft.com/office/drawing/2014/main" id="{0C1A229C-EE1C-40BD-9987-91ACD7DB5220}"/>
              </a:ext>
            </a:extLst>
          </p:cNvPr>
          <p:cNvGrpSpPr/>
          <p:nvPr/>
        </p:nvGrpSpPr>
        <p:grpSpPr>
          <a:xfrm>
            <a:off x="5231316" y="1116308"/>
            <a:ext cx="6122484" cy="5493812"/>
            <a:chOff x="5231316" y="1125273"/>
            <a:chExt cx="6122484" cy="549381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98F0F-0A89-44DE-B599-3B84DCF3FC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1316" y="1125273"/>
              <a:ext cx="6109365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scanner.nextInt();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氣泡排序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用於判斷是否要提早結束排序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j &lt; n -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i; j++)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&gt;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交換兩個資料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arr[j];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arr[j] =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arr[j 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tmp;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flag =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有資料交換，表示須繼續排序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(flag)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break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該輪沒有資料交換，表示排序已提前完成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8F49C-5C2E-4857-8EBB-1E1B3D842BE5}"/>
                </a:ext>
              </a:extLst>
            </p:cNvPr>
            <p:cNvSpPr txBox="1"/>
            <p:nvPr/>
          </p:nvSpPr>
          <p:spPr>
            <a:xfrm>
              <a:off x="10720293" y="628053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29E064A4-DD3B-4515-8A17-087365C8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125273"/>
              <a:ext cx="538900" cy="5271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678944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966E60-9424-4A28-810B-08055C97D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選擇排序法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選擇排序法</a:t>
                </a:r>
                <a:r>
                  <a:rPr lang="en-US" altLang="zh-TW">
                    <a:solidFill>
                      <a:srgbClr val="00B0F0"/>
                    </a:solidFill>
                  </a:rPr>
                  <a:t>(selection</a:t>
                </a:r>
                <a:r>
                  <a:rPr lang="zh-TW" altLang="en-US">
                    <a:solidFill>
                      <a:srgbClr val="00B0F0"/>
                    </a:solidFill>
                  </a:rPr>
                  <a:t> </a:t>
                </a:r>
                <a:r>
                  <a:rPr lang="en-US" altLang="zh-TW">
                    <a:solidFill>
                      <a:srgbClr val="00B0F0"/>
                    </a:solidFill>
                  </a:rPr>
                  <a:t>sort)</a:t>
                </a:r>
                <a:r>
                  <a:rPr lang="zh-TW" altLang="en-US"/>
                  <a:t>也是一種非常簡單的排序法</a:t>
                </a:r>
                <a:endParaRPr lang="en-US" altLang="zh-TW"/>
              </a:p>
              <a:p>
                <a:r>
                  <a:rPr lang="zh-TW" altLang="en-US"/>
                  <a:t>其原理為：</a:t>
                </a:r>
                <a:r>
                  <a:rPr lang="zh-TW" altLang="en-US">
                    <a:solidFill>
                      <a:srgbClr val="FFFF00"/>
                    </a:solidFill>
                  </a:rPr>
                  <a:t>將資料分為左邊的已排序資料及右邊的未排序資料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從右邊的未排序資料找出最小值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插入到左邊的已排序資料最末端</a:t>
                </a:r>
                <a:r>
                  <a:rPr lang="en-US" altLang="zh-TW">
                    <a:solidFill>
                      <a:srgbClr val="FFFF00"/>
                    </a:solidFill>
                  </a:rPr>
                  <a:t>(</a:t>
                </a:r>
                <a:r>
                  <a:rPr lang="zh-TW" altLang="en-US">
                    <a:solidFill>
                      <a:srgbClr val="FFFF00"/>
                    </a:solidFill>
                  </a:rPr>
                  <a:t>或與未排序資料的最左邊交換</a:t>
                </a:r>
                <a:r>
                  <a:rPr lang="en-US" altLang="zh-TW">
                    <a:solidFill>
                      <a:srgbClr val="FFFF00"/>
                    </a:solidFill>
                  </a:rPr>
                  <a:t>)</a:t>
                </a:r>
              </a:p>
              <a:p>
                <a:r>
                  <a:rPr lang="zh-TW" altLang="en-US">
                    <a:solidFill>
                      <a:srgbClr val="FFFF00"/>
                    </a:solidFill>
                  </a:rPr>
                  <a:t>最終就會將資料由小到大排序完成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總共須比較資料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–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⋯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zh-TW" altLang="en-US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i="0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–</m:t>
                        </m:r>
                        <m:r>
                          <a:rPr lang="zh-TW" altLang="en-US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zh-TW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TW" altLang="en-US"/>
                  <a:t> 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  <a:p>
                <a:r>
                  <a:rPr lang="zh-TW" altLang="en-US"/>
                  <a:t>但只須交換</a:t>
                </a:r>
                <a:r>
                  <a:rPr lang="en-US" altLang="zh-TW"/>
                  <a:t>(</a:t>
                </a:r>
                <a:r>
                  <a:rPr lang="zh-TW" altLang="en-US"/>
                  <a:t>或插入</a:t>
                </a:r>
                <a:r>
                  <a:rPr lang="en-US" altLang="zh-TW"/>
                  <a:t>)</a:t>
                </a:r>
                <a:r>
                  <a:rPr lang="zh-TW" altLang="en-US"/>
                  <a:t>資料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1 </a:t>
                </a:r>
                <a:r>
                  <a:rPr lang="zh-TW" altLang="en-US"/>
                  <a:t>次，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故整個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選擇排序法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TW" altLang="en-US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時間複雜度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solidFill>
                      <a:srgbClr val="FFC000"/>
                    </a:solidFill>
                  </a:rPr>
                  <a:t>交換</a:t>
                </a:r>
                <a:r>
                  <a:rPr lang="zh-TW" altLang="en-US"/>
                  <a:t>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，而</a:t>
                </a:r>
                <a:r>
                  <a:rPr lang="zh-TW" altLang="en-US">
                    <a:solidFill>
                      <a:srgbClr val="FFC000"/>
                    </a:solidFill>
                  </a:rPr>
                  <a:t>插入</a:t>
                </a:r>
                <a:r>
                  <a:rPr lang="zh-TW" altLang="en-US"/>
                  <a:t>則常用於</a:t>
                </a:r>
                <a:r>
                  <a:rPr lang="zh-TW" altLang="en-US">
                    <a:solidFill>
                      <a:srgbClr val="00B0F0"/>
                    </a:solidFill>
                  </a:rPr>
                  <a:t>鏈結串列</a:t>
                </a:r>
                <a:endParaRPr lang="en-US" altLang="zh-TW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F12206B-5F3D-46D7-919F-6584292D28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5930"/>
                <a:ext cx="10515600" cy="4834870"/>
              </a:xfrm>
              <a:blipFill>
                <a:blip r:embed="rId2"/>
                <a:stretch>
                  <a:fillRect l="-1217" t="-2396" b="-22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8240417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243744" y="1039658"/>
            <a:ext cx="0" cy="561656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字方塊 158">
            <a:extLst>
              <a:ext uri="{FF2B5EF4-FFF2-40B4-BE49-F238E27FC236}">
                <a16:creationId xmlns:a16="http://schemas.microsoft.com/office/drawing/2014/main" id="{F9C94870-387D-4156-956B-A21345E9ED99}"/>
              </a:ext>
            </a:extLst>
          </p:cNvPr>
          <p:cNvSpPr txBox="1"/>
          <p:nvPr/>
        </p:nvSpPr>
        <p:spPr>
          <a:xfrm>
            <a:off x="660197" y="1942572"/>
            <a:ext cx="677108" cy="327790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交換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不穩定排序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sp>
        <p:nvSpPr>
          <p:cNvPr id="160" name="文字方塊 159">
            <a:extLst>
              <a:ext uri="{FF2B5EF4-FFF2-40B4-BE49-F238E27FC236}">
                <a16:creationId xmlns:a16="http://schemas.microsoft.com/office/drawing/2014/main" id="{30320090-1D87-4DF8-A672-6E937B7F6C4F}"/>
              </a:ext>
            </a:extLst>
          </p:cNvPr>
          <p:cNvSpPr txBox="1"/>
          <p:nvPr/>
        </p:nvSpPr>
        <p:spPr>
          <a:xfrm>
            <a:off x="10848874" y="2078229"/>
            <a:ext cx="677108" cy="3006592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200">
                <a:solidFill>
                  <a:srgbClr val="FFFF00"/>
                </a:solidFill>
              </a:rPr>
              <a:t>插入</a:t>
            </a:r>
            <a:r>
              <a:rPr lang="en-US" altLang="zh-TW" sz="3200">
                <a:solidFill>
                  <a:srgbClr val="FFFF00"/>
                </a:solidFill>
              </a:rPr>
              <a:t>(</a:t>
            </a:r>
            <a:r>
              <a:rPr lang="zh-TW" altLang="en-US" sz="3200">
                <a:solidFill>
                  <a:srgbClr val="FFFF00"/>
                </a:solidFill>
              </a:rPr>
              <a:t>穩定排序</a:t>
            </a:r>
            <a:r>
              <a:rPr lang="en-US" altLang="zh-TW" sz="3200">
                <a:solidFill>
                  <a:srgbClr val="FFFF00"/>
                </a:solidFill>
              </a:rPr>
              <a:t>)</a:t>
            </a:r>
            <a:endParaRPr lang="zh-TW" altLang="en-US" sz="3200">
              <a:solidFill>
                <a:srgbClr val="FFFF00"/>
              </a:solidFill>
            </a:endParaRPr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261461C-0884-455A-85B7-96DD942BCDF8}"/>
              </a:ext>
            </a:extLst>
          </p:cNvPr>
          <p:cNvGrpSpPr/>
          <p:nvPr/>
        </p:nvGrpSpPr>
        <p:grpSpPr>
          <a:xfrm>
            <a:off x="6214435" y="1444964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27597454-5000-4C95-A24A-E37A3FB074C2}"/>
              </a:ext>
            </a:extLst>
          </p:cNvPr>
          <p:cNvGrpSpPr/>
          <p:nvPr/>
        </p:nvGrpSpPr>
        <p:grpSpPr>
          <a:xfrm>
            <a:off x="6214435" y="2452522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5975701" y="825972"/>
            <a:ext cx="4121486" cy="576147"/>
            <a:chOff x="-2909599" y="1074059"/>
            <a:chExt cx="4121486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1159275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289974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1197286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2909599" y="1445417"/>
              <a:ext cx="4121486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6802819" y="1831434"/>
            <a:ext cx="723275" cy="576147"/>
            <a:chOff x="-1661902" y="1074059"/>
            <a:chExt cx="723275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61902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2005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28606" y="1445417"/>
              <a:ext cx="443009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A89F118C-0AF9-4BA2-9F98-17B35DE9885B}"/>
              </a:ext>
            </a:extLst>
          </p:cNvPr>
          <p:cNvGrpSpPr/>
          <p:nvPr/>
        </p:nvGrpSpPr>
        <p:grpSpPr>
          <a:xfrm>
            <a:off x="6214435" y="3478683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7702397" y="2857595"/>
            <a:ext cx="723275" cy="576147"/>
            <a:chOff x="-1711047" y="1074059"/>
            <a:chExt cx="723275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1711047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158329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1585675" y="1445417"/>
              <a:ext cx="47253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44403E15-CAFC-4508-9424-2F96C43EE592}"/>
              </a:ext>
            </a:extLst>
          </p:cNvPr>
          <p:cNvGrpSpPr/>
          <p:nvPr/>
        </p:nvGrpSpPr>
        <p:grpSpPr>
          <a:xfrm>
            <a:off x="6214435" y="4493939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8732202" y="3872851"/>
            <a:ext cx="1366088" cy="576147"/>
            <a:chOff x="-934972" y="1074059"/>
            <a:chExt cx="1366088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612630" y="1074059"/>
              <a:ext cx="723275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93021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934972" y="1445417"/>
              <a:ext cx="136608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ED19DDD9-3471-4C4F-8422-548B02779217}"/>
              </a:ext>
            </a:extLst>
          </p:cNvPr>
          <p:cNvGrpSpPr/>
          <p:nvPr/>
        </p:nvGrpSpPr>
        <p:grpSpPr>
          <a:xfrm>
            <a:off x="6214435" y="5091230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7" name="箭號: 向右 376">
            <a:extLst>
              <a:ext uri="{FF2B5EF4-FFF2-40B4-BE49-F238E27FC236}">
                <a16:creationId xmlns:a16="http://schemas.microsoft.com/office/drawing/2014/main" id="{6B2511ED-16CA-4841-A012-4EB705A937D8}"/>
              </a:ext>
            </a:extLst>
          </p:cNvPr>
          <p:cNvSpPr/>
          <p:nvPr/>
        </p:nvSpPr>
        <p:spPr>
          <a:xfrm rot="5400000">
            <a:off x="8103066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BA3DE282-C20E-4EF6-89E9-B319D5311AD8}"/>
              </a:ext>
            </a:extLst>
          </p:cNvPr>
          <p:cNvGrpSpPr/>
          <p:nvPr/>
        </p:nvGrpSpPr>
        <p:grpSpPr>
          <a:xfrm>
            <a:off x="6214435" y="6095277"/>
            <a:ext cx="4138246" cy="398088"/>
            <a:chOff x="1576039" y="6095277"/>
            <a:chExt cx="4138246" cy="398088"/>
          </a:xfrm>
        </p:grpSpPr>
        <p:sp>
          <p:nvSpPr>
            <p:cNvPr id="379" name="矩形 378">
              <a:extLst>
                <a:ext uri="{FF2B5EF4-FFF2-40B4-BE49-F238E27FC236}">
                  <a16:creationId xmlns:a16="http://schemas.microsoft.com/office/drawing/2014/main" id="{4548766B-23B5-4DE2-9DC3-689EDEB42B60}"/>
                </a:ext>
              </a:extLst>
            </p:cNvPr>
            <p:cNvSpPr/>
            <p:nvPr/>
          </p:nvSpPr>
          <p:spPr>
            <a:xfrm>
              <a:off x="1576039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24D6DF10-7F86-4881-B8E7-823AD81911C0}"/>
                </a:ext>
              </a:extLst>
            </p:cNvPr>
            <p:cNvSpPr/>
            <p:nvPr/>
          </p:nvSpPr>
          <p:spPr>
            <a:xfrm>
              <a:off x="2482853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75E193DF-037B-44DA-A517-E071DD5DE113}"/>
                </a:ext>
              </a:extLst>
            </p:cNvPr>
            <p:cNvSpPr/>
            <p:nvPr/>
          </p:nvSpPr>
          <p:spPr>
            <a:xfrm>
              <a:off x="338966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8BB8208-B9E1-4C88-BD22-3EFE56FBA445}"/>
                </a:ext>
              </a:extLst>
            </p:cNvPr>
            <p:cNvSpPr/>
            <p:nvPr/>
          </p:nvSpPr>
          <p:spPr>
            <a:xfrm>
              <a:off x="4296482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72AA5B49-0720-4686-8CA1-5CB5E9CB95E1}"/>
                </a:ext>
              </a:extLst>
            </p:cNvPr>
            <p:cNvSpPr/>
            <p:nvPr/>
          </p:nvSpPr>
          <p:spPr>
            <a:xfrm>
              <a:off x="5203297" y="6095277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84" name="直線單箭頭接點 383">
              <a:extLst>
                <a:ext uri="{FF2B5EF4-FFF2-40B4-BE49-F238E27FC236}">
                  <a16:creationId xmlns:a16="http://schemas.microsoft.com/office/drawing/2014/main" id="{92E31350-D492-457B-BE5B-F7753447ED9F}"/>
                </a:ext>
              </a:extLst>
            </p:cNvPr>
            <p:cNvCxnSpPr>
              <a:stCxn id="379" idx="3"/>
              <a:endCxn id="380" idx="1"/>
            </p:cNvCxnSpPr>
            <p:nvPr/>
          </p:nvCxnSpPr>
          <p:spPr>
            <a:xfrm>
              <a:off x="2087027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直線單箭頭接點 384">
              <a:extLst>
                <a:ext uri="{FF2B5EF4-FFF2-40B4-BE49-F238E27FC236}">
                  <a16:creationId xmlns:a16="http://schemas.microsoft.com/office/drawing/2014/main" id="{9D89D85B-4E2A-4A44-A6C3-47021C2C9829}"/>
                </a:ext>
              </a:extLst>
            </p:cNvPr>
            <p:cNvCxnSpPr>
              <a:cxnSpLocks/>
              <a:stCxn id="380" idx="3"/>
              <a:endCxn id="381" idx="1"/>
            </p:cNvCxnSpPr>
            <p:nvPr/>
          </p:nvCxnSpPr>
          <p:spPr>
            <a:xfrm>
              <a:off x="2993841" y="6294321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直線單箭頭接點 385">
              <a:extLst>
                <a:ext uri="{FF2B5EF4-FFF2-40B4-BE49-F238E27FC236}">
                  <a16:creationId xmlns:a16="http://schemas.microsoft.com/office/drawing/2014/main" id="{F46A1578-1780-4B81-983C-B40FB619E92B}"/>
                </a:ext>
              </a:extLst>
            </p:cNvPr>
            <p:cNvCxnSpPr>
              <a:cxnSpLocks/>
              <a:stCxn id="381" idx="3"/>
              <a:endCxn id="382" idx="1"/>
            </p:cNvCxnSpPr>
            <p:nvPr/>
          </p:nvCxnSpPr>
          <p:spPr>
            <a:xfrm>
              <a:off x="3900655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直線單箭頭接點 386">
              <a:extLst>
                <a:ext uri="{FF2B5EF4-FFF2-40B4-BE49-F238E27FC236}">
                  <a16:creationId xmlns:a16="http://schemas.microsoft.com/office/drawing/2014/main" id="{B9801158-50C5-4DD5-94BF-ABD31D3773FC}"/>
                </a:ext>
              </a:extLst>
            </p:cNvPr>
            <p:cNvCxnSpPr>
              <a:cxnSpLocks/>
              <a:stCxn id="382" idx="3"/>
              <a:endCxn id="383" idx="1"/>
            </p:cNvCxnSpPr>
            <p:nvPr/>
          </p:nvCxnSpPr>
          <p:spPr>
            <a:xfrm>
              <a:off x="4807470" y="6294321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8" name="群組 387">
            <a:extLst>
              <a:ext uri="{FF2B5EF4-FFF2-40B4-BE49-F238E27FC236}">
                <a16:creationId xmlns:a16="http://schemas.microsoft.com/office/drawing/2014/main" id="{E5A69E33-8AB4-4648-82A7-CEA43E212073}"/>
              </a:ext>
            </a:extLst>
          </p:cNvPr>
          <p:cNvGrpSpPr/>
          <p:nvPr/>
        </p:nvGrpSpPr>
        <p:grpSpPr>
          <a:xfrm>
            <a:off x="1921252" y="1447465"/>
            <a:ext cx="2554940" cy="398088"/>
            <a:chOff x="1228165" y="1690688"/>
            <a:chExt cx="2554940" cy="398088"/>
          </a:xfrm>
        </p:grpSpPr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BBF4EE23-5642-4288-A8F7-B9F594F21990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EAD6206-880C-4B74-8C01-96A23FD3453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1" name="矩形 390">
              <a:extLst>
                <a:ext uri="{FF2B5EF4-FFF2-40B4-BE49-F238E27FC236}">
                  <a16:creationId xmlns:a16="http://schemas.microsoft.com/office/drawing/2014/main" id="{21F02B39-79F9-4066-B300-19CE67F72646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2" name="矩形 391">
              <a:extLst>
                <a:ext uri="{FF2B5EF4-FFF2-40B4-BE49-F238E27FC236}">
                  <a16:creationId xmlns:a16="http://schemas.microsoft.com/office/drawing/2014/main" id="{D3CA9BDE-5062-4727-9601-289C3B91959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3" name="矩形 392">
              <a:extLst>
                <a:ext uri="{FF2B5EF4-FFF2-40B4-BE49-F238E27FC236}">
                  <a16:creationId xmlns:a16="http://schemas.microsoft.com/office/drawing/2014/main" id="{DBE0A826-40BB-4FF2-806D-4957D7CD134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94" name="群組 393">
            <a:extLst>
              <a:ext uri="{FF2B5EF4-FFF2-40B4-BE49-F238E27FC236}">
                <a16:creationId xmlns:a16="http://schemas.microsoft.com/office/drawing/2014/main" id="{6A700E8F-D721-41E8-BD2E-E3582FC6B108}"/>
              </a:ext>
            </a:extLst>
          </p:cNvPr>
          <p:cNvGrpSpPr/>
          <p:nvPr/>
        </p:nvGrpSpPr>
        <p:grpSpPr>
          <a:xfrm>
            <a:off x="2178246" y="852751"/>
            <a:ext cx="2043571" cy="561241"/>
            <a:chOff x="-336698" y="1088965"/>
            <a:chExt cx="2043571" cy="561241"/>
          </a:xfrm>
        </p:grpSpPr>
        <p:sp>
          <p:nvSpPr>
            <p:cNvPr id="395" name="文字方塊 394">
              <a:extLst>
                <a:ext uri="{FF2B5EF4-FFF2-40B4-BE49-F238E27FC236}">
                  <a16:creationId xmlns:a16="http://schemas.microsoft.com/office/drawing/2014/main" id="{EED09733-B0CE-4A01-A703-C9EE8C59A301}"/>
                </a:ext>
              </a:extLst>
            </p:cNvPr>
            <p:cNvSpPr txBox="1"/>
            <p:nvPr/>
          </p:nvSpPr>
          <p:spPr>
            <a:xfrm>
              <a:off x="34073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96" name="直線單箭頭接點 395">
              <a:extLst>
                <a:ext uri="{FF2B5EF4-FFF2-40B4-BE49-F238E27FC236}">
                  <a16:creationId xmlns:a16="http://schemas.microsoft.com/office/drawing/2014/main" id="{0D1E4E92-9410-4E74-8C38-9B162A7E89C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直線單箭頭接點 396">
              <a:extLst>
                <a:ext uri="{FF2B5EF4-FFF2-40B4-BE49-F238E27FC236}">
                  <a16:creationId xmlns:a16="http://schemas.microsoft.com/office/drawing/2014/main" id="{EE01E7DD-24D8-444D-877C-E8751927D564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直線接點 397">
              <a:extLst>
                <a:ext uri="{FF2B5EF4-FFF2-40B4-BE49-F238E27FC236}">
                  <a16:creationId xmlns:a16="http://schemas.microsoft.com/office/drawing/2014/main" id="{2C4FEA70-611F-4128-A5DD-2160B801216A}"/>
                </a:ext>
              </a:extLst>
            </p:cNvPr>
            <p:cNvCxnSpPr>
              <a:cxnSpLocks/>
            </p:cNvCxnSpPr>
            <p:nvPr/>
          </p:nvCxnSpPr>
          <p:spPr>
            <a:xfrm>
              <a:off x="-336698" y="1445417"/>
              <a:ext cx="204357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9" name="群組 398">
            <a:extLst>
              <a:ext uri="{FF2B5EF4-FFF2-40B4-BE49-F238E27FC236}">
                <a16:creationId xmlns:a16="http://schemas.microsoft.com/office/drawing/2014/main" id="{1C01433B-E5EE-47E2-B347-293E87F5C595}"/>
              </a:ext>
            </a:extLst>
          </p:cNvPr>
          <p:cNvGrpSpPr/>
          <p:nvPr/>
        </p:nvGrpSpPr>
        <p:grpSpPr>
          <a:xfrm>
            <a:off x="1921252" y="2449382"/>
            <a:ext cx="2554940" cy="398088"/>
            <a:chOff x="1228165" y="1690688"/>
            <a:chExt cx="2554940" cy="398088"/>
          </a:xfrm>
        </p:grpSpPr>
        <p:sp>
          <p:nvSpPr>
            <p:cNvPr id="400" name="矩形 399">
              <a:extLst>
                <a:ext uri="{FF2B5EF4-FFF2-40B4-BE49-F238E27FC236}">
                  <a16:creationId xmlns:a16="http://schemas.microsoft.com/office/drawing/2014/main" id="{C8DED63E-3710-45D1-9147-57FE72EE533C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1" name="矩形 400">
              <a:extLst>
                <a:ext uri="{FF2B5EF4-FFF2-40B4-BE49-F238E27FC236}">
                  <a16:creationId xmlns:a16="http://schemas.microsoft.com/office/drawing/2014/main" id="{C84828D9-428E-4231-A2B8-FBC48A86C6A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2" name="矩形 401">
              <a:extLst>
                <a:ext uri="{FF2B5EF4-FFF2-40B4-BE49-F238E27FC236}">
                  <a16:creationId xmlns:a16="http://schemas.microsoft.com/office/drawing/2014/main" id="{18554127-7A4B-4174-85C2-346CCDDC38E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3" name="矩形 402">
              <a:extLst>
                <a:ext uri="{FF2B5EF4-FFF2-40B4-BE49-F238E27FC236}">
                  <a16:creationId xmlns:a16="http://schemas.microsoft.com/office/drawing/2014/main" id="{813A8161-7FE0-47F2-8CD6-DF067ABBEE0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04" name="矩形 403">
              <a:extLst>
                <a:ext uri="{FF2B5EF4-FFF2-40B4-BE49-F238E27FC236}">
                  <a16:creationId xmlns:a16="http://schemas.microsoft.com/office/drawing/2014/main" id="{D137C6E7-4B31-43F5-BC33-E674AE69E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05" name="群組 404">
            <a:extLst>
              <a:ext uri="{FF2B5EF4-FFF2-40B4-BE49-F238E27FC236}">
                <a16:creationId xmlns:a16="http://schemas.microsoft.com/office/drawing/2014/main" id="{1F640299-42F0-42EA-AF08-F0E2B537E10E}"/>
              </a:ext>
            </a:extLst>
          </p:cNvPr>
          <p:cNvGrpSpPr/>
          <p:nvPr/>
        </p:nvGrpSpPr>
        <p:grpSpPr>
          <a:xfrm>
            <a:off x="2690214" y="1854668"/>
            <a:ext cx="1531603" cy="561241"/>
            <a:chOff x="175270" y="1088965"/>
            <a:chExt cx="1531603" cy="561241"/>
          </a:xfrm>
        </p:grpSpPr>
        <p:sp>
          <p:nvSpPr>
            <p:cNvPr id="406" name="文字方塊 405">
              <a:extLst>
                <a:ext uri="{FF2B5EF4-FFF2-40B4-BE49-F238E27FC236}">
                  <a16:creationId xmlns:a16="http://schemas.microsoft.com/office/drawing/2014/main" id="{77F8D84D-B476-4167-91F5-FCAD20ABC2E7}"/>
                </a:ext>
              </a:extLst>
            </p:cNvPr>
            <p:cNvSpPr txBox="1"/>
            <p:nvPr/>
          </p:nvSpPr>
          <p:spPr>
            <a:xfrm>
              <a:off x="59213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07" name="直線單箭頭接點 406">
              <a:extLst>
                <a:ext uri="{FF2B5EF4-FFF2-40B4-BE49-F238E27FC236}">
                  <a16:creationId xmlns:a16="http://schemas.microsoft.com/office/drawing/2014/main" id="{9E2B619B-274F-4EEF-8DDE-C2CE589D39DE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直線單箭頭接點 407">
              <a:extLst>
                <a:ext uri="{FF2B5EF4-FFF2-40B4-BE49-F238E27FC236}">
                  <a16:creationId xmlns:a16="http://schemas.microsoft.com/office/drawing/2014/main" id="{5CB5FA92-9003-48EA-BF4C-06B3A5518980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直線接點 408">
              <a:extLst>
                <a:ext uri="{FF2B5EF4-FFF2-40B4-BE49-F238E27FC236}">
                  <a16:creationId xmlns:a16="http://schemas.microsoft.com/office/drawing/2014/main" id="{8E098783-A5F7-4BE9-AFCE-7F89C9D72C3C}"/>
                </a:ext>
              </a:extLst>
            </p:cNvPr>
            <p:cNvCxnSpPr>
              <a:cxnSpLocks/>
            </p:cNvCxnSpPr>
            <p:nvPr/>
          </p:nvCxnSpPr>
          <p:spPr>
            <a:xfrm>
              <a:off x="175270" y="1445417"/>
              <a:ext cx="15316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0" name="群組 409">
            <a:extLst>
              <a:ext uri="{FF2B5EF4-FFF2-40B4-BE49-F238E27FC236}">
                <a16:creationId xmlns:a16="http://schemas.microsoft.com/office/drawing/2014/main" id="{350524E4-0E55-4B77-8A52-CB73240FE2BD}"/>
              </a:ext>
            </a:extLst>
          </p:cNvPr>
          <p:cNvGrpSpPr/>
          <p:nvPr/>
        </p:nvGrpSpPr>
        <p:grpSpPr>
          <a:xfrm>
            <a:off x="1921252" y="3449850"/>
            <a:ext cx="2554940" cy="398088"/>
            <a:chOff x="1228165" y="1690688"/>
            <a:chExt cx="2554940" cy="398088"/>
          </a:xfrm>
        </p:grpSpPr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CB048192-51E5-42A6-9C8C-4F3FD918424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43C3145F-7ABC-4626-8CE6-911CB7F45AA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846F540F-795B-4201-BB90-C0C00C4A006E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4" name="矩形 413">
              <a:extLst>
                <a:ext uri="{FF2B5EF4-FFF2-40B4-BE49-F238E27FC236}">
                  <a16:creationId xmlns:a16="http://schemas.microsoft.com/office/drawing/2014/main" id="{06BFDB72-8CCB-4485-9D89-90ADF7E36931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03735352-5AFE-4F0D-A0DB-A6205612F8B9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16" name="群組 415">
            <a:extLst>
              <a:ext uri="{FF2B5EF4-FFF2-40B4-BE49-F238E27FC236}">
                <a16:creationId xmlns:a16="http://schemas.microsoft.com/office/drawing/2014/main" id="{746457B9-7B70-4E20-ABA4-F0D71CBF5945}"/>
              </a:ext>
            </a:extLst>
          </p:cNvPr>
          <p:cNvGrpSpPr/>
          <p:nvPr/>
        </p:nvGrpSpPr>
        <p:grpSpPr>
          <a:xfrm>
            <a:off x="3204564" y="2855136"/>
            <a:ext cx="1017253" cy="561241"/>
            <a:chOff x="689620" y="1088965"/>
            <a:chExt cx="1017253" cy="561241"/>
          </a:xfrm>
        </p:grpSpPr>
        <p:sp>
          <p:nvSpPr>
            <p:cNvPr id="417" name="文字方塊 416">
              <a:extLst>
                <a:ext uri="{FF2B5EF4-FFF2-40B4-BE49-F238E27FC236}">
                  <a16:creationId xmlns:a16="http://schemas.microsoft.com/office/drawing/2014/main" id="{05471A85-E75A-4ED6-B95A-C1D6A4475C3E}"/>
                </a:ext>
              </a:extLst>
            </p:cNvPr>
            <p:cNvSpPr txBox="1"/>
            <p:nvPr/>
          </p:nvSpPr>
          <p:spPr>
            <a:xfrm>
              <a:off x="874476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18" name="直線單箭頭接點 417">
              <a:extLst>
                <a:ext uri="{FF2B5EF4-FFF2-40B4-BE49-F238E27FC236}">
                  <a16:creationId xmlns:a16="http://schemas.microsoft.com/office/drawing/2014/main" id="{9945BC9F-1233-499A-B89D-0A338B67CDC8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直線單箭頭接點 418">
              <a:extLst>
                <a:ext uri="{FF2B5EF4-FFF2-40B4-BE49-F238E27FC236}">
                  <a16:creationId xmlns:a16="http://schemas.microsoft.com/office/drawing/2014/main" id="{89132603-6045-4205-A2DB-B12A2CDDABCB}"/>
                </a:ext>
              </a:extLst>
            </p:cNvPr>
            <p:cNvCxnSpPr>
              <a:cxnSpLocks/>
            </p:cNvCxnSpPr>
            <p:nvPr/>
          </p:nvCxnSpPr>
          <p:spPr>
            <a:xfrm>
              <a:off x="17068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直線接點 419">
              <a:extLst>
                <a:ext uri="{FF2B5EF4-FFF2-40B4-BE49-F238E27FC236}">
                  <a16:creationId xmlns:a16="http://schemas.microsoft.com/office/drawing/2014/main" id="{E1A351A4-0DCE-4AA9-98DC-33F801E48201}"/>
                </a:ext>
              </a:extLst>
            </p:cNvPr>
            <p:cNvCxnSpPr>
              <a:cxnSpLocks/>
            </p:cNvCxnSpPr>
            <p:nvPr/>
          </p:nvCxnSpPr>
          <p:spPr>
            <a:xfrm>
              <a:off x="689620" y="1445417"/>
              <a:ext cx="101725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1" name="群組 420">
            <a:extLst>
              <a:ext uri="{FF2B5EF4-FFF2-40B4-BE49-F238E27FC236}">
                <a16:creationId xmlns:a16="http://schemas.microsoft.com/office/drawing/2014/main" id="{0C539001-0542-4BFF-BD8D-34F7CB39CC7B}"/>
              </a:ext>
            </a:extLst>
          </p:cNvPr>
          <p:cNvGrpSpPr/>
          <p:nvPr/>
        </p:nvGrpSpPr>
        <p:grpSpPr>
          <a:xfrm>
            <a:off x="1921252" y="4448998"/>
            <a:ext cx="2554940" cy="398088"/>
            <a:chOff x="1228165" y="1690688"/>
            <a:chExt cx="2554940" cy="398088"/>
          </a:xfrm>
        </p:grpSpPr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053EF566-6438-4566-B419-8D27B6CBDA1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A362EEFA-E340-41EA-9862-2C6C0E904D5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04AE0B28-88BF-44CD-A476-63EA1B773BF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45140F1B-5660-466D-AE87-CC09113BD343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C44F59C7-E322-4EEC-A117-BEFCEE4DCD5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427" name="群組 426">
            <a:extLst>
              <a:ext uri="{FF2B5EF4-FFF2-40B4-BE49-F238E27FC236}">
                <a16:creationId xmlns:a16="http://schemas.microsoft.com/office/drawing/2014/main" id="{2A32016B-45B9-4A25-9B2E-5050A06EDF7F}"/>
              </a:ext>
            </a:extLst>
          </p:cNvPr>
          <p:cNvGrpSpPr/>
          <p:nvPr/>
        </p:nvGrpSpPr>
        <p:grpSpPr>
          <a:xfrm>
            <a:off x="3348908" y="3854284"/>
            <a:ext cx="697627" cy="561241"/>
            <a:chOff x="833964" y="1088965"/>
            <a:chExt cx="697627" cy="561241"/>
          </a:xfrm>
        </p:grpSpPr>
        <p:sp>
          <p:nvSpPr>
            <p:cNvPr id="428" name="文字方塊 427">
              <a:extLst>
                <a:ext uri="{FF2B5EF4-FFF2-40B4-BE49-F238E27FC236}">
                  <a16:creationId xmlns:a16="http://schemas.microsoft.com/office/drawing/2014/main" id="{5383D0B3-D097-4E7F-B05A-B389FF01BBF3}"/>
                </a:ext>
              </a:extLst>
            </p:cNvPr>
            <p:cNvSpPr txBox="1"/>
            <p:nvPr/>
          </p:nvSpPr>
          <p:spPr>
            <a:xfrm>
              <a:off x="833964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429" name="直線單箭頭接點 428">
              <a:extLst>
                <a:ext uri="{FF2B5EF4-FFF2-40B4-BE49-F238E27FC236}">
                  <a16:creationId xmlns:a16="http://schemas.microsoft.com/office/drawing/2014/main" id="{55412991-71EE-469A-9DE4-01D9E8AE33FB}"/>
                </a:ext>
              </a:extLst>
            </p:cNvPr>
            <p:cNvCxnSpPr>
              <a:cxnSpLocks/>
            </p:cNvCxnSpPr>
            <p:nvPr/>
          </p:nvCxnSpPr>
          <p:spPr>
            <a:xfrm>
              <a:off x="1073795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直線單箭頭接點 429">
              <a:extLst>
                <a:ext uri="{FF2B5EF4-FFF2-40B4-BE49-F238E27FC236}">
                  <a16:creationId xmlns:a16="http://schemas.microsoft.com/office/drawing/2014/main" id="{340F0C26-E399-48F0-A404-E651F17C0A8C}"/>
                </a:ext>
              </a:extLst>
            </p:cNvPr>
            <p:cNvCxnSpPr>
              <a:cxnSpLocks/>
            </p:cNvCxnSpPr>
            <p:nvPr/>
          </p:nvCxnSpPr>
          <p:spPr>
            <a:xfrm>
              <a:off x="128976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直線接點 430">
              <a:extLst>
                <a:ext uri="{FF2B5EF4-FFF2-40B4-BE49-F238E27FC236}">
                  <a16:creationId xmlns:a16="http://schemas.microsoft.com/office/drawing/2014/main" id="{7B10F09A-5BB6-42F8-AD15-BDB25CEA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70" y="1445417"/>
              <a:ext cx="240617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2" name="群組 431">
            <a:extLst>
              <a:ext uri="{FF2B5EF4-FFF2-40B4-BE49-F238E27FC236}">
                <a16:creationId xmlns:a16="http://schemas.microsoft.com/office/drawing/2014/main" id="{9FAD4B98-EEB2-46A3-96E0-FD1B1AAC3790}"/>
              </a:ext>
            </a:extLst>
          </p:cNvPr>
          <p:cNvGrpSpPr/>
          <p:nvPr/>
        </p:nvGrpSpPr>
        <p:grpSpPr>
          <a:xfrm>
            <a:off x="1921252" y="5091230"/>
            <a:ext cx="2554940" cy="398088"/>
            <a:chOff x="1228165" y="1690688"/>
            <a:chExt cx="2554940" cy="398088"/>
          </a:xfrm>
        </p:grpSpPr>
        <p:sp>
          <p:nvSpPr>
            <p:cNvPr id="433" name="矩形 432">
              <a:extLst>
                <a:ext uri="{FF2B5EF4-FFF2-40B4-BE49-F238E27FC236}">
                  <a16:creationId xmlns:a16="http://schemas.microsoft.com/office/drawing/2014/main" id="{36392E94-50FF-4407-987A-1561B514769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4" name="矩形 433">
              <a:extLst>
                <a:ext uri="{FF2B5EF4-FFF2-40B4-BE49-F238E27FC236}">
                  <a16:creationId xmlns:a16="http://schemas.microsoft.com/office/drawing/2014/main" id="{D872DE65-5A8C-46FF-980D-44B48AFAB612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5" name="矩形 434">
              <a:extLst>
                <a:ext uri="{FF2B5EF4-FFF2-40B4-BE49-F238E27FC236}">
                  <a16:creationId xmlns:a16="http://schemas.microsoft.com/office/drawing/2014/main" id="{5BFD97F1-9224-4198-A572-CABD88DD1F70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6" name="矩形 435">
              <a:extLst>
                <a:ext uri="{FF2B5EF4-FFF2-40B4-BE49-F238E27FC236}">
                  <a16:creationId xmlns:a16="http://schemas.microsoft.com/office/drawing/2014/main" id="{CB8B1C8B-B3F6-4459-8BA9-B735772261A5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37" name="矩形 436">
              <a:extLst>
                <a:ext uri="{FF2B5EF4-FFF2-40B4-BE49-F238E27FC236}">
                  <a16:creationId xmlns:a16="http://schemas.microsoft.com/office/drawing/2014/main" id="{94627E6C-6D76-4DC9-BBD4-A80DCA60A444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438" name="箭號: 向右 437">
            <a:extLst>
              <a:ext uri="{FF2B5EF4-FFF2-40B4-BE49-F238E27FC236}">
                <a16:creationId xmlns:a16="http://schemas.microsoft.com/office/drawing/2014/main" id="{63EA8975-9511-41C0-940B-E84AEEE53AA8}"/>
              </a:ext>
            </a:extLst>
          </p:cNvPr>
          <p:cNvSpPr/>
          <p:nvPr/>
        </p:nvSpPr>
        <p:spPr>
          <a:xfrm rot="5400000">
            <a:off x="3041314" y="5642731"/>
            <a:ext cx="373480" cy="31520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39" name="群組 438">
            <a:extLst>
              <a:ext uri="{FF2B5EF4-FFF2-40B4-BE49-F238E27FC236}">
                <a16:creationId xmlns:a16="http://schemas.microsoft.com/office/drawing/2014/main" id="{11B41FCA-471B-4A0B-9A18-3251E7676E29}"/>
              </a:ext>
            </a:extLst>
          </p:cNvPr>
          <p:cNvGrpSpPr/>
          <p:nvPr/>
        </p:nvGrpSpPr>
        <p:grpSpPr>
          <a:xfrm>
            <a:off x="1921252" y="6089381"/>
            <a:ext cx="2554940" cy="398088"/>
            <a:chOff x="1228165" y="1690688"/>
            <a:chExt cx="2554940" cy="398088"/>
          </a:xfrm>
        </p:grpSpPr>
        <p:sp>
          <p:nvSpPr>
            <p:cNvPr id="440" name="矩形 439">
              <a:extLst>
                <a:ext uri="{FF2B5EF4-FFF2-40B4-BE49-F238E27FC236}">
                  <a16:creationId xmlns:a16="http://schemas.microsoft.com/office/drawing/2014/main" id="{CD0A7BEF-B9CA-46AE-AD95-FA4E893D594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1" name="矩形 440">
              <a:extLst>
                <a:ext uri="{FF2B5EF4-FFF2-40B4-BE49-F238E27FC236}">
                  <a16:creationId xmlns:a16="http://schemas.microsoft.com/office/drawing/2014/main" id="{5CD83850-6AD9-405C-B69A-52D8C8D60C50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2" name="矩形 441">
              <a:extLst>
                <a:ext uri="{FF2B5EF4-FFF2-40B4-BE49-F238E27FC236}">
                  <a16:creationId xmlns:a16="http://schemas.microsoft.com/office/drawing/2014/main" id="{5C977EF1-47CD-401B-8C2F-FA0DF262DBB2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3" name="矩形 442">
              <a:extLst>
                <a:ext uri="{FF2B5EF4-FFF2-40B4-BE49-F238E27FC236}">
                  <a16:creationId xmlns:a16="http://schemas.microsoft.com/office/drawing/2014/main" id="{7F1B759C-127F-4EAF-A93A-F1D06C08180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44" name="矩形 443">
              <a:extLst>
                <a:ext uri="{FF2B5EF4-FFF2-40B4-BE49-F238E27FC236}">
                  <a16:creationId xmlns:a16="http://schemas.microsoft.com/office/drawing/2014/main" id="{40FAC83A-B4E7-4803-AF72-EAA1E1BBC131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72133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0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500"/>
                            </p:stCondLst>
                            <p:childTnLst>
                              <p:par>
                                <p:cTn id="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" grpId="0" animBg="1"/>
      <p:bldP spid="43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C2B4CD48-DB70-4DFC-BB25-2BE030C05941}"/>
              </a:ext>
            </a:extLst>
          </p:cNvPr>
          <p:cNvGrpSpPr/>
          <p:nvPr/>
        </p:nvGrpSpPr>
        <p:grpSpPr>
          <a:xfrm>
            <a:off x="838199" y="1079876"/>
            <a:ext cx="10709935" cy="5325718"/>
            <a:chOff x="838199" y="1079876"/>
            <a:chExt cx="10709935" cy="5325718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67996735-8E69-4063-9FD7-32412D87F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081059"/>
              <a:ext cx="10709934" cy="532453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minIndex = i;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(arr[j] &lt; arr[minIndex]) minIndex = j;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arr[i];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arr[i] = arr[minIndex];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arr[minIndex] = tmp;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7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7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7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03BA1BF-BC5C-4F78-987C-392BB52F53D2}"/>
                </a:ext>
              </a:extLst>
            </p:cNvPr>
            <p:cNvSpPr txBox="1"/>
            <p:nvPr/>
          </p:nvSpPr>
          <p:spPr>
            <a:xfrm>
              <a:off x="10914626" y="60658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3"/>
              <a:extLst>
                <a:ext uri="{FF2B5EF4-FFF2-40B4-BE49-F238E27FC236}">
                  <a16:creationId xmlns:a16="http://schemas.microsoft.com/office/drawing/2014/main" id="{C14C31A2-A32B-45AA-B5D4-6A1EDED7F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9234" y="107987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CD5083A-536D-416F-AF33-6E560F79B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CC26F42-D5C4-4765-9290-84C7A76B4D00}"/>
              </a:ext>
            </a:extLst>
          </p:cNvPr>
          <p:cNvGrpSpPr/>
          <p:nvPr/>
        </p:nvGrpSpPr>
        <p:grpSpPr>
          <a:xfrm>
            <a:off x="6867523" y="2158024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5930C688-C01C-409F-83E8-1B6D0B70BC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9D7C124-1FD7-4478-8811-514C792CD534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F08B7A42-6484-43B2-B6A2-5A6B7EAAD620}"/>
              </a:ext>
            </a:extLst>
          </p:cNvPr>
          <p:cNvGrpSpPr/>
          <p:nvPr/>
        </p:nvGrpSpPr>
        <p:grpSpPr>
          <a:xfrm>
            <a:off x="6867524" y="4680271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C70DFAA-292F-4D91-8887-FCFE1D8391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96D450A-429C-4F51-BAD3-AA27807EA1DB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0965414"/>
      </p:ext>
    </p:extLst>
  </p:cSld>
  <p:clrMapOvr>
    <a:masterClrMapping/>
  </p:clrMapOvr>
  <p:transition spd="slow"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642" y="74235"/>
            <a:ext cx="5333511" cy="1325563"/>
          </a:xfrm>
        </p:spPr>
        <p:txBody>
          <a:bodyPr/>
          <a:lstStyle/>
          <a:p>
            <a:r>
              <a:rPr lang="zh-TW" altLang="en-US"/>
              <a:t>選擇排序法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1F4AD8E-0E58-46CC-9899-8558C345D3B6}"/>
              </a:ext>
            </a:extLst>
          </p:cNvPr>
          <p:cNvGrpSpPr/>
          <p:nvPr/>
        </p:nvGrpSpPr>
        <p:grpSpPr>
          <a:xfrm>
            <a:off x="215642" y="382011"/>
            <a:ext cx="11654472" cy="6093976"/>
            <a:chOff x="215642" y="382011"/>
            <a:chExt cx="11654472" cy="6093976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ED0ABB39-23F2-496C-A5D3-7B2C2D74C2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9153" y="382011"/>
              <a:ext cx="6320961" cy="609397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選擇排序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 -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minNode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 ? firstNode :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i; j &lt; n; j++)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(minNode) ||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minNode = currentNode;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minNode.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firstNode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(minNode,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(sortLastNode, minNode);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sortLastNode = minNode;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642" y="1399798"/>
              <a:ext cx="5333511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236607" y="61374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14" y="382011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055839" y="4182571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055839" y="5352059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3066206"/>
      </p:ext>
    </p:extLst>
  </p:cSld>
  <p:clrMapOvr>
    <a:masterClrMapping/>
  </p:clrMapOvr>
  <p:transition spd="slow">
    <p:push dir="u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F2713C-3DD0-4968-A9C7-7DBB3DEA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9A92013-D3A1-4061-A3FE-4DE0DB0E3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3729"/>
            <a:ext cx="10515600" cy="4124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en-US" altLang="zh-TW">
                <a:solidFill>
                  <a:srgbClr val="00B0F0"/>
                </a:solidFill>
              </a:rPr>
              <a:t>(insertion sort)</a:t>
            </a:r>
            <a:r>
              <a:rPr lang="zh-TW" altLang="en-US"/>
              <a:t>也是一種非常簡單的排序法</a:t>
            </a:r>
            <a:endParaRPr lang="en-US" altLang="zh-TW"/>
          </a:p>
          <a:p>
            <a:r>
              <a:rPr lang="zh-TW" altLang="en-US"/>
              <a:t>其原理為：</a:t>
            </a:r>
            <a:r>
              <a:rPr lang="zh-TW" altLang="en-US">
                <a:solidFill>
                  <a:srgbClr val="FFFF00"/>
                </a:solidFill>
              </a:rPr>
              <a:t>將資料分為左邊的已排序資料及右邊的未排序資料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依序將右邊的未排序資料，插入到左邊已排序資料的正確位置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最終就會將資料由小到大排序完成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/>
              <a:t>且為所有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中平均執行時間最短的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所以在資料量較少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通常為少於 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64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 個</a:t>
            </a:r>
            <a:r>
              <a:rPr lang="en-US" altLang="zh-TW">
                <a:latin typeface="+mj-lt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或是資料已部分排序的情況下很常被使用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8870017"/>
      </p:ext>
    </p:extLst>
  </p:cSld>
  <p:clrMapOvr>
    <a:masterClrMapping/>
  </p:clrMapOvr>
  <p:transition spd="slow"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endParaRPr lang="en-US" altLang="zh-TW">
                  <a:solidFill>
                    <a:srgbClr val="00B0F0"/>
                  </a:solidFill>
                </a:endParaRPr>
              </a:p>
              <a:p>
                <a:r>
                  <a:rPr lang="zh-TW" altLang="en-US"/>
                  <a:t>每次將未排序資料插入已排序資料</a:t>
                </a:r>
                <a:endParaRPr lang="en-US" altLang="zh-TW"/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須由末端依序將已排序資料向後移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直到找到小於欲插入資料的資料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然後再將欲插入資料</a:t>
                </a:r>
                <a:r>
                  <a:rPr lang="zh-TW" altLang="en-US"/>
                  <a:t>放入該放的位置</a:t>
                </a:r>
                <a:endParaRPr lang="en-US" altLang="zh-TW"/>
              </a:p>
              <a:p>
                <a:r>
                  <a:rPr lang="zh-TW" altLang="en-US"/>
                  <a:t>因</a:t>
                </a:r>
                <a:r>
                  <a:rPr lang="zh-TW" altLang="en-US">
                    <a:solidFill>
                      <a:schemeClr val="tx1"/>
                    </a:solidFill>
                  </a:rPr>
                  <a:t>共須將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 ~ 1+0 ~ 2+⋯+0 ~ (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TW" sz="2400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−1) </m:t>
                    </m:r>
                  </m:oMath>
                </a14:m>
                <a:r>
                  <a:rPr lang="zh-TW" altLang="en-US">
                    <a:solidFill>
                      <a:schemeClr val="tx1"/>
                    </a:solidFill>
                  </a:rPr>
                  <a:t>個不定數量的</a:t>
                </a:r>
                <a:r>
                  <a:rPr lang="zh-TW" altLang="en-US"/>
                  <a:t>資料</a:t>
                </a:r>
                <a:r>
                  <a:rPr lang="zh-TW" altLang="en-US">
                    <a:solidFill>
                      <a:schemeClr val="tx1"/>
                    </a:solidFill>
                  </a:rPr>
                  <a:t>向後移動</a:t>
                </a:r>
                <a:endParaRPr lang="en-US" altLang="zh-TW">
                  <a:solidFill>
                    <a:schemeClr val="tx1"/>
                  </a:solidFill>
                </a:endParaRPr>
              </a:p>
              <a:p>
                <a:r>
                  <a:rPr lang="zh-TW" altLang="en-US">
                    <a:solidFill>
                      <a:schemeClr val="tx1"/>
                    </a:solidFill>
                  </a:rPr>
                  <a:t>平均</a:t>
                </a:r>
                <a:r>
                  <a:rPr lang="zh-TW" altLang="en-US"/>
                  <a:t>總共</a:t>
                </a:r>
                <a:r>
                  <a:rPr lang="zh-TW" altLang="en-US">
                    <a:solidFill>
                      <a:schemeClr val="tx1"/>
                    </a:solidFill>
                  </a:rPr>
                  <a:t>須向後移動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1+2+ ⋯ + 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− 1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altLang="zh-TW" i="1">
                        <a:solidFill>
                          <a:srgbClr val="92D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= </m:t>
                    </m:r>
                    <m:f>
                      <m:fPr>
                        <m:ctrlP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−1</m:t>
                        </m:r>
                      </m:num>
                      <m:den>
                        <m:r>
                          <a:rPr lang="en-US" altLang="zh-TW" i="1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TW" altLang="en-US">
                    <a:solidFill>
                      <a:schemeClr val="tx1"/>
                    </a:solidFill>
                  </a:rPr>
                  <a:t>個</a:t>
                </a:r>
                <a:r>
                  <a:rPr lang="zh-TW" altLang="en-US"/>
                  <a:t>資料</a:t>
                </a:r>
                <a:endParaRPr lang="en-US" altLang="zh-TW"/>
              </a:p>
              <a:p>
                <a:r>
                  <a:rPr lang="zh-TW" altLang="en-US"/>
                  <a:t>所以對於</a:t>
                </a:r>
                <a:r>
                  <a:rPr lang="zh-TW" altLang="en-US">
                    <a:solidFill>
                      <a:srgbClr val="00B0F0"/>
                    </a:solidFill>
                  </a:rPr>
                  <a:t>陣列</a:t>
                </a:r>
                <a:r>
                  <a:rPr lang="zh-TW" altLang="en-US"/>
                  <a:t>，整個</a:t>
                </a:r>
                <a:r>
                  <a:rPr lang="zh-TW" altLang="en-US">
                    <a:solidFill>
                      <a:srgbClr val="00B0F0"/>
                    </a:solidFill>
                  </a:rPr>
                  <a:t>插入排序法</a:t>
                </a:r>
                <a:r>
                  <a:rPr lang="zh-TW" altLang="en-US"/>
                  <a:t>的</a:t>
                </a:r>
                <a:r>
                  <a:rPr lang="zh-TW" altLang="en-US">
                    <a:solidFill>
                      <a:srgbClr val="00B0F0"/>
                    </a:solidFill>
                  </a:rPr>
                  <a:t>時間複雜度</a:t>
                </a:r>
                <a:r>
                  <a:rPr lang="zh-TW" altLang="en-US"/>
                  <a:t>為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TW" baseline="30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altLang="zh-TW"/>
              </a:p>
            </p:txBody>
          </p:sp>
        </mc:Choice>
        <mc:Fallback xmlns="">
          <p:sp>
            <p:nvSpPr>
              <p:cNvPr id="5" name="內容版面配置區 4">
                <a:extLst>
                  <a:ext uri="{FF2B5EF4-FFF2-40B4-BE49-F238E27FC236}">
                    <a16:creationId xmlns:a16="http://schemas.microsoft.com/office/drawing/2014/main" id="{1F690264-7D94-4950-A3C5-23F843ED15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521" b="-21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2929449"/>
      </p:ext>
    </p:extLst>
  </p:cSld>
  <p:clrMapOvr>
    <a:masterClrMapping/>
  </p:clrMapOvr>
  <p:transition spd="slow"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983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F8B0B454-C736-4116-9480-58810999F94B}"/>
              </a:ext>
            </a:extLst>
          </p:cNvPr>
          <p:cNvGrpSpPr/>
          <p:nvPr/>
        </p:nvGrpSpPr>
        <p:grpSpPr>
          <a:xfrm>
            <a:off x="310302" y="1995444"/>
            <a:ext cx="2554940" cy="398088"/>
            <a:chOff x="1228165" y="1690688"/>
            <a:chExt cx="2554940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9B8FCEC8-F5DE-4D68-A1E6-58A346C7B783}"/>
              </a:ext>
            </a:extLst>
          </p:cNvPr>
          <p:cNvGrpSpPr/>
          <p:nvPr/>
        </p:nvGrpSpPr>
        <p:grpSpPr>
          <a:xfrm>
            <a:off x="310302" y="2976807"/>
            <a:ext cx="2554940" cy="398088"/>
            <a:chOff x="1228165" y="1690688"/>
            <a:chExt cx="2554940" cy="398088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7BEA294-C91E-40A4-A038-22381B74380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27BBF22E-5DD7-4CE7-B510-E2D34A49BB33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FF44B3B6-7E73-4B43-8857-4909F24493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3ED19E36-0EED-4CB0-BC82-7DF9242E40F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5B5E1438-6203-4F62-B811-226CFABAC76D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15" name="群組 114">
            <a:extLst>
              <a:ext uri="{FF2B5EF4-FFF2-40B4-BE49-F238E27FC236}">
                <a16:creationId xmlns:a16="http://schemas.microsoft.com/office/drawing/2014/main" id="{FA9F63D1-EFD8-46BF-984A-069D4489EE91}"/>
              </a:ext>
            </a:extLst>
          </p:cNvPr>
          <p:cNvGrpSpPr/>
          <p:nvPr/>
        </p:nvGrpSpPr>
        <p:grpSpPr>
          <a:xfrm>
            <a:off x="3248466" y="1987999"/>
            <a:ext cx="2554940" cy="398088"/>
            <a:chOff x="1228165" y="1690688"/>
            <a:chExt cx="2554940" cy="398088"/>
          </a:xfrm>
        </p:grpSpPr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AA02CAF1-DD01-4DE1-94F0-4CE09D7FE8F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5964DED4-E05D-4F3A-A9BF-3ECF803C806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AEECC637-E8BC-4430-B3E9-8AB5FB6386B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A5B8A662-7C32-4EA1-AE95-112B730631D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3B87F661-3AF1-48E2-8E1F-18C13E76CE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21" name="群組 120">
            <a:extLst>
              <a:ext uri="{FF2B5EF4-FFF2-40B4-BE49-F238E27FC236}">
                <a16:creationId xmlns:a16="http://schemas.microsoft.com/office/drawing/2014/main" id="{C163BE07-654A-4076-939C-168016C717DB}"/>
              </a:ext>
            </a:extLst>
          </p:cNvPr>
          <p:cNvGrpSpPr/>
          <p:nvPr/>
        </p:nvGrpSpPr>
        <p:grpSpPr>
          <a:xfrm>
            <a:off x="3248466" y="2969364"/>
            <a:ext cx="2554940" cy="398088"/>
            <a:chOff x="1228165" y="1690688"/>
            <a:chExt cx="2554940" cy="398088"/>
          </a:xfrm>
        </p:grpSpPr>
        <p:sp>
          <p:nvSpPr>
            <p:cNvPr id="122" name="矩形 121">
              <a:extLst>
                <a:ext uri="{FF2B5EF4-FFF2-40B4-BE49-F238E27FC236}">
                  <a16:creationId xmlns:a16="http://schemas.microsoft.com/office/drawing/2014/main" id="{8C47631B-2E1C-4033-A92D-352636BDE0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3" name="矩形 122">
              <a:extLst>
                <a:ext uri="{FF2B5EF4-FFF2-40B4-BE49-F238E27FC236}">
                  <a16:creationId xmlns:a16="http://schemas.microsoft.com/office/drawing/2014/main" id="{8B92D63A-DFEF-43CD-ADDA-668D94CEB60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4" name="矩形 123">
              <a:extLst>
                <a:ext uri="{FF2B5EF4-FFF2-40B4-BE49-F238E27FC236}">
                  <a16:creationId xmlns:a16="http://schemas.microsoft.com/office/drawing/2014/main" id="{1F6DCAE7-C06C-46EC-8A6A-8688AA220FA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CCB41E30-3000-4146-B749-14A80F95412E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26" name="矩形 125">
              <a:extLst>
                <a:ext uri="{FF2B5EF4-FFF2-40B4-BE49-F238E27FC236}">
                  <a16:creationId xmlns:a16="http://schemas.microsoft.com/office/drawing/2014/main" id="{A716852E-D3E8-42D6-95CE-028FD6BC566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19D1E6B5-5259-483C-83E5-469AD2319572}"/>
              </a:ext>
            </a:extLst>
          </p:cNvPr>
          <p:cNvGrpSpPr/>
          <p:nvPr/>
        </p:nvGrpSpPr>
        <p:grpSpPr>
          <a:xfrm>
            <a:off x="6175843" y="1995444"/>
            <a:ext cx="2554940" cy="398088"/>
            <a:chOff x="1228165" y="1690688"/>
            <a:chExt cx="2554940" cy="398088"/>
          </a:xfrm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1612046B-BE69-4F8F-8ADC-0C5646B67158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D43DA337-78C4-4C80-B4F3-52C64669FE5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6" name="矩形 135">
              <a:extLst>
                <a:ext uri="{FF2B5EF4-FFF2-40B4-BE49-F238E27FC236}">
                  <a16:creationId xmlns:a16="http://schemas.microsoft.com/office/drawing/2014/main" id="{D547D048-166F-4CF0-92C0-E2DD027487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7" name="矩形 136">
              <a:extLst>
                <a:ext uri="{FF2B5EF4-FFF2-40B4-BE49-F238E27FC236}">
                  <a16:creationId xmlns:a16="http://schemas.microsoft.com/office/drawing/2014/main" id="{6201976C-9844-4222-9F87-8BE55E7C6D38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6ED33E37-799C-49AF-A25A-8AFBF0CDE5F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3" name="群組 162">
            <a:extLst>
              <a:ext uri="{FF2B5EF4-FFF2-40B4-BE49-F238E27FC236}">
                <a16:creationId xmlns:a16="http://schemas.microsoft.com/office/drawing/2014/main" id="{1DCEF4C1-7AE0-4E7B-921F-3B109120D3B2}"/>
              </a:ext>
            </a:extLst>
          </p:cNvPr>
          <p:cNvGrpSpPr/>
          <p:nvPr/>
        </p:nvGrpSpPr>
        <p:grpSpPr>
          <a:xfrm>
            <a:off x="6175843" y="2976807"/>
            <a:ext cx="2554940" cy="398088"/>
            <a:chOff x="1228165" y="1690688"/>
            <a:chExt cx="2554940" cy="398088"/>
          </a:xfrm>
        </p:grpSpPr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DA2C52A9-9389-4820-A7B7-A9E1132187CA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5" name="矩形 164">
              <a:extLst>
                <a:ext uri="{FF2B5EF4-FFF2-40B4-BE49-F238E27FC236}">
                  <a16:creationId xmlns:a16="http://schemas.microsoft.com/office/drawing/2014/main" id="{5DFC74F4-972F-4585-B70C-CA20CE66586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6" name="矩形 165">
              <a:extLst>
                <a:ext uri="{FF2B5EF4-FFF2-40B4-BE49-F238E27FC236}">
                  <a16:creationId xmlns:a16="http://schemas.microsoft.com/office/drawing/2014/main" id="{B02B6FF9-EF49-47E9-812A-5908ABB12194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7" name="矩形 166">
              <a:extLst>
                <a:ext uri="{FF2B5EF4-FFF2-40B4-BE49-F238E27FC236}">
                  <a16:creationId xmlns:a16="http://schemas.microsoft.com/office/drawing/2014/main" id="{8CDEE8E9-5D0F-4220-922B-223FBB00622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68" name="矩形 167">
              <a:extLst>
                <a:ext uri="{FF2B5EF4-FFF2-40B4-BE49-F238E27FC236}">
                  <a16:creationId xmlns:a16="http://schemas.microsoft.com/office/drawing/2014/main" id="{4B223F85-C8C3-4BF6-AECB-2BEE9C5400B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69" name="群組 168">
            <a:extLst>
              <a:ext uri="{FF2B5EF4-FFF2-40B4-BE49-F238E27FC236}">
                <a16:creationId xmlns:a16="http://schemas.microsoft.com/office/drawing/2014/main" id="{13E86856-E9B8-4320-A177-E8A9A15F57F2}"/>
              </a:ext>
            </a:extLst>
          </p:cNvPr>
          <p:cNvGrpSpPr/>
          <p:nvPr/>
        </p:nvGrpSpPr>
        <p:grpSpPr>
          <a:xfrm>
            <a:off x="6175843" y="3958170"/>
            <a:ext cx="2554940" cy="398088"/>
            <a:chOff x="1228165" y="1690688"/>
            <a:chExt cx="2554940" cy="398088"/>
          </a:xfrm>
        </p:grpSpPr>
        <p:sp>
          <p:nvSpPr>
            <p:cNvPr id="170" name="矩形 169">
              <a:extLst>
                <a:ext uri="{FF2B5EF4-FFF2-40B4-BE49-F238E27FC236}">
                  <a16:creationId xmlns:a16="http://schemas.microsoft.com/office/drawing/2014/main" id="{015FE933-6EAA-476B-AB52-61FB931357D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1" name="矩形 170">
              <a:extLst>
                <a:ext uri="{FF2B5EF4-FFF2-40B4-BE49-F238E27FC236}">
                  <a16:creationId xmlns:a16="http://schemas.microsoft.com/office/drawing/2014/main" id="{E7626DB4-2241-40B5-B5ED-19AEACAA8EA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2" name="矩形 171">
              <a:extLst>
                <a:ext uri="{FF2B5EF4-FFF2-40B4-BE49-F238E27FC236}">
                  <a16:creationId xmlns:a16="http://schemas.microsoft.com/office/drawing/2014/main" id="{AAB4B237-6FA1-4289-978F-7AF860E2227B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3" name="矩形 172">
              <a:extLst>
                <a:ext uri="{FF2B5EF4-FFF2-40B4-BE49-F238E27FC236}">
                  <a16:creationId xmlns:a16="http://schemas.microsoft.com/office/drawing/2014/main" id="{474DE35F-2047-409E-B4FE-C963B83D64A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4" name="矩形 173">
              <a:extLst>
                <a:ext uri="{FF2B5EF4-FFF2-40B4-BE49-F238E27FC236}">
                  <a16:creationId xmlns:a16="http://schemas.microsoft.com/office/drawing/2014/main" id="{61D90BFF-8D2F-450B-9C9C-C11CFC06D150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175" name="群組 174">
            <a:extLst>
              <a:ext uri="{FF2B5EF4-FFF2-40B4-BE49-F238E27FC236}">
                <a16:creationId xmlns:a16="http://schemas.microsoft.com/office/drawing/2014/main" id="{BE22E84B-B725-4E3C-B352-AB1C837405AC}"/>
              </a:ext>
            </a:extLst>
          </p:cNvPr>
          <p:cNvGrpSpPr/>
          <p:nvPr/>
        </p:nvGrpSpPr>
        <p:grpSpPr>
          <a:xfrm>
            <a:off x="6175843" y="4939533"/>
            <a:ext cx="2554940" cy="398088"/>
            <a:chOff x="1228165" y="1690688"/>
            <a:chExt cx="2554940" cy="398088"/>
          </a:xfrm>
        </p:grpSpPr>
        <p:sp>
          <p:nvSpPr>
            <p:cNvPr id="176" name="矩形 175">
              <a:extLst>
                <a:ext uri="{FF2B5EF4-FFF2-40B4-BE49-F238E27FC236}">
                  <a16:creationId xmlns:a16="http://schemas.microsoft.com/office/drawing/2014/main" id="{6D96DAC3-6224-4A6B-8990-9F2150064D22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7" name="矩形 176">
              <a:extLst>
                <a:ext uri="{FF2B5EF4-FFF2-40B4-BE49-F238E27FC236}">
                  <a16:creationId xmlns:a16="http://schemas.microsoft.com/office/drawing/2014/main" id="{988968AC-CFD7-4EE9-A288-EA4B76CDBCBA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8" name="矩形 177">
              <a:extLst>
                <a:ext uri="{FF2B5EF4-FFF2-40B4-BE49-F238E27FC236}">
                  <a16:creationId xmlns:a16="http://schemas.microsoft.com/office/drawing/2014/main" id="{A6FA8948-4EB5-461C-9F95-AA0D4A29951D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CEB099E8-A064-4460-92A2-655219FC65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180" name="矩形 179">
              <a:extLst>
                <a:ext uri="{FF2B5EF4-FFF2-40B4-BE49-F238E27FC236}">
                  <a16:creationId xmlns:a16="http://schemas.microsoft.com/office/drawing/2014/main" id="{DC60D79F-7965-46FC-8243-87F1C694D38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E4DD533-2899-4448-8ED7-FEB3C8A74F65}"/>
              </a:ext>
            </a:extLst>
          </p:cNvPr>
          <p:cNvCxnSpPr>
            <a:cxnSpLocks/>
          </p:cNvCxnSpPr>
          <p:nvPr/>
        </p:nvCxnSpPr>
        <p:spPr>
          <a:xfrm>
            <a:off x="3026064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112890E2-CD85-4CF7-B02C-9E284DA8AF84}"/>
              </a:ext>
            </a:extLst>
          </p:cNvPr>
          <p:cNvGrpSpPr/>
          <p:nvPr/>
        </p:nvGrpSpPr>
        <p:grpSpPr>
          <a:xfrm>
            <a:off x="347919" y="1399305"/>
            <a:ext cx="954107" cy="555657"/>
            <a:chOff x="462219" y="1094549"/>
            <a:chExt cx="954107" cy="555657"/>
          </a:xfrm>
        </p:grpSpPr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22DECC75-AE10-4CBB-8AE5-BFFB722FD426}"/>
                </a:ext>
              </a:extLst>
            </p:cNvPr>
            <p:cNvSpPr txBox="1"/>
            <p:nvPr/>
          </p:nvSpPr>
          <p:spPr>
            <a:xfrm>
              <a:off x="462219" y="1094549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CFB6F6E0-CA3D-43CB-973A-2242A447C000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直線單箭頭接點 248">
              <a:extLst>
                <a:ext uri="{FF2B5EF4-FFF2-40B4-BE49-F238E27FC236}">
                  <a16:creationId xmlns:a16="http://schemas.microsoft.com/office/drawing/2014/main" id="{C67C5BFB-BB52-4C62-8013-5691A572807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DD597290-5119-47BF-847E-88378557C4B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5" name="群組 264">
            <a:extLst>
              <a:ext uri="{FF2B5EF4-FFF2-40B4-BE49-F238E27FC236}">
                <a16:creationId xmlns:a16="http://schemas.microsoft.com/office/drawing/2014/main" id="{8F25CBB6-BC53-44EF-BD1B-5F59462B7504}"/>
              </a:ext>
            </a:extLst>
          </p:cNvPr>
          <p:cNvGrpSpPr/>
          <p:nvPr/>
        </p:nvGrpSpPr>
        <p:grpSpPr>
          <a:xfrm>
            <a:off x="3793389" y="1392767"/>
            <a:ext cx="954107" cy="549732"/>
            <a:chOff x="462219" y="1100474"/>
            <a:chExt cx="954107" cy="549732"/>
          </a:xfrm>
        </p:grpSpPr>
        <p:sp>
          <p:nvSpPr>
            <p:cNvPr id="266" name="文字方塊 265">
              <a:extLst>
                <a:ext uri="{FF2B5EF4-FFF2-40B4-BE49-F238E27FC236}">
                  <a16:creationId xmlns:a16="http://schemas.microsoft.com/office/drawing/2014/main" id="{16BFA7BC-B808-4F5C-B2A4-B5944764B126}"/>
                </a:ext>
              </a:extLst>
            </p:cNvPr>
            <p:cNvSpPr txBox="1"/>
            <p:nvPr/>
          </p:nvSpPr>
          <p:spPr>
            <a:xfrm>
              <a:off x="462219" y="1100474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7" name="直線單箭頭接點 266">
              <a:extLst>
                <a:ext uri="{FF2B5EF4-FFF2-40B4-BE49-F238E27FC236}">
                  <a16:creationId xmlns:a16="http://schemas.microsoft.com/office/drawing/2014/main" id="{A438EBD6-B276-41EB-A46C-31FFCB2FC11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直線單箭頭接點 267">
              <a:extLst>
                <a:ext uri="{FF2B5EF4-FFF2-40B4-BE49-F238E27FC236}">
                  <a16:creationId xmlns:a16="http://schemas.microsoft.com/office/drawing/2014/main" id="{BBC2D919-E559-4140-9B9D-19C977CC43F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直線接點 268">
              <a:extLst>
                <a:ext uri="{FF2B5EF4-FFF2-40B4-BE49-F238E27FC236}">
                  <a16:creationId xmlns:a16="http://schemas.microsoft.com/office/drawing/2014/main" id="{94A098FC-2799-4F9B-BE43-08466A501CDB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C3692D25-244A-4D30-B843-5EC484BE1C03}"/>
              </a:ext>
            </a:extLst>
          </p:cNvPr>
          <p:cNvSpPr txBox="1"/>
          <p:nvPr/>
        </p:nvSpPr>
        <p:spPr>
          <a:xfrm>
            <a:off x="949324" y="1022224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1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270" name="文字方塊 269">
            <a:extLst>
              <a:ext uri="{FF2B5EF4-FFF2-40B4-BE49-F238E27FC236}">
                <a16:creationId xmlns:a16="http://schemas.microsoft.com/office/drawing/2014/main" id="{D7110194-FE66-4D90-A2BC-111E81DDF9D9}"/>
              </a:ext>
            </a:extLst>
          </p:cNvPr>
          <p:cNvSpPr txBox="1"/>
          <p:nvPr/>
        </p:nvSpPr>
        <p:spPr>
          <a:xfrm>
            <a:off x="6798326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3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cxnSp>
        <p:nvCxnSpPr>
          <p:cNvPr id="275" name="直線接點 274">
            <a:extLst>
              <a:ext uri="{FF2B5EF4-FFF2-40B4-BE49-F238E27FC236}">
                <a16:creationId xmlns:a16="http://schemas.microsoft.com/office/drawing/2014/main" id="{40EC7DA8-EB9B-4D5E-8E8F-53A0E948C654}"/>
              </a:ext>
            </a:extLst>
          </p:cNvPr>
          <p:cNvCxnSpPr>
            <a:cxnSpLocks/>
          </p:cNvCxnSpPr>
          <p:nvPr/>
        </p:nvCxnSpPr>
        <p:spPr>
          <a:xfrm>
            <a:off x="5981700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接點 275">
            <a:extLst>
              <a:ext uri="{FF2B5EF4-FFF2-40B4-BE49-F238E27FC236}">
                <a16:creationId xmlns:a16="http://schemas.microsoft.com/office/drawing/2014/main" id="{0B8AEB5E-6A2A-4EBA-B1EB-68324C07227B}"/>
              </a:ext>
            </a:extLst>
          </p:cNvPr>
          <p:cNvCxnSpPr>
            <a:cxnSpLocks/>
          </p:cNvCxnSpPr>
          <p:nvPr/>
        </p:nvCxnSpPr>
        <p:spPr>
          <a:xfrm>
            <a:off x="8924925" y="1022224"/>
            <a:ext cx="0" cy="5489123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7" name="群組 276">
            <a:extLst>
              <a:ext uri="{FF2B5EF4-FFF2-40B4-BE49-F238E27FC236}">
                <a16:creationId xmlns:a16="http://schemas.microsoft.com/office/drawing/2014/main" id="{DBD9F8C9-5C36-44CA-9F03-6DA578F8129D}"/>
              </a:ext>
            </a:extLst>
          </p:cNvPr>
          <p:cNvGrpSpPr/>
          <p:nvPr/>
        </p:nvGrpSpPr>
        <p:grpSpPr>
          <a:xfrm>
            <a:off x="7315896" y="1412169"/>
            <a:ext cx="697627" cy="546780"/>
            <a:chOff x="590459" y="1103426"/>
            <a:chExt cx="697627" cy="546780"/>
          </a:xfrm>
        </p:grpSpPr>
        <p:sp>
          <p:nvSpPr>
            <p:cNvPr id="278" name="文字方塊 277">
              <a:extLst>
                <a:ext uri="{FF2B5EF4-FFF2-40B4-BE49-F238E27FC236}">
                  <a16:creationId xmlns:a16="http://schemas.microsoft.com/office/drawing/2014/main" id="{197B57BF-C3BF-4195-B52A-537609315728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79" name="直線單箭頭接點 278">
              <a:extLst>
                <a:ext uri="{FF2B5EF4-FFF2-40B4-BE49-F238E27FC236}">
                  <a16:creationId xmlns:a16="http://schemas.microsoft.com/office/drawing/2014/main" id="{60C23430-7CEE-4F9A-8E9F-D8C816CC3311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直線單箭頭接點 279">
              <a:extLst>
                <a:ext uri="{FF2B5EF4-FFF2-40B4-BE49-F238E27FC236}">
                  <a16:creationId xmlns:a16="http://schemas.microsoft.com/office/drawing/2014/main" id="{07C370E3-B2E4-4381-BC58-378A05FABC7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直線接點 280">
              <a:extLst>
                <a:ext uri="{FF2B5EF4-FFF2-40B4-BE49-F238E27FC236}">
                  <a16:creationId xmlns:a16="http://schemas.microsoft.com/office/drawing/2014/main" id="{6B85E484-AE31-4532-84BF-4A95814F4F5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2" name="群組 281">
            <a:extLst>
              <a:ext uri="{FF2B5EF4-FFF2-40B4-BE49-F238E27FC236}">
                <a16:creationId xmlns:a16="http://schemas.microsoft.com/office/drawing/2014/main" id="{4F770CDD-8666-4243-BC8F-204FB9F8BA4F}"/>
              </a:ext>
            </a:extLst>
          </p:cNvPr>
          <p:cNvGrpSpPr/>
          <p:nvPr/>
        </p:nvGrpSpPr>
        <p:grpSpPr>
          <a:xfrm>
            <a:off x="6863135" y="2393532"/>
            <a:ext cx="697627" cy="546780"/>
            <a:chOff x="590459" y="1103426"/>
            <a:chExt cx="697627" cy="546780"/>
          </a:xfrm>
        </p:grpSpPr>
        <p:sp>
          <p:nvSpPr>
            <p:cNvPr id="283" name="文字方塊 282">
              <a:extLst>
                <a:ext uri="{FF2B5EF4-FFF2-40B4-BE49-F238E27FC236}">
                  <a16:creationId xmlns:a16="http://schemas.microsoft.com/office/drawing/2014/main" id="{A3A66071-536E-4786-ADBD-A616E8BCCE84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4" name="直線單箭頭接點 283">
              <a:extLst>
                <a:ext uri="{FF2B5EF4-FFF2-40B4-BE49-F238E27FC236}">
                  <a16:creationId xmlns:a16="http://schemas.microsoft.com/office/drawing/2014/main" id="{BB96C995-A9C1-4380-9297-4F96C5F5356C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線單箭頭接點 284">
              <a:extLst>
                <a:ext uri="{FF2B5EF4-FFF2-40B4-BE49-F238E27FC236}">
                  <a16:creationId xmlns:a16="http://schemas.microsoft.com/office/drawing/2014/main" id="{D86340F4-F712-4EB0-A855-3A595C5B5793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直線接點 285">
              <a:extLst>
                <a:ext uri="{FF2B5EF4-FFF2-40B4-BE49-F238E27FC236}">
                  <a16:creationId xmlns:a16="http://schemas.microsoft.com/office/drawing/2014/main" id="{888C1FBF-3871-4550-8961-632FC069966E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7" name="群組 286">
            <a:extLst>
              <a:ext uri="{FF2B5EF4-FFF2-40B4-BE49-F238E27FC236}">
                <a16:creationId xmlns:a16="http://schemas.microsoft.com/office/drawing/2014/main" id="{63AEC669-DEEA-42D3-ABD3-85F58ABDDDFC}"/>
              </a:ext>
            </a:extLst>
          </p:cNvPr>
          <p:cNvGrpSpPr/>
          <p:nvPr/>
        </p:nvGrpSpPr>
        <p:grpSpPr>
          <a:xfrm>
            <a:off x="6338018" y="3374895"/>
            <a:ext cx="697627" cy="546780"/>
            <a:chOff x="590459" y="1103426"/>
            <a:chExt cx="697627" cy="546780"/>
          </a:xfrm>
        </p:grpSpPr>
        <p:sp>
          <p:nvSpPr>
            <p:cNvPr id="288" name="文字方塊 287">
              <a:extLst>
                <a:ext uri="{FF2B5EF4-FFF2-40B4-BE49-F238E27FC236}">
                  <a16:creationId xmlns:a16="http://schemas.microsoft.com/office/drawing/2014/main" id="{8B16B627-4157-476A-9C5A-0900EFA467B6}"/>
                </a:ext>
              </a:extLst>
            </p:cNvPr>
            <p:cNvSpPr txBox="1"/>
            <p:nvPr/>
          </p:nvSpPr>
          <p:spPr>
            <a:xfrm>
              <a:off x="590459" y="1103426"/>
              <a:ext cx="69762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移動</a:t>
              </a:r>
            </a:p>
          </p:txBody>
        </p:sp>
        <p:cxnSp>
          <p:nvCxnSpPr>
            <p:cNvPr id="289" name="直線單箭頭接點 288">
              <a:extLst>
                <a:ext uri="{FF2B5EF4-FFF2-40B4-BE49-F238E27FC236}">
                  <a16:creationId xmlns:a16="http://schemas.microsoft.com/office/drawing/2014/main" id="{2A498611-2EED-4463-9419-DA035BEF764B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直線單箭頭接點 289">
              <a:extLst>
                <a:ext uri="{FF2B5EF4-FFF2-40B4-BE49-F238E27FC236}">
                  <a16:creationId xmlns:a16="http://schemas.microsoft.com/office/drawing/2014/main" id="{6CE088FE-05AE-4B04-B5BF-75CBD0E123B4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線接點 290">
              <a:extLst>
                <a:ext uri="{FF2B5EF4-FFF2-40B4-BE49-F238E27FC236}">
                  <a16:creationId xmlns:a16="http://schemas.microsoft.com/office/drawing/2014/main" id="{D54C79E7-C6B8-4279-B722-0ED133AF47AC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8" name="直線接點 307">
            <a:extLst>
              <a:ext uri="{FF2B5EF4-FFF2-40B4-BE49-F238E27FC236}">
                <a16:creationId xmlns:a16="http://schemas.microsoft.com/office/drawing/2014/main" id="{C2560FB1-7B39-4783-944A-377C6D28B379}"/>
              </a:ext>
            </a:extLst>
          </p:cNvPr>
          <p:cNvCxnSpPr>
            <a:cxnSpLocks/>
          </p:cNvCxnSpPr>
          <p:nvPr/>
        </p:nvCxnSpPr>
        <p:spPr>
          <a:xfrm>
            <a:off x="8924925" y="5041760"/>
            <a:ext cx="2857500" cy="0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文字方塊 309">
            <a:extLst>
              <a:ext uri="{FF2B5EF4-FFF2-40B4-BE49-F238E27FC236}">
                <a16:creationId xmlns:a16="http://schemas.microsoft.com/office/drawing/2014/main" id="{DD6C2AD4-31F1-4D7A-B9A1-69F96D1CFAF4}"/>
              </a:ext>
            </a:extLst>
          </p:cNvPr>
          <p:cNvSpPr txBox="1"/>
          <p:nvPr/>
        </p:nvSpPr>
        <p:spPr>
          <a:xfrm>
            <a:off x="9667742" y="5240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最終結果</a:t>
            </a:r>
          </a:p>
        </p:txBody>
      </p: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AEEF20DE-B809-4039-8E8A-33EBB3DE5AC5}"/>
              </a:ext>
            </a:extLst>
          </p:cNvPr>
          <p:cNvGrpSpPr/>
          <p:nvPr/>
        </p:nvGrpSpPr>
        <p:grpSpPr>
          <a:xfrm>
            <a:off x="9098158" y="5818733"/>
            <a:ext cx="2554940" cy="398088"/>
            <a:chOff x="1228165" y="1690688"/>
            <a:chExt cx="2554940" cy="398088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36F7035-29AD-4BA1-832C-620879EE26E6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DD2FE31F-20F7-4F8B-8729-62511C98268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0B1EF725-D9B3-487B-BC25-F0059751E0A1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EC09203B-3FC5-4EA0-B6DB-520A5904A3BF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7" name="矩形 316">
              <a:extLst>
                <a:ext uri="{FF2B5EF4-FFF2-40B4-BE49-F238E27FC236}">
                  <a16:creationId xmlns:a16="http://schemas.microsoft.com/office/drawing/2014/main" id="{3AF0F3B4-61CA-425A-8CED-42C27AB944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181" name="文字方塊 180">
            <a:extLst>
              <a:ext uri="{FF2B5EF4-FFF2-40B4-BE49-F238E27FC236}">
                <a16:creationId xmlns:a16="http://schemas.microsoft.com/office/drawing/2014/main" id="{8097C2E6-B144-4AD3-A2D9-5A74CF26D19E}"/>
              </a:ext>
            </a:extLst>
          </p:cNvPr>
          <p:cNvSpPr txBox="1"/>
          <p:nvPr/>
        </p:nvSpPr>
        <p:spPr>
          <a:xfrm>
            <a:off x="3877655" y="987968"/>
            <a:ext cx="1309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2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grpSp>
        <p:nvGrpSpPr>
          <p:cNvPr id="216" name="群組 215">
            <a:extLst>
              <a:ext uri="{FF2B5EF4-FFF2-40B4-BE49-F238E27FC236}">
                <a16:creationId xmlns:a16="http://schemas.microsoft.com/office/drawing/2014/main" id="{5A2BB4E4-8EBA-44F5-9591-4754D2ADD5E9}"/>
              </a:ext>
            </a:extLst>
          </p:cNvPr>
          <p:cNvGrpSpPr/>
          <p:nvPr/>
        </p:nvGrpSpPr>
        <p:grpSpPr>
          <a:xfrm>
            <a:off x="9100840" y="1995444"/>
            <a:ext cx="2554940" cy="398088"/>
            <a:chOff x="1228165" y="1690688"/>
            <a:chExt cx="2554940" cy="398088"/>
          </a:xfrm>
        </p:grpSpPr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DD108707-04EB-472D-B58C-F977997FCE9B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8" name="矩形 217">
              <a:extLst>
                <a:ext uri="{FF2B5EF4-FFF2-40B4-BE49-F238E27FC236}">
                  <a16:creationId xmlns:a16="http://schemas.microsoft.com/office/drawing/2014/main" id="{A4BDBC4B-CB5E-46B8-99BC-272D115F5BF1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910326F2-F576-4552-8525-A7265F22FF5C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697C49ED-3A8D-411F-A9E3-D417F0B3930C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BCF316FC-C0D9-440A-B649-8D2B195C4F8E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66406239-5B3A-4CAE-B686-F98DA6B6C5A9}"/>
              </a:ext>
            </a:extLst>
          </p:cNvPr>
          <p:cNvGrpSpPr/>
          <p:nvPr/>
        </p:nvGrpSpPr>
        <p:grpSpPr>
          <a:xfrm>
            <a:off x="9100840" y="2976807"/>
            <a:ext cx="2554940" cy="398088"/>
            <a:chOff x="1228165" y="1690688"/>
            <a:chExt cx="2554940" cy="398088"/>
          </a:xfrm>
        </p:grpSpPr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9850AA54-4D91-4796-9646-69E69B7B8A91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4E586BEE-C742-400C-A2F6-C18487B281FB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CF99A618-BB49-437D-BBC3-D81DF9DC39A3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2" name="矩形 231">
              <a:extLst>
                <a:ext uri="{FF2B5EF4-FFF2-40B4-BE49-F238E27FC236}">
                  <a16:creationId xmlns:a16="http://schemas.microsoft.com/office/drawing/2014/main" id="{BB50AC2E-1D68-46CE-AE84-9EC4449BC476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07302598-239B-4B5D-A64D-FC6BA83C9863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234" name="文字方塊 233">
            <a:extLst>
              <a:ext uri="{FF2B5EF4-FFF2-40B4-BE49-F238E27FC236}">
                <a16:creationId xmlns:a16="http://schemas.microsoft.com/office/drawing/2014/main" id="{9A6B51F6-32CB-445C-8FA7-4C738A2CA4EC}"/>
              </a:ext>
            </a:extLst>
          </p:cNvPr>
          <p:cNvSpPr txBox="1"/>
          <p:nvPr/>
        </p:nvSpPr>
        <p:spPr>
          <a:xfrm>
            <a:off x="9723324" y="1022224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400">
                <a:solidFill>
                  <a:srgbClr val="FFFF00"/>
                </a:solidFill>
              </a:rPr>
              <a:t>第 </a:t>
            </a:r>
            <a:r>
              <a:rPr lang="en-US" altLang="zh-TW" sz="2400">
                <a:solidFill>
                  <a:srgbClr val="FFFF00"/>
                </a:solidFill>
              </a:rPr>
              <a:t>4 </a:t>
            </a:r>
            <a:r>
              <a:rPr lang="zh-TW" altLang="en-US" sz="2400">
                <a:solidFill>
                  <a:srgbClr val="FFFF00"/>
                </a:solidFill>
              </a:rPr>
              <a:t>次</a:t>
            </a:r>
          </a:p>
        </p:txBody>
      </p:sp>
      <p:sp>
        <p:nvSpPr>
          <p:cNvPr id="352" name="矩形 351">
            <a:extLst>
              <a:ext uri="{FF2B5EF4-FFF2-40B4-BE49-F238E27FC236}">
                <a16:creationId xmlns:a16="http://schemas.microsoft.com/office/drawing/2014/main" id="{AC680690-241F-4FFD-8367-F0ED3423526D}"/>
              </a:ext>
            </a:extLst>
          </p:cNvPr>
          <p:cNvSpPr/>
          <p:nvPr/>
        </p:nvSpPr>
        <p:spPr>
          <a:xfrm>
            <a:off x="2356921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5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B1F45AC2-D328-4681-A71C-BE9CBC6847F3}"/>
              </a:ext>
            </a:extLst>
          </p:cNvPr>
          <p:cNvSpPr/>
          <p:nvPr/>
        </p:nvSpPr>
        <p:spPr>
          <a:xfrm>
            <a:off x="5313783" y="982372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7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4" name="矩形 353">
            <a:extLst>
              <a:ext uri="{FF2B5EF4-FFF2-40B4-BE49-F238E27FC236}">
                <a16:creationId xmlns:a16="http://schemas.microsoft.com/office/drawing/2014/main" id="{48AE0C96-4441-429C-A825-360B037F7B20}"/>
              </a:ext>
            </a:extLst>
          </p:cNvPr>
          <p:cNvSpPr/>
          <p:nvPr/>
        </p:nvSpPr>
        <p:spPr>
          <a:xfrm>
            <a:off x="8264201" y="1016628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2</a:t>
            </a:r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355" name="矩形 354">
            <a:extLst>
              <a:ext uri="{FF2B5EF4-FFF2-40B4-BE49-F238E27FC236}">
                <a16:creationId xmlns:a16="http://schemas.microsoft.com/office/drawing/2014/main" id="{4EF07B91-15AD-45BA-AA30-FD59A28AD807}"/>
              </a:ext>
            </a:extLst>
          </p:cNvPr>
          <p:cNvSpPr/>
          <p:nvPr/>
        </p:nvSpPr>
        <p:spPr>
          <a:xfrm>
            <a:off x="11433642" y="1016046"/>
            <a:ext cx="510988" cy="398088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>
                <a:solidFill>
                  <a:srgbClr val="00B0F0"/>
                </a:solidFill>
              </a:rPr>
              <a:t>9</a:t>
            </a:r>
            <a:endParaRPr lang="zh-TW" altLang="en-US">
              <a:solidFill>
                <a:srgbClr val="00B0F0"/>
              </a:solidFill>
            </a:endParaRPr>
          </a:p>
        </p:txBody>
      </p:sp>
      <p:grpSp>
        <p:nvGrpSpPr>
          <p:cNvPr id="356" name="群組 355">
            <a:extLst>
              <a:ext uri="{FF2B5EF4-FFF2-40B4-BE49-F238E27FC236}">
                <a16:creationId xmlns:a16="http://schemas.microsoft.com/office/drawing/2014/main" id="{46292B23-7615-4501-86A8-80C4FF9626D5}"/>
              </a:ext>
            </a:extLst>
          </p:cNvPr>
          <p:cNvGrpSpPr/>
          <p:nvPr/>
        </p:nvGrpSpPr>
        <p:grpSpPr>
          <a:xfrm>
            <a:off x="6175843" y="5820235"/>
            <a:ext cx="2554940" cy="398088"/>
            <a:chOff x="1228165" y="1690688"/>
            <a:chExt cx="2554940" cy="398088"/>
          </a:xfrm>
        </p:grpSpPr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92374C-A3AC-485E-A902-14C785DED834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F6FCC826-0B09-4125-9E49-44AF072A96DE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1D333C82-C17C-45A0-AE36-AFA85DFD8AA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5821831F-53E7-4DD3-A6EF-B0CAA442D804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5BAC1A9-3EAF-4C50-B309-4D0DC2668558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BF5784ED-6B83-4D65-B18F-5465EA9B17DC}"/>
              </a:ext>
            </a:extLst>
          </p:cNvPr>
          <p:cNvCxnSpPr>
            <a:cxnSpLocks/>
            <a:stCxn id="354" idx="2"/>
            <a:endCxn id="176" idx="0"/>
          </p:cNvCxnSpPr>
          <p:nvPr/>
        </p:nvCxnSpPr>
        <p:spPr>
          <a:xfrm flipH="1">
            <a:off x="6431337" y="1414716"/>
            <a:ext cx="2088358" cy="352481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D1CF52F-D3C1-4C59-B2CE-3923B99B7003}"/>
              </a:ext>
            </a:extLst>
          </p:cNvPr>
          <p:cNvCxnSpPr>
            <a:stCxn id="93" idx="0"/>
            <a:endCxn id="352" idx="2"/>
          </p:cNvCxnSpPr>
          <p:nvPr/>
        </p:nvCxnSpPr>
        <p:spPr>
          <a:xfrm flipV="1">
            <a:off x="1076784" y="1380460"/>
            <a:ext cx="1535631" cy="614984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直線單箭頭接點 362">
            <a:extLst>
              <a:ext uri="{FF2B5EF4-FFF2-40B4-BE49-F238E27FC236}">
                <a16:creationId xmlns:a16="http://schemas.microsoft.com/office/drawing/2014/main" id="{AC6BA191-B3F6-44E6-8728-36D3D01538E0}"/>
              </a:ext>
            </a:extLst>
          </p:cNvPr>
          <p:cNvCxnSpPr>
            <a:cxnSpLocks/>
            <a:stCxn id="118" idx="0"/>
            <a:endCxn id="353" idx="2"/>
          </p:cNvCxnSpPr>
          <p:nvPr/>
        </p:nvCxnSpPr>
        <p:spPr>
          <a:xfrm flipV="1">
            <a:off x="4525936" y="1380460"/>
            <a:ext cx="1043341" cy="607539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直線單箭頭接點 363">
            <a:extLst>
              <a:ext uri="{FF2B5EF4-FFF2-40B4-BE49-F238E27FC236}">
                <a16:creationId xmlns:a16="http://schemas.microsoft.com/office/drawing/2014/main" id="{41E12FD8-E1F3-47DD-9B2C-F975EAA1EC01}"/>
              </a:ext>
            </a:extLst>
          </p:cNvPr>
          <p:cNvCxnSpPr>
            <a:cxnSpLocks/>
            <a:stCxn id="137" idx="0"/>
            <a:endCxn id="354" idx="2"/>
          </p:cNvCxnSpPr>
          <p:nvPr/>
        </p:nvCxnSpPr>
        <p:spPr>
          <a:xfrm flipV="1">
            <a:off x="7964301" y="1414716"/>
            <a:ext cx="555394" cy="580728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單箭頭接點 376">
            <a:extLst>
              <a:ext uri="{FF2B5EF4-FFF2-40B4-BE49-F238E27FC236}">
                <a16:creationId xmlns:a16="http://schemas.microsoft.com/office/drawing/2014/main" id="{EAD28A53-E2F2-42C7-8D8F-2A7E0EAEA061}"/>
              </a:ext>
            </a:extLst>
          </p:cNvPr>
          <p:cNvCxnSpPr>
            <a:cxnSpLocks/>
            <a:stCxn id="352" idx="2"/>
            <a:endCxn id="99" idx="0"/>
          </p:cNvCxnSpPr>
          <p:nvPr/>
        </p:nvCxnSpPr>
        <p:spPr>
          <a:xfrm flipH="1">
            <a:off x="1076784" y="1380460"/>
            <a:ext cx="1535631" cy="1596347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單箭頭接點 377">
            <a:extLst>
              <a:ext uri="{FF2B5EF4-FFF2-40B4-BE49-F238E27FC236}">
                <a16:creationId xmlns:a16="http://schemas.microsoft.com/office/drawing/2014/main" id="{C734B75B-2018-4097-BAFE-1248A0A1BAB2}"/>
              </a:ext>
            </a:extLst>
          </p:cNvPr>
          <p:cNvCxnSpPr>
            <a:cxnSpLocks/>
            <a:stCxn id="353" idx="2"/>
            <a:endCxn id="124" idx="0"/>
          </p:cNvCxnSpPr>
          <p:nvPr/>
        </p:nvCxnSpPr>
        <p:spPr>
          <a:xfrm flipH="1">
            <a:off x="4525936" y="1380460"/>
            <a:ext cx="1043341" cy="1588904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C9C3FD03-E8FF-4785-A9A8-CFCF019F9AE6}"/>
              </a:ext>
            </a:extLst>
          </p:cNvPr>
          <p:cNvGrpSpPr/>
          <p:nvPr/>
        </p:nvGrpSpPr>
        <p:grpSpPr>
          <a:xfrm>
            <a:off x="310302" y="3958170"/>
            <a:ext cx="2554940" cy="398088"/>
            <a:chOff x="1228165" y="1690688"/>
            <a:chExt cx="2554940" cy="398088"/>
          </a:xfrm>
        </p:grpSpPr>
        <p:sp>
          <p:nvSpPr>
            <p:cNvPr id="380" name="矩形 379">
              <a:extLst>
                <a:ext uri="{FF2B5EF4-FFF2-40B4-BE49-F238E27FC236}">
                  <a16:creationId xmlns:a16="http://schemas.microsoft.com/office/drawing/2014/main" id="{64EE57A2-69A8-442B-9705-89E4E67FBBE7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331A9E3F-146D-46D1-8DC7-609EA4597276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F25358B3-91F3-4E77-8742-DA289A4837A8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BE17212A-5368-4790-A11E-9F54B7244107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2EB8E860-5ADA-45E8-AF60-9AD323BA1A02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385" name="群組 384">
            <a:extLst>
              <a:ext uri="{FF2B5EF4-FFF2-40B4-BE49-F238E27FC236}">
                <a16:creationId xmlns:a16="http://schemas.microsoft.com/office/drawing/2014/main" id="{D8147FEB-9E2D-46D3-923A-561C68DEF2DF}"/>
              </a:ext>
            </a:extLst>
          </p:cNvPr>
          <p:cNvGrpSpPr/>
          <p:nvPr/>
        </p:nvGrpSpPr>
        <p:grpSpPr>
          <a:xfrm>
            <a:off x="3248466" y="3958170"/>
            <a:ext cx="2554940" cy="398088"/>
            <a:chOff x="1228165" y="1690688"/>
            <a:chExt cx="2554940" cy="398088"/>
          </a:xfrm>
        </p:grpSpPr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4FD09FBF-8049-49D4-8615-6C9D4BA5799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3BC3A270-65D4-42A6-A601-7D73BB6FE6D8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8" name="矩形 387">
              <a:extLst>
                <a:ext uri="{FF2B5EF4-FFF2-40B4-BE49-F238E27FC236}">
                  <a16:creationId xmlns:a16="http://schemas.microsoft.com/office/drawing/2014/main" id="{A35D6487-687C-48E2-A4E2-AD9DC71EDCAF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89" name="矩形 388">
              <a:extLst>
                <a:ext uri="{FF2B5EF4-FFF2-40B4-BE49-F238E27FC236}">
                  <a16:creationId xmlns:a16="http://schemas.microsoft.com/office/drawing/2014/main" id="{546EE323-E89F-41D4-88C8-2212DFB5BE80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0" name="矩形 389">
              <a:extLst>
                <a:ext uri="{FF2B5EF4-FFF2-40B4-BE49-F238E27FC236}">
                  <a16:creationId xmlns:a16="http://schemas.microsoft.com/office/drawing/2014/main" id="{19FC2AD1-5B59-49B7-9609-43EAE4A6C89B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cxnSp>
        <p:nvCxnSpPr>
          <p:cNvPr id="391" name="直線單箭頭接點 390">
            <a:extLst>
              <a:ext uri="{FF2B5EF4-FFF2-40B4-BE49-F238E27FC236}">
                <a16:creationId xmlns:a16="http://schemas.microsoft.com/office/drawing/2014/main" id="{F33A7CFD-05F3-4808-B175-BD14BDF0B7FE}"/>
              </a:ext>
            </a:extLst>
          </p:cNvPr>
          <p:cNvCxnSpPr>
            <a:cxnSpLocks/>
            <a:stCxn id="355" idx="2"/>
            <a:endCxn id="233" idx="0"/>
          </p:cNvCxnSpPr>
          <p:nvPr/>
        </p:nvCxnSpPr>
        <p:spPr>
          <a:xfrm flipH="1">
            <a:off x="11400286" y="1414134"/>
            <a:ext cx="288850" cy="1562673"/>
          </a:xfrm>
          <a:prstGeom prst="straightConnector1">
            <a:avLst/>
          </a:prstGeom>
          <a:ln w="38100">
            <a:solidFill>
              <a:srgbClr val="FF99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單箭頭接點 391">
            <a:extLst>
              <a:ext uri="{FF2B5EF4-FFF2-40B4-BE49-F238E27FC236}">
                <a16:creationId xmlns:a16="http://schemas.microsoft.com/office/drawing/2014/main" id="{5314B4AB-C5CA-4B17-95E9-C99CC07069B3}"/>
              </a:ext>
            </a:extLst>
          </p:cNvPr>
          <p:cNvCxnSpPr>
            <a:cxnSpLocks/>
            <a:stCxn id="227" idx="0"/>
            <a:endCxn id="355" idx="2"/>
          </p:cNvCxnSpPr>
          <p:nvPr/>
        </p:nvCxnSpPr>
        <p:spPr>
          <a:xfrm flipV="1">
            <a:off x="11400286" y="1414134"/>
            <a:ext cx="288850" cy="581310"/>
          </a:xfrm>
          <a:prstGeom prst="straightConnector1">
            <a:avLst/>
          </a:prstGeom>
          <a:ln w="38100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3" name="群組 392">
            <a:extLst>
              <a:ext uri="{FF2B5EF4-FFF2-40B4-BE49-F238E27FC236}">
                <a16:creationId xmlns:a16="http://schemas.microsoft.com/office/drawing/2014/main" id="{B70FDCDE-FA54-4A5B-869D-94A45A097ECD}"/>
              </a:ext>
            </a:extLst>
          </p:cNvPr>
          <p:cNvGrpSpPr/>
          <p:nvPr/>
        </p:nvGrpSpPr>
        <p:grpSpPr>
          <a:xfrm>
            <a:off x="9100840" y="3958170"/>
            <a:ext cx="2554940" cy="398088"/>
            <a:chOff x="1228165" y="1690688"/>
            <a:chExt cx="2554940" cy="398088"/>
          </a:xfrm>
        </p:grpSpPr>
        <p:sp>
          <p:nvSpPr>
            <p:cNvPr id="394" name="矩形 393">
              <a:extLst>
                <a:ext uri="{FF2B5EF4-FFF2-40B4-BE49-F238E27FC236}">
                  <a16:creationId xmlns:a16="http://schemas.microsoft.com/office/drawing/2014/main" id="{E5E80D93-2167-4977-ABD7-288C11CBDC0F}"/>
                </a:ext>
              </a:extLst>
            </p:cNvPr>
            <p:cNvSpPr/>
            <p:nvPr/>
          </p:nvSpPr>
          <p:spPr>
            <a:xfrm>
              <a:off x="1228165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5" name="矩形 394">
              <a:extLst>
                <a:ext uri="{FF2B5EF4-FFF2-40B4-BE49-F238E27FC236}">
                  <a16:creationId xmlns:a16="http://schemas.microsoft.com/office/drawing/2014/main" id="{66743C27-3480-447E-80F6-5CA1C0BFDCE5}"/>
                </a:ext>
              </a:extLst>
            </p:cNvPr>
            <p:cNvSpPr/>
            <p:nvPr/>
          </p:nvSpPr>
          <p:spPr>
            <a:xfrm>
              <a:off x="1739153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6" name="矩形 395">
              <a:extLst>
                <a:ext uri="{FF2B5EF4-FFF2-40B4-BE49-F238E27FC236}">
                  <a16:creationId xmlns:a16="http://schemas.microsoft.com/office/drawing/2014/main" id="{13FCBC8A-0808-4521-901B-B4BBE6ADF63A}"/>
                </a:ext>
              </a:extLst>
            </p:cNvPr>
            <p:cNvSpPr/>
            <p:nvPr/>
          </p:nvSpPr>
          <p:spPr>
            <a:xfrm>
              <a:off x="2250141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7" name="矩形 396">
              <a:extLst>
                <a:ext uri="{FF2B5EF4-FFF2-40B4-BE49-F238E27FC236}">
                  <a16:creationId xmlns:a16="http://schemas.microsoft.com/office/drawing/2014/main" id="{498550F5-818A-4428-8304-33D98B28860B}"/>
                </a:ext>
              </a:extLst>
            </p:cNvPr>
            <p:cNvSpPr/>
            <p:nvPr/>
          </p:nvSpPr>
          <p:spPr>
            <a:xfrm>
              <a:off x="2761129" y="1690688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98" name="矩形 397">
              <a:extLst>
                <a:ext uri="{FF2B5EF4-FFF2-40B4-BE49-F238E27FC236}">
                  <a16:creationId xmlns:a16="http://schemas.microsoft.com/office/drawing/2014/main" id="{B19FB489-E58C-45B9-B801-7474B7F4AD6F}"/>
                </a:ext>
              </a:extLst>
            </p:cNvPr>
            <p:cNvSpPr/>
            <p:nvPr/>
          </p:nvSpPr>
          <p:spPr>
            <a:xfrm>
              <a:off x="3272117" y="1690688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</p:grpSp>
      <p:grpSp>
        <p:nvGrpSpPr>
          <p:cNvPr id="235" name="群組 234">
            <a:extLst>
              <a:ext uri="{FF2B5EF4-FFF2-40B4-BE49-F238E27FC236}">
                <a16:creationId xmlns:a16="http://schemas.microsoft.com/office/drawing/2014/main" id="{3BA8FFF1-6B34-40B9-85C9-6C4F61D3ED4E}"/>
              </a:ext>
            </a:extLst>
          </p:cNvPr>
          <p:cNvGrpSpPr/>
          <p:nvPr/>
        </p:nvGrpSpPr>
        <p:grpSpPr>
          <a:xfrm>
            <a:off x="10563647" y="1412169"/>
            <a:ext cx="954107" cy="546780"/>
            <a:chOff x="462219" y="1103426"/>
            <a:chExt cx="954107" cy="546780"/>
          </a:xfrm>
        </p:grpSpPr>
        <p:sp>
          <p:nvSpPr>
            <p:cNvPr id="236" name="文字方塊 235">
              <a:extLst>
                <a:ext uri="{FF2B5EF4-FFF2-40B4-BE49-F238E27FC236}">
                  <a16:creationId xmlns:a16="http://schemas.microsoft.com/office/drawing/2014/main" id="{BD78740D-1244-4D64-B438-568E3829AD3A}"/>
                </a:ext>
              </a:extLst>
            </p:cNvPr>
            <p:cNvSpPr txBox="1"/>
            <p:nvPr/>
          </p:nvSpPr>
          <p:spPr>
            <a:xfrm>
              <a:off x="462219" y="1103426"/>
              <a:ext cx="954107" cy="40011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不移動</a:t>
              </a:r>
            </a:p>
          </p:txBody>
        </p:sp>
        <p:cxnSp>
          <p:nvCxnSpPr>
            <p:cNvPr id="260" name="直線單箭頭接點 259">
              <a:extLst>
                <a:ext uri="{FF2B5EF4-FFF2-40B4-BE49-F238E27FC236}">
                  <a16:creationId xmlns:a16="http://schemas.microsoft.com/office/drawing/2014/main" id="{2CB5AA7A-A5EE-461B-807D-4DEE07147053}"/>
                </a:ext>
              </a:extLst>
            </p:cNvPr>
            <p:cNvCxnSpPr>
              <a:cxnSpLocks/>
            </p:cNvCxnSpPr>
            <p:nvPr/>
          </p:nvCxnSpPr>
          <p:spPr>
            <a:xfrm>
              <a:off x="680096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直線單箭頭接點 260">
              <a:extLst>
                <a:ext uri="{FF2B5EF4-FFF2-40B4-BE49-F238E27FC236}">
                  <a16:creationId xmlns:a16="http://schemas.microsoft.com/office/drawing/2014/main" id="{B5991B79-4ACE-48E9-9A69-31E96C3AEB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9667" y="1431131"/>
              <a:ext cx="0" cy="219075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直線接點 261">
              <a:extLst>
                <a:ext uri="{FF2B5EF4-FFF2-40B4-BE49-F238E27FC236}">
                  <a16:creationId xmlns:a16="http://schemas.microsoft.com/office/drawing/2014/main" id="{556324DE-474D-456C-B432-A4CC68542E24}"/>
                </a:ext>
              </a:extLst>
            </p:cNvPr>
            <p:cNvCxnSpPr/>
            <p:nvPr/>
          </p:nvCxnSpPr>
          <p:spPr>
            <a:xfrm>
              <a:off x="680096" y="1440655"/>
              <a:ext cx="519571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010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9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500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8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200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/>
      <p:bldP spid="310" grpId="0"/>
      <p:bldP spid="181" grpId="0"/>
      <p:bldP spid="234" grpId="0"/>
      <p:bldP spid="352" grpId="0" animBg="1"/>
      <p:bldP spid="353" grpId="0" animBg="1"/>
      <p:bldP spid="354" grpId="0" animBg="1"/>
      <p:bldP spid="35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3C7E3CE4-C94C-4CA4-B934-E4C8B0285995}"/>
              </a:ext>
            </a:extLst>
          </p:cNvPr>
          <p:cNvGrpSpPr/>
          <p:nvPr/>
        </p:nvGrpSpPr>
        <p:grpSpPr>
          <a:xfrm>
            <a:off x="838200" y="1023577"/>
            <a:ext cx="10515600" cy="5509200"/>
            <a:chOff x="838200" y="1023577"/>
            <a:chExt cx="10515600" cy="5509200"/>
          </a:xfrm>
        </p:grpSpPr>
        <p:sp>
          <p:nvSpPr>
            <p:cNvPr id="14" name="Rectangle 2">
              <a:extLst>
                <a:ext uri="{FF2B5EF4-FFF2-40B4-BE49-F238E27FC236}">
                  <a16:creationId xmlns:a16="http://schemas.microsoft.com/office/drawing/2014/main" id="{3CD0174A-274B-421C-BAEC-13201F246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023577"/>
              <a:ext cx="10515599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Main4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key = arr[i];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 = i -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(j &gt;=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key &lt; arr[j])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arr[j];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j--;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arr[j 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key;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03CC2B8C-F7B5-437C-9458-D2F0E730F5F3}"/>
                </a:ext>
              </a:extLst>
            </p:cNvPr>
            <p:cNvSpPr txBox="1"/>
            <p:nvPr/>
          </p:nvSpPr>
          <p:spPr>
            <a:xfrm>
              <a:off x="10720292" y="61942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F8AA0BF1-F0AE-4657-BD08-CBA24117B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02357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888DAB6-2A03-424A-9C18-0514A4DEC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057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交換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BC2AD31-6965-4385-9610-39006800E4B7}"/>
              </a:ext>
            </a:extLst>
          </p:cNvPr>
          <p:cNvGrpSpPr/>
          <p:nvPr/>
        </p:nvGrpSpPr>
        <p:grpSpPr>
          <a:xfrm>
            <a:off x="6673189" y="3537729"/>
            <a:ext cx="4680611" cy="923330"/>
            <a:chOff x="8009423" y="4067607"/>
            <a:chExt cx="4680611" cy="923330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925A59AE-B3FE-40E8-BAD8-F19391B176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3" y="4067607"/>
              <a:ext cx="4680610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[2, 3, 5, 7, 9]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C617785-940B-4302-A53F-58DB8D0B7CFE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6CC5BE7B-B1E3-4C17-8DF0-1D1789A83E40}"/>
              </a:ext>
            </a:extLst>
          </p:cNvPr>
          <p:cNvGrpSpPr/>
          <p:nvPr/>
        </p:nvGrpSpPr>
        <p:grpSpPr>
          <a:xfrm>
            <a:off x="6673190" y="4764633"/>
            <a:ext cx="4680610" cy="923330"/>
            <a:chOff x="8009424" y="4067607"/>
            <a:chExt cx="4680610" cy="923330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1E350454-0D74-42D6-9F6C-6BE4729CE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09424" y="4067607"/>
              <a:ext cx="4680609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[-5, -1, 0, 1, 7, 8, 28, 66]</a:t>
              </a: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05E9EC5-C510-47B8-9414-52A561316AA7}"/>
                </a:ext>
              </a:extLst>
            </p:cNvPr>
            <p:cNvSpPr txBox="1"/>
            <p:nvPr/>
          </p:nvSpPr>
          <p:spPr>
            <a:xfrm>
              <a:off x="11719897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14585634"/>
      </p:ext>
    </p:extLst>
  </p:cSld>
  <p:clrMapOvr>
    <a:masterClrMapping/>
  </p:clrMapOvr>
  <p:transition spd="slow">
    <p:push dir="u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136C98-DB36-4B68-A068-E26BE7BBD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EF6D40-DDEC-4210-BE8B-6E3DF9CFC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6163"/>
            <a:ext cx="10515600" cy="26082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每個資料尋找應插入位置的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/>
              <a:t>插入該資料的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r>
              <a:rPr lang="zh-TW" altLang="en-US">
                <a:latin typeface="+mj-lt"/>
                <a:cs typeface="Times New Roman" panose="02020603050405020304" pitchFamily="18" charset="0"/>
              </a:rPr>
              <a:t>故每個資料排序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+mj-lt"/>
                <a:cs typeface="Times New Roman" panose="02020603050405020304" pitchFamily="18" charset="0"/>
              </a:rPr>
              <a:t>，又</a:t>
            </a:r>
            <a:r>
              <a:rPr lang="zh-TW" altLang="en-US"/>
              <a:t>重複 </a:t>
            </a:r>
            <a:r>
              <a:rPr lang="en-US" altLang="zh-TW"/>
              <a:t>n – 1</a:t>
            </a:r>
            <a:r>
              <a:rPr lang="zh-TW" altLang="en-US"/>
              <a:t> 次</a:t>
            </a:r>
            <a:endParaRPr lang="en-US" altLang="zh-TW"/>
          </a:p>
          <a:p>
            <a:r>
              <a:rPr lang="zh-TW" altLang="en-US"/>
              <a:t>所以對於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，整個</a:t>
            </a:r>
            <a:r>
              <a:rPr lang="zh-TW" altLang="en-US">
                <a:solidFill>
                  <a:srgbClr val="00B0F0"/>
                </a:solidFill>
              </a:rPr>
              <a:t>插入排序法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/>
          </a:p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63085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DB11-5E99-46E4-B40F-6F2A2FA36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/>
              <a:t>(</a:t>
            </a:r>
            <a:r>
              <a:rPr lang="zh-TW" altLang="en-US"/>
              <a:t>大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符號</a:t>
            </a:r>
            <a:r>
              <a:rPr lang="en-US" altLang="zh-TW"/>
              <a:t>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A378BB-5658-432F-8E7E-FA1C5538A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3435"/>
            <a:ext cx="10515600" cy="2629554"/>
          </a:xfrm>
        </p:spPr>
        <p:txBody>
          <a:bodyPr/>
          <a:lstStyle/>
          <a:p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是在函數的趨近上下界相等時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用來表示函數的趨近界線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即若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舉例：若有一演算法，資料量對時間函數為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3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+ 10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+ 2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8100316"/>
      </p:ext>
    </p:extLst>
  </p:cSld>
  <p:clrMapOvr>
    <a:masterClrMapping/>
  </p:clrMapOvr>
  <p:transition spd="slow"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BD11F-E56E-472C-BF4E-FAD9110C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6661"/>
            <a:ext cx="10515600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5C02A2F6-3DF8-4667-890E-99A7AB3201E8}"/>
              </a:ext>
            </a:extLst>
          </p:cNvPr>
          <p:cNvGrpSpPr/>
          <p:nvPr/>
        </p:nvGrpSpPr>
        <p:grpSpPr>
          <a:xfrm>
            <a:off x="4026877" y="1701090"/>
            <a:ext cx="4138246" cy="398088"/>
            <a:chOff x="1576039" y="1444964"/>
            <a:chExt cx="4138246" cy="398088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358827D-975E-4E3B-AC7F-CA6D5942F7AD}"/>
                </a:ext>
              </a:extLst>
            </p:cNvPr>
            <p:cNvSpPr/>
            <p:nvPr/>
          </p:nvSpPr>
          <p:spPr>
            <a:xfrm>
              <a:off x="1576039" y="1444964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AE20D252-2AF9-4ADD-87CD-40F0292530B7}"/>
                </a:ext>
              </a:extLst>
            </p:cNvPr>
            <p:cNvSpPr/>
            <p:nvPr/>
          </p:nvSpPr>
          <p:spPr>
            <a:xfrm>
              <a:off x="2482853" y="1444964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5B5F18AD-F4FC-4295-B74C-9D2A078919D5}"/>
                </a:ext>
              </a:extLst>
            </p:cNvPr>
            <p:cNvSpPr/>
            <p:nvPr/>
          </p:nvSpPr>
          <p:spPr>
            <a:xfrm>
              <a:off x="338966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299517B5-FEA1-4F16-9CB4-7E1F68734C12}"/>
                </a:ext>
              </a:extLst>
            </p:cNvPr>
            <p:cNvSpPr/>
            <p:nvPr/>
          </p:nvSpPr>
          <p:spPr>
            <a:xfrm>
              <a:off x="4296482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A7546C33-59A1-4CA3-B661-F885DDDDA857}"/>
                </a:ext>
              </a:extLst>
            </p:cNvPr>
            <p:cNvSpPr/>
            <p:nvPr/>
          </p:nvSpPr>
          <p:spPr>
            <a:xfrm>
              <a:off x="5203297" y="1444964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6" name="直線單箭頭接點 5">
              <a:extLst>
                <a:ext uri="{FF2B5EF4-FFF2-40B4-BE49-F238E27FC236}">
                  <a16:creationId xmlns:a16="http://schemas.microsoft.com/office/drawing/2014/main" id="{0C5EB842-8260-4717-ACE7-4188430814BA}"/>
                </a:ext>
              </a:extLst>
            </p:cNvPr>
            <p:cNvCxnSpPr>
              <a:cxnSpLocks/>
              <a:stCxn id="3" idx="3"/>
              <a:endCxn id="93" idx="1"/>
            </p:cNvCxnSpPr>
            <p:nvPr/>
          </p:nvCxnSpPr>
          <p:spPr>
            <a:xfrm>
              <a:off x="2087027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單箭頭接點 180">
              <a:extLst>
                <a:ext uri="{FF2B5EF4-FFF2-40B4-BE49-F238E27FC236}">
                  <a16:creationId xmlns:a16="http://schemas.microsoft.com/office/drawing/2014/main" id="{2CA7F633-2CB1-4EB9-9093-7DD8B2934514}"/>
                </a:ext>
              </a:extLst>
            </p:cNvPr>
            <p:cNvCxnSpPr>
              <a:cxnSpLocks/>
              <a:stCxn id="93" idx="3"/>
              <a:endCxn id="94" idx="1"/>
            </p:cNvCxnSpPr>
            <p:nvPr/>
          </p:nvCxnSpPr>
          <p:spPr>
            <a:xfrm>
              <a:off x="2993841" y="1644008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單箭頭接點 181">
              <a:extLst>
                <a:ext uri="{FF2B5EF4-FFF2-40B4-BE49-F238E27FC236}">
                  <a16:creationId xmlns:a16="http://schemas.microsoft.com/office/drawing/2014/main" id="{EDE2491B-1765-4794-BB53-D6EB358ED8A0}"/>
                </a:ext>
              </a:extLst>
            </p:cNvPr>
            <p:cNvCxnSpPr>
              <a:cxnSpLocks/>
              <a:stCxn id="94" idx="3"/>
              <a:endCxn id="95" idx="1"/>
            </p:cNvCxnSpPr>
            <p:nvPr/>
          </p:nvCxnSpPr>
          <p:spPr>
            <a:xfrm>
              <a:off x="3900655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線單箭頭接點 182">
              <a:extLst>
                <a:ext uri="{FF2B5EF4-FFF2-40B4-BE49-F238E27FC236}">
                  <a16:creationId xmlns:a16="http://schemas.microsoft.com/office/drawing/2014/main" id="{0D8FD3AC-A6D8-4B57-AD67-4BF4DF33F491}"/>
                </a:ext>
              </a:extLst>
            </p:cNvPr>
            <p:cNvCxnSpPr>
              <a:cxnSpLocks/>
              <a:stCxn id="95" idx="3"/>
              <a:endCxn id="96" idx="1"/>
            </p:cNvCxnSpPr>
            <p:nvPr/>
          </p:nvCxnSpPr>
          <p:spPr>
            <a:xfrm>
              <a:off x="4807470" y="1644008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66BCA6A-D5CD-4B1F-B203-4D0DD0012D40}"/>
              </a:ext>
            </a:extLst>
          </p:cNvPr>
          <p:cNvGrpSpPr/>
          <p:nvPr/>
        </p:nvGrpSpPr>
        <p:grpSpPr>
          <a:xfrm>
            <a:off x="4026877" y="2708648"/>
            <a:ext cx="4138246" cy="398088"/>
            <a:chOff x="1576039" y="2452522"/>
            <a:chExt cx="4138246" cy="398088"/>
          </a:xfrm>
        </p:grpSpPr>
        <p:sp>
          <p:nvSpPr>
            <p:cNvPr id="213" name="矩形 212">
              <a:extLst>
                <a:ext uri="{FF2B5EF4-FFF2-40B4-BE49-F238E27FC236}">
                  <a16:creationId xmlns:a16="http://schemas.microsoft.com/office/drawing/2014/main" id="{FC7B5994-5042-49EA-B0FA-0ED6DEC27AC9}"/>
                </a:ext>
              </a:extLst>
            </p:cNvPr>
            <p:cNvSpPr/>
            <p:nvPr/>
          </p:nvSpPr>
          <p:spPr>
            <a:xfrm>
              <a:off x="1576039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4" name="矩形 213">
              <a:extLst>
                <a:ext uri="{FF2B5EF4-FFF2-40B4-BE49-F238E27FC236}">
                  <a16:creationId xmlns:a16="http://schemas.microsoft.com/office/drawing/2014/main" id="{98611C4A-14BA-48F9-A1FB-2D9683389E71}"/>
                </a:ext>
              </a:extLst>
            </p:cNvPr>
            <p:cNvSpPr/>
            <p:nvPr/>
          </p:nvSpPr>
          <p:spPr>
            <a:xfrm>
              <a:off x="2482853" y="2452522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5" name="矩形 214">
              <a:extLst>
                <a:ext uri="{FF2B5EF4-FFF2-40B4-BE49-F238E27FC236}">
                  <a16:creationId xmlns:a16="http://schemas.microsoft.com/office/drawing/2014/main" id="{44B01729-8EF7-46BB-BC96-F85FE9DA21AD}"/>
                </a:ext>
              </a:extLst>
            </p:cNvPr>
            <p:cNvSpPr/>
            <p:nvPr/>
          </p:nvSpPr>
          <p:spPr>
            <a:xfrm>
              <a:off x="3389667" y="2452522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6" name="矩形 215">
              <a:extLst>
                <a:ext uri="{FF2B5EF4-FFF2-40B4-BE49-F238E27FC236}">
                  <a16:creationId xmlns:a16="http://schemas.microsoft.com/office/drawing/2014/main" id="{1F493D51-7141-4156-B623-D85224C25B55}"/>
                </a:ext>
              </a:extLst>
            </p:cNvPr>
            <p:cNvSpPr/>
            <p:nvPr/>
          </p:nvSpPr>
          <p:spPr>
            <a:xfrm>
              <a:off x="4296482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7" name="矩形 216">
              <a:extLst>
                <a:ext uri="{FF2B5EF4-FFF2-40B4-BE49-F238E27FC236}">
                  <a16:creationId xmlns:a16="http://schemas.microsoft.com/office/drawing/2014/main" id="{4D9BCA0C-5FD6-4BB0-B6F5-D27F3CC49DBE}"/>
                </a:ext>
              </a:extLst>
            </p:cNvPr>
            <p:cNvSpPr/>
            <p:nvPr/>
          </p:nvSpPr>
          <p:spPr>
            <a:xfrm>
              <a:off x="5203297" y="2452522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18" name="直線單箭頭接點 217">
              <a:extLst>
                <a:ext uri="{FF2B5EF4-FFF2-40B4-BE49-F238E27FC236}">
                  <a16:creationId xmlns:a16="http://schemas.microsoft.com/office/drawing/2014/main" id="{7824B9C6-51AD-4B82-BF09-CA461BABEC75}"/>
                </a:ext>
              </a:extLst>
            </p:cNvPr>
            <p:cNvCxnSpPr>
              <a:stCxn id="213" idx="3"/>
              <a:endCxn id="214" idx="1"/>
            </p:cNvCxnSpPr>
            <p:nvPr/>
          </p:nvCxnSpPr>
          <p:spPr>
            <a:xfrm>
              <a:off x="2087027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直線單箭頭接點 224">
              <a:extLst>
                <a:ext uri="{FF2B5EF4-FFF2-40B4-BE49-F238E27FC236}">
                  <a16:creationId xmlns:a16="http://schemas.microsoft.com/office/drawing/2014/main" id="{8D2C8F86-491B-403C-B5B2-94E21B734382}"/>
                </a:ext>
              </a:extLst>
            </p:cNvPr>
            <p:cNvCxnSpPr>
              <a:cxnSpLocks/>
              <a:stCxn id="214" idx="3"/>
              <a:endCxn id="215" idx="1"/>
            </p:cNvCxnSpPr>
            <p:nvPr/>
          </p:nvCxnSpPr>
          <p:spPr>
            <a:xfrm>
              <a:off x="2993841" y="2651566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直線單箭頭接點 225">
              <a:extLst>
                <a:ext uri="{FF2B5EF4-FFF2-40B4-BE49-F238E27FC236}">
                  <a16:creationId xmlns:a16="http://schemas.microsoft.com/office/drawing/2014/main" id="{57AB2EDA-8AAB-4623-A897-40493A3003E8}"/>
                </a:ext>
              </a:extLst>
            </p:cNvPr>
            <p:cNvCxnSpPr>
              <a:cxnSpLocks/>
              <a:stCxn id="215" idx="3"/>
              <a:endCxn id="216" idx="1"/>
            </p:cNvCxnSpPr>
            <p:nvPr/>
          </p:nvCxnSpPr>
          <p:spPr>
            <a:xfrm>
              <a:off x="3900655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直線單箭頭接點 226">
              <a:extLst>
                <a:ext uri="{FF2B5EF4-FFF2-40B4-BE49-F238E27FC236}">
                  <a16:creationId xmlns:a16="http://schemas.microsoft.com/office/drawing/2014/main" id="{37747980-8271-44CD-A5B6-F18AA1915F79}"/>
                </a:ext>
              </a:extLst>
            </p:cNvPr>
            <p:cNvCxnSpPr>
              <a:cxnSpLocks/>
              <a:stCxn id="216" idx="3"/>
              <a:endCxn id="217" idx="1"/>
            </p:cNvCxnSpPr>
            <p:nvPr/>
          </p:nvCxnSpPr>
          <p:spPr>
            <a:xfrm>
              <a:off x="4807470" y="2651566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8" name="群組 227">
            <a:extLst>
              <a:ext uri="{FF2B5EF4-FFF2-40B4-BE49-F238E27FC236}">
                <a16:creationId xmlns:a16="http://schemas.microsoft.com/office/drawing/2014/main" id="{8CF4EE0D-B2E2-44A0-8284-E84181EF86EF}"/>
              </a:ext>
            </a:extLst>
          </p:cNvPr>
          <p:cNvGrpSpPr/>
          <p:nvPr/>
        </p:nvGrpSpPr>
        <p:grpSpPr>
          <a:xfrm>
            <a:off x="4620389" y="1082098"/>
            <a:ext cx="697627" cy="576147"/>
            <a:chOff x="-2078960" y="1074059"/>
            <a:chExt cx="697627" cy="576147"/>
          </a:xfrm>
        </p:grpSpPr>
        <p:sp>
          <p:nvSpPr>
            <p:cNvPr id="229" name="文字方塊 228">
              <a:extLst>
                <a:ext uri="{FF2B5EF4-FFF2-40B4-BE49-F238E27FC236}">
                  <a16:creationId xmlns:a16="http://schemas.microsoft.com/office/drawing/2014/main" id="{005CC78C-8261-4A57-9C57-5554FB9546BE}"/>
                </a:ext>
              </a:extLst>
            </p:cNvPr>
            <p:cNvSpPr txBox="1"/>
            <p:nvPr/>
          </p:nvSpPr>
          <p:spPr>
            <a:xfrm>
              <a:off x="-2078960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30" name="直線單箭頭接點 229">
              <a:extLst>
                <a:ext uri="{FF2B5EF4-FFF2-40B4-BE49-F238E27FC236}">
                  <a16:creationId xmlns:a16="http://schemas.microsoft.com/office/drawing/2014/main" id="{08EA2A8F-6FAA-40F4-B7B8-00316F0AA539}"/>
                </a:ext>
              </a:extLst>
            </p:cNvPr>
            <p:cNvCxnSpPr>
              <a:cxnSpLocks/>
            </p:cNvCxnSpPr>
            <p:nvPr/>
          </p:nvCxnSpPr>
          <p:spPr>
            <a:xfrm>
              <a:off x="-1961964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線單箭頭接點 230">
              <a:extLst>
                <a:ext uri="{FF2B5EF4-FFF2-40B4-BE49-F238E27FC236}">
                  <a16:creationId xmlns:a16="http://schemas.microsoft.com/office/drawing/2014/main" id="{BDC69ABE-28A3-4866-92E2-024B5E4D77A1}"/>
                </a:ext>
              </a:extLst>
            </p:cNvPr>
            <p:cNvCxnSpPr>
              <a:cxnSpLocks/>
            </p:cNvCxnSpPr>
            <p:nvPr/>
          </p:nvCxnSpPr>
          <p:spPr>
            <a:xfrm>
              <a:off x="-150855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線接點 231">
              <a:extLst>
                <a:ext uri="{FF2B5EF4-FFF2-40B4-BE49-F238E27FC236}">
                  <a16:creationId xmlns:a16="http://schemas.microsoft.com/office/drawing/2014/main" id="{4F1D9F12-6055-42BF-95B9-E6AECD9B0BAD}"/>
                </a:ext>
              </a:extLst>
            </p:cNvPr>
            <p:cNvCxnSpPr>
              <a:cxnSpLocks/>
            </p:cNvCxnSpPr>
            <p:nvPr/>
          </p:nvCxnSpPr>
          <p:spPr>
            <a:xfrm>
              <a:off x="-1949185" y="1445417"/>
              <a:ext cx="440628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1" name="群組 260">
            <a:extLst>
              <a:ext uri="{FF2B5EF4-FFF2-40B4-BE49-F238E27FC236}">
                <a16:creationId xmlns:a16="http://schemas.microsoft.com/office/drawing/2014/main" id="{3155099D-0D4D-44CB-A1DD-603A752BDBAA}"/>
              </a:ext>
            </a:extLst>
          </p:cNvPr>
          <p:cNvGrpSpPr/>
          <p:nvPr/>
        </p:nvGrpSpPr>
        <p:grpSpPr>
          <a:xfrm>
            <a:off x="5528148" y="2087560"/>
            <a:ext cx="697627" cy="576147"/>
            <a:chOff x="-1648227" y="1074059"/>
            <a:chExt cx="697627" cy="576147"/>
          </a:xfrm>
        </p:grpSpPr>
        <p:sp>
          <p:nvSpPr>
            <p:cNvPr id="262" name="文字方塊 261">
              <a:extLst>
                <a:ext uri="{FF2B5EF4-FFF2-40B4-BE49-F238E27FC236}">
                  <a16:creationId xmlns:a16="http://schemas.microsoft.com/office/drawing/2014/main" id="{5CBDD3EB-1E8A-4DAB-980B-59D4608575FA}"/>
                </a:ext>
              </a:extLst>
            </p:cNvPr>
            <p:cNvSpPr txBox="1"/>
            <p:nvPr/>
          </p:nvSpPr>
          <p:spPr>
            <a:xfrm>
              <a:off x="-1648227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263" name="直線單箭頭接點 262">
              <a:extLst>
                <a:ext uri="{FF2B5EF4-FFF2-40B4-BE49-F238E27FC236}">
                  <a16:creationId xmlns:a16="http://schemas.microsoft.com/office/drawing/2014/main" id="{CE4E3676-6185-4CE3-9DBF-147150870F99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直線單箭頭接點 263">
              <a:extLst>
                <a:ext uri="{FF2B5EF4-FFF2-40B4-BE49-F238E27FC236}">
                  <a16:creationId xmlns:a16="http://schemas.microsoft.com/office/drawing/2014/main" id="{784B5382-09C8-4B69-89A8-C21F2884A8FE}"/>
                </a:ext>
              </a:extLst>
            </p:cNvPr>
            <p:cNvCxnSpPr>
              <a:cxnSpLocks/>
            </p:cNvCxnSpPr>
            <p:nvPr/>
          </p:nvCxnSpPr>
          <p:spPr>
            <a:xfrm>
              <a:off x="-108797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線接點 272">
              <a:extLst>
                <a:ext uri="{FF2B5EF4-FFF2-40B4-BE49-F238E27FC236}">
                  <a16:creationId xmlns:a16="http://schemas.microsoft.com/office/drawing/2014/main" id="{D9310552-119F-46EF-9D2A-23726F12E1FB}"/>
                </a:ext>
              </a:extLst>
            </p:cNvPr>
            <p:cNvCxnSpPr>
              <a:cxnSpLocks/>
            </p:cNvCxnSpPr>
            <p:nvPr/>
          </p:nvCxnSpPr>
          <p:spPr>
            <a:xfrm>
              <a:off x="-1513228" y="1445417"/>
              <a:ext cx="427631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DA513139-FD5B-4FA9-A0A3-B6CFD2D46D95}"/>
              </a:ext>
            </a:extLst>
          </p:cNvPr>
          <p:cNvGrpSpPr/>
          <p:nvPr/>
        </p:nvGrpSpPr>
        <p:grpSpPr>
          <a:xfrm>
            <a:off x="4026877" y="3734809"/>
            <a:ext cx="4138246" cy="398088"/>
            <a:chOff x="1576039" y="3478683"/>
            <a:chExt cx="4138246" cy="398088"/>
          </a:xfrm>
        </p:grpSpPr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361DCEBD-2A55-473E-80C4-6D98B32B8DC0}"/>
                </a:ext>
              </a:extLst>
            </p:cNvPr>
            <p:cNvSpPr/>
            <p:nvPr/>
          </p:nvSpPr>
          <p:spPr>
            <a:xfrm>
              <a:off x="1576039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7C98F3A9-DA1C-4D83-B13D-8BDF4A88183A}"/>
                </a:ext>
              </a:extLst>
            </p:cNvPr>
            <p:cNvSpPr/>
            <p:nvPr/>
          </p:nvSpPr>
          <p:spPr>
            <a:xfrm>
              <a:off x="2482853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059E8191-3CD3-4E35-A760-78A918643387}"/>
                </a:ext>
              </a:extLst>
            </p:cNvPr>
            <p:cNvSpPr/>
            <p:nvPr/>
          </p:nvSpPr>
          <p:spPr>
            <a:xfrm>
              <a:off x="3389667" y="3478683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F32091D3-050D-4CEB-BE8F-903BD993D0A2}"/>
                </a:ext>
              </a:extLst>
            </p:cNvPr>
            <p:cNvSpPr/>
            <p:nvPr/>
          </p:nvSpPr>
          <p:spPr>
            <a:xfrm>
              <a:off x="4296482" y="3478683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EF403008-DA13-4E5C-8DDB-8FF40AB145DD}"/>
                </a:ext>
              </a:extLst>
            </p:cNvPr>
            <p:cNvSpPr/>
            <p:nvPr/>
          </p:nvSpPr>
          <p:spPr>
            <a:xfrm>
              <a:off x="5203297" y="3478683"/>
              <a:ext cx="510988" cy="39808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21" name="直線單箭頭接點 320">
              <a:extLst>
                <a:ext uri="{FF2B5EF4-FFF2-40B4-BE49-F238E27FC236}">
                  <a16:creationId xmlns:a16="http://schemas.microsoft.com/office/drawing/2014/main" id="{5C4668CB-1DFB-4F84-9428-1B63C22234A8}"/>
                </a:ext>
              </a:extLst>
            </p:cNvPr>
            <p:cNvCxnSpPr>
              <a:stCxn id="307" idx="3"/>
              <a:endCxn id="309" idx="1"/>
            </p:cNvCxnSpPr>
            <p:nvPr/>
          </p:nvCxnSpPr>
          <p:spPr>
            <a:xfrm>
              <a:off x="2087027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線單箭頭接點 321">
              <a:extLst>
                <a:ext uri="{FF2B5EF4-FFF2-40B4-BE49-F238E27FC236}">
                  <a16:creationId xmlns:a16="http://schemas.microsoft.com/office/drawing/2014/main" id="{ECE4268E-D1C8-4830-8DDC-2893FAD40465}"/>
                </a:ext>
              </a:extLst>
            </p:cNvPr>
            <p:cNvCxnSpPr>
              <a:cxnSpLocks/>
              <a:stCxn id="309" idx="3"/>
              <a:endCxn id="311" idx="1"/>
            </p:cNvCxnSpPr>
            <p:nvPr/>
          </p:nvCxnSpPr>
          <p:spPr>
            <a:xfrm>
              <a:off x="2993841" y="3677727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線單箭頭接點 322">
              <a:extLst>
                <a:ext uri="{FF2B5EF4-FFF2-40B4-BE49-F238E27FC236}">
                  <a16:creationId xmlns:a16="http://schemas.microsoft.com/office/drawing/2014/main" id="{0F353B75-2E90-47D3-BC3C-E4BB268DC848}"/>
                </a:ext>
              </a:extLst>
            </p:cNvPr>
            <p:cNvCxnSpPr>
              <a:cxnSpLocks/>
              <a:stCxn id="311" idx="3"/>
              <a:endCxn id="319" idx="1"/>
            </p:cNvCxnSpPr>
            <p:nvPr/>
          </p:nvCxnSpPr>
          <p:spPr>
            <a:xfrm>
              <a:off x="3900655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直線單箭頭接點 323">
              <a:extLst>
                <a:ext uri="{FF2B5EF4-FFF2-40B4-BE49-F238E27FC236}">
                  <a16:creationId xmlns:a16="http://schemas.microsoft.com/office/drawing/2014/main" id="{0EAE83D9-0931-4186-9F8D-7E05A8FAEE14}"/>
                </a:ext>
              </a:extLst>
            </p:cNvPr>
            <p:cNvCxnSpPr>
              <a:cxnSpLocks/>
              <a:stCxn id="319" idx="3"/>
              <a:endCxn id="320" idx="1"/>
            </p:cNvCxnSpPr>
            <p:nvPr/>
          </p:nvCxnSpPr>
          <p:spPr>
            <a:xfrm>
              <a:off x="4807470" y="3677727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6CB5F995-7404-4FC9-A847-E0601A7C8F03}"/>
              </a:ext>
            </a:extLst>
          </p:cNvPr>
          <p:cNvGrpSpPr/>
          <p:nvPr/>
        </p:nvGrpSpPr>
        <p:grpSpPr>
          <a:xfrm>
            <a:off x="5671071" y="3113721"/>
            <a:ext cx="1331743" cy="576147"/>
            <a:chOff x="-2455381" y="1074059"/>
            <a:chExt cx="1331743" cy="576147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3590BD11-868F-40F2-AF71-908DE92A8B7D}"/>
                </a:ext>
              </a:extLst>
            </p:cNvPr>
            <p:cNvSpPr txBox="1"/>
            <p:nvPr/>
          </p:nvSpPr>
          <p:spPr>
            <a:xfrm>
              <a:off x="-2132084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9E8F2759-ABDF-4349-BE22-E795EB2BD15E}"/>
                </a:ext>
              </a:extLst>
            </p:cNvPr>
            <p:cNvCxnSpPr>
              <a:cxnSpLocks/>
            </p:cNvCxnSpPr>
            <p:nvPr/>
          </p:nvCxnSpPr>
          <p:spPr>
            <a:xfrm>
              <a:off x="-2453000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07B4DC48-64B0-402B-8136-31D1B1A68A36}"/>
                </a:ext>
              </a:extLst>
            </p:cNvPr>
            <p:cNvCxnSpPr>
              <a:cxnSpLocks/>
            </p:cNvCxnSpPr>
            <p:nvPr/>
          </p:nvCxnSpPr>
          <p:spPr>
            <a:xfrm>
              <a:off x="-1123638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359D35A8-4CAB-4E20-A478-14809087F446}"/>
                </a:ext>
              </a:extLst>
            </p:cNvPr>
            <p:cNvCxnSpPr>
              <a:cxnSpLocks/>
            </p:cNvCxnSpPr>
            <p:nvPr/>
          </p:nvCxnSpPr>
          <p:spPr>
            <a:xfrm>
              <a:off x="-2455381" y="1445417"/>
              <a:ext cx="133174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19065C4-B30C-4112-BAD7-F6FB00B70A48}"/>
              </a:ext>
            </a:extLst>
          </p:cNvPr>
          <p:cNvGrpSpPr/>
          <p:nvPr/>
        </p:nvGrpSpPr>
        <p:grpSpPr>
          <a:xfrm>
            <a:off x="4026877" y="4750065"/>
            <a:ext cx="4138246" cy="398088"/>
            <a:chOff x="1576039" y="4493939"/>
            <a:chExt cx="4138246" cy="398088"/>
          </a:xfrm>
        </p:grpSpPr>
        <p:sp>
          <p:nvSpPr>
            <p:cNvPr id="341" name="矩形 340">
              <a:extLst>
                <a:ext uri="{FF2B5EF4-FFF2-40B4-BE49-F238E27FC236}">
                  <a16:creationId xmlns:a16="http://schemas.microsoft.com/office/drawing/2014/main" id="{C0D7F12E-F236-42B9-8F23-F118BF90A3B1}"/>
                </a:ext>
              </a:extLst>
            </p:cNvPr>
            <p:cNvSpPr/>
            <p:nvPr/>
          </p:nvSpPr>
          <p:spPr>
            <a:xfrm>
              <a:off x="1576039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2" name="矩形 341">
              <a:extLst>
                <a:ext uri="{FF2B5EF4-FFF2-40B4-BE49-F238E27FC236}">
                  <a16:creationId xmlns:a16="http://schemas.microsoft.com/office/drawing/2014/main" id="{E5D8F789-F33E-41F7-8454-E883E897BC59}"/>
                </a:ext>
              </a:extLst>
            </p:cNvPr>
            <p:cNvSpPr/>
            <p:nvPr/>
          </p:nvSpPr>
          <p:spPr>
            <a:xfrm>
              <a:off x="2482853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3" name="矩形 342">
              <a:extLst>
                <a:ext uri="{FF2B5EF4-FFF2-40B4-BE49-F238E27FC236}">
                  <a16:creationId xmlns:a16="http://schemas.microsoft.com/office/drawing/2014/main" id="{15C44231-9B07-40DE-8F91-11869B9A9896}"/>
                </a:ext>
              </a:extLst>
            </p:cNvPr>
            <p:cNvSpPr/>
            <p:nvPr/>
          </p:nvSpPr>
          <p:spPr>
            <a:xfrm>
              <a:off x="3389667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4" name="矩形 343">
              <a:extLst>
                <a:ext uri="{FF2B5EF4-FFF2-40B4-BE49-F238E27FC236}">
                  <a16:creationId xmlns:a16="http://schemas.microsoft.com/office/drawing/2014/main" id="{7843E311-6456-429B-BC86-256C451D88D7}"/>
                </a:ext>
              </a:extLst>
            </p:cNvPr>
            <p:cNvSpPr/>
            <p:nvPr/>
          </p:nvSpPr>
          <p:spPr>
            <a:xfrm>
              <a:off x="4296482" y="4493939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45" name="矩形 344">
              <a:extLst>
                <a:ext uri="{FF2B5EF4-FFF2-40B4-BE49-F238E27FC236}">
                  <a16:creationId xmlns:a16="http://schemas.microsoft.com/office/drawing/2014/main" id="{DC13CFA3-D814-4825-BABD-9E5E2FFD7FC0}"/>
                </a:ext>
              </a:extLst>
            </p:cNvPr>
            <p:cNvSpPr/>
            <p:nvPr/>
          </p:nvSpPr>
          <p:spPr>
            <a:xfrm>
              <a:off x="5203297" y="4493939"/>
              <a:ext cx="510988" cy="398088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46" name="直線單箭頭接點 345">
              <a:extLst>
                <a:ext uri="{FF2B5EF4-FFF2-40B4-BE49-F238E27FC236}">
                  <a16:creationId xmlns:a16="http://schemas.microsoft.com/office/drawing/2014/main" id="{D6D93FA1-3271-4206-874E-3EFD1CBD1AC3}"/>
                </a:ext>
              </a:extLst>
            </p:cNvPr>
            <p:cNvCxnSpPr>
              <a:stCxn id="341" idx="3"/>
              <a:endCxn id="342" idx="1"/>
            </p:cNvCxnSpPr>
            <p:nvPr/>
          </p:nvCxnSpPr>
          <p:spPr>
            <a:xfrm>
              <a:off x="2087027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直線單箭頭接點 346">
              <a:extLst>
                <a:ext uri="{FF2B5EF4-FFF2-40B4-BE49-F238E27FC236}">
                  <a16:creationId xmlns:a16="http://schemas.microsoft.com/office/drawing/2014/main" id="{C85F2936-76F1-482E-B2D0-3E296DD8A0E3}"/>
                </a:ext>
              </a:extLst>
            </p:cNvPr>
            <p:cNvCxnSpPr>
              <a:cxnSpLocks/>
              <a:stCxn id="342" idx="3"/>
              <a:endCxn id="343" idx="1"/>
            </p:cNvCxnSpPr>
            <p:nvPr/>
          </p:nvCxnSpPr>
          <p:spPr>
            <a:xfrm>
              <a:off x="2993841" y="4692983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直線單箭頭接點 347">
              <a:extLst>
                <a:ext uri="{FF2B5EF4-FFF2-40B4-BE49-F238E27FC236}">
                  <a16:creationId xmlns:a16="http://schemas.microsoft.com/office/drawing/2014/main" id="{5CD48D31-F706-4E0D-88F9-A86C83255C4A}"/>
                </a:ext>
              </a:extLst>
            </p:cNvPr>
            <p:cNvCxnSpPr>
              <a:cxnSpLocks/>
              <a:stCxn id="343" idx="3"/>
              <a:endCxn id="344" idx="1"/>
            </p:cNvCxnSpPr>
            <p:nvPr/>
          </p:nvCxnSpPr>
          <p:spPr>
            <a:xfrm>
              <a:off x="3900655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9" name="直線單箭頭接點 348">
              <a:extLst>
                <a:ext uri="{FF2B5EF4-FFF2-40B4-BE49-F238E27FC236}">
                  <a16:creationId xmlns:a16="http://schemas.microsoft.com/office/drawing/2014/main" id="{86809447-3FE9-4717-A007-98154681CA16}"/>
                </a:ext>
              </a:extLst>
            </p:cNvPr>
            <p:cNvCxnSpPr>
              <a:cxnSpLocks/>
              <a:stCxn id="344" idx="3"/>
              <a:endCxn id="345" idx="1"/>
            </p:cNvCxnSpPr>
            <p:nvPr/>
          </p:nvCxnSpPr>
          <p:spPr>
            <a:xfrm>
              <a:off x="4807470" y="4692983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0" name="群組 349">
            <a:extLst>
              <a:ext uri="{FF2B5EF4-FFF2-40B4-BE49-F238E27FC236}">
                <a16:creationId xmlns:a16="http://schemas.microsoft.com/office/drawing/2014/main" id="{84277B4C-ED49-4B42-AECC-783619AA8449}"/>
              </a:ext>
            </a:extLst>
          </p:cNvPr>
          <p:cNvGrpSpPr/>
          <p:nvPr/>
        </p:nvGrpSpPr>
        <p:grpSpPr>
          <a:xfrm>
            <a:off x="3773003" y="4128977"/>
            <a:ext cx="4135003" cy="576147"/>
            <a:chOff x="-3703887" y="1074059"/>
            <a:chExt cx="4135003" cy="576147"/>
          </a:xfrm>
        </p:grpSpPr>
        <p:sp>
          <p:nvSpPr>
            <p:cNvPr id="351" name="文字方塊 350">
              <a:extLst>
                <a:ext uri="{FF2B5EF4-FFF2-40B4-BE49-F238E27FC236}">
                  <a16:creationId xmlns:a16="http://schemas.microsoft.com/office/drawing/2014/main" id="{56CB7BB8-77C4-47C4-9CAF-988913FEEE8D}"/>
                </a:ext>
              </a:extLst>
            </p:cNvPr>
            <p:cNvSpPr txBox="1"/>
            <p:nvPr/>
          </p:nvSpPr>
          <p:spPr>
            <a:xfrm>
              <a:off x="-1930149" y="1074059"/>
              <a:ext cx="697627" cy="400110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插入</a:t>
              </a:r>
            </a:p>
          </p:txBody>
        </p:sp>
        <p:cxnSp>
          <p:nvCxnSpPr>
            <p:cNvPr id="352" name="直線單箭頭接點 351">
              <a:extLst>
                <a:ext uri="{FF2B5EF4-FFF2-40B4-BE49-F238E27FC236}">
                  <a16:creationId xmlns:a16="http://schemas.microsoft.com/office/drawing/2014/main" id="{1C09624A-4C60-4B90-AF0D-7C248CCE2896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3" name="直線單箭頭接點 352">
              <a:extLst>
                <a:ext uri="{FF2B5EF4-FFF2-40B4-BE49-F238E27FC236}">
                  <a16:creationId xmlns:a16="http://schemas.microsoft.com/office/drawing/2014/main" id="{12A6445F-6A74-4353-A7D2-87BF53EB7C83}"/>
                </a:ext>
              </a:extLst>
            </p:cNvPr>
            <p:cNvCxnSpPr>
              <a:cxnSpLocks/>
            </p:cNvCxnSpPr>
            <p:nvPr/>
          </p:nvCxnSpPr>
          <p:spPr>
            <a:xfrm>
              <a:off x="423973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直線接點 353">
              <a:extLst>
                <a:ext uri="{FF2B5EF4-FFF2-40B4-BE49-F238E27FC236}">
                  <a16:creationId xmlns:a16="http://schemas.microsoft.com/office/drawing/2014/main" id="{C5614BD0-12B5-4902-A597-999313B5199D}"/>
                </a:ext>
              </a:extLst>
            </p:cNvPr>
            <p:cNvCxnSpPr>
              <a:cxnSpLocks/>
            </p:cNvCxnSpPr>
            <p:nvPr/>
          </p:nvCxnSpPr>
          <p:spPr>
            <a:xfrm>
              <a:off x="-3703887" y="1445417"/>
              <a:ext cx="4135003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7E0CE138-DDF6-4839-9366-50F9A084AC5B}"/>
              </a:ext>
            </a:extLst>
          </p:cNvPr>
          <p:cNvGrpSpPr/>
          <p:nvPr/>
        </p:nvGrpSpPr>
        <p:grpSpPr>
          <a:xfrm>
            <a:off x="4026877" y="5692937"/>
            <a:ext cx="4138246" cy="398088"/>
            <a:chOff x="1576039" y="5091230"/>
            <a:chExt cx="4138246" cy="398088"/>
          </a:xfrm>
        </p:grpSpPr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E4EAB9CB-9289-4DDB-AC36-BF4EC3D4B235}"/>
                </a:ext>
              </a:extLst>
            </p:cNvPr>
            <p:cNvSpPr/>
            <p:nvPr/>
          </p:nvSpPr>
          <p:spPr>
            <a:xfrm>
              <a:off x="1576039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2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7" name="矩形 356">
              <a:extLst>
                <a:ext uri="{FF2B5EF4-FFF2-40B4-BE49-F238E27FC236}">
                  <a16:creationId xmlns:a16="http://schemas.microsoft.com/office/drawing/2014/main" id="{5FA39473-268C-418F-9318-EF1E4E594B9F}"/>
                </a:ext>
              </a:extLst>
            </p:cNvPr>
            <p:cNvSpPr/>
            <p:nvPr/>
          </p:nvSpPr>
          <p:spPr>
            <a:xfrm>
              <a:off x="2482853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3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DC27C940-240E-499C-B7FA-36F7A7BAF060}"/>
                </a:ext>
              </a:extLst>
            </p:cNvPr>
            <p:cNvSpPr/>
            <p:nvPr/>
          </p:nvSpPr>
          <p:spPr>
            <a:xfrm>
              <a:off x="338966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2BF70709-8EB7-4E0A-A40F-510191C98C24}"/>
                </a:ext>
              </a:extLst>
            </p:cNvPr>
            <p:cNvSpPr/>
            <p:nvPr/>
          </p:nvSpPr>
          <p:spPr>
            <a:xfrm>
              <a:off x="4296482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360" name="矩形 359">
              <a:extLst>
                <a:ext uri="{FF2B5EF4-FFF2-40B4-BE49-F238E27FC236}">
                  <a16:creationId xmlns:a16="http://schemas.microsoft.com/office/drawing/2014/main" id="{64954574-3FA3-49C2-A1E7-AB4D58F41C01}"/>
                </a:ext>
              </a:extLst>
            </p:cNvPr>
            <p:cNvSpPr/>
            <p:nvPr/>
          </p:nvSpPr>
          <p:spPr>
            <a:xfrm>
              <a:off x="5203297" y="5091230"/>
              <a:ext cx="510988" cy="398088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61" name="直線單箭頭接點 360">
              <a:extLst>
                <a:ext uri="{FF2B5EF4-FFF2-40B4-BE49-F238E27FC236}">
                  <a16:creationId xmlns:a16="http://schemas.microsoft.com/office/drawing/2014/main" id="{208D4392-9500-4DFB-990C-44FF1524CE11}"/>
                </a:ext>
              </a:extLst>
            </p:cNvPr>
            <p:cNvCxnSpPr>
              <a:stCxn id="356" idx="3"/>
              <a:endCxn id="357" idx="1"/>
            </p:cNvCxnSpPr>
            <p:nvPr/>
          </p:nvCxnSpPr>
          <p:spPr>
            <a:xfrm>
              <a:off x="2087027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直線單箭頭接點 361">
              <a:extLst>
                <a:ext uri="{FF2B5EF4-FFF2-40B4-BE49-F238E27FC236}">
                  <a16:creationId xmlns:a16="http://schemas.microsoft.com/office/drawing/2014/main" id="{FCBF2D58-290E-4E23-AAC1-17A3581B2A44}"/>
                </a:ext>
              </a:extLst>
            </p:cNvPr>
            <p:cNvCxnSpPr>
              <a:cxnSpLocks/>
              <a:stCxn id="357" idx="3"/>
              <a:endCxn id="358" idx="1"/>
            </p:cNvCxnSpPr>
            <p:nvPr/>
          </p:nvCxnSpPr>
          <p:spPr>
            <a:xfrm>
              <a:off x="2993841" y="5290274"/>
              <a:ext cx="395826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直線單箭頭接點 362">
              <a:extLst>
                <a:ext uri="{FF2B5EF4-FFF2-40B4-BE49-F238E27FC236}">
                  <a16:creationId xmlns:a16="http://schemas.microsoft.com/office/drawing/2014/main" id="{D753AE0D-2AB2-4919-B924-B55992017D63}"/>
                </a:ext>
              </a:extLst>
            </p:cNvPr>
            <p:cNvCxnSpPr>
              <a:cxnSpLocks/>
              <a:stCxn id="358" idx="3"/>
              <a:endCxn id="359" idx="1"/>
            </p:cNvCxnSpPr>
            <p:nvPr/>
          </p:nvCxnSpPr>
          <p:spPr>
            <a:xfrm>
              <a:off x="3900655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直線單箭頭接點 363">
              <a:extLst>
                <a:ext uri="{FF2B5EF4-FFF2-40B4-BE49-F238E27FC236}">
                  <a16:creationId xmlns:a16="http://schemas.microsoft.com/office/drawing/2014/main" id="{821315A1-CAFC-4F70-AFDF-25CFEDDB77E9}"/>
                </a:ext>
              </a:extLst>
            </p:cNvPr>
            <p:cNvCxnSpPr>
              <a:cxnSpLocks/>
              <a:stCxn id="359" idx="3"/>
              <a:endCxn id="360" idx="1"/>
            </p:cNvCxnSpPr>
            <p:nvPr/>
          </p:nvCxnSpPr>
          <p:spPr>
            <a:xfrm>
              <a:off x="4807470" y="5290274"/>
              <a:ext cx="395827" cy="0"/>
            </a:xfrm>
            <a:prstGeom prst="straightConnector1">
              <a:avLst/>
            </a:prstGeom>
            <a:ln w="38100">
              <a:solidFill>
                <a:srgbClr val="9999FF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39823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791807-AC8E-4152-A3A1-4B3E948E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75" y="150936"/>
            <a:ext cx="5301332" cy="1325563"/>
          </a:xfrm>
        </p:spPr>
        <p:txBody>
          <a:bodyPr/>
          <a:lstStyle/>
          <a:p>
            <a:r>
              <a:rPr lang="zh-TW" altLang="en-US"/>
              <a:t>插入排序法</a:t>
            </a:r>
            <a:br>
              <a:rPr lang="en-US" altLang="zh-TW"/>
            </a:br>
            <a:r>
              <a:rPr lang="en-US" altLang="zh-TW"/>
              <a:t>(</a:t>
            </a:r>
            <a:r>
              <a:rPr lang="zh-TW" altLang="en-US"/>
              <a:t>插入</a:t>
            </a:r>
            <a:r>
              <a:rPr lang="en-US" altLang="zh-TW"/>
              <a:t>)</a:t>
            </a:r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F9F924F-F586-456E-903C-76D6C277C18D}"/>
              </a:ext>
            </a:extLst>
          </p:cNvPr>
          <p:cNvGrpSpPr/>
          <p:nvPr/>
        </p:nvGrpSpPr>
        <p:grpSpPr>
          <a:xfrm>
            <a:off x="333375" y="339158"/>
            <a:ext cx="11481229" cy="5940088"/>
            <a:chOff x="333375" y="339158"/>
            <a:chExt cx="11481229" cy="5940088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DC1CBBA4-81F7-44E6-87D6-1A0E101DB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4706" y="339158"/>
              <a:ext cx="6179897" cy="59400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建立鏈結串列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firstNode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currentNode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newNode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IntNode(scanner.nextInt());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(firstNode)) firstNode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newNode);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newNode;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插入排序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sortLastNode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IntNode keyNode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sortLastNode;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 &amp;&amp;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&lt;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 == sortLastNode) sortLastNode = sortLastNode.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keyNode.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(currentNode))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firstNode);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firstNode = keyNode;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(keyNode,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IntNode.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(currentNode, keyNode);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輸出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currentNode = firstNode;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currentNode = currentNode.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CD2D0CB1-68E7-4F8A-9D2A-929813FD2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75" y="1536992"/>
              <a:ext cx="5301332" cy="25545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定義鏈結串列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final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IntNode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value)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value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value;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linkTwoNodes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(IntNode previous, IntNode next)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(previous)) previous.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next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next;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(Objects.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nonNull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(next)) next.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previous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previous;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endParaRPr kumimoji="0" lang="zh-TW" altLang="zh-TW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E04ED14-1971-4389-8021-41AA3BF3C97C}"/>
                </a:ext>
              </a:extLst>
            </p:cNvPr>
            <p:cNvSpPr txBox="1"/>
            <p:nvPr/>
          </p:nvSpPr>
          <p:spPr>
            <a:xfrm>
              <a:off x="11181097" y="594069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421CAD5-6032-433B-95E3-2B3479104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75704" y="339158"/>
              <a:ext cx="538900" cy="527184"/>
            </a:xfrm>
            <a:prstGeom prst="rect">
              <a:avLst/>
            </a:prstGeom>
          </p:spPr>
        </p:pic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A27E21B-D28C-4B8B-A950-92591FE81A64}"/>
              </a:ext>
            </a:extLst>
          </p:cNvPr>
          <p:cNvGrpSpPr/>
          <p:nvPr/>
        </p:nvGrpSpPr>
        <p:grpSpPr>
          <a:xfrm>
            <a:off x="1292128" y="4310717"/>
            <a:ext cx="3653118" cy="923330"/>
            <a:chOff x="7700682" y="4067607"/>
            <a:chExt cx="3653118" cy="923330"/>
          </a:xfrm>
        </p:grpSpPr>
        <p:sp>
          <p:nvSpPr>
            <p:cNvPr id="16" name="Rectangle 2">
              <a:extLst>
                <a:ext uri="{FF2B5EF4-FFF2-40B4-BE49-F238E27FC236}">
                  <a16:creationId xmlns:a16="http://schemas.microsoft.com/office/drawing/2014/main" id="{7E8A86A6-938F-4322-BDD9-64E4711739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3 5 9 7 2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2 3 5 7 9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DE9E4D-820A-4F81-954F-CDABDDC13F7D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2B7E55A5-B707-47C7-B752-F24D082C73E7}"/>
              </a:ext>
            </a:extLst>
          </p:cNvPr>
          <p:cNvGrpSpPr/>
          <p:nvPr/>
        </p:nvGrpSpPr>
        <p:grpSpPr>
          <a:xfrm>
            <a:off x="1292128" y="5444693"/>
            <a:ext cx="3653118" cy="923330"/>
            <a:chOff x="7700682" y="4067607"/>
            <a:chExt cx="3653118" cy="923330"/>
          </a:xfrm>
        </p:grpSpPr>
        <p:sp>
          <p:nvSpPr>
            <p:cNvPr id="22" name="Rectangle 2">
              <a:extLst>
                <a:ext uri="{FF2B5EF4-FFF2-40B4-BE49-F238E27FC236}">
                  <a16:creationId xmlns:a16="http://schemas.microsoft.com/office/drawing/2014/main" id="{A6322ACE-5A66-415F-AA72-602CAE6F1F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-1 8 -5 66 7 0 1 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-5 -1 0 1 2 7 8 66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71C81F5E-DFF3-4523-8C49-15107B5B97E7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734192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DDDEFB0-6C57-4DF4-9644-7F5CF889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092" y="617467"/>
            <a:ext cx="6126266" cy="1325563"/>
          </a:xfrm>
        </p:spPr>
        <p:txBody>
          <a:bodyPr/>
          <a:lstStyle/>
          <a:p>
            <a:r>
              <a:rPr lang="zh-TW" altLang="en-US"/>
              <a:t>時間複雜度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D3262A-1E76-4229-A17C-9056DA15B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52" y="615339"/>
            <a:ext cx="5602941" cy="562732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en-US" altLang="zh-TW">
                <a:solidFill>
                  <a:srgbClr val="00B0F0"/>
                </a:solidFill>
              </a:rPr>
              <a:t>(time complexity)</a:t>
            </a:r>
          </a:p>
          <a:p>
            <a:r>
              <a:rPr lang="zh-TW" altLang="en-US"/>
              <a:t>是用於描述某一演算法</a:t>
            </a:r>
            <a:endParaRPr lang="en-US" altLang="zh-TW"/>
          </a:p>
          <a:p>
            <a:r>
              <a:rPr lang="zh-TW" altLang="en-US"/>
              <a:t>資料量與執行時間的關係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有：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常數時間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對數時間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線性時間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二次時間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線性對數時間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需注意，因為 </a:t>
            </a:r>
            <a:r>
              <a:rPr lang="en-US" altLang="zh-TW" i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故各時間複雜度大小之排序</a:t>
            </a:r>
            <a:endParaRPr lang="en-US" altLang="zh-TW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不一定為真實執行時間多寡之排序</a:t>
            </a:r>
            <a:endParaRPr lang="en-US" altLang="zh-TW">
              <a:solidFill>
                <a:srgbClr val="FFFF00"/>
              </a:solidFill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2E400CC8-62EF-42B6-BE9D-4CA1F466F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093" y="2192491"/>
            <a:ext cx="6126265" cy="405017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49532280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26E6C-C20D-4F9E-8B1F-76B5C889B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空間複雜度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B66ACC-FE14-4E96-BABF-85584E9BA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3258"/>
            <a:ext cx="10515600" cy="45659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en-US" altLang="zh-TW">
                <a:solidFill>
                  <a:srgbClr val="00B0F0"/>
                </a:solidFill>
              </a:rPr>
              <a:t>(space complexity)</a:t>
            </a:r>
          </a:p>
          <a:p>
            <a:r>
              <a:rPr lang="zh-TW" altLang="en-US"/>
              <a:t>是用於描述某一演算法資料量與所需儲存空間的關係</a:t>
            </a:r>
            <a:endParaRPr lang="en-US" altLang="zh-TW"/>
          </a:p>
          <a:p>
            <a:r>
              <a:rPr lang="zh-TW" altLang="en-US"/>
              <a:t>常用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大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符號</a:t>
            </a:r>
            <a:r>
              <a:rPr lang="zh-TW" altLang="en-US"/>
              <a:t>來表示</a:t>
            </a:r>
            <a:endParaRPr lang="en-US" altLang="zh-TW"/>
          </a:p>
          <a:p>
            <a:r>
              <a:rPr lang="zh-TW" altLang="en-US"/>
              <a:t>常見的</a:t>
            </a:r>
            <a:r>
              <a:rPr lang="zh-TW" altLang="en-US">
                <a:solidFill>
                  <a:srgbClr val="00B0F0"/>
                </a:solidFill>
              </a:rPr>
              <a:t>空間複雜度</a:t>
            </a:r>
            <a:r>
              <a:rPr lang="zh-TW" altLang="en-US"/>
              <a:t>有：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/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同樣的，因為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不可能趨近無限大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故各空間複雜度大小之排序不一定為真實使用空間多寡之排序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通常在研究演算法時，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時間複雜度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的重要性會遠大於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並且同一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演算法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空間複雜度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也可能因不同實現方式而異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8338306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EF39B4-D72D-4390-AEC6-0E9E365D1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A875CB6-A8B9-4FC0-9A55-86EDB9DC3E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4715"/>
            <a:ext cx="10515600" cy="4913158"/>
          </a:xfrm>
        </p:spPr>
        <p:txBody>
          <a:bodyPr>
            <a:normAutofit lnSpcReduction="10000"/>
          </a:bodyPr>
          <a:lstStyle/>
          <a:p>
            <a:r>
              <a:rPr lang="zh-TW" altLang="en-US"/>
              <a:t>考慮儲存 </a:t>
            </a:r>
            <a:r>
              <a:rPr lang="en-US" altLang="zh-TW"/>
              <a:t>5</a:t>
            </a:r>
            <a:r>
              <a:rPr lang="zh-TW" altLang="en-US"/>
              <a:t> 筆資料，可以</a:t>
            </a:r>
            <a:r>
              <a:rPr lang="zh-TW" altLang="en-US">
                <a:solidFill>
                  <a:srgbClr val="FFC000"/>
                </a:solidFill>
              </a:rPr>
              <a:t>宣告 </a:t>
            </a:r>
            <a:r>
              <a:rPr lang="en-US" altLang="zh-TW"/>
              <a:t>5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來儲存</a:t>
            </a:r>
            <a:endParaRPr lang="en-US" altLang="zh-TW"/>
          </a:p>
          <a:p>
            <a:r>
              <a:rPr lang="zh-TW" altLang="en-US"/>
              <a:t>但考慮儲存 </a:t>
            </a:r>
            <a:r>
              <a:rPr lang="en-US" altLang="zh-TW"/>
              <a:t>100</a:t>
            </a:r>
            <a:r>
              <a:rPr lang="zh-TW" altLang="en-US"/>
              <a:t> 筆資料，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 </a:t>
            </a:r>
            <a:r>
              <a:rPr lang="en-US" altLang="zh-TW"/>
              <a:t>100 </a:t>
            </a:r>
            <a:r>
              <a:rPr lang="zh-TW" altLang="en-US"/>
              <a:t>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顯然不太現實</a:t>
            </a:r>
            <a:endParaRPr lang="en-US" altLang="zh-TW"/>
          </a:p>
          <a:p>
            <a:r>
              <a:rPr lang="zh-TW" altLang="en-US"/>
              <a:t>此時便可以使用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en-US" altLang="zh-TW">
                <a:solidFill>
                  <a:srgbClr val="00B0F0"/>
                </a:solidFill>
              </a:rPr>
              <a:t>(array)</a:t>
            </a:r>
            <a:r>
              <a:rPr lang="zh-TW" altLang="en-US"/>
              <a:t>來</a:t>
            </a:r>
            <a:r>
              <a:rPr lang="zh-TW" altLang="en-US">
                <a:solidFill>
                  <a:srgbClr val="FFFF00"/>
                </a:solidFill>
              </a:rPr>
              <a:t>儲存多個相同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裡每個儲存的資料稱為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en-US" altLang="zh-TW">
                <a:solidFill>
                  <a:srgbClr val="00B0F0"/>
                </a:solidFill>
              </a:rPr>
              <a:t>(element)</a:t>
            </a: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長度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大小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在創建後不可變更</a:t>
            </a:r>
            <a:endParaRPr lang="en-US" altLang="zh-TW"/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，原因後方會陳述</a:t>
            </a:r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搜尋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，原因是因為需要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循序搜尋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原因是因為需要將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插入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zh-TW" altLang="en-US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刪除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後方的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元素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向後或向前移動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72448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2B44A5-5BF1-481A-9575-B4B1B9102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陣列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A138748-E6C7-45A5-9B63-3010ECE31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125" y="1544638"/>
            <a:ext cx="10953750" cy="260467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中是連續的，即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中每個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皆相鄰</a:t>
            </a:r>
            <a:endParaRPr lang="en-US" altLang="zh-TW"/>
          </a:p>
          <a:p>
            <a:r>
              <a:rPr lang="zh-TW" altLang="en-US"/>
              <a:t>所以若要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，只需對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進行簡單運算即可：</a:t>
            </a:r>
            <a:endParaRPr lang="en-US" altLang="zh-TW"/>
          </a:p>
          <a:p>
            <a:r>
              <a:rPr lang="zh-TW" altLang="en-US"/>
              <a:t>已知</a:t>
            </a:r>
            <a:r>
              <a:rPr lang="zh-TW" altLang="en-US">
                <a:solidFill>
                  <a:srgbClr val="00B0F0"/>
                </a:solidFill>
              </a:rPr>
              <a:t>陣列元素記憶體大小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TW" altLang="en-US" i="1">
                <a:latin typeface="+mj-lt"/>
                <a:cs typeface="Times New Roman" panose="02020603050405020304" pitchFamily="18" charset="0"/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索引值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F0"/>
                </a:solidFill>
              </a:rPr>
              <a:t>陣列索引值 </a:t>
            </a:r>
            <a:r>
              <a:rPr lang="en-US" altLang="zh-TW">
                <a:solidFill>
                  <a:srgbClr val="00B0F0"/>
                </a:solidFill>
              </a:rPr>
              <a:t>n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即為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×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r>
              <a:rPr lang="zh-TW" altLang="en-US"/>
              <a:t>故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en-US"/>
              <a:t>這稱為</a:t>
            </a:r>
            <a:r>
              <a:rPr lang="zh-TW" altLang="en-US">
                <a:solidFill>
                  <a:srgbClr val="00B0F0"/>
                </a:solidFill>
              </a:rPr>
              <a:t>隨機存取</a:t>
            </a:r>
            <a:r>
              <a:rPr lang="en-US" altLang="zh-TW">
                <a:solidFill>
                  <a:srgbClr val="00B0F0"/>
                </a:solidFill>
              </a:rPr>
              <a:t>(random access)</a:t>
            </a:r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C977D997-6A1E-41D2-AB42-07826A9862BD}"/>
              </a:ext>
            </a:extLst>
          </p:cNvPr>
          <p:cNvGrpSpPr/>
          <p:nvPr/>
        </p:nvGrpSpPr>
        <p:grpSpPr>
          <a:xfrm>
            <a:off x="1139710" y="4255672"/>
            <a:ext cx="9912580" cy="2011778"/>
            <a:chOff x="1139710" y="4303297"/>
            <a:chExt cx="9912580" cy="2011778"/>
          </a:xfrm>
        </p:grpSpPr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29F8B69C-469C-43D9-8D0A-8B39B97DFAAA}"/>
                </a:ext>
              </a:extLst>
            </p:cNvPr>
            <p:cNvCxnSpPr>
              <a:cxnSpLocks/>
            </p:cNvCxnSpPr>
            <p:nvPr/>
          </p:nvCxnSpPr>
          <p:spPr>
            <a:xfrm>
              <a:off x="9506730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EE013CE9-1E42-43B3-A581-E56202B7D0C9}"/>
                </a:ext>
              </a:extLst>
            </p:cNvPr>
            <p:cNvCxnSpPr>
              <a:cxnSpLocks/>
            </p:cNvCxnSpPr>
            <p:nvPr/>
          </p:nvCxnSpPr>
          <p:spPr>
            <a:xfrm>
              <a:off x="8195447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接點 97">
              <a:extLst>
                <a:ext uri="{FF2B5EF4-FFF2-40B4-BE49-F238E27FC236}">
                  <a16:creationId xmlns:a16="http://schemas.microsoft.com/office/drawing/2014/main" id="{9F698FBE-F230-48C1-ABE1-2B55A80B87A2}"/>
                </a:ext>
              </a:extLst>
            </p:cNvPr>
            <p:cNvCxnSpPr>
              <a:cxnSpLocks/>
            </p:cNvCxnSpPr>
            <p:nvPr/>
          </p:nvCxnSpPr>
          <p:spPr>
            <a:xfrm>
              <a:off x="6880998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接點 96">
              <a:extLst>
                <a:ext uri="{FF2B5EF4-FFF2-40B4-BE49-F238E27FC236}">
                  <a16:creationId xmlns:a16="http://schemas.microsoft.com/office/drawing/2014/main" id="{0F9508A4-BA86-414A-9568-43B3604BE894}"/>
                </a:ext>
              </a:extLst>
            </p:cNvPr>
            <p:cNvCxnSpPr>
              <a:cxnSpLocks/>
            </p:cNvCxnSpPr>
            <p:nvPr/>
          </p:nvCxnSpPr>
          <p:spPr>
            <a:xfrm>
              <a:off x="556733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F2B480E-3B3E-4011-AD28-9633ECDDE808}"/>
                </a:ext>
              </a:extLst>
            </p:cNvPr>
            <p:cNvSpPr/>
            <p:nvPr/>
          </p:nvSpPr>
          <p:spPr>
            <a:xfrm>
              <a:off x="2939226" y="4410629"/>
              <a:ext cx="7886693" cy="514418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BA881867-0DB9-4C25-94BA-A93CB9A43A16}"/>
                </a:ext>
              </a:extLst>
            </p:cNvPr>
            <p:cNvCxnSpPr>
              <a:cxnSpLocks/>
            </p:cNvCxnSpPr>
            <p:nvPr/>
          </p:nvCxnSpPr>
          <p:spPr>
            <a:xfrm>
              <a:off x="425367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27E85DA-F45A-4C68-907B-CCFA1F84866B}"/>
                </a:ext>
              </a:extLst>
            </p:cNvPr>
            <p:cNvSpPr txBox="1"/>
            <p:nvPr/>
          </p:nvSpPr>
          <p:spPr>
            <a:xfrm>
              <a:off x="3405535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1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488793A1-06F0-44E5-B02F-10FB9D3FBEDA}"/>
                </a:ext>
              </a:extLst>
            </p:cNvPr>
            <p:cNvSpPr txBox="1"/>
            <p:nvPr/>
          </p:nvSpPr>
          <p:spPr>
            <a:xfrm>
              <a:off x="4719983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2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2996B0BB-89B8-439A-8D5D-197DBE971670}"/>
                </a:ext>
              </a:extLst>
            </p:cNvPr>
            <p:cNvSpPr txBox="1"/>
            <p:nvPr/>
          </p:nvSpPr>
          <p:spPr>
            <a:xfrm>
              <a:off x="6034432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3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05784922-A0D5-4C06-9BE1-669C2262BAB6}"/>
                </a:ext>
              </a:extLst>
            </p:cNvPr>
            <p:cNvSpPr txBox="1"/>
            <p:nvPr/>
          </p:nvSpPr>
          <p:spPr>
            <a:xfrm>
              <a:off x="3419163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0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6FF62FDD-9CB9-416E-8C66-86B3F58285E6}"/>
                </a:ext>
              </a:extLst>
            </p:cNvPr>
            <p:cNvSpPr txBox="1"/>
            <p:nvPr/>
          </p:nvSpPr>
          <p:spPr>
            <a:xfrm>
              <a:off x="4733612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1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841C785E-058E-4EC0-82B3-38901E0ABC00}"/>
                </a:ext>
              </a:extLst>
            </p:cNvPr>
            <p:cNvSpPr txBox="1"/>
            <p:nvPr/>
          </p:nvSpPr>
          <p:spPr>
            <a:xfrm>
              <a:off x="604806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2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AC7FE7E5-74A5-4CB5-82F7-2CCBCB71DA64}"/>
                </a:ext>
              </a:extLst>
            </p:cNvPr>
            <p:cNvSpPr/>
            <p:nvPr/>
          </p:nvSpPr>
          <p:spPr>
            <a:xfrm>
              <a:off x="1139710" y="4303297"/>
              <a:ext cx="9912580" cy="201177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1CB97FE-F99D-40E2-BD27-83265568FBCC}"/>
                </a:ext>
              </a:extLst>
            </p:cNvPr>
            <p:cNvSpPr txBox="1"/>
            <p:nvPr/>
          </p:nvSpPr>
          <p:spPr>
            <a:xfrm>
              <a:off x="1353965" y="4426370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陣列內容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073300F-589B-465B-94CA-634B4ABDFE04}"/>
                </a:ext>
              </a:extLst>
            </p:cNvPr>
            <p:cNvSpPr txBox="1"/>
            <p:nvPr/>
          </p:nvSpPr>
          <p:spPr>
            <a:xfrm>
              <a:off x="1523456" y="4940036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C000"/>
                  </a:solidFill>
                </a:rPr>
                <a:t>索引值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9E397823-407F-4794-BC59-33F71185AF2E}"/>
                </a:ext>
              </a:extLst>
            </p:cNvPr>
            <p:cNvSpPr txBox="1"/>
            <p:nvPr/>
          </p:nvSpPr>
          <p:spPr>
            <a:xfrm>
              <a:off x="7358390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4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F8BD4888-5AF2-42CD-8A6C-15E6B20CE8B6}"/>
                </a:ext>
              </a:extLst>
            </p:cNvPr>
            <p:cNvSpPr txBox="1"/>
            <p:nvPr/>
          </p:nvSpPr>
          <p:spPr>
            <a:xfrm>
              <a:off x="8672838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5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09A17D0B-8814-4379-8221-B38EDF05029B}"/>
                </a:ext>
              </a:extLst>
            </p:cNvPr>
            <p:cNvSpPr txBox="1"/>
            <p:nvPr/>
          </p:nvSpPr>
          <p:spPr>
            <a:xfrm>
              <a:off x="9987287" y="4399156"/>
              <a:ext cx="3818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800">
                  <a:solidFill>
                    <a:srgbClr val="00B0F0"/>
                  </a:solidFill>
                </a:rPr>
                <a:t>6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4E947A1A-4897-4D85-8A7E-916DACCF880F}"/>
                </a:ext>
              </a:extLst>
            </p:cNvPr>
            <p:cNvSpPr txBox="1"/>
            <p:nvPr/>
          </p:nvSpPr>
          <p:spPr>
            <a:xfrm>
              <a:off x="7360931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3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503E7E1C-F38A-4957-883C-5F7D4CDCF9B3}"/>
                </a:ext>
              </a:extLst>
            </p:cNvPr>
            <p:cNvSpPr txBox="1"/>
            <p:nvPr/>
          </p:nvSpPr>
          <p:spPr>
            <a:xfrm>
              <a:off x="8675380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4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C24EADBD-601D-4A75-A2B0-EFBDAD128B16}"/>
                </a:ext>
              </a:extLst>
            </p:cNvPr>
            <p:cNvSpPr txBox="1"/>
            <p:nvPr/>
          </p:nvSpPr>
          <p:spPr>
            <a:xfrm>
              <a:off x="9989829" y="4944459"/>
              <a:ext cx="35458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C000"/>
                  </a:solidFill>
                </a:rPr>
                <a:t>5</a:t>
              </a:r>
              <a:endParaRPr lang="zh-TW" altLang="en-US" sz="2400">
                <a:solidFill>
                  <a:srgbClr val="FFC000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36404C06-6D32-4F24-A00C-77B95AD382A0}"/>
                </a:ext>
              </a:extLst>
            </p:cNvPr>
            <p:cNvSpPr txBox="1"/>
            <p:nvPr/>
          </p:nvSpPr>
          <p:spPr>
            <a:xfrm>
              <a:off x="2994367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5D231E34-0CE6-4004-AFAD-AC4002FA9339}"/>
                </a:ext>
              </a:extLst>
            </p:cNvPr>
            <p:cNvSpPr txBox="1"/>
            <p:nvPr/>
          </p:nvSpPr>
          <p:spPr>
            <a:xfrm>
              <a:off x="4308816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0xF008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71E0A390-C9E1-454F-B03A-6496B73B037E}"/>
                </a:ext>
              </a:extLst>
            </p:cNvPr>
            <p:cNvSpPr txBox="1"/>
            <p:nvPr/>
          </p:nvSpPr>
          <p:spPr>
            <a:xfrm>
              <a:off x="562326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E7FAC3DE-FA7C-47EE-8FEF-22EE2784FEFE}"/>
                </a:ext>
              </a:extLst>
            </p:cNvPr>
            <p:cNvSpPr txBox="1"/>
            <p:nvPr/>
          </p:nvSpPr>
          <p:spPr>
            <a:xfrm>
              <a:off x="1215677" y="5395260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D99CC8B2-0F5F-48D1-9BFB-943D820779B2}"/>
                </a:ext>
              </a:extLst>
            </p:cNvPr>
            <p:cNvSpPr txBox="1"/>
            <p:nvPr/>
          </p:nvSpPr>
          <p:spPr>
            <a:xfrm>
              <a:off x="6936135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0xF018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0BD5FCFD-D9E6-4976-B0AE-80E58ED000C1}"/>
                </a:ext>
              </a:extLst>
            </p:cNvPr>
            <p:cNvSpPr txBox="1"/>
            <p:nvPr/>
          </p:nvSpPr>
          <p:spPr>
            <a:xfrm>
              <a:off x="8250584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0xF020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43B02004-A4DB-46D0-B427-EFC0768FFEBA}"/>
                </a:ext>
              </a:extLst>
            </p:cNvPr>
            <p:cNvSpPr txBox="1"/>
            <p:nvPr/>
          </p:nvSpPr>
          <p:spPr>
            <a:xfrm>
              <a:off x="9565033" y="539968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rgbClr val="FFFF00"/>
                  </a:solidFill>
                </a:rPr>
                <a:t>0xF028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8EFB932A-EA52-4F2A-9B0A-430E80B382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25919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2429A5F7-4C27-43FC-9186-CCED73B9355B}"/>
                </a:ext>
              </a:extLst>
            </p:cNvPr>
            <p:cNvCxnSpPr>
              <a:cxnSpLocks/>
            </p:cNvCxnSpPr>
            <p:nvPr/>
          </p:nvCxnSpPr>
          <p:spPr>
            <a:xfrm>
              <a:off x="2939226" y="4401871"/>
              <a:ext cx="0" cy="535306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7B27E34E-F121-437F-BBEE-DEE40E8BAB73}"/>
                </a:ext>
              </a:extLst>
            </p:cNvPr>
            <p:cNvGrpSpPr/>
            <p:nvPr/>
          </p:nvGrpSpPr>
          <p:grpSpPr>
            <a:xfrm>
              <a:off x="3645694" y="5746402"/>
              <a:ext cx="1197769" cy="461665"/>
              <a:chOff x="473443" y="1232685"/>
              <a:chExt cx="1197769" cy="461665"/>
            </a:xfrm>
          </p:grpSpPr>
          <p:sp>
            <p:nvSpPr>
              <p:cNvPr id="41" name="文字方塊 40">
                <a:extLst>
                  <a:ext uri="{FF2B5EF4-FFF2-40B4-BE49-F238E27FC236}">
                    <a16:creationId xmlns:a16="http://schemas.microsoft.com/office/drawing/2014/main" id="{E6C2C93B-5636-4682-AB75-EF3FC567F0F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43" name="直線單箭頭接點 42">
                <a:extLst>
                  <a:ext uri="{FF2B5EF4-FFF2-40B4-BE49-F238E27FC236}">
                    <a16:creationId xmlns:a16="http://schemas.microsoft.com/office/drawing/2014/main" id="{E7F525B3-705A-4F5B-B2B4-AFE46571F5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單箭頭接點 43">
                <a:extLst>
                  <a:ext uri="{FF2B5EF4-FFF2-40B4-BE49-F238E27FC236}">
                    <a16:creationId xmlns:a16="http://schemas.microsoft.com/office/drawing/2014/main" id="{7FCD8CF0-1F41-4AE2-8F38-6E93A138C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3374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線接點 44">
                <a:extLst>
                  <a:ext uri="{FF2B5EF4-FFF2-40B4-BE49-F238E27FC236}">
                    <a16:creationId xmlns:a16="http://schemas.microsoft.com/office/drawing/2014/main" id="{A1F0B9E4-3DD2-4496-98F0-E05A105C8C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5" name="群組 74">
              <a:extLst>
                <a:ext uri="{FF2B5EF4-FFF2-40B4-BE49-F238E27FC236}">
                  <a16:creationId xmlns:a16="http://schemas.microsoft.com/office/drawing/2014/main" id="{8494AC43-5917-40FB-9C49-CFF7F36A8A40}"/>
                </a:ext>
              </a:extLst>
            </p:cNvPr>
            <p:cNvGrpSpPr/>
            <p:nvPr/>
          </p:nvGrpSpPr>
          <p:grpSpPr>
            <a:xfrm>
              <a:off x="4968455" y="5746402"/>
              <a:ext cx="1197769" cy="461665"/>
              <a:chOff x="473443" y="1232685"/>
              <a:chExt cx="1197769" cy="461665"/>
            </a:xfrm>
          </p:grpSpPr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ACD1BE9B-FF1F-4915-81E5-042D0F575ACF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77" name="直線單箭頭接點 76">
                <a:extLst>
                  <a:ext uri="{FF2B5EF4-FFF2-40B4-BE49-F238E27FC236}">
                    <a16:creationId xmlns:a16="http://schemas.microsoft.com/office/drawing/2014/main" id="{8714A45D-BD69-44E8-AB33-4E58233167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線單箭頭接點 77">
                <a:extLst>
                  <a:ext uri="{FF2B5EF4-FFF2-40B4-BE49-F238E27FC236}">
                    <a16:creationId xmlns:a16="http://schemas.microsoft.com/office/drawing/2014/main" id="{651A228C-E190-4C6E-A1D7-1052D05C1D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0993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接點 78">
                <a:extLst>
                  <a:ext uri="{FF2B5EF4-FFF2-40B4-BE49-F238E27FC236}">
                    <a16:creationId xmlns:a16="http://schemas.microsoft.com/office/drawing/2014/main" id="{A8AE881E-831C-475B-B847-61FE3FF0E48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0" name="群組 79">
              <a:extLst>
                <a:ext uri="{FF2B5EF4-FFF2-40B4-BE49-F238E27FC236}">
                  <a16:creationId xmlns:a16="http://schemas.microsoft.com/office/drawing/2014/main" id="{2FBCEAB8-5CA7-4E72-ACB7-E07EC51638DE}"/>
                </a:ext>
              </a:extLst>
            </p:cNvPr>
            <p:cNvGrpSpPr/>
            <p:nvPr/>
          </p:nvGrpSpPr>
          <p:grpSpPr>
            <a:xfrm>
              <a:off x="6282114" y="5746402"/>
              <a:ext cx="1197769" cy="461665"/>
              <a:chOff x="473443" y="1232685"/>
              <a:chExt cx="1197769" cy="461665"/>
            </a:xfrm>
          </p:grpSpPr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7B5BB22D-4212-4DC6-8CCB-AB4E8EAF26B3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2" name="直線單箭頭接點 81">
                <a:extLst>
                  <a:ext uri="{FF2B5EF4-FFF2-40B4-BE49-F238E27FC236}">
                    <a16:creationId xmlns:a16="http://schemas.microsoft.com/office/drawing/2014/main" id="{2AE53729-0B8F-448A-B0B9-83CED967D3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單箭頭接點 82">
                <a:extLst>
                  <a:ext uri="{FF2B5EF4-FFF2-40B4-BE49-F238E27FC236}">
                    <a16:creationId xmlns:a16="http://schemas.microsoft.com/office/drawing/2014/main" id="{2CA2F8AA-9B5C-4B86-839D-C1FE252EE08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線接點 83">
                <a:extLst>
                  <a:ext uri="{FF2B5EF4-FFF2-40B4-BE49-F238E27FC236}">
                    <a16:creationId xmlns:a16="http://schemas.microsoft.com/office/drawing/2014/main" id="{F0CB54A5-94BA-49F3-9293-583FBE9241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05E60000-1966-4AD8-BBF1-42FC49DF8CB5}"/>
                </a:ext>
              </a:extLst>
            </p:cNvPr>
            <p:cNvGrpSpPr/>
            <p:nvPr/>
          </p:nvGrpSpPr>
          <p:grpSpPr>
            <a:xfrm>
              <a:off x="7596563" y="5746402"/>
              <a:ext cx="1197769" cy="461665"/>
              <a:chOff x="473443" y="1232685"/>
              <a:chExt cx="1197769" cy="461665"/>
            </a:xfrm>
          </p:grpSpPr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6F4D3552-3269-4F3B-B104-33D867D3DF86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87" name="直線單箭頭接點 86">
                <a:extLst>
                  <a:ext uri="{FF2B5EF4-FFF2-40B4-BE49-F238E27FC236}">
                    <a16:creationId xmlns:a16="http://schemas.microsoft.com/office/drawing/2014/main" id="{0F46DFD9-FD4F-45A2-8026-CA93E2C669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單箭頭接點 87">
                <a:extLst>
                  <a:ext uri="{FF2B5EF4-FFF2-40B4-BE49-F238E27FC236}">
                    <a16:creationId xmlns:a16="http://schemas.microsoft.com/office/drawing/2014/main" id="{A010F731-F899-40DA-83C2-9780ABB6A1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3640CFA8-BA4D-45B0-BF53-25EECC030F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群組 89">
              <a:extLst>
                <a:ext uri="{FF2B5EF4-FFF2-40B4-BE49-F238E27FC236}">
                  <a16:creationId xmlns:a16="http://schemas.microsoft.com/office/drawing/2014/main" id="{4749FED8-EDF7-40AA-BD0B-EB77C9EA5257}"/>
                </a:ext>
              </a:extLst>
            </p:cNvPr>
            <p:cNvGrpSpPr/>
            <p:nvPr/>
          </p:nvGrpSpPr>
          <p:grpSpPr>
            <a:xfrm>
              <a:off x="8911012" y="5746402"/>
              <a:ext cx="1197769" cy="461665"/>
              <a:chOff x="473443" y="1232685"/>
              <a:chExt cx="1197769" cy="461665"/>
            </a:xfrm>
          </p:grpSpPr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F57300BF-7417-405A-9184-6B8023A231EE}"/>
                  </a:ext>
                </a:extLst>
              </p:cNvPr>
              <p:cNvSpPr txBox="1"/>
              <p:nvPr/>
            </p:nvSpPr>
            <p:spPr>
              <a:xfrm>
                <a:off x="822012" y="1232685"/>
                <a:ext cx="524504" cy="461665"/>
              </a:xfrm>
              <a:prstGeom prst="rect">
                <a:avLst/>
              </a:prstGeom>
              <a:noFill/>
              <a:ln w="57150"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99FFCC"/>
                    </a:solidFill>
                  </a:rPr>
                  <a:t>+8</a:t>
                </a:r>
                <a:endParaRPr lang="zh-TW" altLang="en-US" sz="2400">
                  <a:solidFill>
                    <a:srgbClr val="99FFCC"/>
                  </a:solidFill>
                </a:endParaRPr>
              </a:p>
            </p:txBody>
          </p:sp>
          <p:cxnSp>
            <p:nvCxnSpPr>
              <p:cNvPr id="92" name="直線單箭頭接點 91">
                <a:extLst>
                  <a:ext uri="{FF2B5EF4-FFF2-40B4-BE49-F238E27FC236}">
                    <a16:creationId xmlns:a16="http://schemas.microsoft.com/office/drawing/2014/main" id="{CB11C291-931C-4A2A-B633-ADE74C7008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1502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線單箭頭接點 92">
                <a:extLst>
                  <a:ext uri="{FF2B5EF4-FFF2-40B4-BE49-F238E27FC236}">
                    <a16:creationId xmlns:a16="http://schemas.microsoft.com/office/drawing/2014/main" id="{72B795AB-BA77-44DE-860C-E67D1D71FA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1786" y="1314614"/>
                <a:ext cx="0" cy="335592"/>
              </a:xfrm>
              <a:prstGeom prst="straightConnector1">
                <a:avLst/>
              </a:prstGeom>
              <a:ln w="57150">
                <a:solidFill>
                  <a:srgbClr val="99FFCC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線接點 93">
                <a:extLst>
                  <a:ext uri="{FF2B5EF4-FFF2-40B4-BE49-F238E27FC236}">
                    <a16:creationId xmlns:a16="http://schemas.microsoft.com/office/drawing/2014/main" id="{562B6D9D-1251-4091-A314-92F1E9311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3443" y="1647021"/>
                <a:ext cx="1197769" cy="0"/>
              </a:xfrm>
              <a:prstGeom prst="line">
                <a:avLst/>
              </a:prstGeom>
              <a:ln w="57150">
                <a:solidFill>
                  <a:srgbClr val="99FFCC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9523351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5436</TotalTime>
  <Words>7596</Words>
  <Application>Microsoft Office PowerPoint</Application>
  <PresentationFormat>寬螢幕</PresentationFormat>
  <Paragraphs>1079</Paragraphs>
  <Slides>51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51</vt:i4>
      </vt:variant>
    </vt:vector>
  </HeadingPairs>
  <TitlesOfParts>
    <vt:vector size="57" baseType="lpstr">
      <vt:lpstr>Arial</vt:lpstr>
      <vt:lpstr>Calibri</vt:lpstr>
      <vt:lpstr>Cambria Math</vt:lpstr>
      <vt:lpstr>Consolas</vt:lpstr>
      <vt:lpstr>Times New Roman</vt:lpstr>
      <vt:lpstr>TYIC</vt:lpstr>
      <vt:lpstr>基礎資料結構與演算法</vt:lpstr>
      <vt:lpstr>資料結構與演算法</vt:lpstr>
      <vt:lpstr>O (大 O 符號)</vt:lpstr>
      <vt:lpstr>Ω (大 Ω 符號)</vt:lpstr>
      <vt:lpstr> Θ (大 Θ 符號)</vt:lpstr>
      <vt:lpstr>時間複雜度</vt:lpstr>
      <vt:lpstr>空間複雜度</vt:lpstr>
      <vt:lpstr>陣列</vt:lpstr>
      <vt:lpstr>陣列</vt:lpstr>
      <vt:lpstr>串列與鏈結串列</vt:lpstr>
      <vt:lpstr>鏈結串列</vt:lpstr>
      <vt:lpstr>陣列與鏈結串列</vt:lpstr>
      <vt:lpstr>陣列與鏈結串列</vt:lpstr>
      <vt:lpstr>佇列、堆疊、雙端佇列</vt:lpstr>
      <vt:lpstr>佇列、堆疊、雙端佇列</vt:lpstr>
      <vt:lpstr>鍵值映射</vt:lpstr>
      <vt:lpstr>迴圈找最大、最小值</vt:lpstr>
      <vt:lpstr>迴圈找最大、最小值</vt:lpstr>
      <vt:lpstr>循序搜尋法</vt:lpstr>
      <vt:lpstr>循序搜尋法</vt:lpstr>
      <vt:lpstr>循序搜尋法的衍伸應用</vt:lpstr>
      <vt:lpstr>循序搜尋法的衍生應用</vt:lpstr>
      <vt:lpstr>二分搜尋法</vt:lpstr>
      <vt:lpstr>二分搜尋法</vt:lpstr>
      <vt:lpstr>二分搜尋法</vt:lpstr>
      <vt:lpstr>二分搜尋法的衍伸應用</vt:lpstr>
      <vt:lpstr>二分搜尋法的衍生應用</vt:lpstr>
      <vt:lpstr>遞迴</vt:lpstr>
      <vt:lpstr>最大公因數</vt:lpstr>
      <vt:lpstr>補充：輾轉相除法證明</vt:lpstr>
      <vt:lpstr>最小公倍數</vt:lpstr>
      <vt:lpstr>獲取一正整數位數</vt:lpstr>
      <vt:lpstr>獲取一正整數之每一位數</vt:lpstr>
      <vt:lpstr>交換</vt:lpstr>
      <vt:lpstr>交換</vt:lpstr>
      <vt:lpstr>排序</vt:lpstr>
      <vt:lpstr>排序</vt:lpstr>
      <vt:lpstr>氣泡排序法</vt:lpstr>
      <vt:lpstr>氣泡排序法</vt:lpstr>
      <vt:lpstr>氣泡排序法</vt:lpstr>
      <vt:lpstr>選擇排序法</vt:lpstr>
      <vt:lpstr>選擇排序法</vt:lpstr>
      <vt:lpstr>選擇排序法(交換)</vt:lpstr>
      <vt:lpstr>選擇排序法(插入)</vt:lpstr>
      <vt:lpstr>插入排序法</vt:lpstr>
      <vt:lpstr>插入排序法(交換)</vt:lpstr>
      <vt:lpstr>插入排序法(交換)</vt:lpstr>
      <vt:lpstr>插入排序法(交換)</vt:lpstr>
      <vt:lpstr>插入排序法(插入)</vt:lpstr>
      <vt:lpstr>插入排序法(插入)</vt:lpstr>
      <vt:lpstr>插入排序法 (插入)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20_基礎資料結構與演算法</dc:title>
  <dc:creator>TYIC</dc:creator>
  <cp:lastModifiedBy>Myster</cp:lastModifiedBy>
  <cp:revision>2026</cp:revision>
  <dcterms:created xsi:type="dcterms:W3CDTF">2024-11-03T06:57:05Z</dcterms:created>
  <dcterms:modified xsi:type="dcterms:W3CDTF">2025-02-15T16:02:10Z</dcterms:modified>
</cp:coreProperties>
</file>