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9"/>
  </p:notesMasterIdLst>
  <p:sldIdLst>
    <p:sldId id="256" r:id="rId2"/>
    <p:sldId id="257" r:id="rId3"/>
    <p:sldId id="258" r:id="rId4"/>
    <p:sldId id="260" r:id="rId5"/>
    <p:sldId id="263" r:id="rId6"/>
    <p:sldId id="261" r:id="rId7"/>
    <p:sldId id="259" r:id="rId8"/>
    <p:sldId id="264" r:id="rId9"/>
    <p:sldId id="265" r:id="rId10"/>
    <p:sldId id="266" r:id="rId11"/>
    <p:sldId id="267" r:id="rId12"/>
    <p:sldId id="269" r:id="rId13"/>
    <p:sldId id="270" r:id="rId14"/>
    <p:sldId id="268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83" r:id="rId26"/>
    <p:sldId id="284" r:id="rId27"/>
    <p:sldId id="279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FE862-27B1-4F77-AB5B-82457274C927}" type="datetimeFigureOut">
              <a:rPr lang="zh-TW" altLang="en-US" smtClean="0"/>
              <a:t>2025/2/16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291F2-01C3-47ED-828D-E40A1F4890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829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291F2-01C3-47ED-828D-E40A1F48907B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49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98242226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231139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803236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27339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571C3-BCFD-4718-B098-7F99B85EB8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7858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zh.minecraft.wiki/w/%E7%BA%B9%E7%90%8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h.minecraft.wiki/w/File:Missing_Texture_JE4.png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lockbench.net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parisblue.github.io/minecraft-textures-viewer/#github/malcolmriley/unused-textures/master" TargetMode="External"/><Relationship Id="rId2" Type="http://schemas.openxmlformats.org/officeDocument/2006/relationships/hyperlink" Target="https://github.com/malcolmriley/unused-textur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zh.minecraft.wiki/w/%E6%A8%A1%E5%9E%8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h.minecraft.wiki/w/File:Missing_Texture_JE4.png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zh.minecraft.wiki/w/%E8%AF%AD%E8%A8%80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playlist?list=PLbMLilemgCLY0bENyaNE-pXZoiy6PYwLS" TargetMode="External"/><Relationship Id="rId2" Type="http://schemas.openxmlformats.org/officeDocument/2006/relationships/hyperlink" Target="https://zh.minecraft.wiki/w/%E5%91%BD%E4%BB%A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30B48A-1812-4829-8F89-E6E7D2F5B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Java </a:t>
            </a:r>
            <a:r>
              <a:rPr lang="zh-TW" altLang="en-US"/>
              <a:t>專案：物品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733B871-C8D6-44CE-9B7B-EE45521D02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 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8155751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036FD2-1CE5-41A9-B69B-2268F27FE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實際測試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C71059C-034E-4E55-AB74-DC55D1665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6329"/>
            <a:ext cx="6002785" cy="3089930"/>
          </a:xfrm>
        </p:spPr>
        <p:txBody>
          <a:bodyPr/>
          <a:lstStyle/>
          <a:p>
            <a:r>
              <a:rPr lang="zh-TW" altLang="en-US"/>
              <a:t>取得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後可能會發現</a:t>
            </a:r>
            <a:endParaRPr lang="en-US" altLang="zh-TW"/>
          </a:p>
          <a:p>
            <a:r>
              <a:rPr lang="zh-TW" altLang="en-US"/>
              <a:t>其外觀非常奇怪</a:t>
            </a:r>
            <a:endParaRPr lang="en-US" altLang="zh-TW"/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名稱</a:t>
            </a:r>
            <a:r>
              <a:rPr lang="en-US" altLang="zh-TW">
                <a:solidFill>
                  <a:srgbClr val="00B0F0"/>
                </a:solidFill>
              </a:rPr>
              <a:t>(name)</a:t>
            </a:r>
            <a:r>
              <a:rPr lang="zh-TW" altLang="en-US"/>
              <a:t>也非常奇怪</a:t>
            </a:r>
            <a:endParaRPr lang="en-US" altLang="zh-TW"/>
          </a:p>
          <a:p>
            <a:r>
              <a:rPr lang="zh-TW" altLang="en-US"/>
              <a:t>這是因為我們並沒有設定</a:t>
            </a:r>
            <a:endParaRPr lang="en-US" altLang="zh-TW"/>
          </a:p>
          <a:p>
            <a:r>
              <a:rPr lang="zh-TW" altLang="en-US"/>
              <a:t>該物品的</a:t>
            </a:r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en-US" altLang="zh-TW">
                <a:solidFill>
                  <a:srgbClr val="00B0F0"/>
                </a:solidFill>
              </a:rPr>
              <a:t>(texture)</a:t>
            </a:r>
            <a:r>
              <a:rPr lang="zh-TW" altLang="en-US"/>
              <a:t>及</a:t>
            </a:r>
            <a:r>
              <a:rPr lang="zh-TW" altLang="en-US">
                <a:solidFill>
                  <a:srgbClr val="00B0F0"/>
                </a:solidFill>
              </a:rPr>
              <a:t>名稱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但我們確實成功製作了一個新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D326997-AF44-4881-85D8-B7D0D980E7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15" t="64166" r="28944" b="10623"/>
          <a:stretch/>
        </p:blipFill>
        <p:spPr>
          <a:xfrm>
            <a:off x="6366097" y="4604965"/>
            <a:ext cx="5140104" cy="17779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DE60FE0D-21BE-41EE-A107-1D339190D2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956" y="1553776"/>
            <a:ext cx="5146244" cy="27044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644271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C5AEE7-4BA6-46C4-A9CE-528291DF5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紋理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15935468-6D61-4C01-B3ED-44DCF7EFE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en-US" altLang="zh-TW">
                <a:solidFill>
                  <a:srgbClr val="00B0F0"/>
                </a:solidFill>
              </a:rPr>
              <a:t>(texture)</a:t>
            </a:r>
            <a:r>
              <a:rPr lang="zh-TW" altLang="en-US"/>
              <a:t>就是遊戲中一切顯示的圖片</a:t>
            </a:r>
            <a:endParaRPr lang="en-US" altLang="zh-TW"/>
          </a:p>
          <a:p>
            <a:r>
              <a:rPr lang="zh-TW" altLang="en-US"/>
              <a:t>包含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的外觀等幾乎一切的可視元素</a:t>
            </a:r>
            <a:endParaRPr lang="en-US" altLang="zh-TW"/>
          </a:p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都被放置在 </a:t>
            </a:r>
            <a:r>
              <a:rPr lang="en-US" altLang="zh-TW">
                <a:solidFill>
                  <a:srgbClr val="92D050"/>
                </a:solidFill>
              </a:rPr>
              <a:t>assets/namespace/textures</a:t>
            </a:r>
          </a:p>
          <a:p>
            <a:r>
              <a:rPr lang="zh-TW" altLang="en-US"/>
              <a:t>且其下方設有許多子資料夾區分不同</a:t>
            </a:r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種類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強烈建議參考及模仿原版資源分類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紋理圖片皆採用 </a:t>
            </a:r>
            <a:r>
              <a:rPr lang="en-US" altLang="zh-TW">
                <a:solidFill>
                  <a:srgbClr val="FFFF00"/>
                </a:solidFill>
              </a:rPr>
              <a:t>png </a:t>
            </a:r>
            <a:r>
              <a:rPr lang="zh-TW" altLang="en-US">
                <a:solidFill>
                  <a:srgbClr val="FFFF00"/>
                </a:solidFill>
              </a:rPr>
              <a:t>格式</a:t>
            </a:r>
            <a:r>
              <a:rPr lang="en-US" altLang="zh-TW">
                <a:solidFill>
                  <a:srgbClr val="FFFF00"/>
                </a:solidFill>
              </a:rPr>
              <a:t>(.png </a:t>
            </a:r>
            <a:r>
              <a:rPr lang="zh-TW" altLang="en-US">
                <a:solidFill>
                  <a:srgbClr val="FFFF00"/>
                </a:solidFill>
              </a:rPr>
              <a:t>檔案</a:t>
            </a:r>
            <a:r>
              <a:rPr lang="en-US" altLang="zh-TW">
                <a:solidFill>
                  <a:srgbClr val="FFFF00"/>
                </a:solidFill>
              </a:rPr>
              <a:t>)</a:t>
            </a:r>
          </a:p>
          <a:p>
            <a:r>
              <a:rPr lang="zh-TW" altLang="en-US"/>
              <a:t>若遊戲無法找到</a:t>
            </a:r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，便會使用右方</a:t>
            </a:r>
            <a:r>
              <a:rPr lang="zh-TW" altLang="en-US">
                <a:solidFill>
                  <a:srgbClr val="00B0F0"/>
                </a:solidFill>
              </a:rPr>
              <a:t>無效紋理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更多</a:t>
            </a:r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資訊請參考</a:t>
            </a:r>
            <a:r>
              <a:rPr lang="zh-TW" altLang="en-US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維基百科</a:t>
            </a:r>
            <a:r>
              <a:rPr lang="en-US" altLang="zh-TW" sz="160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(https://zh.minecraft.wiki/w/%E7%BA%B9%E7%90%86)</a:t>
            </a:r>
            <a:endParaRPr lang="en-US" altLang="zh-TW">
              <a:solidFill>
                <a:srgbClr val="FFC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22779DB-5D98-47D5-A502-B5C77B340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161" y="1825625"/>
            <a:ext cx="1853639" cy="1853639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9204737C-C98F-499B-BFB9-CBDFE235456C}"/>
              </a:ext>
            </a:extLst>
          </p:cNvPr>
          <p:cNvSpPr txBox="1"/>
          <p:nvPr/>
        </p:nvSpPr>
        <p:spPr>
          <a:xfrm>
            <a:off x="9642150" y="381420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圖自維基百科</a:t>
            </a:r>
            <a:endParaRPr lang="zh-TW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44383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199CA5-318D-4791-84B5-BFC42AF3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紋理繪製軟體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7C7250-1EB4-453E-ADED-EA6EB3861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若想要自行繪製</a:t>
            </a:r>
            <a:r>
              <a:rPr lang="zh-TW" altLang="en-US">
                <a:solidFill>
                  <a:srgbClr val="00B0F0"/>
                </a:solidFill>
              </a:rPr>
              <a:t>紋理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雖然理論上任何繪圖軟體，包含</a:t>
            </a:r>
            <a:r>
              <a:rPr lang="zh-TW" altLang="en-US">
                <a:solidFill>
                  <a:srgbClr val="92D050"/>
                </a:solidFill>
              </a:rPr>
              <a:t>小畫家</a:t>
            </a:r>
            <a:r>
              <a:rPr lang="zh-TW" altLang="en-US"/>
              <a:t>，皆可用來繪製</a:t>
            </a:r>
            <a:endParaRPr lang="en-US" altLang="zh-TW"/>
          </a:p>
          <a:p>
            <a:r>
              <a:rPr lang="zh-TW" altLang="en-US"/>
              <a:t>但有幾個較為推薦的繪製軟體：</a:t>
            </a:r>
            <a:endParaRPr lang="en-US" altLang="zh-TW"/>
          </a:p>
          <a:p>
            <a:r>
              <a:rPr lang="en-US" altLang="zh-TW">
                <a:solidFill>
                  <a:srgbClr val="FFFF00"/>
                </a:solidFill>
              </a:rPr>
              <a:t>1.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BlockBench</a:t>
            </a:r>
            <a:r>
              <a:rPr lang="zh-TW" altLang="en-US">
                <a:solidFill>
                  <a:srgbClr val="FFFF00"/>
                </a:solidFill>
              </a:rPr>
              <a:t>：一個開源像素編輯器，極度適合 </a:t>
            </a:r>
            <a:r>
              <a:rPr lang="en-US" altLang="zh-TW">
                <a:solidFill>
                  <a:srgbClr val="FFFF00"/>
                </a:solidFill>
              </a:rPr>
              <a:t>Minecraft</a:t>
            </a:r>
          </a:p>
          <a:p>
            <a:r>
              <a:rPr lang="zh-TW" altLang="en-US">
                <a:solidFill>
                  <a:srgbClr val="FFFF00"/>
                </a:solidFill>
              </a:rPr>
              <a:t>官方網站：</a:t>
            </a:r>
            <a:r>
              <a:rPr lang="en-US" altLang="zh-TW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https://www.blockbench.net/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2.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Gimp</a:t>
            </a:r>
            <a:r>
              <a:rPr lang="zh-TW" altLang="en-US">
                <a:solidFill>
                  <a:srgbClr val="FFC000"/>
                </a:solidFill>
              </a:rPr>
              <a:t>：一個廣為人知的開源圖片編輯器，功能極多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官方網站：</a:t>
            </a:r>
            <a:r>
              <a:rPr lang="en-US" altLang="zh-TW">
                <a:solidFill>
                  <a:srgbClr val="FFC000"/>
                </a:solidFill>
              </a:rPr>
              <a:t>https://www.gimp.org/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1219631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72CC20-5CC1-4255-940F-6F90E553C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免費紋理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5CCACF-7BD8-4DDB-9D26-12BA59E85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3624"/>
            <a:ext cx="10515600" cy="3717458"/>
          </a:xfrm>
        </p:spPr>
        <p:txBody>
          <a:bodyPr/>
          <a:lstStyle/>
          <a:p>
            <a:r>
              <a:rPr lang="zh-TW" altLang="en-US"/>
              <a:t>若不想自行繪製</a:t>
            </a:r>
            <a:r>
              <a:rPr lang="zh-TW" altLang="en-US">
                <a:solidFill>
                  <a:srgbClr val="00B0F0"/>
                </a:solidFill>
              </a:rPr>
              <a:t>紋理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可以使用此免費</a:t>
            </a:r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https://github.com/malcolmriley/unused-textures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線上查看該庫所有</a:t>
            </a:r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https://oparisblue.github.io/minecraft-textures-viewer/#github/malcolmriley/unused-textures/master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也可自行從網上尋找其他免費</a:t>
            </a:r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，但須注意版權</a:t>
            </a:r>
          </a:p>
        </p:txBody>
      </p:sp>
    </p:spTree>
    <p:extLst>
      <p:ext uri="{BB962C8B-B14F-4D97-AF65-F5344CB8AC3E}">
        <p14:creationId xmlns:p14="http://schemas.microsoft.com/office/powerpoint/2010/main" val="287804257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CA8A0C-4845-48D4-A798-ACFD9FBC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物品紋理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46785EAE-E5E0-4610-BDAA-5EF2C68DE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物品紋理</a:t>
            </a:r>
            <a:r>
              <a:rPr lang="zh-TW" altLang="en-US"/>
              <a:t>放置在 </a:t>
            </a:r>
            <a:r>
              <a:rPr lang="en-US" altLang="zh-TW">
                <a:solidFill>
                  <a:srgbClr val="92D050"/>
                </a:solidFill>
              </a:rPr>
              <a:t>assets/namespace/textures/item</a:t>
            </a:r>
          </a:p>
          <a:p>
            <a:r>
              <a:rPr lang="zh-TW" altLang="en-US">
                <a:solidFill>
                  <a:srgbClr val="00B0F0"/>
                </a:solidFill>
              </a:rPr>
              <a:t>物品紋理</a:t>
            </a:r>
            <a:r>
              <a:rPr lang="zh-TW" altLang="en-US"/>
              <a:t>的圖片長寬比應為 </a:t>
            </a:r>
            <a:r>
              <a:rPr lang="en-US" altLang="zh-TW"/>
              <a:t>1 : 1</a:t>
            </a:r>
            <a:r>
              <a:rPr lang="zh-TW" altLang="en-US"/>
              <a:t>，且像素應為 </a:t>
            </a:r>
            <a:r>
              <a:rPr lang="en-US" altLang="zh-TW"/>
              <a:t>2 </a:t>
            </a:r>
            <a:r>
              <a:rPr lang="zh-TW" altLang="en-US"/>
              <a:t>的次方數</a:t>
            </a:r>
            <a:endParaRPr lang="en-US" altLang="zh-TW"/>
          </a:p>
          <a:p>
            <a:r>
              <a:rPr lang="zh-TW" altLang="en-US"/>
              <a:t>但不建議超過 </a:t>
            </a:r>
            <a:r>
              <a:rPr lang="en-US" altLang="zh-TW">
                <a:solidFill>
                  <a:srgbClr val="92D050"/>
                </a:solidFill>
              </a:rPr>
              <a:t>1024x1024</a:t>
            </a:r>
            <a:r>
              <a:rPr lang="zh-TW" altLang="en-US"/>
              <a:t>，原版物品</a:t>
            </a:r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則為 </a:t>
            </a:r>
            <a:r>
              <a:rPr lang="en-US" altLang="zh-TW">
                <a:solidFill>
                  <a:srgbClr val="92D050"/>
                </a:solidFill>
              </a:rPr>
              <a:t>16x16</a:t>
            </a:r>
          </a:p>
          <a:p>
            <a:r>
              <a:rPr lang="zh-TW" altLang="en-US"/>
              <a:t>通常會將</a:t>
            </a:r>
            <a:r>
              <a:rPr lang="zh-TW" altLang="en-US">
                <a:solidFill>
                  <a:srgbClr val="00B0F0"/>
                </a:solidFill>
              </a:rPr>
              <a:t>物品紋理</a:t>
            </a:r>
            <a:r>
              <a:rPr lang="zh-TW" altLang="en-US"/>
              <a:t>圖片檔名取為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名稱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範例</a:t>
            </a:r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如右</a:t>
            </a:r>
            <a:endParaRPr lang="en-US" altLang="zh-TW"/>
          </a:p>
          <a:p>
            <a:r>
              <a:rPr lang="zh-TW" altLang="en-US"/>
              <a:t>檔名：</a:t>
            </a:r>
            <a:r>
              <a:rPr lang="en-US" altLang="zh-TW">
                <a:solidFill>
                  <a:srgbClr val="92D050"/>
                </a:solidFill>
              </a:rPr>
              <a:t>tyic_logo.png</a:t>
            </a:r>
          </a:p>
          <a:p>
            <a:r>
              <a:rPr lang="zh-TW" altLang="en-US"/>
              <a:t>像素：</a:t>
            </a:r>
            <a:r>
              <a:rPr lang="en-US" altLang="zh-TW">
                <a:solidFill>
                  <a:srgbClr val="92D050"/>
                </a:solidFill>
              </a:rPr>
              <a:t>512x512</a:t>
            </a:r>
            <a:endParaRPr lang="zh-TW" altLang="en-US">
              <a:solidFill>
                <a:srgbClr val="92D050"/>
              </a:solidFill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620BB72A-E059-433C-9EF0-21C9FF482BEC}"/>
              </a:ext>
            </a:extLst>
          </p:cNvPr>
          <p:cNvGrpSpPr/>
          <p:nvPr/>
        </p:nvGrpSpPr>
        <p:grpSpPr>
          <a:xfrm>
            <a:off x="7637929" y="3465139"/>
            <a:ext cx="2711824" cy="2711824"/>
            <a:chOff x="4511488" y="3465139"/>
            <a:chExt cx="2711824" cy="271182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9E194491-C7DA-47AE-9166-C5B24F09F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1488" y="3465139"/>
              <a:ext cx="2711824" cy="271182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D2E6444-2F1E-4475-83DE-9C61F600B558}"/>
                </a:ext>
              </a:extLst>
            </p:cNvPr>
            <p:cNvSpPr txBox="1"/>
            <p:nvPr/>
          </p:nvSpPr>
          <p:spPr>
            <a:xfrm>
              <a:off x="6038372" y="5915353"/>
              <a:ext cx="1184940" cy="26161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050">
                  <a:solidFill>
                    <a:schemeClr val="accent3"/>
                  </a:solidFill>
                </a:rPr>
                <a:t>tyic_logo.png</a:t>
              </a:r>
              <a:endParaRPr lang="zh-TW" altLang="en-US" sz="105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092574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172EA3-6922-4B02-8B62-95417E3A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模型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193EC3-94CE-46BB-8647-727C2CDFC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9286"/>
            <a:ext cx="10515600" cy="359951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決定了樣式</a:t>
            </a:r>
            <a:endParaRPr lang="en-US" altLang="zh-TW"/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en-US" altLang="zh-TW">
                <a:solidFill>
                  <a:srgbClr val="00B0F0"/>
                </a:solidFill>
              </a:rPr>
              <a:t>(model)</a:t>
            </a:r>
            <a:r>
              <a:rPr lang="zh-TW" altLang="en-US"/>
              <a:t>決定了要用哪種</a:t>
            </a:r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和怎麼顯示</a:t>
            </a:r>
            <a:endParaRPr lang="en-US" altLang="zh-TW"/>
          </a:p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zh-TW" altLang="en-US"/>
              <a:t>都被放置在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assets/namespace/models</a:t>
            </a:r>
          </a:p>
          <a:p>
            <a:r>
              <a:rPr lang="zh-TW" altLang="en-US">
                <a:solidFill>
                  <a:srgbClr val="FFFF00"/>
                </a:solidFill>
              </a:rPr>
              <a:t>模型皆為 </a:t>
            </a:r>
            <a:r>
              <a:rPr lang="en-US" altLang="zh-TW">
                <a:solidFill>
                  <a:srgbClr val="FFFF00"/>
                </a:solidFill>
              </a:rPr>
              <a:t>json </a:t>
            </a:r>
            <a:r>
              <a:rPr lang="zh-TW" altLang="en-US">
                <a:solidFill>
                  <a:srgbClr val="FFFF00"/>
                </a:solidFill>
              </a:rPr>
              <a:t>檔案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若遊戲無法找到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zh-TW" altLang="en-US"/>
              <a:t>，便會使用右方</a:t>
            </a:r>
            <a:r>
              <a:rPr lang="zh-TW" altLang="en-US">
                <a:solidFill>
                  <a:srgbClr val="00B0F0"/>
                </a:solidFill>
              </a:rPr>
              <a:t>無效模型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更多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zh-TW" altLang="en-US"/>
              <a:t>資訊請參考</a:t>
            </a:r>
            <a:r>
              <a:rPr lang="zh-TW" altLang="en-US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維基百科</a:t>
            </a:r>
            <a:r>
              <a:rPr lang="en-US" altLang="zh-TW" sz="160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(https://zh.minecraft.wiki/w/%E6%A8%A1%E5%9E%8B)</a:t>
            </a:r>
            <a:endParaRPr lang="en-US" altLang="zh-TW">
              <a:solidFill>
                <a:srgbClr val="FFC00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41406C7-DC29-49CE-A341-4E40B79CE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310" y="2039286"/>
            <a:ext cx="2383490" cy="238349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18EA166-C03D-4CF6-B768-8743B8AD1294}"/>
              </a:ext>
            </a:extLst>
          </p:cNvPr>
          <p:cNvSpPr txBox="1"/>
          <p:nvPr/>
        </p:nvSpPr>
        <p:spPr>
          <a:xfrm>
            <a:off x="9377225" y="447679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圖自維基百科</a:t>
            </a:r>
            <a:endParaRPr lang="zh-TW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96835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268CCE-A222-4068-AFDC-AE37A0BD3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物品模型</a:t>
            </a:r>
          </a:p>
        </p:txBody>
      </p:sp>
      <p:sp>
        <p:nvSpPr>
          <p:cNvPr id="23" name="內容版面配置區 22">
            <a:extLst>
              <a:ext uri="{FF2B5EF4-FFF2-40B4-BE49-F238E27FC236}">
                <a16:creationId xmlns:a16="http://schemas.microsoft.com/office/drawing/2014/main" id="{18DCD924-2158-4EE2-9FCF-D8C420936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47763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物品模型</a:t>
            </a:r>
            <a:r>
              <a:rPr lang="zh-TW" altLang="en-US"/>
              <a:t>放置在 </a:t>
            </a:r>
            <a:r>
              <a:rPr lang="en-US" altLang="zh-TW">
                <a:solidFill>
                  <a:srgbClr val="92D050"/>
                </a:solidFill>
              </a:rPr>
              <a:t>assets/namespace/models/item</a:t>
            </a:r>
          </a:p>
          <a:p>
            <a:r>
              <a:rPr lang="zh-TW" altLang="en-US">
                <a:solidFill>
                  <a:srgbClr val="00B0F0"/>
                </a:solidFill>
              </a:rPr>
              <a:t>物品模型</a:t>
            </a:r>
            <a:r>
              <a:rPr lang="zh-TW" altLang="en-US"/>
              <a:t>的常見格式如左下</a:t>
            </a:r>
            <a:endParaRPr lang="en-US" altLang="zh-TW"/>
          </a:p>
          <a:p>
            <a:r>
              <a:rPr lang="zh-TW" altLang="en-US"/>
              <a:t>其中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layer0</a:t>
            </a:r>
            <a:r>
              <a:rPr lang="en-US" altLang="zh-TW"/>
              <a:t> </a:t>
            </a:r>
            <a:r>
              <a:rPr lang="zh-TW" altLang="en-US"/>
              <a:t>的值為</a:t>
            </a:r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標識符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即為</a:t>
            </a:r>
            <a:r>
              <a:rPr lang="en-US" altLang="zh-TW"/>
              <a:t> </a:t>
            </a:r>
            <a:r>
              <a:rPr lang="zh-TW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"</a:t>
            </a:r>
            <a:r>
              <a: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namespace</a:t>
            </a:r>
            <a:r>
              <a:rPr lang="zh-TW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:</a:t>
            </a:r>
            <a:r>
              <a: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path_to_texture</a:t>
            </a:r>
            <a:r>
              <a:rPr lang="zh-TW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"</a:t>
            </a:r>
            <a:endParaRPr lang="en-US" altLang="zh-TW">
              <a:solidFill>
                <a:srgbClr val="92D050"/>
              </a:solidFill>
              <a:latin typeface="+mj-lt"/>
              <a:cs typeface="JetBrains Mono" panose="02000009000000000000" pitchFamily="49" charset="0"/>
            </a:endParaRPr>
          </a:p>
          <a:p>
            <a:r>
              <a:rPr lang="zh-TW" altLang="en-US">
                <a:latin typeface="+mj-lt"/>
                <a:cs typeface="JetBrains Mono" panose="02000009000000000000" pitchFamily="49" charset="0"/>
              </a:rPr>
              <a:t>範例</a:t>
            </a:r>
            <a:r>
              <a:rPr lang="zh-TW" altLang="en-US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模型</a:t>
            </a:r>
            <a:r>
              <a:rPr lang="zh-TW" altLang="en-US">
                <a:latin typeface="+mj-lt"/>
                <a:cs typeface="JetBrains Mono" panose="02000009000000000000" pitchFamily="49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tyic_logo.json</a:t>
            </a:r>
            <a:r>
              <a:rPr lang="zh-TW" altLang="en-US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 </a:t>
            </a:r>
            <a:r>
              <a:rPr lang="zh-TW" altLang="en-US">
                <a:latin typeface="+mj-lt"/>
                <a:cs typeface="JetBrains Mono" panose="02000009000000000000" pitchFamily="49" charset="0"/>
              </a:rPr>
              <a:t>如右下</a:t>
            </a:r>
            <a:endParaRPr lang="en-US" altLang="zh-TW">
              <a:latin typeface="+mj-lt"/>
              <a:cs typeface="JetBrains Mono" panose="02000009000000000000" pitchFamily="49" charset="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955A5F1-286B-4FE7-9487-8493032C46D8}"/>
              </a:ext>
            </a:extLst>
          </p:cNvPr>
          <p:cNvGrpSpPr/>
          <p:nvPr/>
        </p:nvGrpSpPr>
        <p:grpSpPr>
          <a:xfrm>
            <a:off x="838201" y="4578973"/>
            <a:ext cx="5121384" cy="1661993"/>
            <a:chOff x="5293660" y="2481182"/>
            <a:chExt cx="5121384" cy="1661993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74D903FB-014E-4378-9CE7-CD1CE0D08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3660" y="2481182"/>
              <a:ext cx="5121384" cy="166199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"parent"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"minecraft:item/generated"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"textures"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"layer0"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7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namespace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r>
                <a:rPr kumimoji="0" lang="en-US" altLang="zh-TW" sz="17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path_to_</a:t>
              </a:r>
              <a:r>
                <a:rPr lang="en-US" altLang="zh-TW" sz="1700">
                  <a:solidFill>
                    <a:srgbClr val="6AAB73"/>
                  </a:solidFill>
                  <a:latin typeface="+mj-lt"/>
                  <a:cs typeface="JetBrains Mono" panose="02000009000000000000" pitchFamily="49" charset="0"/>
                </a:rPr>
                <a:t>texture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2741F9C6-4EDC-4468-8EA9-5ABC2B41D51D}"/>
                </a:ext>
              </a:extLst>
            </p:cNvPr>
            <p:cNvSpPr txBox="1"/>
            <p:nvPr/>
          </p:nvSpPr>
          <p:spPr>
            <a:xfrm>
              <a:off x="9832833" y="383539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json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B49D942-E230-4A90-AFF9-17CF34563C35}"/>
              </a:ext>
            </a:extLst>
          </p:cNvPr>
          <p:cNvGrpSpPr/>
          <p:nvPr/>
        </p:nvGrpSpPr>
        <p:grpSpPr>
          <a:xfrm>
            <a:off x="6480350" y="4578973"/>
            <a:ext cx="4873450" cy="1661993"/>
            <a:chOff x="5543725" y="4197834"/>
            <a:chExt cx="4873450" cy="1661993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909BFF87-4E52-450F-AA19-4C467258E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3725" y="4197834"/>
              <a:ext cx="4873450" cy="166199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"parent"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"minecraft:item/generated"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"textures"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"layer0"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en-US" altLang="zh-TW" sz="17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"tyicmod:item/tyic_logo"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3FD3BF26-4571-48FE-B02F-2450F431EBCB}"/>
                </a:ext>
              </a:extLst>
            </p:cNvPr>
            <p:cNvSpPr txBox="1"/>
            <p:nvPr/>
          </p:nvSpPr>
          <p:spPr>
            <a:xfrm>
              <a:off x="8841102" y="5552050"/>
              <a:ext cx="1576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tyic_logo.json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276439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EC8CE9-9890-401C-A642-23FAFBA26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物品模型映射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F0D30DD5-928F-4571-AB82-46C5AB200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1829"/>
            <a:ext cx="10515600" cy="564412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zh-TW" altLang="en-US"/>
              <a:t>決定了要用哪種</a:t>
            </a:r>
            <a:r>
              <a:rPr lang="zh-TW" altLang="en-US">
                <a:solidFill>
                  <a:srgbClr val="00B0F0"/>
                </a:solidFill>
              </a:rPr>
              <a:t>紋理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物品模型映射</a:t>
            </a:r>
            <a:r>
              <a:rPr lang="en-US" altLang="zh-TW">
                <a:solidFill>
                  <a:srgbClr val="00B0F0"/>
                </a:solidFill>
              </a:rPr>
              <a:t>(items model definition)</a:t>
            </a:r>
          </a:p>
          <a:p>
            <a:r>
              <a:rPr lang="zh-TW" altLang="en-US"/>
              <a:t>決定了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要用哪種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物品模型映射</a:t>
            </a:r>
            <a:r>
              <a:rPr lang="zh-TW" altLang="en-US"/>
              <a:t>都被放置在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assets/namespace/items</a:t>
            </a:r>
          </a:p>
          <a:p>
            <a:r>
              <a:rPr lang="zh-TW" altLang="en-US">
                <a:solidFill>
                  <a:srgbClr val="FFFF00"/>
                </a:solidFill>
              </a:rPr>
              <a:t>物品模型映射皆為 </a:t>
            </a:r>
            <a:r>
              <a:rPr lang="en-US" altLang="zh-TW">
                <a:solidFill>
                  <a:srgbClr val="FFFF00"/>
                </a:solidFill>
              </a:rPr>
              <a:t>json </a:t>
            </a:r>
            <a:r>
              <a:rPr lang="zh-TW" altLang="en-US">
                <a:solidFill>
                  <a:srgbClr val="FFFF00"/>
                </a:solidFill>
              </a:rPr>
              <a:t>檔案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且檔案名稱和物品 </a:t>
            </a:r>
            <a:r>
              <a:rPr lang="en-US" altLang="zh-TW">
                <a:solidFill>
                  <a:srgbClr val="FFFF00"/>
                </a:solidFill>
              </a:rPr>
              <a:t>id </a:t>
            </a:r>
            <a:r>
              <a:rPr lang="zh-TW" altLang="en-US">
                <a:solidFill>
                  <a:srgbClr val="FFFF00"/>
                </a:solidFill>
              </a:rPr>
              <a:t>需相同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物品模型映射</a:t>
            </a:r>
            <a:r>
              <a:rPr lang="zh-TW" altLang="en-US"/>
              <a:t>的常見格式如右上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其中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model</a:t>
            </a:r>
            <a:r>
              <a:rPr lang="en-US" altLang="zh-TW"/>
              <a:t> </a:t>
            </a:r>
            <a:r>
              <a:rPr lang="zh-TW" altLang="en-US"/>
              <a:t>的值為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標識符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即為</a:t>
            </a:r>
            <a:r>
              <a:rPr lang="en-US" altLang="zh-TW"/>
              <a:t> </a:t>
            </a:r>
            <a:r>
              <a:rPr lang="zh-TW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"</a:t>
            </a:r>
            <a:r>
              <a: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namespace</a:t>
            </a:r>
            <a:r>
              <a:rPr lang="zh-TW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:</a:t>
            </a:r>
            <a:r>
              <a: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path_to_model</a:t>
            </a:r>
            <a:r>
              <a:rPr lang="zh-TW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"</a:t>
            </a:r>
            <a:endParaRPr lang="en-US" altLang="zh-TW">
              <a:solidFill>
                <a:srgbClr val="92D050"/>
              </a:solidFill>
              <a:latin typeface="+mj-lt"/>
              <a:cs typeface="JetBrains Mono" panose="02000009000000000000" pitchFamily="49" charset="0"/>
            </a:endParaRPr>
          </a:p>
          <a:p>
            <a:r>
              <a:rPr lang="zh-TW" altLang="en-US">
                <a:latin typeface="+mj-lt"/>
                <a:cs typeface="JetBrains Mono" panose="02000009000000000000" pitchFamily="49" charset="0"/>
              </a:rPr>
              <a:t>範例</a:t>
            </a:r>
            <a:r>
              <a:rPr lang="zh-TW" altLang="en-US">
                <a:solidFill>
                  <a:srgbClr val="00B0F0"/>
                </a:solidFill>
              </a:rPr>
              <a:t>物品模型映射 </a:t>
            </a:r>
            <a:r>
              <a: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tyic_logo.json</a:t>
            </a:r>
            <a:r>
              <a:rPr lang="zh-TW" altLang="en-US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 </a:t>
            </a:r>
            <a:r>
              <a:rPr lang="zh-TW" altLang="en-US">
                <a:latin typeface="+mj-lt"/>
                <a:cs typeface="JetBrains Mono" panose="02000009000000000000" pitchFamily="49" charset="0"/>
              </a:rPr>
              <a:t>如右下</a:t>
            </a:r>
            <a:endParaRPr lang="en-US" altLang="zh-TW">
              <a:solidFill>
                <a:srgbClr val="92D050"/>
              </a:solidFill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C1A59416-651A-482B-BAC3-D4D9C0E9F06C}"/>
              </a:ext>
            </a:extLst>
          </p:cNvPr>
          <p:cNvGrpSpPr/>
          <p:nvPr/>
        </p:nvGrpSpPr>
        <p:grpSpPr>
          <a:xfrm>
            <a:off x="6356919" y="1923024"/>
            <a:ext cx="4996881" cy="1754326"/>
            <a:chOff x="6905146" y="2051216"/>
            <a:chExt cx="4996881" cy="1754326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B3D74A24-1D50-4D60-BC3D-A7C823E81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5146" y="2051216"/>
              <a:ext cx="4996881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"minecraft:model"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namespace:path_to_model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FB11B048-33B6-40DA-8598-FA243BEF307F}"/>
                </a:ext>
              </a:extLst>
            </p:cNvPr>
            <p:cNvSpPr txBox="1"/>
            <p:nvPr/>
          </p:nvSpPr>
          <p:spPr>
            <a:xfrm>
              <a:off x="11268520" y="346698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json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D6A3930-DC49-4381-9026-FBE6F8D21297}"/>
              </a:ext>
            </a:extLst>
          </p:cNvPr>
          <p:cNvGrpSpPr/>
          <p:nvPr/>
        </p:nvGrpSpPr>
        <p:grpSpPr>
          <a:xfrm>
            <a:off x="6356919" y="3793891"/>
            <a:ext cx="4996881" cy="1754326"/>
            <a:chOff x="6356919" y="3882300"/>
            <a:chExt cx="4996881" cy="1754326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C95DBC30-33A7-41B8-8B5D-11DBE2759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919" y="3882300"/>
              <a:ext cx="4996881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"minecraft:model"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"tyicmod:item/tyic_logo"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9684CB1-8973-4D4D-A99C-FDBD1DD18CF1}"/>
                </a:ext>
              </a:extLst>
            </p:cNvPr>
            <p:cNvSpPr txBox="1"/>
            <p:nvPr/>
          </p:nvSpPr>
          <p:spPr>
            <a:xfrm>
              <a:off x="9598191" y="5298072"/>
              <a:ext cx="17556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tyic_logo.json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731995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6ACB4-C899-4AB9-8549-763181AB9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實際測試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037E1F-0FD0-4B63-A92A-F7CCF1360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70" y="1972236"/>
            <a:ext cx="6781801" cy="4111906"/>
          </a:xfrm>
        </p:spPr>
        <p:txBody>
          <a:bodyPr>
            <a:normAutofit/>
          </a:bodyPr>
          <a:lstStyle/>
          <a:p>
            <a:r>
              <a:rPr lang="zh-TW" altLang="en-US"/>
              <a:t>當遊戲要</a:t>
            </a:r>
            <a:r>
              <a:rPr lang="zh-TW" altLang="en-US">
                <a:solidFill>
                  <a:srgbClr val="FFC000"/>
                </a:solidFill>
              </a:rPr>
              <a:t>渲染</a:t>
            </a:r>
            <a:r>
              <a:rPr lang="zh-TW" altLang="en-US"/>
              <a:t>一個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/>
              <a:t>便會套用與</a:t>
            </a:r>
            <a:r>
              <a:rPr lang="zh-TW" altLang="en-US">
                <a:solidFill>
                  <a:srgbClr val="00B0F0"/>
                </a:solidFill>
              </a:rPr>
              <a:t>物品 </a:t>
            </a:r>
            <a:r>
              <a:rPr lang="en-US" altLang="zh-TW">
                <a:solidFill>
                  <a:srgbClr val="00B0F0"/>
                </a:solidFill>
              </a:rPr>
              <a:t>id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相同的</a:t>
            </a:r>
            <a:r>
              <a:rPr lang="zh-TW" altLang="en-US">
                <a:solidFill>
                  <a:srgbClr val="00B0F0"/>
                </a:solidFill>
              </a:rPr>
              <a:t>物品映射模型</a:t>
            </a:r>
            <a:endParaRPr lang="en-US" altLang="zh-TW"/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物品映射模型</a:t>
            </a:r>
            <a:r>
              <a:rPr lang="zh-TW" altLang="en-US"/>
              <a:t>則會決定要使用哪個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zh-TW" altLang="en-US"/>
              <a:t>則會決定要使用和怎麼使用哪個</a:t>
            </a:r>
            <a:r>
              <a:rPr lang="zh-TW" altLang="en-US">
                <a:solidFill>
                  <a:srgbClr val="00B0F0"/>
                </a:solidFill>
              </a:rPr>
              <a:t>紋理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最終</a:t>
            </a:r>
            <a:r>
              <a:rPr lang="zh-TW" altLang="en-US">
                <a:solidFill>
                  <a:srgbClr val="FFC000"/>
                </a:solidFill>
              </a:rPr>
              <a:t>渲染</a:t>
            </a:r>
            <a:r>
              <a:rPr lang="zh-TW" altLang="en-US"/>
              <a:t>出物品的外觀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新物品</a:t>
            </a:r>
            <a:r>
              <a:rPr lang="zh-TW" altLang="en-US"/>
              <a:t>設定此三項之後</a:t>
            </a:r>
            <a:endParaRPr lang="en-US" altLang="zh-TW"/>
          </a:p>
          <a:p>
            <a:r>
              <a:rPr lang="zh-TW" altLang="en-US"/>
              <a:t>打開遊戲便能看見</a:t>
            </a:r>
            <a:r>
              <a:rPr lang="zh-TW" altLang="en-US">
                <a:solidFill>
                  <a:srgbClr val="00B0F0"/>
                </a:solidFill>
              </a:rPr>
              <a:t>新物品</a:t>
            </a:r>
            <a:r>
              <a:rPr lang="zh-TW" altLang="en-US"/>
              <a:t>有了想要外觀！</a:t>
            </a:r>
            <a:endParaRPr lang="en-US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66ECA0A-08DD-4B9F-B6D5-977BE90CD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271" y="1517567"/>
            <a:ext cx="4340944" cy="22812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98CF2C3-3D1A-443A-89F7-5BF499E64C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271" y="4203766"/>
            <a:ext cx="4340944" cy="22812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9830032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A8AD5B-FACD-4BEE-8CFD-AF134ECD0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翻譯鍵名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222C4A-F384-4E21-AD53-9037BEE14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剛剛</a:t>
            </a:r>
            <a:r>
              <a:rPr lang="zh-TW" altLang="en-US">
                <a:solidFill>
                  <a:srgbClr val="00B0F0"/>
                </a:solidFill>
              </a:rPr>
              <a:t>物品名稱</a:t>
            </a:r>
            <a:r>
              <a:rPr lang="zh-TW" altLang="en-US"/>
              <a:t>的 </a:t>
            </a:r>
            <a:r>
              <a:rPr lang="en-US" altLang="zh-TW">
                <a:solidFill>
                  <a:srgbClr val="92D050"/>
                </a:solidFill>
              </a:rPr>
              <a:t>"item.tyicmod.tyic_logo"</a:t>
            </a:r>
          </a:p>
          <a:p>
            <a:r>
              <a:rPr lang="zh-TW" altLang="en-US"/>
              <a:t>其實是</a:t>
            </a:r>
            <a:r>
              <a:rPr lang="zh-TW" altLang="en-US">
                <a:solidFill>
                  <a:srgbClr val="00B0F0"/>
                </a:solidFill>
              </a:rPr>
              <a:t>翻譯鍵名</a:t>
            </a:r>
            <a:r>
              <a:rPr lang="en-US" altLang="zh-TW">
                <a:solidFill>
                  <a:srgbClr val="00B0F0"/>
                </a:solidFill>
              </a:rPr>
              <a:t>(translation key)</a:t>
            </a:r>
          </a:p>
          <a:p>
            <a:r>
              <a:rPr lang="zh-TW" altLang="en-US"/>
              <a:t>用途是在使用者選擇不同語言時，便有不同的翻譯</a:t>
            </a:r>
            <a:endParaRPr lang="en-US" altLang="zh-TW"/>
          </a:p>
          <a:p>
            <a:r>
              <a:rPr lang="zh-TW" altLang="en-US"/>
              <a:t>這稱為</a:t>
            </a:r>
            <a:r>
              <a:rPr lang="zh-TW" altLang="en-US">
                <a:solidFill>
                  <a:srgbClr val="00B0F0"/>
                </a:solidFill>
              </a:rPr>
              <a:t>國際化</a:t>
            </a:r>
            <a:r>
              <a:rPr lang="en-US" altLang="zh-TW">
                <a:solidFill>
                  <a:srgbClr val="00B0F0"/>
                </a:solidFill>
              </a:rPr>
              <a:t>(internationalization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i18n)</a:t>
            </a:r>
          </a:p>
          <a:p>
            <a:r>
              <a:rPr lang="zh-TW" altLang="en-US"/>
              <a:t>而將</a:t>
            </a:r>
            <a:r>
              <a:rPr lang="zh-TW" altLang="en-US">
                <a:solidFill>
                  <a:srgbClr val="00B0F0"/>
                </a:solidFill>
              </a:rPr>
              <a:t>翻譯鍵名</a:t>
            </a:r>
            <a:r>
              <a:rPr lang="zh-TW" altLang="en-US"/>
              <a:t>映射</a:t>
            </a:r>
            <a:r>
              <a:rPr lang="en-US" altLang="zh-TW"/>
              <a:t>(</a:t>
            </a:r>
            <a:r>
              <a:rPr lang="zh-TW" altLang="en-US"/>
              <a:t>翻譯</a:t>
            </a:r>
            <a:r>
              <a:rPr lang="en-US" altLang="zh-TW"/>
              <a:t>)</a:t>
            </a:r>
            <a:r>
              <a:rPr lang="zh-TW" altLang="en-US"/>
              <a:t>到各語言文字</a:t>
            </a:r>
            <a:endParaRPr lang="en-US" altLang="zh-TW"/>
          </a:p>
          <a:p>
            <a:r>
              <a:rPr lang="zh-TW" altLang="en-US"/>
              <a:t>這稱為</a:t>
            </a:r>
            <a:r>
              <a:rPr lang="zh-TW" altLang="en-US">
                <a:solidFill>
                  <a:srgbClr val="00B0F0"/>
                </a:solidFill>
              </a:rPr>
              <a:t>在地化</a:t>
            </a:r>
            <a:r>
              <a:rPr lang="en-US" altLang="zh-TW">
                <a:solidFill>
                  <a:srgbClr val="00B0F0"/>
                </a:solidFill>
              </a:rPr>
              <a:t>(localization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l10n)</a:t>
            </a:r>
            <a:endParaRPr lang="en-US" altLang="zh-TW"/>
          </a:p>
          <a:p>
            <a:r>
              <a:rPr lang="zh-TW" altLang="en-US"/>
              <a:t>當遊戲找不到翻譯時，便會直接使用</a:t>
            </a:r>
            <a:r>
              <a:rPr lang="zh-TW" altLang="en-US">
                <a:solidFill>
                  <a:srgbClr val="00B0F0"/>
                </a:solidFill>
              </a:rPr>
              <a:t>翻譯鍵名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預設的</a:t>
            </a:r>
            <a:r>
              <a:rPr lang="zh-TW" altLang="en-US">
                <a:solidFill>
                  <a:srgbClr val="00B0F0"/>
                </a:solidFill>
              </a:rPr>
              <a:t>翻譯鍵名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"item.namespace.id"</a:t>
            </a:r>
            <a:endParaRPr lang="zh-TW" alt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65404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F7BC66-C171-4C3A-8270-E04127887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物品和物品堆疊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C3DCC6-772A-401D-A218-7A30D040D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1690688"/>
            <a:ext cx="10877550" cy="3161436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en-US" altLang="zh-TW">
                <a:solidFill>
                  <a:srgbClr val="00B0F0"/>
                </a:solidFill>
              </a:rPr>
              <a:t>(item)</a:t>
            </a:r>
            <a:r>
              <a:rPr lang="zh-TW" altLang="en-US"/>
              <a:t>是構成 </a:t>
            </a:r>
            <a:r>
              <a:rPr lang="en-US" altLang="zh-TW"/>
              <a:t>Minecraft </a:t>
            </a:r>
            <a:r>
              <a:rPr lang="zh-TW" altLang="en-US"/>
              <a:t>很重要的部分</a:t>
            </a:r>
            <a:endParaRPr lang="en-US" altLang="zh-TW"/>
          </a:p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net.minecraft.item.Item</a:t>
            </a:r>
          </a:p>
          <a:p>
            <a:r>
              <a:rPr lang="zh-TW" altLang="en-US">
                <a:solidFill>
                  <a:srgbClr val="00B0F0"/>
                </a:solidFill>
              </a:rPr>
              <a:t>物品堆疊</a:t>
            </a:r>
            <a:r>
              <a:rPr lang="en-US" altLang="zh-TW">
                <a:solidFill>
                  <a:srgbClr val="00B0F0"/>
                </a:solidFill>
              </a:rPr>
              <a:t>(item stack)</a:t>
            </a:r>
            <a:r>
              <a:rPr lang="zh-TW" altLang="en-US"/>
              <a:t>則是代表一種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及擁有的</a:t>
            </a:r>
            <a:r>
              <a:rPr lang="zh-TW" altLang="en-US">
                <a:solidFill>
                  <a:srgbClr val="00B0F0"/>
                </a:solidFill>
              </a:rPr>
              <a:t>數量</a:t>
            </a:r>
            <a:r>
              <a:rPr lang="en-US" altLang="zh-TW">
                <a:solidFill>
                  <a:srgbClr val="00B0F0"/>
                </a:solidFill>
              </a:rPr>
              <a:t>(count)</a:t>
            </a:r>
          </a:p>
          <a:p>
            <a:r>
              <a:rPr lang="zh-TW" altLang="en-US"/>
              <a:t>其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net.minecraft.item.ItemStack</a:t>
            </a:r>
          </a:p>
          <a:p>
            <a:r>
              <a:rPr lang="zh-TW" altLang="en-US"/>
              <a:t>如</a:t>
            </a:r>
            <a:r>
              <a:rPr lang="zh-TW" altLang="en-US">
                <a:solidFill>
                  <a:srgbClr val="00B0F0"/>
                </a:solidFill>
              </a:rPr>
              <a:t>快捷欄</a:t>
            </a:r>
            <a:r>
              <a:rPr lang="en-US" altLang="zh-TW">
                <a:solidFill>
                  <a:srgbClr val="00B0F0"/>
                </a:solidFill>
              </a:rPr>
              <a:t>(hotbar)</a:t>
            </a:r>
            <a:r>
              <a:rPr lang="zh-TW" altLang="en-US"/>
              <a:t>的前四格為 </a:t>
            </a:r>
            <a:r>
              <a:rPr lang="en-US" altLang="zh-TW"/>
              <a:t>4 </a:t>
            </a:r>
            <a:r>
              <a:rPr lang="zh-TW" altLang="en-US"/>
              <a:t>個不同的</a:t>
            </a:r>
            <a:r>
              <a:rPr lang="zh-TW" altLang="en-US">
                <a:solidFill>
                  <a:srgbClr val="00B0F0"/>
                </a:solidFill>
              </a:rPr>
              <a:t>物品堆疊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但前兩格</a:t>
            </a:r>
            <a:r>
              <a:rPr lang="zh-TW" altLang="en-US">
                <a:solidFill>
                  <a:srgbClr val="00B0F0"/>
                </a:solidFill>
              </a:rPr>
              <a:t>物品堆疊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都是</a:t>
            </a:r>
            <a:r>
              <a:rPr lang="zh-TW" altLang="en-US">
                <a:solidFill>
                  <a:srgbClr val="92D050"/>
                </a:solidFill>
              </a:rPr>
              <a:t>鑽石</a:t>
            </a:r>
            <a:r>
              <a:rPr lang="zh-TW" altLang="en-US"/>
              <a:t>，後兩格</a:t>
            </a:r>
            <a:r>
              <a:rPr lang="zh-TW" altLang="en-US">
                <a:solidFill>
                  <a:srgbClr val="00B0F0"/>
                </a:solidFill>
              </a:rPr>
              <a:t>物品堆疊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都是</a:t>
            </a:r>
            <a:r>
              <a:rPr lang="zh-TW" altLang="en-US">
                <a:solidFill>
                  <a:srgbClr val="92D050"/>
                </a:solidFill>
              </a:rPr>
              <a:t>雞蛋</a:t>
            </a:r>
            <a:endParaRPr lang="en-US" altLang="zh-TW">
              <a:solidFill>
                <a:srgbClr val="92D050"/>
              </a:solidFill>
            </a:endParaRPr>
          </a:p>
          <a:p>
            <a:endParaRPr lang="en-US" altLang="zh-TW">
              <a:solidFill>
                <a:srgbClr val="92D05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3042042-DEED-4A8B-9A6F-457C430EF9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225" y="4987062"/>
            <a:ext cx="10877550" cy="131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9029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7BAA04-7B63-4F00-BD25-882F530A0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在地化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53B3EB65-A469-4110-B834-A07E0693E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247" y="1594128"/>
            <a:ext cx="10793506" cy="3544234"/>
          </a:xfrm>
        </p:spPr>
        <p:txBody>
          <a:bodyPr>
            <a:normAutofit/>
          </a:bodyPr>
          <a:lstStyle/>
          <a:p>
            <a:r>
              <a:rPr lang="zh-TW" altLang="en-US"/>
              <a:t>所有的</a:t>
            </a:r>
            <a:r>
              <a:rPr lang="zh-TW" altLang="en-US">
                <a:solidFill>
                  <a:srgbClr val="00B0F0"/>
                </a:solidFill>
              </a:rPr>
              <a:t>在地化檔案</a:t>
            </a:r>
            <a:r>
              <a:rPr lang="zh-TW" altLang="en-US"/>
              <a:t>都被放置在 </a:t>
            </a:r>
            <a:r>
              <a:rPr lang="en-US" altLang="zh-TW">
                <a:solidFill>
                  <a:srgbClr val="92D050"/>
                </a:solidFill>
              </a:rPr>
              <a:t>assets/namespace/lang</a:t>
            </a:r>
          </a:p>
          <a:p>
            <a:r>
              <a:rPr lang="zh-TW" altLang="en-US">
                <a:solidFill>
                  <a:srgbClr val="00B0F0"/>
                </a:solidFill>
              </a:rPr>
              <a:t>命名空間</a:t>
            </a:r>
            <a:r>
              <a:rPr lang="zh-TW" altLang="en-US"/>
              <a:t>為何無任何影響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在地化檔案皆為 </a:t>
            </a:r>
            <a:r>
              <a:rPr lang="en-US" altLang="zh-TW">
                <a:solidFill>
                  <a:srgbClr val="FFFF00"/>
                </a:solidFill>
              </a:rPr>
              <a:t>json </a:t>
            </a:r>
            <a:r>
              <a:rPr lang="zh-TW" altLang="en-US">
                <a:solidFill>
                  <a:srgbClr val="FFFF00"/>
                </a:solidFill>
              </a:rPr>
              <a:t>檔案，且檔案名稱和語言代號需相同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該 </a:t>
            </a:r>
            <a:r>
              <a:rPr lang="en-US" altLang="zh-TW">
                <a:solidFill>
                  <a:srgbClr val="FFFF00"/>
                </a:solidFill>
              </a:rPr>
              <a:t>json </a:t>
            </a:r>
            <a:r>
              <a:rPr lang="zh-TW" altLang="en-US">
                <a:solidFill>
                  <a:srgbClr val="FFFF00"/>
                </a:solidFill>
              </a:rPr>
              <a:t>檔案為一個物件，鍵為翻譯鍵名，而值為翻譯的字串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常用</a:t>
            </a:r>
            <a:r>
              <a:rPr lang="zh-TW" altLang="en-US">
                <a:solidFill>
                  <a:srgbClr val="00B0F0"/>
                </a:solidFill>
              </a:rPr>
              <a:t>語言代號</a:t>
            </a:r>
            <a:r>
              <a:rPr lang="zh-TW" altLang="en-US"/>
              <a:t>有 </a:t>
            </a:r>
            <a:r>
              <a:rPr lang="en-US" altLang="zh-TW">
                <a:solidFill>
                  <a:srgbClr val="92D050"/>
                </a:solidFill>
              </a:rPr>
              <a:t>en_us</a:t>
            </a:r>
            <a:r>
              <a:rPr lang="en-US" altLang="zh-TW"/>
              <a:t>(English(US))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zh_tw</a:t>
            </a:r>
            <a:r>
              <a:rPr lang="en-US" altLang="zh-TW"/>
              <a:t>(</a:t>
            </a:r>
            <a:r>
              <a:rPr lang="zh-TW" altLang="en-US"/>
              <a:t>繁體中文</a:t>
            </a:r>
            <a:r>
              <a:rPr lang="en-US" altLang="zh-TW"/>
              <a:t>(</a:t>
            </a:r>
            <a:r>
              <a:rPr lang="zh-TW" altLang="en-US"/>
              <a:t>台灣</a:t>
            </a:r>
            <a:r>
              <a:rPr lang="en-US" altLang="zh-TW"/>
              <a:t>))</a:t>
            </a:r>
          </a:p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語言代號</a:t>
            </a:r>
            <a:r>
              <a:rPr lang="zh-TW" altLang="en-US"/>
              <a:t>請參考</a:t>
            </a:r>
            <a:r>
              <a:rPr lang="zh-TW" altLang="en-US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維基百科</a:t>
            </a:r>
            <a:r>
              <a:rPr lang="en-US" altLang="zh-TW" sz="160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(https://zh.minecraft.wiki/w/%E8%AF%AD%E8%A8%80)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latin typeface="+mj-lt"/>
                <a:cs typeface="JetBrains Mono" panose="02000009000000000000" pitchFamily="49" charset="0"/>
              </a:rPr>
              <a:t>範例</a:t>
            </a:r>
            <a:r>
              <a:rPr lang="zh-TW" altLang="en-US">
                <a:solidFill>
                  <a:srgbClr val="00B0F0"/>
                </a:solidFill>
              </a:rPr>
              <a:t>在地化檔案 </a:t>
            </a:r>
            <a:r>
              <a:rPr lang="en-US" altLang="zh-TW">
                <a:solidFill>
                  <a:srgbClr val="92D050"/>
                </a:solidFill>
              </a:rPr>
              <a:t>en_us.json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zh_tw.json</a:t>
            </a:r>
            <a:r>
              <a:rPr lang="zh-TW" altLang="en-US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 </a:t>
            </a:r>
            <a:r>
              <a:rPr lang="zh-TW" altLang="en-US">
                <a:latin typeface="+mj-lt"/>
                <a:cs typeface="JetBrains Mono" panose="02000009000000000000" pitchFamily="49" charset="0"/>
              </a:rPr>
              <a:t>如下</a:t>
            </a:r>
            <a:endParaRPr lang="en-US" altLang="zh-TW">
              <a:solidFill>
                <a:srgbClr val="92D050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357EEE6-52FE-4DC7-9D51-6464FB81A483}"/>
              </a:ext>
            </a:extLst>
          </p:cNvPr>
          <p:cNvGrpSpPr/>
          <p:nvPr/>
        </p:nvGrpSpPr>
        <p:grpSpPr>
          <a:xfrm>
            <a:off x="699247" y="5334315"/>
            <a:ext cx="5123518" cy="923330"/>
            <a:chOff x="838200" y="4937592"/>
            <a:chExt cx="5123518" cy="92333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417E8FD-95E2-4331-A370-8FFFE0888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937592"/>
              <a:ext cx="5123518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"item.tyicmod.tyic_logo"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 Logo"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3119F5F3-E8E9-49F0-9C07-8C81C782154B}"/>
                </a:ext>
              </a:extLst>
            </p:cNvPr>
            <p:cNvSpPr txBox="1"/>
            <p:nvPr/>
          </p:nvSpPr>
          <p:spPr>
            <a:xfrm>
              <a:off x="4927461" y="5583456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2"/>
                  </a:solidFill>
                </a:rPr>
                <a:t>en_us.json</a:t>
              </a:r>
              <a:endParaRPr lang="zh-TW" altLang="en-US" sz="1200">
                <a:solidFill>
                  <a:schemeClr val="accent2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6014EB6E-E110-4488-9A41-7E7E1F2D7E22}"/>
              </a:ext>
            </a:extLst>
          </p:cNvPr>
          <p:cNvGrpSpPr/>
          <p:nvPr/>
        </p:nvGrpSpPr>
        <p:grpSpPr>
          <a:xfrm>
            <a:off x="6414119" y="5333848"/>
            <a:ext cx="5078634" cy="923330"/>
            <a:chOff x="6275166" y="4937125"/>
            <a:chExt cx="5078634" cy="92333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13940A1A-7408-4C54-9EE0-57E824C43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5166" y="4937125"/>
              <a:ext cx="5078634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"item.tyicmod.tyic_logo"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Courier New" panose="02070309020205020404" pitchFamily="49" charset="0"/>
                </a:rPr>
                <a:t>標誌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8FA81304-3B1F-49DF-8569-758C8B50523A}"/>
                </a:ext>
              </a:extLst>
            </p:cNvPr>
            <p:cNvSpPr txBox="1"/>
            <p:nvPr/>
          </p:nvSpPr>
          <p:spPr>
            <a:xfrm>
              <a:off x="10319543" y="5583456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2"/>
                  </a:solidFill>
                </a:rPr>
                <a:t>zh_tw.json</a:t>
              </a:r>
              <a:endParaRPr lang="zh-TW" altLang="en-US" sz="12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94413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83A2C5-0D96-4976-893C-D12D20F42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實際測試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29B8FE-D9C2-4E15-82ED-D96A56C7C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7103"/>
            <a:ext cx="5571435" cy="3161646"/>
          </a:xfrm>
        </p:spPr>
        <p:txBody>
          <a:bodyPr/>
          <a:lstStyle/>
          <a:p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新物品</a:t>
            </a:r>
            <a:r>
              <a:rPr lang="zh-TW" altLang="en-US"/>
              <a:t>設定</a:t>
            </a:r>
            <a:r>
              <a:rPr lang="zh-TW" altLang="en-US">
                <a:solidFill>
                  <a:srgbClr val="00B0F0"/>
                </a:solidFill>
              </a:rPr>
              <a:t>在地化</a:t>
            </a:r>
            <a:r>
              <a:rPr lang="zh-TW" altLang="en-US"/>
              <a:t>後</a:t>
            </a:r>
            <a:endParaRPr lang="en-US" altLang="zh-TW"/>
          </a:p>
          <a:p>
            <a:r>
              <a:rPr lang="zh-TW" altLang="en-US"/>
              <a:t>打開遊戲便能發現</a:t>
            </a:r>
            <a:r>
              <a:rPr lang="zh-TW" altLang="en-US">
                <a:solidFill>
                  <a:srgbClr val="00B0F0"/>
                </a:solidFill>
              </a:rPr>
              <a:t>新物品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在特定語言下有了想要的名稱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右上為 </a:t>
            </a:r>
            <a:r>
              <a:rPr lang="en-US" altLang="zh-TW">
                <a:solidFill>
                  <a:srgbClr val="92D050"/>
                </a:solidFill>
              </a:rPr>
              <a:t>en_us</a:t>
            </a:r>
            <a:r>
              <a:rPr lang="en-US" altLang="zh-TW"/>
              <a:t>(English(US))</a:t>
            </a:r>
          </a:p>
          <a:p>
            <a:r>
              <a:rPr lang="zh-TW" altLang="en-US"/>
              <a:t>右下為 </a:t>
            </a:r>
            <a:r>
              <a:rPr lang="en-US" altLang="zh-TW">
                <a:solidFill>
                  <a:srgbClr val="92D050"/>
                </a:solidFill>
              </a:rPr>
              <a:t>zh_tw</a:t>
            </a:r>
            <a:r>
              <a:rPr lang="en-US" altLang="zh-TW"/>
              <a:t>(</a:t>
            </a:r>
            <a:r>
              <a:rPr lang="zh-TW" altLang="en-US"/>
              <a:t>繁體中文</a:t>
            </a:r>
            <a:r>
              <a:rPr lang="en-US" altLang="zh-TW"/>
              <a:t>(</a:t>
            </a:r>
            <a:r>
              <a:rPr lang="zh-TW" altLang="en-US"/>
              <a:t>台灣</a:t>
            </a:r>
            <a:r>
              <a:rPr lang="en-US" altLang="zh-TW"/>
              <a:t>))</a:t>
            </a:r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E00182C-BC0B-4256-B4F7-E9C42D954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635" y="4273942"/>
            <a:ext cx="4944165" cy="18671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736B7F2-DEEA-4300-AAE1-DFC8C01ED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635" y="1789765"/>
            <a:ext cx="4944165" cy="204816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44425553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34A690-2816-4958-B55B-600D7512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進階物品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20F2C9-4DF5-47D5-B8E5-C996664EB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3129"/>
            <a:ext cx="10515600" cy="3561882"/>
          </a:xfrm>
        </p:spPr>
        <p:txBody>
          <a:bodyPr/>
          <a:lstStyle/>
          <a:p>
            <a:r>
              <a:rPr lang="zh-TW" altLang="en-US"/>
              <a:t>我們可以設計一個</a:t>
            </a:r>
            <a:r>
              <a:rPr lang="zh-TW" altLang="en-US">
                <a:solidFill>
                  <a:srgbClr val="00B0F0"/>
                </a:solidFill>
              </a:rPr>
              <a:t>新物品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自 </a:t>
            </a:r>
            <a:r>
              <a:rPr lang="en-US" altLang="zh-TW">
                <a:solidFill>
                  <a:srgbClr val="FFFF00"/>
                </a:solidFill>
              </a:rPr>
              <a:t>net.Minecraft.item.Item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當中的一些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，如 </a:t>
            </a:r>
            <a:r>
              <a:rPr lang="en-US" altLang="zh-TW">
                <a:solidFill>
                  <a:srgbClr val="92D050"/>
                </a:solidFill>
              </a:rPr>
              <a:t>use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useOnBlock</a:t>
            </a:r>
            <a:r>
              <a:rPr lang="en-US" altLang="zh-TW"/>
              <a:t> </a:t>
            </a:r>
            <a:r>
              <a:rPr lang="zh-TW" altLang="en-US"/>
              <a:t>等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便能使</a:t>
            </a:r>
            <a:r>
              <a:rPr lang="zh-TW" altLang="en-US">
                <a:solidFill>
                  <a:srgbClr val="00B0F0"/>
                </a:solidFill>
              </a:rPr>
              <a:t>新物品</a:t>
            </a:r>
            <a:r>
              <a:rPr lang="zh-TW" altLang="en-US"/>
              <a:t>的功能變的更加的訂製和豐富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範例：製作一個物品「小刀」</a:t>
            </a:r>
            <a:endParaRPr lang="en-US" altLang="zh-TW"/>
          </a:p>
          <a:p>
            <a:r>
              <a:rPr lang="zh-TW" altLang="en-US"/>
              <a:t>使用後對自己造成一點傷害，並損失一點耐久度</a:t>
            </a:r>
          </a:p>
        </p:txBody>
      </p:sp>
    </p:spTree>
    <p:extLst>
      <p:ext uri="{BB962C8B-B14F-4D97-AF65-F5344CB8AC3E}">
        <p14:creationId xmlns:p14="http://schemas.microsoft.com/office/powerpoint/2010/main" val="3074068752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71DCC9-9284-4521-A2AD-7A80B13F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進階物品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2EE246-8633-486C-998B-AA8EFEC74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668" y="2001178"/>
            <a:ext cx="4289635" cy="2067102"/>
          </a:xfrm>
        </p:spPr>
        <p:txBody>
          <a:bodyPr>
            <a:normAutofit/>
          </a:bodyPr>
          <a:lstStyle/>
          <a:p>
            <a:r>
              <a:rPr lang="zh-TW" altLang="en-US"/>
              <a:t>特別注意</a:t>
            </a:r>
            <a:endParaRPr lang="en-US" altLang="zh-TW"/>
          </a:p>
          <a:p>
            <a:r>
              <a:rPr lang="zh-TW" altLang="en-US"/>
              <a:t>涉及到邏輯處理的部分</a:t>
            </a:r>
            <a:endParaRPr lang="en-US" altLang="zh-TW"/>
          </a:p>
          <a:p>
            <a:r>
              <a:rPr lang="zh-TW" altLang="en-US"/>
              <a:t>只有</a:t>
            </a:r>
            <a:r>
              <a:rPr lang="zh-TW" altLang="en-US">
                <a:solidFill>
                  <a:srgbClr val="00B0F0"/>
                </a:solidFill>
              </a:rPr>
              <a:t>伺服端</a:t>
            </a:r>
            <a:r>
              <a:rPr lang="zh-TW" altLang="en-US"/>
              <a:t>需要邏輯處理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客戶端</a:t>
            </a:r>
            <a:r>
              <a:rPr lang="zh-TW" altLang="en-US"/>
              <a:t>不需要邏輯處理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0FEEF99-BDA0-44EC-A688-86ABC5441C5B}"/>
              </a:ext>
            </a:extLst>
          </p:cNvPr>
          <p:cNvGrpSpPr/>
          <p:nvPr/>
        </p:nvGrpSpPr>
        <p:grpSpPr>
          <a:xfrm>
            <a:off x="395668" y="4450488"/>
            <a:ext cx="11399274" cy="1754326"/>
            <a:chOff x="395668" y="4791969"/>
            <a:chExt cx="11399274" cy="1754326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F0D0B21A-7F5B-42F5-9595-5F729AF97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668" y="4791969"/>
              <a:ext cx="11399274" cy="175432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org.tyic.item;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en-US" altLang="zh-TW" sz="12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endParaRPr kumimoji="0" lang="en-US" altLang="zh-TW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TW" sz="1200">
                <a:solidFill>
                  <a:srgbClr val="CF8E6D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ModItems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Item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TyicLogo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"tyic_logo"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Item::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Item.Settings());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Item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Knife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"knife"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KnifeItem::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Item.Settings().maxCount(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).useCooldown(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).maxDamage(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(...)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7D058810-D3D4-4483-9BA1-C2759E913C2E}"/>
                </a:ext>
              </a:extLst>
            </p:cNvPr>
            <p:cNvSpPr txBox="1"/>
            <p:nvPr/>
          </p:nvSpPr>
          <p:spPr>
            <a:xfrm>
              <a:off x="10318256" y="6238518"/>
              <a:ext cx="14766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ModItems.java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5EBF6B2-DBD5-49CF-934D-8D92514D7BA2}"/>
              </a:ext>
            </a:extLst>
          </p:cNvPr>
          <p:cNvGrpSpPr/>
          <p:nvPr/>
        </p:nvGrpSpPr>
        <p:grpSpPr>
          <a:xfrm>
            <a:off x="4685303" y="1618970"/>
            <a:ext cx="7109639" cy="3139321"/>
            <a:chOff x="4685303" y="1793698"/>
            <a:chExt cx="7109639" cy="3139321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132F85B9-3290-4C60-8EB1-80EBD972B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5303" y="1793698"/>
              <a:ext cx="7109639" cy="313932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org.tyic.item;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KnifeItem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Item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KnifeItem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(Settings settings)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(settings);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ActionResult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use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(World world, PlayerEntity user, Hand hand)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邏輯處理只能在伺服端進行，不能在客戶端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(world.isClient())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ActionResult.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PASS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user.damage((ServerWorld) world, world.getDamageSources().playerAttack(user),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1f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user.getStackInHand(hand).damage(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user, LivingEntity.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getSlotForHand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(hand));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ActionResult.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SUCCESS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F662FE85-DE6F-494C-8C2B-D8F96167E0E9}"/>
                </a:ext>
              </a:extLst>
            </p:cNvPr>
            <p:cNvSpPr txBox="1"/>
            <p:nvPr/>
          </p:nvSpPr>
          <p:spPr>
            <a:xfrm>
              <a:off x="10218870" y="4625216"/>
              <a:ext cx="1576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KnifeItem.java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5069462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B5950-AB16-463F-B57B-45A6714E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進階物品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CEC013-0CF1-403C-9E1D-BFE3ED9E0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213" y="1484966"/>
            <a:ext cx="10672482" cy="318140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：</a:t>
            </a:r>
            <a:r>
              <a:rPr lang="en-US" altLang="zh-TW">
                <a:solidFill>
                  <a:srgbClr val="92D050"/>
                </a:solidFill>
              </a:rPr>
              <a:t>assets/tyicmod/textures/item/knife.png</a:t>
            </a:r>
          </a:p>
          <a:p>
            <a:r>
              <a:rPr lang="zh-TW" altLang="en-US"/>
              <a:t>像素：</a:t>
            </a:r>
            <a:r>
              <a:rPr lang="en-US" altLang="zh-TW"/>
              <a:t>16x16</a:t>
            </a:r>
          </a:p>
          <a:p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en-US" altLang="zh-TW"/>
              <a:t>(</a:t>
            </a:r>
            <a:r>
              <a:rPr lang="zh-TW" altLang="en-US"/>
              <a:t>左下</a:t>
            </a:r>
            <a:r>
              <a:rPr lang="en-US" altLang="zh-TW"/>
              <a:t>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assets/tyicmod/models/item/knife.json</a:t>
            </a:r>
          </a:p>
          <a:p>
            <a:r>
              <a:rPr lang="zh-TW" altLang="en-US">
                <a:solidFill>
                  <a:srgbClr val="00B0F0"/>
                </a:solidFill>
              </a:rPr>
              <a:t>物品模型映射</a:t>
            </a:r>
            <a:r>
              <a:rPr lang="en-US" altLang="zh-TW"/>
              <a:t>(</a:t>
            </a:r>
            <a:r>
              <a:rPr lang="zh-TW" altLang="en-US"/>
              <a:t>右下</a:t>
            </a:r>
            <a:r>
              <a:rPr lang="en-US" altLang="zh-TW"/>
              <a:t>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assets/tyicmod/items/item/knife.json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CAA1FD05-4F67-49D8-9B26-68DF990BB688}"/>
              </a:ext>
            </a:extLst>
          </p:cNvPr>
          <p:cNvGrpSpPr/>
          <p:nvPr/>
        </p:nvGrpSpPr>
        <p:grpSpPr>
          <a:xfrm>
            <a:off x="8945956" y="2073030"/>
            <a:ext cx="2434739" cy="2434739"/>
            <a:chOff x="8945956" y="1997822"/>
            <a:chExt cx="2434739" cy="2434739"/>
          </a:xfrm>
        </p:grpSpPr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BEF92337-B3CD-4612-A9CA-997D4764F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5956" y="1997822"/>
              <a:ext cx="2434739" cy="243473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B87D6700-29DF-46C8-9A99-CC5D04CBD707}"/>
                </a:ext>
              </a:extLst>
            </p:cNvPr>
            <p:cNvSpPr txBox="1"/>
            <p:nvPr/>
          </p:nvSpPr>
          <p:spPr>
            <a:xfrm>
              <a:off x="10532385" y="4178645"/>
              <a:ext cx="848309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050">
                  <a:solidFill>
                    <a:schemeClr val="accent3"/>
                  </a:solidFill>
                </a:rPr>
                <a:t>knife.png</a:t>
              </a:r>
              <a:endParaRPr lang="zh-TW" altLang="en-US" sz="1050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DEA2B006-26A4-42AA-A2AE-CA2A3A134EC0}"/>
              </a:ext>
            </a:extLst>
          </p:cNvPr>
          <p:cNvGrpSpPr/>
          <p:nvPr/>
        </p:nvGrpSpPr>
        <p:grpSpPr>
          <a:xfrm>
            <a:off x="708213" y="4670614"/>
            <a:ext cx="5123519" cy="1754326"/>
            <a:chOff x="708213" y="4634754"/>
            <a:chExt cx="5123519" cy="1754326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9EB2C697-C832-4E98-90AD-3D8F6544F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213" y="4634754"/>
              <a:ext cx="5123518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"parent"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"minecraft:item/generated"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"textures"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"layer0"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"tyicmod:item/knife"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6F61AF49-24A6-4CC4-9737-BF404664D8C1}"/>
                </a:ext>
              </a:extLst>
            </p:cNvPr>
            <p:cNvSpPr txBox="1"/>
            <p:nvPr/>
          </p:nvSpPr>
          <p:spPr>
            <a:xfrm>
              <a:off x="4653204" y="6081303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knife.json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A67CD6D1-B988-408D-879B-C617C0935CA4}"/>
              </a:ext>
            </a:extLst>
          </p:cNvPr>
          <p:cNvGrpSpPr/>
          <p:nvPr/>
        </p:nvGrpSpPr>
        <p:grpSpPr>
          <a:xfrm>
            <a:off x="6257176" y="4670614"/>
            <a:ext cx="5123519" cy="1754326"/>
            <a:chOff x="6257176" y="4634754"/>
            <a:chExt cx="5123519" cy="1754326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6B838057-1056-4A89-94C5-62C4AC38E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7176" y="4634754"/>
              <a:ext cx="5123518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"minecraft:model"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"tyicmod:item/knife"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1B22392-2B5C-4961-985F-BDC03CFF586B}"/>
                </a:ext>
              </a:extLst>
            </p:cNvPr>
            <p:cNvSpPr txBox="1"/>
            <p:nvPr/>
          </p:nvSpPr>
          <p:spPr>
            <a:xfrm>
              <a:off x="10202167" y="6077059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knife.json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8968772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950A7F-6F09-4877-9A2E-3B35E71B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進階物品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7086E5-6DF5-4F18-B05B-553C6FFCD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175"/>
            <a:ext cx="9086850" cy="3162836"/>
          </a:xfrm>
        </p:spPr>
        <p:txBody>
          <a:bodyPr/>
          <a:lstStyle/>
          <a:p>
            <a:r>
              <a:rPr lang="zh-TW" altLang="en-US"/>
              <a:t>在地化：</a:t>
            </a:r>
            <a:endParaRPr lang="en-US" altLang="zh-TW"/>
          </a:p>
          <a:p>
            <a:r>
              <a:rPr lang="en-US" altLang="zh-TW"/>
              <a:t>English(US)</a:t>
            </a:r>
            <a:r>
              <a:rPr lang="zh-TW" altLang="en-US"/>
              <a:t>：</a:t>
            </a:r>
            <a:r>
              <a:rPr lang="en-US" altLang="zh-TW">
                <a:solidFill>
                  <a:srgbClr val="92D050"/>
                </a:solidFill>
              </a:rPr>
              <a:t>assets/tyicmod/lang/en_us.json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zh-TW" altLang="en-US"/>
              <a:t>繁體中文</a:t>
            </a:r>
            <a:r>
              <a:rPr lang="en-US" altLang="zh-TW"/>
              <a:t>(</a:t>
            </a:r>
            <a:r>
              <a:rPr lang="zh-TW" altLang="en-US"/>
              <a:t>台灣</a:t>
            </a:r>
            <a:r>
              <a:rPr lang="en-US" altLang="zh-TW"/>
              <a:t>)</a:t>
            </a:r>
            <a:r>
              <a:rPr lang="zh-TW" altLang="en-US"/>
              <a:t>：</a:t>
            </a:r>
            <a:r>
              <a:rPr lang="en-US" altLang="zh-TW">
                <a:solidFill>
                  <a:srgbClr val="92D050"/>
                </a:solidFill>
              </a:rPr>
              <a:t>assets/tyicmod/lang/zh_tw.json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F5C4D45-7F37-4D14-8C9C-78DBA0E87866}"/>
              </a:ext>
            </a:extLst>
          </p:cNvPr>
          <p:cNvGrpSpPr/>
          <p:nvPr/>
        </p:nvGrpSpPr>
        <p:grpSpPr>
          <a:xfrm>
            <a:off x="838200" y="2767281"/>
            <a:ext cx="9086850" cy="1323439"/>
            <a:chOff x="122404" y="2938731"/>
            <a:chExt cx="9086850" cy="132343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0B71E966-F616-4141-A5A8-861BCC2B5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04" y="2938731"/>
              <a:ext cx="9086850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"item.tyicmod.tyic_logo"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 Logo"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"item.tyicmod.knife"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"Knife"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249E121-88D1-43D2-A5DC-1972C3CF950E}"/>
                </a:ext>
              </a:extLst>
            </p:cNvPr>
            <p:cNvSpPr txBox="1"/>
            <p:nvPr/>
          </p:nvSpPr>
          <p:spPr>
            <a:xfrm>
              <a:off x="8030726" y="3954393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en_us.json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A843C6C9-CEA9-4253-B66D-8E6DAE89C157}"/>
              </a:ext>
            </a:extLst>
          </p:cNvPr>
          <p:cNvGrpSpPr/>
          <p:nvPr/>
        </p:nvGrpSpPr>
        <p:grpSpPr>
          <a:xfrm>
            <a:off x="858028" y="4817011"/>
            <a:ext cx="9067022" cy="1323439"/>
            <a:chOff x="142232" y="4988461"/>
            <a:chExt cx="9067022" cy="1323439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5628EE30-2C49-4A57-8235-7B0F1F4CE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32" y="4988461"/>
              <a:ext cx="9067022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"item.tyicmod.tyic_logo"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Courier New" panose="02070309020205020404" pitchFamily="49" charset="0"/>
                </a:rPr>
                <a:t>標誌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"item.tyicmod.knife"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Courier New" panose="02070309020205020404" pitchFamily="49" charset="0"/>
                </a:rPr>
                <a:t>小刀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9EA5D981-6C6D-4A39-86C6-CFD6BDF5A8EB}"/>
                </a:ext>
              </a:extLst>
            </p:cNvPr>
            <p:cNvSpPr txBox="1"/>
            <p:nvPr/>
          </p:nvSpPr>
          <p:spPr>
            <a:xfrm>
              <a:off x="8030726" y="6004123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zh_tw.json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7800382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05B3A7-B1BB-4866-93F8-9A046016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實際測試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92052C07-B4A9-45C4-B8DD-9CDB48EEA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208797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0DA5E4-A7B4-4CF2-8766-40885BC55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添加物品至創造模式物品欄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B68F0D8-9F2F-420B-86D6-29A4BAB14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69825"/>
          </a:xfrm>
        </p:spPr>
        <p:txBody>
          <a:bodyPr/>
          <a:lstStyle/>
          <a:p>
            <a:r>
              <a:rPr lang="zh-TW" altLang="en-US"/>
              <a:t>想必每次都需要打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才能獲得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非常的困擾</a:t>
            </a:r>
            <a:endParaRPr lang="en-US" altLang="zh-TW"/>
          </a:p>
          <a:p>
            <a:r>
              <a:rPr lang="zh-TW" altLang="en-US"/>
              <a:t>因此我們可以將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添加至</a:t>
            </a:r>
            <a:r>
              <a:rPr lang="zh-TW" altLang="en-US">
                <a:solidFill>
                  <a:srgbClr val="00B0F0"/>
                </a:solidFill>
              </a:rPr>
              <a:t>創造模式物品欄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這樣就可以像其他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一樣在創造模式下很方便地拿取</a:t>
            </a:r>
            <a:endParaRPr lang="en-US" altLang="zh-TW"/>
          </a:p>
          <a:p>
            <a:r>
              <a:rPr lang="zh-TW" altLang="en-US"/>
              <a:t>使用 </a:t>
            </a:r>
            <a:r>
              <a:rPr lang="en-US" altLang="zh-TW">
                <a:solidFill>
                  <a:srgbClr val="92D050"/>
                </a:solidFill>
              </a:rPr>
              <a:t>Fabric API</a:t>
            </a:r>
            <a:r>
              <a:rPr lang="zh-TW" altLang="en-US"/>
              <a:t>，在</a:t>
            </a:r>
            <a:r>
              <a:rPr lang="zh-TW" altLang="en-US">
                <a:solidFill>
                  <a:srgbClr val="00B0F0"/>
                </a:solidFill>
              </a:rPr>
              <a:t>初始化</a:t>
            </a:r>
            <a:r>
              <a:rPr lang="zh-TW" altLang="en-US"/>
              <a:t>期間修改</a:t>
            </a:r>
            <a:r>
              <a:rPr lang="zh-TW" altLang="en-US">
                <a:solidFill>
                  <a:srgbClr val="00B0F0"/>
                </a:solidFill>
              </a:rPr>
              <a:t>創造模式物品欄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8BC316A-AA00-4CDE-A0F7-BC4379A31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007138"/>
            <a:ext cx="6744154" cy="216982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@Override</a:t>
            </a:r>
            <a:b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void 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onInitialize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</a:t>
            </a:r>
            <a:b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5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LOGGER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.info(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"Initializing Tyic Mod."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ModItems.</a:t>
            </a:r>
            <a:r>
              <a:rPr kumimoji="0" lang="zh-TW" altLang="zh-TW" sz="1500" b="0" i="1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registerAll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();</a:t>
            </a:r>
            <a:b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ItemGroupEvents.</a:t>
            </a:r>
            <a:r>
              <a:rPr kumimoji="0" lang="zh-TW" altLang="zh-TW" sz="1500" b="0" i="1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modifyEntriesEvent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(ItemGroups.</a:t>
            </a:r>
            <a:r>
              <a:rPr kumimoji="0" lang="zh-TW" altLang="zh-TW" sz="15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INGREDIENTS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</a:t>
            </a:r>
            <a:b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.register((itemGroup) -&gt; {</a:t>
            </a:r>
            <a:b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    itemGroup.add(ModItems.</a:t>
            </a:r>
            <a:r>
              <a:rPr kumimoji="0" lang="zh-TW" altLang="zh-TW" sz="15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TyicLogo</a:t>
            </a: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});</a:t>
            </a:r>
            <a:b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691198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8EAB54-D837-4A46-B9E5-D97E687C0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註冊表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070A2BDB-D19E-4383-9B96-11E518D6E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129" y="967917"/>
            <a:ext cx="11241742" cy="5653836"/>
          </a:xfrm>
        </p:spPr>
        <p:txBody>
          <a:bodyPr>
            <a:normAutofit/>
          </a:bodyPr>
          <a:lstStyle/>
          <a:p>
            <a:r>
              <a:rPr lang="zh-TW" altLang="en-US"/>
              <a:t>幾乎所有東西都要向</a:t>
            </a:r>
            <a:r>
              <a:rPr lang="zh-TW" altLang="en-US">
                <a:solidFill>
                  <a:srgbClr val="00B0F0"/>
                </a:solidFill>
              </a:rPr>
              <a:t>註冊表</a:t>
            </a:r>
            <a:r>
              <a:rPr lang="en-US" altLang="zh-TW">
                <a:solidFill>
                  <a:srgbClr val="00B0F0"/>
                </a:solidFill>
              </a:rPr>
              <a:t>(registry)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en-US" altLang="zh-TW">
                <a:solidFill>
                  <a:srgbClr val="FFC000"/>
                </a:solidFill>
              </a:rPr>
              <a:t>(register)</a:t>
            </a:r>
          </a:p>
          <a:p>
            <a:r>
              <a:rPr lang="zh-TW" altLang="en-US"/>
              <a:t>如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就需要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，但</a:t>
            </a:r>
            <a:r>
              <a:rPr lang="zh-TW" altLang="en-US">
                <a:solidFill>
                  <a:srgbClr val="00B0F0"/>
                </a:solidFill>
              </a:rPr>
              <a:t>物品堆疊</a:t>
            </a:r>
            <a:r>
              <a:rPr lang="zh-TW" altLang="en-US"/>
              <a:t>不需要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其目的是為了讓遊戲知道有這東西，以便進行其他處理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每種</a:t>
            </a:r>
            <a:r>
              <a:rPr lang="zh-TW" altLang="en-US">
                <a:solidFill>
                  <a:srgbClr val="00B0F0"/>
                </a:solidFill>
              </a:rPr>
              <a:t>註冊類別</a:t>
            </a:r>
            <a:r>
              <a:rPr lang="zh-TW" altLang="en-US"/>
              <a:t>都有獨立的</a:t>
            </a:r>
            <a:r>
              <a:rPr lang="zh-TW" altLang="en-US">
                <a:solidFill>
                  <a:srgbClr val="00B0F0"/>
                </a:solidFill>
              </a:rPr>
              <a:t>註冊表</a:t>
            </a:r>
            <a:r>
              <a:rPr lang="zh-TW" altLang="en-US"/>
              <a:t>，並分為</a:t>
            </a:r>
            <a:r>
              <a:rPr lang="zh-TW" altLang="en-US">
                <a:solidFill>
                  <a:srgbClr val="00B0F0"/>
                </a:solidFill>
              </a:rPr>
              <a:t>靜態註冊表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動態註冊表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靜態註冊表</a:t>
            </a:r>
            <a:r>
              <a:rPr lang="zh-TW" altLang="en-US"/>
              <a:t>用於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永遠不變的項目，只能在遊戲初始化階段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項目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動態註冊表</a:t>
            </a:r>
            <a:r>
              <a:rPr lang="zh-TW" altLang="en-US"/>
              <a:t>用於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可能會變更的項目，可以在任何時候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項目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註冊表</a:t>
            </a:r>
            <a:r>
              <a:rPr lang="zh-TW" altLang="en-US"/>
              <a:t>中，不同項目會有唯一的</a:t>
            </a:r>
            <a:r>
              <a:rPr lang="zh-TW" altLang="en-US">
                <a:solidFill>
                  <a:srgbClr val="00B0F0"/>
                </a:solidFill>
              </a:rPr>
              <a:t>註冊鍵</a:t>
            </a:r>
            <a:r>
              <a:rPr lang="en-US" altLang="zh-TW">
                <a:solidFill>
                  <a:srgbClr val="00B0F0"/>
                </a:solidFill>
              </a:rPr>
              <a:t>(registry key)</a:t>
            </a:r>
          </a:p>
          <a:p>
            <a:r>
              <a:rPr lang="zh-TW" altLang="en-US"/>
              <a:t>用於區別及檢索</a:t>
            </a:r>
            <a:r>
              <a:rPr lang="zh-TW" altLang="en-US">
                <a:solidFill>
                  <a:srgbClr val="00B0F0"/>
                </a:solidFill>
              </a:rPr>
              <a:t>註冊表</a:t>
            </a:r>
            <a:r>
              <a:rPr lang="zh-TW" altLang="en-US"/>
              <a:t>中的不同項目</a:t>
            </a:r>
            <a:endParaRPr lang="en-US" altLang="zh-TW"/>
          </a:p>
          <a:p>
            <a:r>
              <a:rPr lang="zh-TW" altLang="en-US"/>
              <a:t>欲向</a:t>
            </a:r>
            <a:r>
              <a:rPr lang="zh-TW" altLang="en-US">
                <a:solidFill>
                  <a:srgbClr val="00B0F0"/>
                </a:solidFill>
              </a:rPr>
              <a:t>註冊表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項目，需</a:t>
            </a:r>
            <a:r>
              <a:rPr lang="zh-TW" altLang="en-US">
                <a:solidFill>
                  <a:srgbClr val="FFC000"/>
                </a:solidFill>
              </a:rPr>
              <a:t>呼叫 </a:t>
            </a:r>
            <a:r>
              <a:rPr lang="en-US" altLang="zh-TW" sz="2400">
                <a:solidFill>
                  <a:srgbClr val="FFFF00"/>
                </a:solidFill>
              </a:rPr>
              <a:t>net.minecraft.registry.Registry 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/>
              <a:t> </a:t>
            </a:r>
            <a:r>
              <a:rPr lang="en-US" altLang="zh-TW">
                <a:solidFill>
                  <a:srgbClr val="FFC000"/>
                </a:solidFill>
              </a:rPr>
              <a:t>register</a:t>
            </a:r>
            <a:r>
              <a:rPr lang="zh-TW" altLang="en-US"/>
              <a:t>，該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會返回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的項目</a:t>
            </a:r>
            <a:endParaRPr lang="en-US" altLang="zh-TW"/>
          </a:p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靜態註冊表</a:t>
            </a:r>
            <a:r>
              <a:rPr lang="zh-TW" altLang="en-US"/>
              <a:t>位於 </a:t>
            </a:r>
            <a:r>
              <a:rPr lang="en-US" altLang="zh-TW" sz="2400">
                <a:solidFill>
                  <a:srgbClr val="FFFF00"/>
                </a:solidFill>
              </a:rPr>
              <a:t>net.minecraft.registry.Registeries</a:t>
            </a:r>
            <a:r>
              <a:rPr lang="en-US" altLang="zh-TW" sz="2400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內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75840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221937-4DED-48A9-97AF-1270F1915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標識符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B1E821-145B-400F-B1BF-5867720CF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208"/>
            <a:ext cx="10515600" cy="465651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標識符</a:t>
            </a:r>
            <a:r>
              <a:rPr lang="en-US" altLang="zh-TW">
                <a:solidFill>
                  <a:srgbClr val="00B0F0"/>
                </a:solidFill>
              </a:rPr>
              <a:t>(identifier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id)</a:t>
            </a:r>
          </a:p>
          <a:p>
            <a:r>
              <a:rPr lang="zh-TW" altLang="en-US"/>
              <a:t>由</a:t>
            </a:r>
            <a:r>
              <a:rPr lang="zh-TW" altLang="en-US">
                <a:solidFill>
                  <a:srgbClr val="00B0F0"/>
                </a:solidFill>
              </a:rPr>
              <a:t>命名空間</a:t>
            </a:r>
            <a:r>
              <a:rPr lang="en-US" altLang="zh-TW">
                <a:solidFill>
                  <a:srgbClr val="00B0F0"/>
                </a:solidFill>
              </a:rPr>
              <a:t>(namespace)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路徑</a:t>
            </a:r>
            <a:r>
              <a:rPr lang="en-US" altLang="zh-TW">
                <a:solidFill>
                  <a:srgbClr val="00B0F0"/>
                </a:solidFill>
              </a:rPr>
              <a:t>(path)</a:t>
            </a:r>
            <a:r>
              <a:rPr lang="zh-TW" altLang="en-US"/>
              <a:t>組成</a:t>
            </a:r>
            <a:endParaRPr lang="en-US" altLang="zh-TW"/>
          </a:p>
          <a:p>
            <a:r>
              <a:rPr lang="zh-TW" altLang="en-US"/>
              <a:t>其中</a:t>
            </a:r>
            <a:r>
              <a:rPr lang="zh-TW" altLang="en-US">
                <a:solidFill>
                  <a:srgbClr val="00B0F0"/>
                </a:solidFill>
              </a:rPr>
              <a:t>命名空間</a:t>
            </a:r>
            <a:r>
              <a:rPr lang="zh-TW" altLang="en-US"/>
              <a:t>通常為</a:t>
            </a:r>
            <a:r>
              <a:rPr lang="zh-TW" altLang="en-US">
                <a:solidFill>
                  <a:srgbClr val="00B0F0"/>
                </a:solidFill>
              </a:rPr>
              <a:t>模組 </a:t>
            </a:r>
            <a:r>
              <a:rPr lang="en-US" altLang="zh-TW">
                <a:solidFill>
                  <a:srgbClr val="00B0F0"/>
                </a:solidFill>
              </a:rPr>
              <a:t>id</a:t>
            </a: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路徑</a:t>
            </a:r>
            <a:r>
              <a:rPr lang="zh-TW" altLang="en-US"/>
              <a:t>則由小寫英文、</a:t>
            </a:r>
            <a:r>
              <a:rPr lang="zh-TW" altLang="en-US">
                <a:solidFill>
                  <a:srgbClr val="92D050"/>
                </a:solidFill>
              </a:rPr>
              <a:t>下滑線</a:t>
            </a:r>
            <a:r>
              <a:rPr lang="en-US" altLang="zh-TW">
                <a:solidFill>
                  <a:srgbClr val="92D050"/>
                </a:solidFill>
              </a:rPr>
              <a:t>(_)</a:t>
            </a:r>
            <a:r>
              <a:rPr lang="zh-TW" altLang="en-US"/>
              <a:t>、</a:t>
            </a:r>
            <a:r>
              <a:rPr lang="zh-TW" altLang="en-US">
                <a:solidFill>
                  <a:srgbClr val="92D050"/>
                </a:solidFill>
              </a:rPr>
              <a:t>斜線</a:t>
            </a:r>
            <a:r>
              <a:rPr lang="en-US" altLang="zh-TW">
                <a:solidFill>
                  <a:srgbClr val="92D050"/>
                </a:solidFill>
              </a:rPr>
              <a:t>(/)</a:t>
            </a:r>
            <a:r>
              <a:rPr lang="zh-TW" altLang="en-US"/>
              <a:t>組成</a:t>
            </a:r>
            <a:endParaRPr lang="en-US" altLang="zh-TW"/>
          </a:p>
          <a:p>
            <a:r>
              <a:rPr lang="zh-TW" altLang="en-US"/>
              <a:t>在遊戲各處都會使用到</a:t>
            </a:r>
            <a:r>
              <a:rPr lang="zh-TW" altLang="en-US">
                <a:solidFill>
                  <a:srgbClr val="00B0F0"/>
                </a:solidFill>
              </a:rPr>
              <a:t>標識符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標識符</a:t>
            </a:r>
            <a:r>
              <a:rPr lang="zh-TW" altLang="en-US"/>
              <a:t>以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表示為 </a:t>
            </a:r>
            <a:r>
              <a:rPr lang="en-US" altLang="zh-TW">
                <a:solidFill>
                  <a:srgbClr val="92D050"/>
                </a:solidFill>
              </a:rPr>
              <a:t>"namespace:path"</a:t>
            </a:r>
          </a:p>
          <a:p>
            <a:r>
              <a:rPr lang="zh-TW" altLang="en-US"/>
              <a:t>如</a:t>
            </a:r>
            <a:r>
              <a:rPr lang="zh-TW" altLang="en-US">
                <a:solidFill>
                  <a:srgbClr val="92D050"/>
                </a:solidFill>
              </a:rPr>
              <a:t>雞蛋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標識符</a:t>
            </a:r>
            <a:r>
              <a:rPr lang="zh-TW" altLang="en-US"/>
              <a:t>以字串表示為 </a:t>
            </a:r>
            <a:r>
              <a:rPr lang="en-US" altLang="zh-TW">
                <a:solidFill>
                  <a:srgbClr val="92D050"/>
                </a:solidFill>
              </a:rPr>
              <a:t>"minecraft:egg"</a:t>
            </a:r>
          </a:p>
          <a:p>
            <a:r>
              <a:rPr lang="zh-TW" altLang="en-US"/>
              <a:t>其在 </a:t>
            </a:r>
            <a:r>
              <a:rPr lang="en-US" altLang="zh-TW"/>
              <a:t>Java </a:t>
            </a:r>
            <a:r>
              <a:rPr lang="zh-TW" altLang="en-US"/>
              <a:t>中處理的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為 </a:t>
            </a:r>
            <a:r>
              <a:rPr lang="en-US" altLang="zh-TW">
                <a:solidFill>
                  <a:srgbClr val="FFFF00"/>
                </a:solidFill>
              </a:rPr>
              <a:t>net.minecraft.util.Identifier</a:t>
            </a: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為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private</a:t>
            </a:r>
            <a:r>
              <a:rPr lang="zh-TW" altLang="en-US"/>
              <a:t>，需使用下列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zh-TW" altLang="en-US"/>
              <a:t>：</a:t>
            </a:r>
            <a:endParaRPr lang="en-US" altLang="zh-TW">
              <a:solidFill>
                <a:srgbClr val="FFFF00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A0836DF-02FC-4EC7-9251-B58F84D76AC0}"/>
              </a:ext>
            </a:extLst>
          </p:cNvPr>
          <p:cNvGrpSpPr/>
          <p:nvPr/>
        </p:nvGrpSpPr>
        <p:grpSpPr>
          <a:xfrm>
            <a:off x="838199" y="5799770"/>
            <a:ext cx="10515599" cy="461665"/>
            <a:chOff x="838199" y="5809295"/>
            <a:chExt cx="10515599" cy="461665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F9E1D25C-DAD5-4249-BC0A-587DD6778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5809295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Identifier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namespace, String path)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88D85378-5E1E-49EB-B8F1-D4F3FA4F0A04}"/>
                </a:ext>
              </a:extLst>
            </p:cNvPr>
            <p:cNvSpPr txBox="1"/>
            <p:nvPr/>
          </p:nvSpPr>
          <p:spPr>
            <a:xfrm>
              <a:off x="10771587" y="596318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java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442866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DB815D-427A-4BE7-8E6A-F08A11A93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註冊鍵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D539076C-BFEA-41AA-8703-54CF4C8DF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8166"/>
            <a:ext cx="10515600" cy="520560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註冊鍵</a:t>
            </a:r>
            <a:r>
              <a:rPr lang="en-US" altLang="zh-TW">
                <a:solidFill>
                  <a:srgbClr val="00B0F0"/>
                </a:solidFill>
              </a:rPr>
              <a:t>(registry key)</a:t>
            </a:r>
            <a:r>
              <a:rPr lang="zh-TW" altLang="en-US"/>
              <a:t>由</a:t>
            </a:r>
            <a:r>
              <a:rPr lang="zh-TW" altLang="en-US">
                <a:solidFill>
                  <a:srgbClr val="00B0F0"/>
                </a:solidFill>
              </a:rPr>
              <a:t>註冊表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組成</a:t>
            </a:r>
            <a:endParaRPr lang="en-US" altLang="zh-TW"/>
          </a:p>
          <a:p>
            <a:r>
              <a:rPr lang="zh-TW" altLang="en-US"/>
              <a:t>其中的</a:t>
            </a:r>
            <a:r>
              <a:rPr lang="zh-TW" altLang="en-US">
                <a:solidFill>
                  <a:srgbClr val="00B0F0"/>
                </a:solidFill>
              </a:rPr>
              <a:t>註冊表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標識符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註冊鍵</a:t>
            </a:r>
            <a:r>
              <a:rPr lang="zh-TW" altLang="en-US"/>
              <a:t>以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表示為 </a:t>
            </a:r>
            <a:r>
              <a:rPr lang="en-US" altLang="zh-TW">
                <a:solidFill>
                  <a:srgbClr val="92D050"/>
                </a:solidFill>
              </a:rPr>
              <a:t>"ResourceKey[registry/value]"</a:t>
            </a:r>
          </a:p>
          <a:p>
            <a:r>
              <a:rPr lang="zh-TW" altLang="en-US"/>
              <a:t>如</a:t>
            </a:r>
            <a:r>
              <a:rPr lang="zh-TW" altLang="en-US">
                <a:solidFill>
                  <a:srgbClr val="92D050"/>
                </a:solidFill>
              </a:rPr>
              <a:t>雞蛋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註冊鍵</a:t>
            </a:r>
            <a:r>
              <a:rPr lang="zh-TW" altLang="en-US"/>
              <a:t>以字串表示為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"ResourceKey[minecraft:item/Minecraft:egg]"</a:t>
            </a:r>
          </a:p>
          <a:p>
            <a:r>
              <a:rPr lang="zh-TW" altLang="en-US">
                <a:solidFill>
                  <a:srgbClr val="00B0F0"/>
                </a:solidFill>
              </a:rPr>
              <a:t>註冊鍵</a:t>
            </a:r>
            <a:r>
              <a:rPr lang="zh-TW" altLang="en-US"/>
              <a:t>除了</a:t>
            </a:r>
            <a:r>
              <a:rPr lang="zh-TW" altLang="en-US">
                <a:solidFill>
                  <a:srgbClr val="00B0F0"/>
                </a:solidFill>
              </a:rPr>
              <a:t>註冊表</a:t>
            </a:r>
            <a:r>
              <a:rPr lang="zh-TW" altLang="en-US"/>
              <a:t>相關事項之外幾乎不會使用到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註冊鍵</a:t>
            </a:r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中處理的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為</a:t>
            </a:r>
            <a:endParaRPr lang="en-US" altLang="zh-TW"/>
          </a:p>
          <a:p>
            <a:r>
              <a:rPr lang="en-US" altLang="zh-TW">
                <a:solidFill>
                  <a:srgbClr val="FFFF00"/>
                </a:solidFill>
              </a:rPr>
              <a:t>net.minecraft.registry.RegistryKey</a:t>
            </a: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為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private</a:t>
            </a:r>
            <a:r>
              <a:rPr lang="zh-TW" altLang="en-US"/>
              <a:t>，需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靜態方法 </a:t>
            </a:r>
            <a:r>
              <a:rPr lang="en-US" altLang="zh-TW">
                <a:solidFill>
                  <a:srgbClr val="FFC000"/>
                </a:solidFill>
              </a:rPr>
              <a:t>of</a:t>
            </a:r>
            <a:r>
              <a:rPr lang="zh-TW" altLang="en-US">
                <a:solidFill>
                  <a:srgbClr val="FFC000"/>
                </a:solidFill>
              </a:rPr>
              <a:t> 創建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/>
          </a:p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註冊鍵</a:t>
            </a:r>
            <a:r>
              <a:rPr lang="zh-TW" altLang="en-US"/>
              <a:t>位於 </a:t>
            </a:r>
            <a:r>
              <a:rPr lang="en-US" altLang="zh-TW" sz="2800">
                <a:solidFill>
                  <a:srgbClr val="FFFF00"/>
                </a:solidFill>
              </a:rPr>
              <a:t>net.minecraft.registry.RegistryKeys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556617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DD02CC-BC1E-4E9D-8159-E5C3BBDFF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物品類別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308E25-D21D-4B53-90C1-C798A70A1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13928"/>
          </a:xfrm>
        </p:spPr>
        <p:txBody>
          <a:bodyPr/>
          <a:lstStyle/>
          <a:p>
            <a:r>
              <a:rPr lang="en-US" altLang="zh-TW">
                <a:solidFill>
                  <a:srgbClr val="FFFF00"/>
                </a:solidFill>
              </a:rPr>
              <a:t>Item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只有一個</a:t>
            </a:r>
            <a:r>
              <a:rPr lang="zh-TW" altLang="en-US">
                <a:solidFill>
                  <a:srgbClr val="00B0F0"/>
                </a:solidFill>
              </a:rPr>
              <a:t>建構子 </a:t>
            </a:r>
            <a:r>
              <a:rPr lang="en-US" altLang="zh-TW">
                <a:solidFill>
                  <a:srgbClr val="FFC000"/>
                </a:solidFill>
              </a:rPr>
              <a:t>Item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Item.Settings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settings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en-US" altLang="zh-TW">
                <a:solidFill>
                  <a:srgbClr val="FFFF00"/>
                </a:solidFill>
              </a:rPr>
              <a:t>Item.Settings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zh-TW" altLang="en-US"/>
              <a:t>是一個用來控制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行為的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如</a:t>
            </a:r>
            <a:r>
              <a:rPr lang="zh-TW" altLang="en-US">
                <a:solidFill>
                  <a:srgbClr val="00B0F0"/>
                </a:solidFill>
              </a:rPr>
              <a:t>最大堆疊大小</a:t>
            </a:r>
            <a:r>
              <a:rPr lang="en-US" altLang="zh-TW">
                <a:solidFill>
                  <a:srgbClr val="00B0F0"/>
                </a:solidFill>
              </a:rPr>
              <a:t>(max stack size</a:t>
            </a:r>
            <a:r>
              <a:rPr lang="zh-TW" altLang="en-US">
                <a:solidFill>
                  <a:srgbClr val="00B0F0"/>
                </a:solidFill>
              </a:rPr>
              <a:t>，預設為 </a:t>
            </a:r>
            <a:r>
              <a:rPr lang="en-US" altLang="zh-TW">
                <a:solidFill>
                  <a:srgbClr val="00B0F0"/>
                </a:solidFill>
              </a:rPr>
              <a:t>64)</a:t>
            </a:r>
            <a:r>
              <a:rPr lang="zh-TW" altLang="en-US"/>
              <a:t>、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描述文字</a:t>
            </a:r>
            <a:r>
              <a:rPr lang="en-US" altLang="zh-TW">
                <a:solidFill>
                  <a:srgbClr val="00B0F0"/>
                </a:solidFill>
              </a:rPr>
              <a:t>(lore</a:t>
            </a:r>
            <a:r>
              <a:rPr lang="zh-TW" altLang="en-US">
                <a:solidFill>
                  <a:srgbClr val="00B0F0"/>
                </a:solidFill>
              </a:rPr>
              <a:t>，預設為空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註冊鍵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預設為空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/>
              <a:t>其可以通過</a:t>
            </a:r>
            <a:r>
              <a:rPr lang="zh-TW" altLang="en-US">
                <a:solidFill>
                  <a:srgbClr val="00B0F0"/>
                </a:solidFill>
              </a:rPr>
              <a:t>方法鏈式呼叫</a:t>
            </a:r>
            <a:r>
              <a:rPr lang="en-US" altLang="zh-TW">
                <a:solidFill>
                  <a:srgbClr val="00B0F0"/>
                </a:solidFill>
              </a:rPr>
              <a:t>(method chaining)</a:t>
            </a:r>
            <a:r>
              <a:rPr lang="zh-TW" altLang="en-US"/>
              <a:t>進行設定</a:t>
            </a:r>
            <a:endParaRPr lang="en-US" altLang="zh-TW"/>
          </a:p>
          <a:p>
            <a:r>
              <a:rPr lang="zh-TW" altLang="en-US"/>
              <a:t>用於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時，一定要設定</a:t>
            </a:r>
            <a:r>
              <a:rPr lang="zh-TW" altLang="en-US">
                <a:solidFill>
                  <a:srgbClr val="00B0F0"/>
                </a:solidFill>
              </a:rPr>
              <a:t>註冊鍵</a:t>
            </a:r>
            <a:r>
              <a:rPr lang="zh-TW" altLang="en-US"/>
              <a:t>，範例如下：</a:t>
            </a:r>
            <a:endParaRPr lang="en-US" altLang="zh-TW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1BB62184-3CDD-4FF0-962E-960146907BCF}"/>
              </a:ext>
            </a:extLst>
          </p:cNvPr>
          <p:cNvGrpSpPr/>
          <p:nvPr/>
        </p:nvGrpSpPr>
        <p:grpSpPr>
          <a:xfrm>
            <a:off x="838200" y="5074490"/>
            <a:ext cx="10515600" cy="1077218"/>
            <a:chOff x="838200" y="5074490"/>
            <a:chExt cx="10515600" cy="1077218"/>
          </a:xfrm>
        </p:grpSpPr>
        <p:sp>
          <p:nvSpPr>
            <p:cNvPr id="17" name="Rectangle 10">
              <a:extLst>
                <a:ext uri="{FF2B5EF4-FFF2-40B4-BE49-F238E27FC236}">
                  <a16:creationId xmlns:a16="http://schemas.microsoft.com/office/drawing/2014/main" id="{DA1A607E-2186-4AB5-ADE9-80612D4AD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5074490"/>
              <a:ext cx="10515600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RegistryKey&lt;Item&gt;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registryKey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RegistryKey.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(RegistryKeys.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ITEM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Identifier.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(TyicMod.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MOD_ID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"example"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Item.Settings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settings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Item.Settings().useCooldown(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1.5f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).maxCount(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).registryKey(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registryKey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E56C1367-7F17-4460-AFC6-284443B9DBB0}"/>
                </a:ext>
              </a:extLst>
            </p:cNvPr>
            <p:cNvSpPr txBox="1"/>
            <p:nvPr/>
          </p:nvSpPr>
          <p:spPr>
            <a:xfrm>
              <a:off x="10771589" y="584393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java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414013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273976-8A9D-449A-9F4C-9C65DD4B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基本物品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A6C22C-BDA1-43FB-BC3A-83A6EC63C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最簡單的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就是直接創建一個 </a:t>
            </a:r>
            <a:r>
              <a:rPr lang="en-US" altLang="zh-TW">
                <a:solidFill>
                  <a:srgbClr val="FFFF00"/>
                </a:solidFill>
              </a:rPr>
              <a:t>Item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zh-TW" altLang="en-US"/>
              <a:t>並向遊戲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但為了邏輯分離，因此將物品相關事項放在 </a:t>
            </a:r>
            <a:r>
              <a:rPr lang="en-US" altLang="zh-TW"/>
              <a:t>item </a:t>
            </a:r>
            <a:r>
              <a:rPr lang="zh-TW" altLang="en-US"/>
              <a:t>套件下</a:t>
            </a:r>
            <a:endParaRPr lang="en-US" altLang="zh-TW"/>
          </a:p>
          <a:p>
            <a:r>
              <a:rPr lang="zh-TW" altLang="en-US"/>
              <a:t>物品註冊事項放在該套件下的 </a:t>
            </a:r>
            <a:r>
              <a:rPr lang="en-US" altLang="zh-TW">
                <a:solidFill>
                  <a:srgbClr val="FFFF00"/>
                </a:solidFill>
              </a:rPr>
              <a:t>ModItems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並將</a:t>
            </a:r>
            <a:r>
              <a:rPr lang="zh-TW" altLang="en-US">
                <a:solidFill>
                  <a:srgbClr val="00B0F0"/>
                </a:solidFill>
              </a:rPr>
              <a:t>註冊過程</a:t>
            </a:r>
            <a:r>
              <a:rPr lang="zh-TW" altLang="en-US"/>
              <a:t>做成一個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：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設定 </a:t>
            </a:r>
            <a:r>
              <a:rPr lang="en-US" altLang="zh-TW">
                <a:solidFill>
                  <a:srgbClr val="FFFF00"/>
                </a:solidFill>
              </a:rPr>
              <a:t>Item.Setting </a:t>
            </a:r>
            <a:r>
              <a:rPr lang="zh-TW" altLang="en-US"/>
              <a:t>實例的</a:t>
            </a:r>
            <a:r>
              <a:rPr lang="zh-TW" altLang="en-US">
                <a:solidFill>
                  <a:srgbClr val="00B0F0"/>
                </a:solidFill>
              </a:rPr>
              <a:t>註冊鍵</a:t>
            </a:r>
            <a:endParaRPr lang="en-US" altLang="zh-TW">
              <a:solidFill>
                <a:srgbClr val="00B0F0"/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/>
              <a:t>向</a:t>
            </a:r>
            <a:r>
              <a:rPr lang="zh-TW" altLang="en-US">
                <a:solidFill>
                  <a:srgbClr val="00B0F0"/>
                </a:solidFill>
              </a:rPr>
              <a:t>註冊表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項目，並將其</a:t>
            </a:r>
            <a:r>
              <a:rPr lang="zh-TW" altLang="en-US">
                <a:solidFill>
                  <a:srgbClr val="00B0F0"/>
                </a:solidFill>
              </a:rPr>
              <a:t>返回值</a:t>
            </a:r>
            <a:r>
              <a:rPr lang="en-US" altLang="zh-TW"/>
              <a:t>(</a:t>
            </a:r>
            <a:r>
              <a:rPr lang="zh-TW" altLang="en-US">
                <a:solidFill>
                  <a:srgbClr val="00B0F0"/>
                </a:solidFill>
              </a:rPr>
              <a:t>註冊項目</a:t>
            </a:r>
            <a:r>
              <a:rPr lang="en-US" altLang="zh-TW"/>
              <a:t>)</a:t>
            </a:r>
            <a:r>
              <a:rPr lang="zh-TW" altLang="en-US"/>
              <a:t>作為</a:t>
            </a:r>
            <a:r>
              <a:rPr lang="zh-TW" altLang="en-US">
                <a:solidFill>
                  <a:srgbClr val="00B0F0"/>
                </a:solidFill>
              </a:rPr>
              <a:t>函式返回值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之後若要引用該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，如用於比較，只需使用此</a:t>
            </a:r>
            <a:r>
              <a:rPr lang="zh-TW" altLang="en-US">
                <a:solidFill>
                  <a:srgbClr val="00B0F0"/>
                </a:solidFill>
              </a:rPr>
              <a:t>返回值</a:t>
            </a:r>
            <a:r>
              <a:rPr lang="zh-TW" altLang="en-US"/>
              <a:t>即可</a:t>
            </a:r>
            <a:endParaRPr lang="en-US" altLang="zh-TW"/>
          </a:p>
          <a:p>
            <a:r>
              <a:rPr lang="zh-TW" altLang="en-US"/>
              <a:t>故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後會儲存在</a:t>
            </a:r>
            <a:r>
              <a:rPr lang="zh-TW" altLang="en-US">
                <a:solidFill>
                  <a:srgbClr val="00B0F0"/>
                </a:solidFill>
              </a:rPr>
              <a:t>公開靜態欄位</a:t>
            </a:r>
            <a:r>
              <a:rPr lang="zh-TW" altLang="en-US"/>
              <a:t>，方便之後使用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685629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10A4CE-5D63-4C6F-814D-813AFB130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550" y="170524"/>
            <a:ext cx="4562096" cy="1325563"/>
          </a:xfrm>
        </p:spPr>
        <p:txBody>
          <a:bodyPr/>
          <a:lstStyle/>
          <a:p>
            <a:r>
              <a:rPr lang="zh-TW" altLang="en-US"/>
              <a:t>基本物品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E6125E-06E1-48A4-98AA-8146C38FD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550" y="1315679"/>
            <a:ext cx="4562096" cy="1640658"/>
          </a:xfrm>
        </p:spPr>
        <p:txBody>
          <a:bodyPr/>
          <a:lstStyle/>
          <a:p>
            <a:r>
              <a:rPr lang="en-US" altLang="zh-TW">
                <a:solidFill>
                  <a:srgbClr val="FFFF00"/>
                </a:solidFill>
              </a:rPr>
              <a:t>ModItems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registerAll</a:t>
            </a:r>
          </a:p>
          <a:p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只是為了</a:t>
            </a:r>
            <a:endParaRPr lang="en-US" altLang="zh-TW"/>
          </a:p>
          <a:p>
            <a:r>
              <a:rPr lang="zh-TW" altLang="en-US"/>
              <a:t>加載 </a:t>
            </a:r>
            <a:r>
              <a:rPr lang="en-US" altLang="zh-TW">
                <a:solidFill>
                  <a:srgbClr val="FFFF00"/>
                </a:solidFill>
              </a:rPr>
              <a:t>ModItems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3EED23F6-3842-468E-8861-C236BFEB57C2}"/>
              </a:ext>
            </a:extLst>
          </p:cNvPr>
          <p:cNvGrpSpPr/>
          <p:nvPr/>
        </p:nvGrpSpPr>
        <p:grpSpPr>
          <a:xfrm>
            <a:off x="139882" y="2956337"/>
            <a:ext cx="11912235" cy="3539430"/>
            <a:chOff x="139882" y="2256514"/>
            <a:chExt cx="11912235" cy="353943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FA5A7940-623C-4542-890A-ED36A3C14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882" y="2256514"/>
              <a:ext cx="11912235" cy="35394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org.tyic.item;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TW" sz="14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ModItems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Item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TyicLogo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"tyic_logo"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Item::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Item.Settings());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Item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id, Function&lt;Item.Settings, Item&gt; itemFunction, Item.Settings settings)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RegistryKey&lt;Item&gt; registryKey = RegistryKey.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(RegistryKeys.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ITEM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Identifier.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(TyicMod.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MOD_ID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id));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Registry.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(Registries.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ITEM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registryKey, itemFunction.apply(settings.registryKey(registryKey)));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registerAll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TyicMod.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.info(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"Registering 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m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od </a:t>
              </a:r>
              <a:r>
                <a:rPr lang="en-US" altLang="zh-TW" sz="1400">
                  <a:solidFill>
                    <a:srgbClr val="6AAB73"/>
                  </a:solidFill>
                  <a:latin typeface="+mj-lt"/>
                  <a:cs typeface="JetBrains Mono" panose="02000009000000000000" pitchFamily="49" charset="0"/>
                </a:rPr>
                <a:t>i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tems."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93925C7-3718-448B-ABEE-687FB76542C3}"/>
                </a:ext>
              </a:extLst>
            </p:cNvPr>
            <p:cNvSpPr txBox="1"/>
            <p:nvPr/>
          </p:nvSpPr>
          <p:spPr>
            <a:xfrm>
              <a:off x="10565764" y="5488167"/>
              <a:ext cx="14766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ModItems.java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FAEC25A9-FF52-422A-9899-60C73069E2FB}"/>
              </a:ext>
            </a:extLst>
          </p:cNvPr>
          <p:cNvGrpSpPr/>
          <p:nvPr/>
        </p:nvGrpSpPr>
        <p:grpSpPr>
          <a:xfrm>
            <a:off x="4711646" y="170524"/>
            <a:ext cx="7340471" cy="3323987"/>
            <a:chOff x="838200" y="1717903"/>
            <a:chExt cx="7340471" cy="3323987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E16819B8-C6BE-4E6C-8F51-CDA24FD86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1717903"/>
              <a:ext cx="7340471" cy="332398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TyicMod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ModInitializer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MOD_ID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LoggerFactory.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getLogger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MOD_ID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onInitialize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.info(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"Initializing Tyic </a:t>
              </a:r>
              <a:r>
                <a:rPr lang="en-US" altLang="zh-TW" sz="1400">
                  <a:solidFill>
                    <a:srgbClr val="6AAB73"/>
                  </a:solidFill>
                  <a:latin typeface="+mj-lt"/>
                  <a:cs typeface="JetBrains Mono" panose="02000009000000000000" pitchFamily="49" charset="0"/>
                </a:rPr>
                <a:t>M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od."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ModItems.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registerAll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4FF2C40C-2E11-470B-AD3F-B6DD641A0A65}"/>
                </a:ext>
              </a:extLst>
            </p:cNvPr>
            <p:cNvSpPr txBox="1"/>
            <p:nvPr/>
          </p:nvSpPr>
          <p:spPr>
            <a:xfrm>
              <a:off x="6801371" y="4734113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TyicMod.java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437995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2DDABB-3F2E-45CD-BF79-01AAF6052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實際測試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8B22E8-CEE0-429E-BD68-DF3B58CC6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5101"/>
            <a:ext cx="10515600" cy="2136775"/>
          </a:xfrm>
        </p:spPr>
        <p:txBody>
          <a:bodyPr/>
          <a:lstStyle/>
          <a:p>
            <a:r>
              <a:rPr lang="zh-TW" altLang="en-US"/>
              <a:t>實際打開遊戲測試</a:t>
            </a:r>
            <a:endParaRPr lang="en-US" altLang="zh-TW"/>
          </a:p>
          <a:p>
            <a:r>
              <a:rPr lang="zh-TW" altLang="en-US"/>
              <a:t>會發現無法在</a:t>
            </a:r>
            <a:r>
              <a:rPr lang="zh-TW" altLang="en-US">
                <a:solidFill>
                  <a:srgbClr val="00B0F0"/>
                </a:solidFill>
              </a:rPr>
              <a:t>創造模式物品欄</a:t>
            </a:r>
            <a:r>
              <a:rPr lang="en-US" altLang="zh-TW">
                <a:solidFill>
                  <a:srgbClr val="00B0F0"/>
                </a:solidFill>
              </a:rPr>
              <a:t>(creative tab)</a:t>
            </a:r>
            <a:r>
              <a:rPr lang="zh-TW" altLang="en-US"/>
              <a:t>找到該物品</a:t>
            </a:r>
            <a:endParaRPr lang="en-US" altLang="zh-TW"/>
          </a:p>
          <a:p>
            <a:r>
              <a:rPr lang="zh-TW" altLang="en-US"/>
              <a:t>這是因為我們並未添加該物品到</a:t>
            </a:r>
            <a:r>
              <a:rPr lang="zh-TW" altLang="en-US">
                <a:solidFill>
                  <a:srgbClr val="00B0F0"/>
                </a:solidFill>
              </a:rPr>
              <a:t>創造模式物品欄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但仍可使用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en-US" altLang="zh-TW">
                <a:solidFill>
                  <a:srgbClr val="00B0F0"/>
                </a:solidFill>
              </a:rPr>
              <a:t>(command)</a:t>
            </a:r>
            <a:r>
              <a:rPr lang="zh-TW" altLang="en-US"/>
              <a:t>直接獲取，使用 </a:t>
            </a:r>
            <a:r>
              <a:rPr lang="en-US" altLang="zh-TW">
                <a:solidFill>
                  <a:srgbClr val="92D050"/>
                </a:solidFill>
              </a:rPr>
              <a:t>give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2E77A4C7-F82B-4691-93E5-DE146750B7B1}"/>
              </a:ext>
            </a:extLst>
          </p:cNvPr>
          <p:cNvGrpSpPr/>
          <p:nvPr/>
        </p:nvGrpSpPr>
        <p:grpSpPr>
          <a:xfrm>
            <a:off x="793870" y="3429000"/>
            <a:ext cx="6011349" cy="1098010"/>
            <a:chOff x="793870" y="3922081"/>
            <a:chExt cx="6011349" cy="1098010"/>
          </a:xfrm>
        </p:grpSpPr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264C5960-727C-4734-80B1-D03B72338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227313"/>
              <a:ext cx="5939397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/give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</a:rPr>
                <a:t>@s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</a:rPr>
                <a:t>tyicmod:tyic_logo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F2B192A-F3FC-45CA-AAE3-A6B3C1AEE703}"/>
                </a:ext>
              </a:extLst>
            </p:cNvPr>
            <p:cNvSpPr txBox="1"/>
            <p:nvPr/>
          </p:nvSpPr>
          <p:spPr>
            <a:xfrm>
              <a:off x="6096000" y="4381201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mccmd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D8AA9114-0468-40D8-9E99-1FDE3A1F42CC}"/>
                </a:ext>
              </a:extLst>
            </p:cNvPr>
            <p:cNvSpPr/>
            <p:nvPr/>
          </p:nvSpPr>
          <p:spPr>
            <a:xfrm>
              <a:off x="919161" y="4227313"/>
              <a:ext cx="164308" cy="461665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9C0D697-F5A9-4459-9B56-826C6C107C8D}"/>
                </a:ext>
              </a:extLst>
            </p:cNvPr>
            <p:cNvSpPr txBox="1"/>
            <p:nvPr/>
          </p:nvSpPr>
          <p:spPr>
            <a:xfrm>
              <a:off x="793870" y="4681537"/>
              <a:ext cx="1826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>
                  <a:solidFill>
                    <a:srgbClr val="00B0F0"/>
                  </a:solidFill>
                </a:rPr>
                <a:t>指令皆以斜線開頭</a:t>
              </a: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59E63A4C-525F-40C0-A300-8869B6489C56}"/>
                </a:ext>
              </a:extLst>
            </p:cNvPr>
            <p:cNvSpPr/>
            <p:nvPr/>
          </p:nvSpPr>
          <p:spPr>
            <a:xfrm>
              <a:off x="1095375" y="4227313"/>
              <a:ext cx="681038" cy="461665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CF53D3C-35AF-49D4-98C0-0C29D29DD367}"/>
                </a:ext>
              </a:extLst>
            </p:cNvPr>
            <p:cNvSpPr txBox="1"/>
            <p:nvPr/>
          </p:nvSpPr>
          <p:spPr>
            <a:xfrm>
              <a:off x="793870" y="3934926"/>
              <a:ext cx="10054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>
                  <a:solidFill>
                    <a:srgbClr val="FFFF00"/>
                  </a:solidFill>
                </a:rPr>
                <a:t>指令名稱</a:t>
              </a:r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1182C35D-2DC5-43C5-8CBF-7C65DE956F0B}"/>
                </a:ext>
              </a:extLst>
            </p:cNvPr>
            <p:cNvSpPr/>
            <p:nvPr/>
          </p:nvSpPr>
          <p:spPr>
            <a:xfrm>
              <a:off x="1917701" y="4227313"/>
              <a:ext cx="371474" cy="461665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C000"/>
                </a:solidFill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D789D948-12BA-46F6-9B65-8382047BBD7C}"/>
                </a:ext>
              </a:extLst>
            </p:cNvPr>
            <p:cNvSpPr txBox="1"/>
            <p:nvPr/>
          </p:nvSpPr>
          <p:spPr>
            <a:xfrm>
              <a:off x="1843604" y="3922081"/>
              <a:ext cx="49616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>
                  <a:solidFill>
                    <a:srgbClr val="FFC000"/>
                  </a:solidFill>
                </a:rPr>
                <a:t>實體選擇器，</a:t>
              </a:r>
              <a:r>
                <a:rPr lang="en-US" altLang="zh-TW" sz="1600">
                  <a:solidFill>
                    <a:srgbClr val="FFC000"/>
                  </a:solidFill>
                </a:rPr>
                <a:t>@s </a:t>
              </a:r>
              <a:r>
                <a:rPr lang="zh-TW" altLang="en-US" sz="1600">
                  <a:solidFill>
                    <a:srgbClr val="FFC000"/>
                  </a:solidFill>
                </a:rPr>
                <a:t>代表指令執行者，</a:t>
              </a:r>
              <a:r>
                <a:rPr lang="en-US" altLang="zh-TW" sz="1600">
                  <a:solidFill>
                    <a:srgbClr val="FFC000"/>
                  </a:solidFill>
                </a:rPr>
                <a:t>@a </a:t>
              </a:r>
              <a:r>
                <a:rPr lang="zh-TW" altLang="en-US" sz="1600">
                  <a:solidFill>
                    <a:srgbClr val="FFC000"/>
                  </a:solidFill>
                </a:rPr>
                <a:t>代表全部玩家</a:t>
              </a:r>
            </a:p>
          </p:txBody>
        </p: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C526BEEB-9C0C-4024-9A92-8808FDBFAE4D}"/>
                </a:ext>
              </a:extLst>
            </p:cNvPr>
            <p:cNvSpPr/>
            <p:nvPr/>
          </p:nvSpPr>
          <p:spPr>
            <a:xfrm>
              <a:off x="2398872" y="4227313"/>
              <a:ext cx="2966877" cy="461665"/>
            </a:xfrm>
            <a:prstGeom prst="round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C000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BECB425-A896-4436-944A-CA7C92A6C8A0}"/>
                </a:ext>
              </a:extLst>
            </p:cNvPr>
            <p:cNvSpPr txBox="1"/>
            <p:nvPr/>
          </p:nvSpPr>
          <p:spPr>
            <a:xfrm>
              <a:off x="3416477" y="4665685"/>
              <a:ext cx="9316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>
                  <a:solidFill>
                    <a:srgbClr val="92D050"/>
                  </a:solidFill>
                </a:rPr>
                <a:t>物品 </a:t>
              </a:r>
              <a:r>
                <a:rPr lang="en-US" altLang="zh-TW" sz="1600">
                  <a:solidFill>
                    <a:srgbClr val="92D050"/>
                  </a:solidFill>
                </a:rPr>
                <a:t>id</a:t>
              </a:r>
              <a:endParaRPr lang="zh-TW" altLang="en-US" sz="1600">
                <a:solidFill>
                  <a:srgbClr val="92D050"/>
                </a:solidFill>
              </a:endParaRPr>
            </a:p>
          </p:txBody>
        </p:sp>
      </p:grpSp>
      <p:sp>
        <p:nvSpPr>
          <p:cNvPr id="22" name="內容版面配置區 2">
            <a:extLst>
              <a:ext uri="{FF2B5EF4-FFF2-40B4-BE49-F238E27FC236}">
                <a16:creationId xmlns:a16="http://schemas.microsoft.com/office/drawing/2014/main" id="{2ED69FB3-AAFC-4F53-A6BF-EAA0821A61C5}"/>
              </a:ext>
            </a:extLst>
          </p:cNvPr>
          <p:cNvSpPr txBox="1">
            <a:spLocks/>
          </p:cNvSpPr>
          <p:nvPr/>
        </p:nvSpPr>
        <p:spPr>
          <a:xfrm>
            <a:off x="838200" y="4746787"/>
            <a:ext cx="10515600" cy="1665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關於更多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的用法及資訊</a:t>
            </a:r>
            <a:endParaRPr lang="en-US" altLang="zh-TW"/>
          </a:p>
          <a:p>
            <a:r>
              <a:rPr lang="zh-TW" altLang="en-US"/>
              <a:t>請參考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維基百科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(https://zh.minecraft.wiki/w/%E5%91%BD%E4%BB%A4)</a:t>
            </a:r>
            <a:endParaRPr lang="en-US" altLang="zh-TW"/>
          </a:p>
          <a:p>
            <a:r>
              <a:rPr lang="zh-TW" altLang="en-US"/>
              <a:t>或</a:t>
            </a:r>
            <a:r>
              <a:rPr lang="zh-TW" altLang="en-US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指令教學影片</a:t>
            </a:r>
            <a:r>
              <a:rPr lang="en-US" altLang="zh-TW" sz="1400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(https://youtube.com/playlist?list=PLbMLilemgCLY0bENyaNE-pXZoiy6PYwLS)</a:t>
            </a:r>
            <a:endParaRPr lang="en-US" altLang="zh-TW" sz="1400">
              <a:solidFill>
                <a:srgbClr val="FFC000"/>
              </a:solidFill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06C1102E-F475-4B62-ADA7-C5C1E973F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0835" y="3734232"/>
            <a:ext cx="4027295" cy="4616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500394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F8B8016E-470C-4FE5-A78C-33B2A9D17434}" vid="{BC6C4CDA-A093-4978-B969-B6482D48D48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822</TotalTime>
  <Words>2910</Words>
  <Application>Microsoft Office PowerPoint</Application>
  <PresentationFormat>寬螢幕</PresentationFormat>
  <Paragraphs>251</Paragraphs>
  <Slides>27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1" baseType="lpstr">
      <vt:lpstr>Arial</vt:lpstr>
      <vt:lpstr>Calibri</vt:lpstr>
      <vt:lpstr>Consolas</vt:lpstr>
      <vt:lpstr>TYIC</vt:lpstr>
      <vt:lpstr>Java 專案：物品</vt:lpstr>
      <vt:lpstr>物品和物品堆疊</vt:lpstr>
      <vt:lpstr>註冊表</vt:lpstr>
      <vt:lpstr>標識符</vt:lpstr>
      <vt:lpstr>註冊鍵</vt:lpstr>
      <vt:lpstr>物品類別</vt:lpstr>
      <vt:lpstr>基本物品</vt:lpstr>
      <vt:lpstr>基本物品</vt:lpstr>
      <vt:lpstr>實際測試</vt:lpstr>
      <vt:lpstr>實際測試</vt:lpstr>
      <vt:lpstr>紋理</vt:lpstr>
      <vt:lpstr>紋理繪製軟體</vt:lpstr>
      <vt:lpstr>免費紋理</vt:lpstr>
      <vt:lpstr>物品紋理</vt:lpstr>
      <vt:lpstr>模型</vt:lpstr>
      <vt:lpstr>物品模型</vt:lpstr>
      <vt:lpstr>物品模型映射</vt:lpstr>
      <vt:lpstr>實際測試</vt:lpstr>
      <vt:lpstr>翻譯鍵名</vt:lpstr>
      <vt:lpstr>在地化</vt:lpstr>
      <vt:lpstr>實際測試</vt:lpstr>
      <vt:lpstr>進階物品</vt:lpstr>
      <vt:lpstr>進階物品</vt:lpstr>
      <vt:lpstr>進階物品</vt:lpstr>
      <vt:lpstr>進階物品</vt:lpstr>
      <vt:lpstr>實際測試</vt:lpstr>
      <vt:lpstr>添加物品至創造模式物品欄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51_Java 專案：物品</dc:title>
  <dc:creator>TYIC</dc:creator>
  <cp:lastModifiedBy>Myster</cp:lastModifiedBy>
  <cp:revision>686</cp:revision>
  <dcterms:created xsi:type="dcterms:W3CDTF">2025-02-10T16:16:47Z</dcterms:created>
  <dcterms:modified xsi:type="dcterms:W3CDTF">2025-02-15T18:23:06Z</dcterms:modified>
</cp:coreProperties>
</file>