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270" r:id="rId18"/>
    <p:sldId id="273" r:id="rId19"/>
    <p:sldId id="277" r:id="rId20"/>
    <p:sldId id="275" r:id="rId21"/>
    <p:sldId id="278" r:id="rId22"/>
    <p:sldId id="279" r:id="rId23"/>
    <p:sldId id="306" r:id="rId24"/>
    <p:sldId id="271" r:id="rId25"/>
    <p:sldId id="288" r:id="rId26"/>
    <p:sldId id="285" r:id="rId27"/>
    <p:sldId id="286" r:id="rId28"/>
    <p:sldId id="287" r:id="rId29"/>
    <p:sldId id="294" r:id="rId30"/>
    <p:sldId id="293" r:id="rId31"/>
    <p:sldId id="296" r:id="rId32"/>
    <p:sldId id="290" r:id="rId33"/>
    <p:sldId id="291" r:id="rId34"/>
    <p:sldId id="292" r:id="rId35"/>
    <p:sldId id="295" r:id="rId36"/>
    <p:sldId id="304" r:id="rId37"/>
    <p:sldId id="307" r:id="rId38"/>
    <p:sldId id="308" r:id="rId39"/>
    <p:sldId id="309" r:id="rId40"/>
    <p:sldId id="311" r:id="rId41"/>
    <p:sldId id="310" r:id="rId42"/>
    <p:sldId id="297" r:id="rId43"/>
    <p:sldId id="314" r:id="rId44"/>
    <p:sldId id="313" r:id="rId45"/>
    <p:sldId id="298" r:id="rId46"/>
    <p:sldId id="299" r:id="rId47"/>
    <p:sldId id="312" r:id="rId48"/>
    <p:sldId id="301" r:id="rId49"/>
    <p:sldId id="302" r:id="rId50"/>
    <p:sldId id="315" r:id="rId51"/>
    <p:sldId id="316" r:id="rId52"/>
    <p:sldId id="300" r:id="rId53"/>
    <p:sldId id="303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C77DBB"/>
    <a:srgbClr val="99CCFF"/>
    <a:srgbClr val="C68869"/>
    <a:srgbClr val="BCBEC4"/>
    <a:srgbClr val="CCFFCC"/>
    <a:srgbClr val="6AAB73"/>
    <a:srgbClr val="FFCC66"/>
    <a:srgbClr val="3F3F3F"/>
    <a:srgbClr val="B2B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93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2024/7/17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2874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61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728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726558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613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5649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287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65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100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2870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102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391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Main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Main.jav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Main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upload.wikimedia.org/wikipedia/commons/1/1b/Linux_Distribution_Timeline.svg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2090384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  <a:r>
              <a:rPr lang="en-US" altLang="zh-TW"/>
              <a:t>(primitive</a:t>
            </a:r>
            <a:r>
              <a:rPr lang="zh-TW" altLang="en-US"/>
              <a:t> </a:t>
            </a:r>
            <a:r>
              <a:rPr lang="en-US" altLang="zh-TW"/>
              <a:t>data</a:t>
            </a:r>
            <a:r>
              <a:rPr lang="zh-TW" altLang="en-US"/>
              <a:t> </a:t>
            </a:r>
            <a:r>
              <a:rPr lang="en-US" altLang="zh-TW"/>
              <a:t>types)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082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種基本資料型態：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1560934" y="6176191"/>
            <a:ext cx="9094996" cy="3980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/>
              <a:t>像這樣直接寫下來的叫做字面常數</a:t>
            </a:r>
            <a:r>
              <a:rPr lang="en-US" altLang="zh-TW" sz="2000"/>
              <a:t>(literal constant)</a:t>
            </a:r>
            <a:r>
              <a:rPr lang="zh-TW" altLang="en-US" sz="2000"/>
              <a:t>，是值</a:t>
            </a:r>
            <a:r>
              <a:rPr lang="en-US" altLang="zh-TW" sz="2000"/>
              <a:t>(value)</a:t>
            </a:r>
            <a:r>
              <a:rPr lang="zh-TW" altLang="en-US" sz="20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503081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/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的基本多文種平面</a:t>
            </a:r>
            <a:r>
              <a:rPr lang="en-US" altLang="zh-TW">
                <a:solidFill>
                  <a:srgbClr val="00B0F0"/>
                </a:solidFill>
              </a:rPr>
              <a:t>(Basic Multilingual Plane</a:t>
            </a:r>
            <a:r>
              <a:rPr lang="zh-TW" altLang="en-US">
                <a:solidFill>
                  <a:srgbClr val="00B0F0"/>
                </a:solidFill>
              </a:rPr>
              <a:t>，簡稱</a:t>
            </a:r>
            <a:r>
              <a:rPr lang="en-US" altLang="zh-TW">
                <a:solidFill>
                  <a:srgbClr val="00B0F0"/>
                </a:solidFill>
              </a:rPr>
              <a:t>BMP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號平面、</a:t>
            </a:r>
            <a:r>
              <a:rPr lang="en-US" altLang="zh-TW">
                <a:solidFill>
                  <a:srgbClr val="00B0F0"/>
                </a:solidFill>
              </a:rPr>
              <a:t>Plane 0)</a:t>
            </a:r>
            <a:r>
              <a:rPr lang="zh-TW" altLang="en-US"/>
              <a:t>來決定</a:t>
            </a:r>
            <a:endParaRPr lang="en-US" altLang="zh-TW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ASCII(American Standard Code for Information Interchange</a:t>
            </a:r>
            <a:r>
              <a:rPr lang="zh-TW" altLang="en-US">
                <a:solidFill>
                  <a:srgbClr val="FFC000"/>
                </a:solidFill>
              </a:rPr>
              <a:t>，美國標準資訊交換碼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/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/>
              <a:t>共 </a:t>
            </a:r>
            <a:r>
              <a:rPr lang="en-US" altLang="zh-TW"/>
              <a:t>128 </a:t>
            </a:r>
            <a:r>
              <a:rPr lang="zh-TW" altLang="en-US"/>
              <a:t>個字元 </a:t>
            </a:r>
            <a:r>
              <a:rPr lang="en-US" altLang="zh-TW"/>
              <a:t>(</a:t>
            </a:r>
            <a:r>
              <a:rPr lang="zh-TW" altLang="en-US"/>
              <a:t>編號 </a:t>
            </a:r>
            <a:r>
              <a:rPr lang="en-US" altLang="zh-TW"/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accent1"/>
                </a:solidFill>
              </a:rPr>
              <a:t>控制字元</a:t>
            </a:r>
            <a:endParaRPr lang="en-US" altLang="zh-TW" sz="2800">
              <a:solidFill>
                <a:schemeClr val="accent1"/>
              </a:solidFill>
            </a:endParaRPr>
          </a:p>
          <a:p>
            <a:pPr algn="ctr"/>
            <a:r>
              <a:rPr lang="zh-TW" altLang="en-US" sz="2800">
                <a:solidFill>
                  <a:schemeClr val="accent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種基本資料型態中，整數表示的有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、</a:t>
            </a:r>
            <a:r>
              <a:rPr lang="en-US" altLang="zh-TW"/>
              <a:t>int</a:t>
            </a:r>
            <a:r>
              <a:rPr lang="zh-TW" altLang="en-US"/>
              <a:t>、</a:t>
            </a:r>
            <a:r>
              <a:rPr lang="en-US" altLang="zh-TW"/>
              <a:t>long</a:t>
            </a:r>
          </a:p>
          <a:p>
            <a:r>
              <a:rPr lang="zh-TW" altLang="en-US"/>
              <a:t>這四種不只可以直接以十進位</a:t>
            </a:r>
            <a:r>
              <a:rPr lang="en-US" altLang="zh-TW"/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/>
              <a:t>二進位</a:t>
            </a:r>
            <a:r>
              <a:rPr lang="en-US" altLang="zh-TW"/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/>
              <a:t>八進位</a:t>
            </a:r>
            <a:r>
              <a:rPr lang="en-US" altLang="zh-TW"/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/>
              <a:t>十六進位</a:t>
            </a:r>
            <a:r>
              <a:rPr lang="en-US" altLang="zh-TW"/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/>
              <a:t>二進位：每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/>
              <a:t>八進位：每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/>
              <a:t>十六進位：每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60"/>
            <a:ext cx="10515600" cy="1325563"/>
          </a:xfrm>
        </p:spPr>
        <p:txBody>
          <a:bodyPr/>
          <a:lstStyle/>
          <a:p>
            <a:r>
              <a:rPr lang="zh-TW" altLang="en-US"/>
              <a:t>變數</a:t>
            </a:r>
            <a:r>
              <a:rPr lang="en-US" altLang="zh-TW"/>
              <a:t>(Variable)</a:t>
            </a:r>
            <a:r>
              <a:rPr lang="zh-TW" altLang="en-US"/>
              <a:t>宣告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88" y="1295997"/>
            <a:ext cx="11088024" cy="5847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中可以宣告</a:t>
            </a:r>
            <a:r>
              <a:rPr lang="en-US" altLang="zh-TW"/>
              <a:t>(declare)</a:t>
            </a:r>
            <a:r>
              <a:rPr lang="zh-TW" altLang="en-US"/>
              <a:t>變數，宣告的方式有兩種：</a:t>
            </a:r>
            <a:endParaRPr lang="en-US" altLang="zh-TW"/>
          </a:p>
          <a:p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551988" y="2695522"/>
            <a:ext cx="11088023" cy="2278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第一種是只宣告變數，沒有初始化</a:t>
            </a:r>
            <a:r>
              <a:rPr lang="en-US" altLang="zh-TW" sz="2400"/>
              <a:t>(initialization)</a:t>
            </a:r>
            <a:r>
              <a:rPr lang="zh-TW" altLang="en-US" sz="2400"/>
              <a:t>，使用前必須初始化</a:t>
            </a:r>
            <a:endParaRPr lang="en-US" altLang="zh-TW" sz="2400"/>
          </a:p>
          <a:p>
            <a:r>
              <a:rPr lang="zh-TW" altLang="en-US" sz="2400"/>
              <a:t>第二種是宣告變數，並初始化變數，且值的資料型別必須和變數相同</a:t>
            </a:r>
            <a:endParaRPr lang="en-US" altLang="zh-TW" sz="2400"/>
          </a:p>
          <a:p>
            <a:r>
              <a:rPr lang="zh-TW" altLang="en-US" sz="2400"/>
              <a:t>兩種都是</a:t>
            </a:r>
            <a:r>
              <a:rPr lang="zh-TW" altLang="en-US" sz="2400">
                <a:solidFill>
                  <a:srgbClr val="00B0F0"/>
                </a:solidFill>
              </a:rPr>
              <a:t>宣告陳述式</a:t>
            </a:r>
            <a:r>
              <a:rPr lang="en-US" altLang="zh-TW" sz="2400">
                <a:solidFill>
                  <a:srgbClr val="00B0F0"/>
                </a:solidFill>
              </a:rPr>
              <a:t>(declaration statement)</a:t>
            </a:r>
            <a:r>
              <a:rPr lang="zh-TW" altLang="en-US" sz="2400"/>
              <a:t>，須單獨一行，且結尾須有分號</a:t>
            </a:r>
            <a:endParaRPr lang="en-US" altLang="zh-TW" sz="2400"/>
          </a:p>
          <a:p>
            <a:r>
              <a:rPr lang="zh-TW" altLang="en-US" sz="2400"/>
              <a:t>若是第二種，資料型別可以填入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CF8E6D"/>
                </a:solidFill>
              </a:rPr>
              <a:t>var</a:t>
            </a:r>
            <a:r>
              <a:rPr lang="en-US" altLang="zh-TW" sz="2400"/>
              <a:t>" </a:t>
            </a:r>
            <a:r>
              <a:rPr lang="zh-TW" altLang="en-US" sz="2400"/>
              <a:t>讓編譯器自動推斷</a:t>
            </a:r>
            <a:endParaRPr lang="en-US" altLang="zh-TW" sz="2400"/>
          </a:p>
          <a:p>
            <a:r>
              <a:rPr lang="zh-TW" altLang="en-US" sz="2400"/>
              <a:t>已經宣告過的變數不可以再宣告。舉例：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551988" y="5019290"/>
            <a:ext cx="5376641" cy="1323439"/>
            <a:chOff x="5916646" y="4792000"/>
            <a:chExt cx="5376641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646" y="4792000"/>
              <a:ext cx="5376641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263371" y="5019552"/>
            <a:ext cx="5376641" cy="1323439"/>
            <a:chOff x="5226365" y="4837365"/>
            <a:chExt cx="5376641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65" y="4837365"/>
              <a:ext cx="5376641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911790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551988" y="1818771"/>
            <a:ext cx="11088023" cy="830997"/>
            <a:chOff x="481853" y="1775272"/>
            <a:chExt cx="11088023" cy="830997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108802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10878661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中，賦值</a:t>
            </a:r>
            <a:r>
              <a:rPr lang="en-US" altLang="zh-TW"/>
              <a:t>(</a:t>
            </a:r>
            <a:r>
              <a:rPr lang="zh-TW" altLang="en-US"/>
              <a:t>指定，</a:t>
            </a:r>
            <a:r>
              <a:rPr lang="en-US" altLang="zh-TW"/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54285"/>
            <a:ext cx="10186146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若變數還沒有初始化，則這行就是初始化變數</a:t>
            </a:r>
            <a:endParaRPr lang="en-US" altLang="zh-TW"/>
          </a:p>
          <a:p>
            <a:r>
              <a:rPr lang="zh-TW" altLang="en-US"/>
              <a:t>若變數已初始化，則這行就是重新賦值給變數，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賦值可以是表達式</a:t>
            </a:r>
            <a:r>
              <a:rPr lang="en-US" altLang="zh-TW"/>
              <a:t>(expression)</a:t>
            </a:r>
            <a:r>
              <a:rPr lang="zh-TW" altLang="en-US"/>
              <a:t>也可以是表達陳述式。舉例：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/>
              <a:t>變數代表一個值</a:t>
            </a:r>
            <a:endParaRPr lang="en-US" altLang="zh-TW"/>
          </a:p>
          <a:p>
            <a:r>
              <a:rPr lang="zh-TW" altLang="en-US"/>
              <a:t>所以任何可以填值的地方都可以填變數</a:t>
            </a:r>
            <a:endParaRPr lang="en-US" altLang="zh-TW"/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2973364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變數命名規則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0-9</a:t>
            </a:r>
            <a:r>
              <a:rPr lang="zh-TW" altLang="en-US"/>
              <a:t>、</a:t>
            </a:r>
            <a:r>
              <a:rPr lang="en-US" altLang="zh-TW"/>
              <a:t>$</a:t>
            </a:r>
            <a:r>
              <a:rPr lang="zh-TW" altLang="en-US"/>
              <a:t>、</a:t>
            </a:r>
            <a:r>
              <a:rPr lang="en-US" altLang="zh-TW"/>
              <a:t>_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開頭不能是數字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不能是保留字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名稱有意義，避免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這種名稱，除非是臨時變數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使用小駝峰式命名法</a:t>
            </a:r>
            <a:r>
              <a:rPr lang="en-US" altLang="zh-TW"/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  <a:r>
              <a:rPr lang="en-US" altLang="zh-TW"/>
              <a:t>(Constant)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9669"/>
          </a:xfrm>
        </p:spPr>
        <p:txBody>
          <a:bodyPr/>
          <a:lstStyle/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，則在初始化後不可以被重新賦值：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375907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331262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其餘用法與變數完全一樣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3864914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中，常數命名規則基本上與變數命名規則一樣</a:t>
            </a:r>
            <a:endParaRPr lang="en-US" altLang="zh-TW"/>
          </a:p>
          <a:p>
            <a:r>
              <a:rPr lang="zh-TW" altLang="en-US"/>
              <a:t>但建議使用</a:t>
            </a:r>
            <a:endParaRPr lang="en-US" altLang="zh-TW"/>
          </a:p>
          <a:p>
            <a:r>
              <a:rPr lang="zh-TW" altLang="en-US"/>
              <a:t>蛇行命名法</a:t>
            </a:r>
            <a:r>
              <a:rPr lang="en-US" altLang="zh-TW"/>
              <a:t>(snake_case</a:t>
            </a:r>
            <a:r>
              <a:rPr lang="zh-TW" altLang="en-US"/>
              <a:t>、</a:t>
            </a:r>
            <a:r>
              <a:rPr lang="en-US" altLang="zh-TW"/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每個字母都大寫</a:t>
            </a:r>
            <a:endParaRPr lang="en-US" altLang="zh-TW"/>
          </a:p>
          <a:p>
            <a:r>
              <a:rPr lang="zh-TW" altLang="en-US"/>
              <a:t>且每個單字之間用下劃線連接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表達式與表達陳述式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1" y="1077494"/>
            <a:ext cx="10997938" cy="25286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en-US" altLang="zh-TW">
                <a:solidFill>
                  <a:srgbClr val="00B0F0"/>
                </a:solidFill>
              </a:rPr>
              <a:t>(expression 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有些只能當表達式，而有些只能當陳述式，而有些兩個都可以</a:t>
            </a:r>
            <a:endParaRPr lang="en-US" altLang="zh-TW"/>
          </a:p>
          <a:p>
            <a:r>
              <a:rPr lang="zh-TW" altLang="en-US"/>
              <a:t>如下方程式的第 </a:t>
            </a:r>
            <a:r>
              <a:rPr lang="en-US" altLang="zh-TW"/>
              <a:t>8</a:t>
            </a:r>
            <a:r>
              <a:rPr lang="zh-TW" altLang="en-US"/>
              <a:t> 行，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但這裡作為表達陳述式，所以單獨成一行且結尾有分號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838200" y="3606163"/>
            <a:ext cx="10515600" cy="2800767"/>
            <a:chOff x="838200" y="3522831"/>
            <a:chExt cx="10515600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838200" y="3522831"/>
              <a:ext cx="10515600" cy="2800767"/>
              <a:chOff x="-374206" y="2981352"/>
              <a:chExt cx="10515600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74206" y="2981352"/>
                <a:ext cx="10515600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374226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469823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  <a:r>
              <a:rPr lang="en-US" altLang="zh-TW"/>
              <a:t>(Operation)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660"/>
            <a:ext cx="10515598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只有基本型別可以進行運算</a:t>
            </a:r>
            <a:endParaRPr lang="en-US" altLang="zh-TW"/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且每個運算都會返回一個值</a:t>
            </a:r>
            <a:r>
              <a:rPr lang="en-US" altLang="zh-TW"/>
              <a:t>(</a:t>
            </a:r>
            <a:r>
              <a:rPr lang="zh-TW" altLang="en-US"/>
              <a:t>結果，</a:t>
            </a:r>
            <a:r>
              <a:rPr lang="en-US" altLang="zh-TW"/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198" y="3062750"/>
            <a:ext cx="10515600" cy="461665"/>
            <a:chOff x="838199" y="3325906"/>
            <a:chExt cx="105156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32590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10662584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199" y="3524415"/>
            <a:ext cx="10515599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除了遞增遞減運算和指定運算可為表達陳述式，運算只能是表達式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238"/>
            <a:ext cx="10515600" cy="1541683"/>
          </a:xfrm>
        </p:spPr>
        <p:txBody>
          <a:bodyPr>
            <a:normAutofit/>
          </a:bodyPr>
          <a:lstStyle/>
          <a:p>
            <a:r>
              <a:rPr lang="zh-TW" altLang="en-US"/>
              <a:t>顯然的，數學運算只有數字才能用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/>
              <a:t>char)</a:t>
            </a:r>
          </a:p>
          <a:p>
            <a:r>
              <a:rPr lang="zh-TW" altLang="en-US"/>
              <a:t>而進行數學運算時，型別比較小的運算子會提升成型別較大的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 會提升成 </a:t>
            </a:r>
            <a:r>
              <a:rPr lang="en-US" altLang="zh-TW"/>
              <a:t>int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B675156-EB4D-4268-8DD2-CDB4073EB570}"/>
              </a:ext>
            </a:extLst>
          </p:cNvPr>
          <p:cNvGrpSpPr/>
          <p:nvPr/>
        </p:nvGrpSpPr>
        <p:grpSpPr>
          <a:xfrm>
            <a:off x="1175221" y="3090491"/>
            <a:ext cx="9841557" cy="3033733"/>
            <a:chOff x="1175221" y="3090491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562633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EEA389B4-1BFF-4E9D-AFD2-A82FF1F15335}"/>
                </a:ext>
              </a:extLst>
            </p:cNvPr>
            <p:cNvGrpSpPr/>
            <p:nvPr/>
          </p:nvGrpSpPr>
          <p:grpSpPr>
            <a:xfrm>
              <a:off x="1175221" y="3090491"/>
              <a:ext cx="9841557" cy="3033733"/>
              <a:chOff x="1175221" y="3090491"/>
              <a:chExt cx="9841557" cy="3033733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5A1967C6-91AB-4AD3-AA88-1F2B654B5A99}"/>
                  </a:ext>
                </a:extLst>
              </p:cNvPr>
              <p:cNvGrpSpPr/>
              <p:nvPr/>
            </p:nvGrpSpPr>
            <p:grpSpPr>
              <a:xfrm>
                <a:off x="1175222" y="3929079"/>
                <a:ext cx="9841556" cy="1352542"/>
                <a:chOff x="1175222" y="2828041"/>
                <a:chExt cx="9841556" cy="1352542"/>
              </a:xfrm>
            </p:grpSpPr>
            <p:sp>
              <p:nvSpPr>
                <p:cNvPr id="4" name="矩形: 圓角 3">
                  <a:extLst>
                    <a:ext uri="{FF2B5EF4-FFF2-40B4-BE49-F238E27FC236}">
                      <a16:creationId xmlns:a16="http://schemas.microsoft.com/office/drawing/2014/main" id="{9953C069-FFEF-40B3-93A9-36DD49012D24}"/>
                    </a:ext>
                  </a:extLst>
                </p:cNvPr>
                <p:cNvSpPr/>
                <p:nvPr/>
              </p:nvSpPr>
              <p:spPr>
                <a:xfrm>
                  <a:off x="1175222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byte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9" name="矩形: 圓角 48">
                  <a:extLst>
                    <a:ext uri="{FF2B5EF4-FFF2-40B4-BE49-F238E27FC236}">
                      <a16:creationId xmlns:a16="http://schemas.microsoft.com/office/drawing/2014/main" id="{2074B097-690C-4A88-A101-15E2AB26B8F4}"/>
                    </a:ext>
                  </a:extLst>
                </p:cNvPr>
                <p:cNvSpPr/>
                <p:nvPr/>
              </p:nvSpPr>
              <p:spPr>
                <a:xfrm>
                  <a:off x="2881468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short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DC7BC17A-3C64-47EE-AB22-BF30A35BB03E}"/>
                    </a:ext>
                  </a:extLst>
                </p:cNvPr>
                <p:cNvCxnSpPr>
                  <a:cxnSpLocks/>
                  <a:stCxn id="4" idx="3"/>
                  <a:endCxn id="49" idx="1"/>
                </p:cNvCxnSpPr>
                <p:nvPr/>
              </p:nvCxnSpPr>
              <p:spPr>
                <a:xfrm>
                  <a:off x="2485548" y="3099509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0E3E3DDB-946F-4D35-AF64-CB8F38101B52}"/>
                    </a:ext>
                  </a:extLst>
                </p:cNvPr>
                <p:cNvSpPr/>
                <p:nvPr/>
              </p:nvSpPr>
              <p:spPr>
                <a:xfrm>
                  <a:off x="2881468" y="363764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char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67BCC2F1-B799-4FB2-8A88-C4CED72A8E64}"/>
                    </a:ext>
                  </a:extLst>
                </p:cNvPr>
                <p:cNvCxnSpPr>
                  <a:cxnSpLocks/>
                  <a:stCxn id="49" idx="3"/>
                  <a:endCxn id="67" idx="1"/>
                </p:cNvCxnSpPr>
                <p:nvPr/>
              </p:nvCxnSpPr>
              <p:spPr>
                <a:xfrm>
                  <a:off x="4191794" y="3099509"/>
                  <a:ext cx="395920" cy="36208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8D6B3ADD-07D4-422A-AA8B-7E80F3107A09}"/>
                    </a:ext>
                  </a:extLst>
                </p:cNvPr>
                <p:cNvCxnSpPr>
                  <a:cxnSpLocks/>
                  <a:stCxn id="60" idx="3"/>
                  <a:endCxn id="67" idx="1"/>
                </p:cNvCxnSpPr>
                <p:nvPr/>
              </p:nvCxnSpPr>
              <p:spPr>
                <a:xfrm flipV="1">
                  <a:off x="4191794" y="3461595"/>
                  <a:ext cx="395920" cy="44752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矩形: 圓角 66">
                  <a:extLst>
                    <a:ext uri="{FF2B5EF4-FFF2-40B4-BE49-F238E27FC236}">
                      <a16:creationId xmlns:a16="http://schemas.microsoft.com/office/drawing/2014/main" id="{EF34CA9B-31FA-46AF-9042-0E8E804C6242}"/>
                    </a:ext>
                  </a:extLst>
                </p:cNvPr>
                <p:cNvSpPr/>
                <p:nvPr/>
              </p:nvSpPr>
              <p:spPr>
                <a:xfrm>
                  <a:off x="4587714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int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73" name="矩形: 圓角 72">
                  <a:extLst>
                    <a:ext uri="{FF2B5EF4-FFF2-40B4-BE49-F238E27FC236}">
                      <a16:creationId xmlns:a16="http://schemas.microsoft.com/office/drawing/2014/main" id="{D8BD5E4B-BADB-49E2-8213-2E4AECCD1AE8}"/>
                    </a:ext>
                  </a:extLst>
                </p:cNvPr>
                <p:cNvSpPr/>
                <p:nvPr/>
              </p:nvSpPr>
              <p:spPr>
                <a:xfrm>
                  <a:off x="6293960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long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F6A838C6-09C6-4BE4-945B-6E380DB5AE43}"/>
                    </a:ext>
                  </a:extLst>
                </p:cNvPr>
                <p:cNvCxnSpPr>
                  <a:cxnSpLocks/>
                  <a:stCxn id="67" idx="3"/>
                  <a:endCxn id="73" idx="1"/>
                </p:cNvCxnSpPr>
                <p:nvPr/>
              </p:nvCxnSpPr>
              <p:spPr>
                <a:xfrm>
                  <a:off x="5898040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矩形: 圓角 80">
                  <a:extLst>
                    <a:ext uri="{FF2B5EF4-FFF2-40B4-BE49-F238E27FC236}">
                      <a16:creationId xmlns:a16="http://schemas.microsoft.com/office/drawing/2014/main" id="{370C8ED4-9546-4767-9FC8-CE919CB0167D}"/>
                    </a:ext>
                  </a:extLst>
                </p:cNvPr>
                <p:cNvSpPr/>
                <p:nvPr/>
              </p:nvSpPr>
              <p:spPr>
                <a:xfrm>
                  <a:off x="8000206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float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2" name="直線接點 81">
                  <a:extLst>
                    <a:ext uri="{FF2B5EF4-FFF2-40B4-BE49-F238E27FC236}">
                      <a16:creationId xmlns:a16="http://schemas.microsoft.com/office/drawing/2014/main" id="{17B3C89A-908E-41D2-BD8D-594DB3404499}"/>
                    </a:ext>
                  </a:extLst>
                </p:cNvPr>
                <p:cNvCxnSpPr>
                  <a:cxnSpLocks/>
                  <a:stCxn id="73" idx="3"/>
                  <a:endCxn id="81" idx="1"/>
                </p:cNvCxnSpPr>
                <p:nvPr/>
              </p:nvCxnSpPr>
              <p:spPr>
                <a:xfrm>
                  <a:off x="7604286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矩形: 圓角 85">
                  <a:extLst>
                    <a:ext uri="{FF2B5EF4-FFF2-40B4-BE49-F238E27FC236}">
                      <a16:creationId xmlns:a16="http://schemas.microsoft.com/office/drawing/2014/main" id="{BD236C40-E24C-4590-8405-20182CDE8708}"/>
                    </a:ext>
                  </a:extLst>
                </p:cNvPr>
                <p:cNvSpPr/>
                <p:nvPr/>
              </p:nvSpPr>
              <p:spPr>
                <a:xfrm>
                  <a:off x="9706452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double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7" name="直線接點 86">
                  <a:extLst>
                    <a:ext uri="{FF2B5EF4-FFF2-40B4-BE49-F238E27FC236}">
                      <a16:creationId xmlns:a16="http://schemas.microsoft.com/office/drawing/2014/main" id="{28C154DE-9E6A-47F8-B291-68EF1FCF5BCC}"/>
                    </a:ext>
                  </a:extLst>
                </p:cNvPr>
                <p:cNvCxnSpPr>
                  <a:cxnSpLocks/>
                  <a:stCxn id="81" idx="3"/>
                  <a:endCxn id="86" idx="1"/>
                </p:cNvCxnSpPr>
                <p:nvPr/>
              </p:nvCxnSpPr>
              <p:spPr>
                <a:xfrm>
                  <a:off x="9310532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箭號: 向右 103">
                <a:extLst>
                  <a:ext uri="{FF2B5EF4-FFF2-40B4-BE49-F238E27FC236}">
                    <a16:creationId xmlns:a16="http://schemas.microsoft.com/office/drawing/2014/main" id="{22806579-AB4D-48D1-AF62-E9A0D7490D75}"/>
                  </a:ext>
                </a:extLst>
              </p:cNvPr>
              <p:cNvSpPr/>
              <p:nvPr/>
            </p:nvSpPr>
            <p:spPr>
              <a:xfrm>
                <a:off x="1175221" y="3538797"/>
                <a:ext cx="9841554" cy="256386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32FB44FF-0A98-418B-A0BD-01521FBA89C4}"/>
                  </a:ext>
                </a:extLst>
              </p:cNvPr>
              <p:cNvGrpSpPr/>
              <p:nvPr/>
            </p:nvGrpSpPr>
            <p:grpSpPr>
              <a:xfrm>
                <a:off x="1175222" y="3090491"/>
                <a:ext cx="6130552" cy="461665"/>
                <a:chOff x="1448000" y="1875899"/>
                <a:chExt cx="4944614" cy="461665"/>
              </a:xfrm>
            </p:grpSpPr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6B539E8E-EE20-49C6-AC70-FB10F6D2A474}"/>
                    </a:ext>
                  </a:extLst>
                </p:cNvPr>
                <p:cNvSpPr txBox="1"/>
                <p:nvPr/>
              </p:nvSpPr>
              <p:spPr>
                <a:xfrm>
                  <a:off x="4441119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提升</a:t>
                  </a:r>
                  <a:r>
                    <a:rPr lang="en-US" altLang="zh-TW" sz="2400"/>
                    <a:t>(Promote)</a:t>
                  </a:r>
                  <a:endParaRPr lang="zh-TW" altLang="en-US" sz="2400"/>
                </a:p>
              </p:txBody>
            </p:sp>
            <p:sp>
              <p:nvSpPr>
                <p:cNvPr id="107" name="矩形: 圓角 106">
                  <a:extLst>
                    <a:ext uri="{FF2B5EF4-FFF2-40B4-BE49-F238E27FC236}">
                      <a16:creationId xmlns:a16="http://schemas.microsoft.com/office/drawing/2014/main" id="{CD8A1F1E-D6CC-46F9-91E3-186F1AC6D9E5}"/>
                    </a:ext>
                  </a:extLst>
                </p:cNvPr>
                <p:cNvSpPr/>
                <p:nvPr/>
              </p:nvSpPr>
              <p:spPr>
                <a:xfrm>
                  <a:off x="4441120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3CF5A320-66A1-49C8-89FF-50555A628D0E}"/>
                    </a:ext>
                  </a:extLst>
                </p:cNvPr>
                <p:cNvSpPr txBox="1"/>
                <p:nvPr/>
              </p:nvSpPr>
              <p:spPr>
                <a:xfrm>
                  <a:off x="1448000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儲存範圍被包含</a:t>
                  </a:r>
                </a:p>
              </p:txBody>
            </p:sp>
            <p:sp>
              <p:nvSpPr>
                <p:cNvPr id="35" name="矩形: 圓角 34">
                  <a:extLst>
                    <a:ext uri="{FF2B5EF4-FFF2-40B4-BE49-F238E27FC236}">
                      <a16:creationId xmlns:a16="http://schemas.microsoft.com/office/drawing/2014/main" id="{4AC14EBC-91D8-4D4F-8DE4-4823D07560C0}"/>
                    </a:ext>
                  </a:extLst>
                </p:cNvPr>
                <p:cNvSpPr/>
                <p:nvPr/>
              </p:nvSpPr>
              <p:spPr>
                <a:xfrm>
                  <a:off x="1448001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09" name="箭號: 向右 108">
                <a:extLst>
                  <a:ext uri="{FF2B5EF4-FFF2-40B4-BE49-F238E27FC236}">
                    <a16:creationId xmlns:a16="http://schemas.microsoft.com/office/drawing/2014/main" id="{0B021F1E-016E-4121-AB5F-8314909F7E9C}"/>
                  </a:ext>
                </a:extLst>
              </p:cNvPr>
              <p:cNvSpPr/>
              <p:nvPr/>
            </p:nvSpPr>
            <p:spPr>
              <a:xfrm flipH="1">
                <a:off x="1175221" y="5417173"/>
                <a:ext cx="9841555" cy="256386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0" name="群組 109">
                <a:extLst>
                  <a:ext uri="{FF2B5EF4-FFF2-40B4-BE49-F238E27FC236}">
                    <a16:creationId xmlns:a16="http://schemas.microsoft.com/office/drawing/2014/main" id="{E5F2729B-D0A2-41A1-941D-17FCB2C11A61}"/>
                  </a:ext>
                </a:extLst>
              </p:cNvPr>
              <p:cNvGrpSpPr/>
              <p:nvPr/>
            </p:nvGrpSpPr>
            <p:grpSpPr>
              <a:xfrm>
                <a:off x="5197307" y="5662559"/>
                <a:ext cx="5819468" cy="461665"/>
                <a:chOff x="3991305" y="6434692"/>
                <a:chExt cx="5144229" cy="461665"/>
              </a:xfrm>
            </p:grpSpPr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E8EB1A6B-C172-42E2-B2F7-B4D823A2233D}"/>
                    </a:ext>
                  </a:extLst>
                </p:cNvPr>
                <p:cNvSpPr txBox="1"/>
                <p:nvPr/>
              </p:nvSpPr>
              <p:spPr>
                <a:xfrm>
                  <a:off x="3991305" y="6434692"/>
                  <a:ext cx="15888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轉換</a:t>
                  </a:r>
                  <a:r>
                    <a:rPr lang="en-US" altLang="zh-TW" sz="2400"/>
                    <a:t>(Cast)</a:t>
                  </a:r>
                  <a:endParaRPr lang="zh-TW" altLang="en-US" sz="2400"/>
                </a:p>
              </p:txBody>
            </p:sp>
            <p:sp>
              <p:nvSpPr>
                <p:cNvPr id="112" name="矩形: 圓角 111">
                  <a:extLst>
                    <a:ext uri="{FF2B5EF4-FFF2-40B4-BE49-F238E27FC236}">
                      <a16:creationId xmlns:a16="http://schemas.microsoft.com/office/drawing/2014/main" id="{A95F3F4C-0EB6-4B17-8893-FDA833FEE8AC}"/>
                    </a:ext>
                  </a:extLst>
                </p:cNvPr>
                <p:cNvSpPr/>
                <p:nvPr/>
              </p:nvSpPr>
              <p:spPr>
                <a:xfrm>
                  <a:off x="3992337" y="6481827"/>
                  <a:ext cx="1587798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7AA1124F-0BFB-43A7-BE4E-89606FC8ABB0}"/>
                    </a:ext>
                  </a:extLst>
                </p:cNvPr>
                <p:cNvSpPr txBox="1"/>
                <p:nvPr/>
              </p:nvSpPr>
              <p:spPr>
                <a:xfrm>
                  <a:off x="7328892" y="6434692"/>
                  <a:ext cx="18066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儲存範圍包含</a:t>
                  </a:r>
                </a:p>
              </p:txBody>
            </p:sp>
            <p:sp>
              <p:nvSpPr>
                <p:cNvPr id="33" name="矩形: 圓角 32">
                  <a:extLst>
                    <a:ext uri="{FF2B5EF4-FFF2-40B4-BE49-F238E27FC236}">
                      <a16:creationId xmlns:a16="http://schemas.microsoft.com/office/drawing/2014/main" id="{8742897C-A40C-4DAE-A613-40A8C5F970F5}"/>
                    </a:ext>
                  </a:extLst>
                </p:cNvPr>
                <p:cNvSpPr/>
                <p:nvPr/>
              </p:nvSpPr>
              <p:spPr>
                <a:xfrm>
                  <a:off x="7330065" y="6481827"/>
                  <a:ext cx="1805469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22" name="箭號: 向右 121">
                <a:extLst>
                  <a:ext uri="{FF2B5EF4-FFF2-40B4-BE49-F238E27FC236}">
                    <a16:creationId xmlns:a16="http://schemas.microsoft.com/office/drawing/2014/main" id="{126C6D6E-B959-4FE3-90F2-EF35C6C2466D}"/>
                  </a:ext>
                </a:extLst>
              </p:cNvPr>
              <p:cNvSpPr/>
              <p:nvPr/>
            </p:nvSpPr>
            <p:spPr>
              <a:xfrm flipH="1">
                <a:off x="7456601" y="4948136"/>
                <a:ext cx="641024" cy="183684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124044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/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735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57219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C/C++/Java </a:t>
            </a:r>
            <a:r>
              <a:rPr lang="zh-TW" altLang="en-US"/>
              <a:t>中，</a:t>
            </a:r>
            <a:r>
              <a:rPr lang="en-US" altLang="zh-TW"/>
              <a:t>"%"</a:t>
            </a:r>
            <a:r>
              <a:rPr lang="zh-TW" altLang="en-US"/>
              <a:t> 運算子是「取餘」運算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/>
              <a:t>Python</a:t>
            </a:r>
            <a:r>
              <a:rPr lang="zh-TW" altLang="en-US"/>
              <a:t> 中，</a:t>
            </a:r>
            <a:r>
              <a:rPr lang="en-US" altLang="zh-TW"/>
              <a:t>"%"</a:t>
            </a:r>
            <a:r>
              <a:rPr lang="zh-TW" altLang="en-US"/>
              <a:t> 運算子是「取模」運算</a:t>
            </a:r>
            <a:endParaRPr lang="en-US" altLang="zh-TW"/>
          </a:p>
          <a:p>
            <a:r>
              <a:rPr lang="zh-TW" altLang="en-US"/>
              <a:t>取餘運算求商時，商會趨向於 </a:t>
            </a:r>
            <a:r>
              <a:rPr lang="en-US" altLang="zh-TW"/>
              <a:t>0</a:t>
            </a:r>
          </a:p>
          <a:p>
            <a:r>
              <a:rPr lang="zh-TW" altLang="en-US"/>
              <a:t>而取模運算求商時，商會趨向於負無窮</a:t>
            </a:r>
            <a:endParaRPr lang="en-US" altLang="zh-TW"/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若是取餘運算，則運算結果的正負與被除數相同</a:t>
            </a:r>
            <a:endParaRPr lang="en-US" altLang="zh-TW"/>
          </a:p>
          <a:p>
            <a:r>
              <a:rPr lang="zh-TW" altLang="en-US"/>
              <a:t>若是取模運算，則運算結果的正負與除數相同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92D050"/>
                </a:solidFill>
              </a:rPr>
              <a:t>註解</a:t>
            </a:r>
            <a:r>
              <a:rPr lang="en-US" altLang="zh-TW">
                <a:solidFill>
                  <a:srgbClr val="92D05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變數的賦值其實是賦值</a:t>
            </a:r>
            <a:r>
              <a:rPr lang="en-US" altLang="zh-TW"/>
              <a:t>(</a:t>
            </a:r>
            <a:r>
              <a:rPr lang="zh-TW" altLang="en-US"/>
              <a:t>指定</a:t>
            </a:r>
            <a:r>
              <a:rPr lang="en-US" altLang="zh-TW"/>
              <a:t>)</a:t>
            </a:r>
            <a:r>
              <a:rPr lang="zh-TW" altLang="en-US"/>
              <a:t>運算，而</a:t>
            </a:r>
            <a:r>
              <a:rPr lang="en-US" altLang="zh-TW"/>
              <a:t>"="</a:t>
            </a:r>
            <a:r>
              <a:rPr lang="zh-TW" altLang="en-US"/>
              <a:t>則是賦值</a:t>
            </a:r>
            <a:r>
              <a:rPr lang="en-US" altLang="zh-TW"/>
              <a:t>(</a:t>
            </a:r>
            <a:r>
              <a:rPr lang="zh-TW" altLang="en-US"/>
              <a:t>指定</a:t>
            </a:r>
            <a:r>
              <a:rPr lang="en-US" altLang="zh-TW"/>
              <a:t>)</a:t>
            </a:r>
            <a:r>
              <a:rPr lang="zh-TW" altLang="en-US"/>
              <a:t>運算子</a:t>
            </a:r>
            <a:endParaRPr lang="en-US" altLang="zh-TW"/>
          </a:p>
          <a:p>
            <a:r>
              <a:rPr lang="zh-TW" altLang="en-US"/>
              <a:t>指定運算子和二元數學運算子可以合在一起，變成複合指定運算子</a:t>
            </a:r>
            <a:endParaRPr lang="en-US" altLang="zh-TW"/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12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13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  <a:r>
              <a:rPr lang="en-US" altLang="zh-TW"/>
              <a:t>(Overflow)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/>
          <a:lstStyle/>
          <a:p>
            <a:r>
              <a:rPr lang="zh-TW" altLang="en-US"/>
              <a:t>如果數值超過了該型別的範圍，那麼數值就會發生溢位</a:t>
            </a:r>
            <a:endParaRPr lang="en-US" altLang="zh-TW"/>
          </a:p>
          <a:p>
            <a:r>
              <a:rPr lang="zh-TW" altLang="en-US"/>
              <a:t>變成從範圍的另一端出來。舉例：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645068" y="4034225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prstClr val="white"/>
                </a:solidFill>
              </a:rPr>
              <a:t>第 </a:t>
            </a:r>
            <a:r>
              <a:rPr lang="en-US" altLang="zh-TW" sz="2000">
                <a:solidFill>
                  <a:prstClr val="white"/>
                </a:solidFill>
              </a:rPr>
              <a:t>4 </a:t>
            </a:r>
            <a:r>
              <a:rPr lang="zh-TW" altLang="en-US" sz="2000">
                <a:solidFill>
                  <a:prstClr val="white"/>
                </a:solidFill>
              </a:rPr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prstClr val="white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prstClr val="white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 存入變數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</a:p>
          <a:p>
            <a:r>
              <a:rPr lang="zh-TW" altLang="en-US" sz="2000"/>
              <a:t>第 </a:t>
            </a:r>
            <a:r>
              <a:rPr lang="en-US" altLang="zh-TW" sz="2000"/>
              <a:t>5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/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/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/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/>
              <a:t>-2147483648</a:t>
            </a:r>
            <a:r>
              <a:rPr lang="zh-TW" altLang="en-US" sz="2000"/>
              <a:t> 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並存入變數 </a:t>
            </a:r>
            <a:r>
              <a:rPr lang="en-US" altLang="zh-TW" sz="2000"/>
              <a:t>b</a:t>
            </a:r>
          </a:p>
          <a:p>
            <a:r>
              <a:rPr lang="zh-TW" altLang="en-US" sz="2000"/>
              <a:t>第 </a:t>
            </a:r>
            <a:r>
              <a:rPr lang="en-US" altLang="zh-TW" sz="2000"/>
              <a:t>6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/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/>
              <a:t>2147483648</a:t>
            </a:r>
            <a:r>
              <a:rPr lang="zh-TW" altLang="en-US" sz="2000"/>
              <a:t> 存入變數 </a:t>
            </a:r>
            <a:r>
              <a:rPr lang="en-US" altLang="zh-TW" sz="2000"/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650556"/>
                <a:ext cx="148802" cy="537817"/>
                <a:chOff x="1952626" y="4356515"/>
                <a:chExt cx="95249" cy="344260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6053" y="4356515"/>
                  <a:ext cx="0" cy="34426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700771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56515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型別小的變型別大的會經過提升</a:t>
            </a:r>
            <a:endParaRPr lang="en-US" altLang="zh-TW"/>
          </a:p>
          <a:p>
            <a:r>
              <a:rPr lang="zh-TW" altLang="en-US"/>
              <a:t>是個自動的過程</a:t>
            </a:r>
            <a:endParaRPr lang="en-US" altLang="zh-TW"/>
          </a:p>
          <a:p>
            <a:r>
              <a:rPr lang="zh-TW" altLang="en-US"/>
              <a:t>而型別大的變型別小的則須進行轉換</a:t>
            </a:r>
            <a:endParaRPr lang="en-US" altLang="zh-TW"/>
          </a:p>
          <a:p>
            <a:r>
              <a:rPr lang="zh-TW" altLang="en-US"/>
              <a:t>是個手動的過程</a:t>
            </a:r>
            <a:endParaRPr lang="en-US" altLang="zh-TW"/>
          </a:p>
          <a:p>
            <a:r>
              <a:rPr lang="zh-TW" altLang="en-US"/>
              <a:t>使用以下方法進行轉換，為表達式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595268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6500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/>
              <a:t>提升、轉換、溢位？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/>
              <a:t>比較運算也只能用在數字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/>
              <a:t>char)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/>
              <a:t>邏輯運算只能用在 </a:t>
            </a:r>
            <a:r>
              <a:rPr lang="en-US" altLang="zh-TW"/>
              <a:t>boolean</a:t>
            </a:r>
            <a:endParaRPr lang="zh-TW" altLang="en-US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FFC000"/>
                </a:solidFill>
              </a:rPr>
              <a:t>類別</a:t>
            </a:r>
            <a:r>
              <a:rPr lang="en-US" altLang="zh-TW">
                <a:solidFill>
                  <a:srgbClr val="FFC00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中，只有一種三元運算，格式如下：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8C17E0-EF1C-4DE0-AF1A-7D70DF16C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"%.nf"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</a:t>
              </a:r>
              <a:r>
                <a:rPr lang="en-US" altLang="zh-TW" sz="1600">
                  <a:solidFill>
                    <a:schemeClr val="bg1"/>
                  </a:solidFill>
                </a:rPr>
                <a:t>n=6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24B77-70C9-4C65-80CC-5F2E32C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字元轉換整數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024DC-5EBE-44B5-A629-B7751F4B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520"/>
            <a:ext cx="10515600" cy="2614400"/>
          </a:xfrm>
        </p:spPr>
        <p:txBody>
          <a:bodyPr/>
          <a:lstStyle/>
          <a:p>
            <a:r>
              <a:rPr lang="zh-TW" altLang="en-US"/>
              <a:t>若要將字元 </a:t>
            </a:r>
            <a:r>
              <a:rPr lang="en-US" altLang="zh-TW"/>
              <a:t>'0'</a:t>
            </a:r>
            <a:r>
              <a:rPr lang="zh-TW" altLang="en-US"/>
              <a:t> 到 </a:t>
            </a:r>
            <a:r>
              <a:rPr lang="en-US" altLang="zh-TW"/>
              <a:t>'9' </a:t>
            </a:r>
            <a:r>
              <a:rPr lang="zh-TW" altLang="en-US"/>
              <a:t>轉換成整數</a:t>
            </a:r>
            <a:endParaRPr lang="en-US" altLang="zh-TW"/>
          </a:p>
          <a:p>
            <a:r>
              <a:rPr lang="zh-TW" altLang="en-US"/>
              <a:t>可以藉助前面提到的 </a:t>
            </a:r>
            <a:r>
              <a:rPr lang="en-US" altLang="zh-TW">
                <a:solidFill>
                  <a:srgbClr val="00B0F0"/>
                </a:solidFill>
              </a:rPr>
              <a:t>ASCII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48</a:t>
            </a:r>
            <a:r>
              <a:rPr lang="zh-TW" altLang="en-US"/>
              <a:t> 為 </a:t>
            </a:r>
            <a:r>
              <a:rPr lang="en-US" altLang="zh-TW"/>
              <a:t>'0'</a:t>
            </a:r>
            <a:r>
              <a:rPr lang="zh-TW" altLang="en-US"/>
              <a:t> 開始依序到 </a:t>
            </a:r>
            <a:r>
              <a:rPr lang="en-US" altLang="zh-TW"/>
              <a:t>57 </a:t>
            </a:r>
            <a:r>
              <a:rPr lang="zh-TW" altLang="en-US"/>
              <a:t>為 </a:t>
            </a:r>
            <a:r>
              <a:rPr lang="en-US" altLang="zh-TW"/>
              <a:t>'9'</a:t>
            </a:r>
          </a:p>
          <a:p>
            <a:r>
              <a:rPr lang="zh-TW" altLang="en-US"/>
              <a:t>所以只要將字元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 </a:t>
            </a:r>
            <a:r>
              <a:rPr lang="zh-TW" altLang="en-US"/>
              <a:t>減掉 </a:t>
            </a:r>
            <a:r>
              <a:rPr lang="en-US" altLang="zh-TW"/>
              <a:t>48</a:t>
            </a:r>
          </a:p>
          <a:p>
            <a:r>
              <a:rPr lang="zh-TW" altLang="en-US"/>
              <a:t>即可將字元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</a:t>
            </a:r>
            <a:r>
              <a:rPr lang="zh-TW" altLang="en-US"/>
              <a:t> 轉換成整數 </a:t>
            </a:r>
            <a:r>
              <a:rPr lang="en-US" altLang="zh-TW"/>
              <a:t>0 </a:t>
            </a:r>
            <a:r>
              <a:rPr lang="zh-TW" altLang="en-US"/>
              <a:t>到 </a:t>
            </a:r>
            <a:r>
              <a:rPr lang="en-US" altLang="zh-TW"/>
              <a:t>9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FE9D919-D350-4D72-BC42-17FEA4AC892E}"/>
              </a:ext>
            </a:extLst>
          </p:cNvPr>
          <p:cNvGrpSpPr/>
          <p:nvPr/>
        </p:nvGrpSpPr>
        <p:grpSpPr>
          <a:xfrm>
            <a:off x="838200" y="4513975"/>
            <a:ext cx="8723371" cy="1569660"/>
            <a:chOff x="1093509" y="4440023"/>
            <a:chExt cx="8723371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5E73DB1-9E14-447B-9D52-C2917F5E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09" y="4440023"/>
              <a:ext cx="87233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'8'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ASCII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轉換成整數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'0'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'0'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即為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48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5693554-8E67-4BD8-B0D7-7A13F5D3B582}"/>
                </a:ext>
              </a:extLst>
            </p:cNvPr>
            <p:cNvSpPr txBox="1"/>
            <p:nvPr/>
          </p:nvSpPr>
          <p:spPr>
            <a:xfrm>
              <a:off x="9125665" y="56403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AB98CD-1405-491A-A17E-15714AEDF5C6}"/>
              </a:ext>
            </a:extLst>
          </p:cNvPr>
          <p:cNvGrpSpPr/>
          <p:nvPr/>
        </p:nvGrpSpPr>
        <p:grpSpPr>
          <a:xfrm>
            <a:off x="9916999" y="4698640"/>
            <a:ext cx="1436802" cy="1200329"/>
            <a:chOff x="8659306" y="4624690"/>
            <a:chExt cx="1436802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05A738B-7FB1-49E7-9DA1-F52C668C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306" y="4624690"/>
              <a:ext cx="1436802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56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3C2405D-71C2-4E7E-8DB8-D437108C3BA4}"/>
                </a:ext>
              </a:extLst>
            </p:cNvPr>
            <p:cNvSpPr txBox="1"/>
            <p:nvPr/>
          </p:nvSpPr>
          <p:spPr>
            <a:xfrm>
              <a:off x="9151618" y="545568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21633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99" y="2195677"/>
            <a:ext cx="10809402" cy="3611234"/>
          </a:xfrm>
        </p:spPr>
        <p:txBody>
          <a:bodyPr/>
          <a:lstStyle/>
          <a:p>
            <a:r>
              <a:rPr lang="zh-TW" altLang="en-US"/>
              <a:t>一對單引號 </a:t>
            </a:r>
            <a:r>
              <a:rPr lang="en-US" altLang="zh-TW"/>
              <a:t>''</a:t>
            </a:r>
            <a:r>
              <a:rPr lang="zh-TW" altLang="en-US"/>
              <a:t> 包起來的是字元</a:t>
            </a:r>
            <a:endParaRPr lang="en-US" altLang="zh-TW"/>
          </a:p>
          <a:p>
            <a:r>
              <a:rPr lang="zh-TW" altLang="en-US"/>
              <a:t>而一對雙引號 </a:t>
            </a:r>
            <a:r>
              <a:rPr lang="en-US" altLang="zh-TW"/>
              <a:t>""</a:t>
            </a:r>
            <a:r>
              <a:rPr lang="zh-TW" altLang="en-US"/>
              <a:t> 包起來的是字串</a:t>
            </a:r>
            <a:endParaRPr lang="en-US" altLang="zh-TW"/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/>
              <a:t>而不是字元陣列</a:t>
            </a:r>
            <a:r>
              <a:rPr lang="en-US" altLang="zh-TW"/>
              <a:t>(char array)</a:t>
            </a:r>
            <a:r>
              <a:rPr lang="zh-TW" altLang="en-US"/>
              <a:t>，且無法更改字串內容</a:t>
            </a:r>
            <a:endParaRPr lang="en-US" altLang="zh-TW"/>
          </a:p>
          <a:p>
            <a:r>
              <a:rPr lang="zh-TW" altLang="en-US"/>
              <a:t>除了使用 </a:t>
            </a:r>
            <a:r>
              <a:rPr lang="en-US" altLang="zh-TW"/>
              <a:t>"" </a:t>
            </a:r>
            <a:r>
              <a:rPr lang="zh-TW" altLang="en-US"/>
              <a:t>來代表字串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實例的方式：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("")</a:t>
            </a:r>
            <a:endParaRPr lang="en-US" altLang="zh-TW"/>
          </a:p>
          <a:p>
            <a:r>
              <a:rPr lang="zh-TW" altLang="en-US"/>
              <a:t>兩者的詳細差異會在以後說明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616964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29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6" y="1809548"/>
            <a:ext cx="10976728" cy="1003675"/>
          </a:xfrm>
        </p:spPr>
        <p:txBody>
          <a:bodyPr>
            <a:normAutofit/>
          </a:bodyPr>
          <a:lstStyle/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CDE6497-E18D-449D-8F10-ED73FAD03DEB}"/>
              </a:ext>
            </a:extLst>
          </p:cNvPr>
          <p:cNvGrpSpPr/>
          <p:nvPr/>
        </p:nvGrpSpPr>
        <p:grpSpPr>
          <a:xfrm>
            <a:off x="607636" y="3045535"/>
            <a:ext cx="6966408" cy="2893100"/>
            <a:chOff x="377072" y="3545156"/>
            <a:chExt cx="6966408" cy="289310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502E65F9-C011-40CC-ADA0-0275CBEE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6966408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19B9DB7-9C25-4334-A279-9591E9A61DEC}"/>
                </a:ext>
              </a:extLst>
            </p:cNvPr>
            <p:cNvSpPr txBox="1"/>
            <p:nvPr/>
          </p:nvSpPr>
          <p:spPr>
            <a:xfrm>
              <a:off x="6709973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762580" y="3045535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4180395" y="4176074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275554" y="4719913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/>
              <a:t>int</a:t>
            </a:r>
            <a:r>
              <a:rPr lang="zh-TW" altLang="en-US" sz="2400"/>
              <a:t> 型別的變數 </a:t>
            </a:r>
            <a:r>
              <a:rPr lang="en-US" altLang="zh-TW" sz="2400"/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447C316-817F-447D-A99E-A7CEC30BAD64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1234912" y="3745210"/>
            <a:chExt cx="10039546" cy="249384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4FA17046-8E4B-4288-B07D-89A486915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912" y="3745210"/>
              <a:ext cx="10039546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7E5CDFE-649E-4506-9625-E1A42DF93D88}"/>
                </a:ext>
              </a:extLst>
            </p:cNvPr>
            <p:cNvSpPr txBox="1"/>
            <p:nvPr/>
          </p:nvSpPr>
          <p:spPr>
            <a:xfrm>
              <a:off x="10692247" y="593127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25"/>
            <a:ext cx="10515600" cy="2018156"/>
          </a:xfrm>
        </p:spPr>
        <p:txBody>
          <a:bodyPr>
            <a:normAutofit/>
          </a:bodyPr>
          <a:lstStyle/>
          <a:p>
            <a:r>
              <a:rPr lang="zh-TW" altLang="en-US"/>
              <a:t>若要比較字串是否相等</a:t>
            </a:r>
            <a:endParaRPr lang="en-US" altLang="zh-TW"/>
          </a:p>
          <a:p>
            <a:r>
              <a:rPr lang="zh-TW" altLang="en-US"/>
              <a:t>應該呼叫字串的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equals(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進行判斷</a:t>
            </a:r>
            <a:endParaRPr lang="en-US" altLang="zh-TW"/>
          </a:p>
          <a:p>
            <a:r>
              <a:rPr lang="zh-TW" altLang="en-US"/>
              <a:t>而不是使用相等運算</a:t>
            </a:r>
            <a:r>
              <a:rPr lang="en-US" altLang="zh-TW"/>
              <a:t>(==</a:t>
            </a:r>
            <a:r>
              <a:rPr lang="zh-TW" altLang="en-US"/>
              <a:t>、</a:t>
            </a:r>
            <a:r>
              <a:rPr lang="en-US" altLang="zh-TW"/>
              <a:t>!=)</a:t>
            </a:r>
            <a:r>
              <a:rPr lang="zh-TW" altLang="en-US"/>
              <a:t>來進行判斷</a:t>
            </a:r>
            <a:endParaRPr lang="en-US" altLang="zh-TW"/>
          </a:p>
          <a:p>
            <a:r>
              <a:rPr lang="zh-TW" altLang="en-US"/>
              <a:t>原因會在以後說明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A7F559-265F-4192-A473-5BA347313BE7}"/>
              </a:ext>
            </a:extLst>
          </p:cNvPr>
          <p:cNvGrpSpPr/>
          <p:nvPr/>
        </p:nvGrpSpPr>
        <p:grpSpPr>
          <a:xfrm>
            <a:off x="838199" y="3083931"/>
            <a:ext cx="6062221" cy="3170099"/>
            <a:chOff x="838199" y="3083931"/>
            <a:chExt cx="6062221" cy="317009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7477143-5D60-4A18-8B91-7BFFD5DB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83931"/>
              <a:ext cx="6062221" cy="317009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b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c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d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==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.println(a.equals(b));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 ==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.println(b.equals(c));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 == d);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.println(c.equals(d));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D7229-0772-40FA-A5C9-C62394ADF512}"/>
                </a:ext>
              </a:extLst>
            </p:cNvPr>
            <p:cNvSpPr txBox="1"/>
            <p:nvPr/>
          </p:nvSpPr>
          <p:spPr>
            <a:xfrm>
              <a:off x="6209205" y="58846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E8001C-8EF4-4522-A006-455217BC3D6A}"/>
              </a:ext>
            </a:extLst>
          </p:cNvPr>
          <p:cNvGrpSpPr/>
          <p:nvPr/>
        </p:nvGrpSpPr>
        <p:grpSpPr>
          <a:xfrm>
            <a:off x="7284035" y="3699485"/>
            <a:ext cx="4069765" cy="1956348"/>
            <a:chOff x="7284035" y="3699485"/>
            <a:chExt cx="4069765" cy="195634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A98FB6E-CACB-47D6-8855-55630619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35" y="3699485"/>
              <a:ext cx="4069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3464F65-35A8-48B6-909B-B4B588D37F4E}"/>
                </a:ext>
              </a:extLst>
            </p:cNvPr>
            <p:cNvSpPr txBox="1"/>
            <p:nvPr/>
          </p:nvSpPr>
          <p:spPr>
            <a:xfrm>
              <a:off x="10409311" y="528650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52168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  <a:r>
              <a:rPr lang="en-US" altLang="zh-TW"/>
              <a:t>(Escape character)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1076"/>
          </a:xfrm>
        </p:spPr>
        <p:txBody>
          <a:bodyPr/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加上一個特定的字會形成一個有特定功能的跳脫字元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392004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  <a:endCxn id="5" idx="23"/>
            </p:cNvCxnSpPr>
            <p:nvPr/>
          </p:nvCxnSpPr>
          <p:spPr>
            <a:xfrm>
              <a:off x="392004" y="4705427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10064914" y="2538675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及類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FFC000"/>
                </a:solidFill>
              </a:rPr>
              <a:t>參數</a:t>
            </a:r>
            <a:r>
              <a:rPr lang="en-US" altLang="zh-TW">
                <a:solidFill>
                  <a:srgbClr val="FFC000"/>
                </a:solidFill>
              </a:rPr>
              <a:t>(parameter)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FFC000"/>
                </a:solidFill>
              </a:rPr>
              <a:t>型別</a:t>
            </a:r>
            <a:r>
              <a:rPr lang="en-US" altLang="zh-TW">
                <a:solidFill>
                  <a:srgbClr val="FFC00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50F60-1CD2-463E-B729-C8C5142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0F085-405D-4A62-AB40-03B8BF84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9" y="1825625"/>
            <a:ext cx="10752842" cy="4351338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最初是由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開發的，並免費授權給學術機構</a:t>
            </a:r>
            <a:endParaRPr lang="en-US" altLang="zh-TW"/>
          </a:p>
          <a:p>
            <a:r>
              <a:rPr lang="zh-TW" altLang="en-US"/>
              <a:t>因此產生了各種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不再授權給學術機構，並跟變體打著作權官司</a:t>
            </a:r>
            <a:endParaRPr lang="en-US" altLang="zh-TW"/>
          </a:p>
          <a:p>
            <a:r>
              <a:rPr lang="zh-TW" altLang="en-US"/>
              <a:t>此時便出現了一個類似於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的系統：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</a:p>
          <a:p>
            <a:r>
              <a:rPr lang="zh-TW" altLang="en-US"/>
              <a:t>但因 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  <a:r>
              <a:rPr lang="zh-TW" altLang="en-US"/>
              <a:t> 只授權於教育使用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便創造了自由開源系統：</a:t>
            </a:r>
            <a:r>
              <a:rPr lang="en-US" altLang="zh-TW">
                <a:solidFill>
                  <a:srgbClr val="FFFF00"/>
                </a:solidFill>
              </a:rPr>
              <a:t>Linux</a:t>
            </a:r>
          </a:p>
          <a:p>
            <a:r>
              <a:rPr lang="zh-TW" altLang="en-US"/>
              <a:t>而此時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也已完全重寫，並完全開源自由使用</a:t>
            </a:r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  <a:r>
              <a:rPr lang="en-US" altLang="zh-TW"/>
              <a:t> </a:t>
            </a:r>
            <a:r>
              <a:rPr lang="zh-TW" altLang="en-US"/>
              <a:t>演變成了 </a:t>
            </a:r>
            <a:r>
              <a:rPr lang="en-US" altLang="zh-TW">
                <a:solidFill>
                  <a:srgbClr val="FFFF00"/>
                </a:solidFill>
              </a:rPr>
              <a:t>FreeBSD</a:t>
            </a:r>
            <a:r>
              <a:rPr lang="zh-TW" altLang="en-US"/>
              <a:t> 和 </a:t>
            </a:r>
            <a:r>
              <a:rPr lang="en-US" altLang="zh-TW">
                <a:solidFill>
                  <a:srgbClr val="FFFF00"/>
                </a:solidFill>
              </a:rPr>
              <a:t>OpenBSD</a:t>
            </a:r>
            <a:r>
              <a:rPr lang="zh-TW" altLang="en-US"/>
              <a:t>，以及 </a:t>
            </a:r>
            <a:r>
              <a:rPr lang="en-US" altLang="zh-TW">
                <a:solidFill>
                  <a:srgbClr val="FFFF00"/>
                </a:solidFill>
              </a:rPr>
              <a:t>macOS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317864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9D62A-59B0-413C-8AB8-4D45894F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941C5CE-EC9E-4EE0-B2E0-80F2C6616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978" y="970960"/>
            <a:ext cx="9902044" cy="5569900"/>
          </a:xfr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813CE3-3E1E-4CC3-ABB4-30A06B7CCAFA}"/>
              </a:ext>
            </a:extLst>
          </p:cNvPr>
          <p:cNvSpPr/>
          <p:nvPr/>
        </p:nvSpPr>
        <p:spPr>
          <a:xfrm>
            <a:off x="3176588" y="2947988"/>
            <a:ext cx="571500" cy="3424530"/>
          </a:xfrm>
          <a:prstGeom prst="roundRect">
            <a:avLst>
              <a:gd name="adj" fmla="val 11681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9CCFFF-1BD9-46E0-A011-CB6C88A5E178}"/>
              </a:ext>
            </a:extLst>
          </p:cNvPr>
          <p:cNvSpPr txBox="1"/>
          <p:nvPr/>
        </p:nvSpPr>
        <p:spPr>
          <a:xfrm>
            <a:off x="3109409" y="2905780"/>
            <a:ext cx="681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>
                <a:solidFill>
                  <a:schemeClr val="bg1"/>
                </a:solidFill>
              </a:rPr>
              <a:t>Apple</a:t>
            </a:r>
          </a:p>
          <a:p>
            <a:pPr algn="ctr"/>
            <a:r>
              <a:rPr lang="zh-TW" altLang="en-US" sz="1400">
                <a:solidFill>
                  <a:schemeClr val="bg1"/>
                </a:solidFill>
              </a:rPr>
              <a:t>持有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4463F4-72EE-420F-B773-C998AB03162B}"/>
              </a:ext>
            </a:extLst>
          </p:cNvPr>
          <p:cNvGrpSpPr/>
          <p:nvPr/>
        </p:nvGrpSpPr>
        <p:grpSpPr>
          <a:xfrm>
            <a:off x="2491260" y="5713724"/>
            <a:ext cx="609462" cy="631643"/>
            <a:chOff x="9709271" y="5159732"/>
            <a:chExt cx="609462" cy="631643"/>
          </a:xfrm>
        </p:grpSpPr>
        <p:pic>
          <p:nvPicPr>
            <p:cNvPr id="8" name="圖片 7">
              <a:hlinkClick r:id="rId4"/>
              <a:extLst>
                <a:ext uri="{FF2B5EF4-FFF2-40B4-BE49-F238E27FC236}">
                  <a16:creationId xmlns:a16="http://schemas.microsoft.com/office/drawing/2014/main" id="{83AF5186-6ACE-468B-987C-E86E317A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8474" y="5159732"/>
              <a:ext cx="251056" cy="25105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5B1E52A-FC34-40B1-BAB9-5D5B862CFCB0}"/>
                </a:ext>
              </a:extLst>
            </p:cNvPr>
            <p:cNvSpPr txBox="1"/>
            <p:nvPr/>
          </p:nvSpPr>
          <p:spPr>
            <a:xfrm>
              <a:off x="9709271" y="5329710"/>
              <a:ext cx="609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>
                  <a:solidFill>
                    <a:schemeClr val="bg2"/>
                  </a:solidFill>
                </a:rPr>
                <a:t>Linux</a:t>
              </a:r>
            </a:p>
            <a:p>
              <a:pPr algn="ctr"/>
              <a:r>
                <a:rPr lang="zh-TW" altLang="en-US" sz="1200">
                  <a:solidFill>
                    <a:schemeClr val="bg2"/>
                  </a:solidFill>
                </a:rPr>
                <a:t>家族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181961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178020"/>
            <a:ext cx="10960230" cy="16033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實例，再呼叫他的方法來讀取輸入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3DD339-77C9-41BE-BAAA-FAF487033020}"/>
              </a:ext>
            </a:extLst>
          </p:cNvPr>
          <p:cNvGrpSpPr/>
          <p:nvPr/>
        </p:nvGrpSpPr>
        <p:grpSpPr>
          <a:xfrm>
            <a:off x="615886" y="2781395"/>
            <a:ext cx="10737914" cy="3048698"/>
            <a:chOff x="615886" y="2781395"/>
            <a:chExt cx="10737914" cy="3048698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789D9D32-5FDA-4B94-8771-7C8BD7C54C5E}"/>
                </a:ext>
              </a:extLst>
            </p:cNvPr>
            <p:cNvGrpSpPr/>
            <p:nvPr/>
          </p:nvGrpSpPr>
          <p:grpSpPr>
            <a:xfrm>
              <a:off x="615886" y="2781395"/>
              <a:ext cx="10737914" cy="3048698"/>
              <a:chOff x="615886" y="3138220"/>
              <a:chExt cx="10737914" cy="3048698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17BC5639-207A-4851-8961-1022714C620D}"/>
                  </a:ext>
                </a:extLst>
              </p:cNvPr>
              <p:cNvGrpSpPr/>
              <p:nvPr/>
            </p:nvGrpSpPr>
            <p:grpSpPr>
              <a:xfrm>
                <a:off x="615886" y="3139075"/>
                <a:ext cx="10737914" cy="3047843"/>
                <a:chOff x="615886" y="3348029"/>
                <a:chExt cx="10737914" cy="3047843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6C4A7F85-5BDD-44E5-8D18-94786812C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886" y="3348029"/>
                  <a:ext cx="10737914" cy="3046988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01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載入套件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02    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        Scanner scanner =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創建新的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Scanner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實例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.print(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姓名 學號 身高：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07            String name = scanner.next();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讀入下一個字串並存入變數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name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08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studentId = scanner.nextInt();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int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studentId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09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double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height = scanner.nextDouble();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double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height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10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姓名：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%s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學號：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%d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身高：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%.2f%n"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name, studentId, height);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11        }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12    }</a:t>
                  </a:r>
                  <a:endParaRPr kumimoji="0" lang="zh-TW" altLang="zh-TW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771589" y="6088095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D3336D99-2213-4492-BE0A-23381D722A17}"/>
                  </a:ext>
                </a:extLst>
              </p:cNvPr>
              <p:cNvGrpSpPr/>
              <p:nvPr/>
            </p:nvGrpSpPr>
            <p:grpSpPr>
              <a:xfrm>
                <a:off x="5851689" y="3138220"/>
                <a:ext cx="5502111" cy="646758"/>
                <a:chOff x="5851689" y="3914488"/>
                <a:chExt cx="5502111" cy="646758"/>
              </a:xfrm>
            </p:grpSpPr>
            <p:sp>
              <p:nvSpPr>
                <p:cNvPr id="6" name="Rectangle 1">
                  <a:extLst>
                    <a:ext uri="{FF2B5EF4-FFF2-40B4-BE49-F238E27FC236}">
                      <a16:creationId xmlns:a16="http://schemas.microsoft.com/office/drawing/2014/main" id="{A40C6BAC-264E-4077-9126-6E0038B8B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51689" y="3914488"/>
                  <a:ext cx="5502111" cy="646331"/>
                </a:xfrm>
                <a:prstGeom prst="rect">
                  <a:avLst/>
                </a:prstGeom>
                <a:solidFill>
                  <a:srgbClr val="1E1F2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姓名 學號 身高：</a:t>
                  </a:r>
                  <a:r>
                    <a:rPr lang="zh-TW" altLang="en-US" i="1">
                      <a:solidFill>
                        <a:srgbClr val="92D050"/>
                      </a:solidFill>
                      <a:latin typeface="+mj-lt"/>
                      <a:cs typeface="JetBrains Mono" panose="02000009000000000000" pitchFamily="49" charset="0"/>
                    </a:rPr>
                    <a:t>張信喆 </a:t>
                  </a:r>
                  <a:r>
                    <a:rPr lang="en-US" altLang="zh-TW" i="1">
                      <a:solidFill>
                        <a:srgbClr val="92D050"/>
                      </a:solidFill>
                      <a:latin typeface="+mj-lt"/>
                      <a:cs typeface="JetBrains Mono" panose="02000009000000000000" pitchFamily="49" charset="0"/>
                    </a:rPr>
                    <a:t>32767 185.1</a:t>
                  </a:r>
                </a:p>
                <a:p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姓名：張信喆 學號：</a:t>
                  </a:r>
                  <a:r>
                    <a:rPr lang="en-US" altLang="zh-TW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32767 </a:t>
                  </a:r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身高：</a:t>
                  </a:r>
                  <a:r>
                    <a:rPr lang="en-US" altLang="zh-TW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185.10</a:t>
                  </a:r>
                  <a:endParaRPr lang="zh-TW" altLang="en-US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ACDE58EA-7120-43C0-95F7-3CF5E8606A13}"/>
                    </a:ext>
                  </a:extLst>
                </p:cNvPr>
                <p:cNvSpPr txBox="1"/>
                <p:nvPr/>
              </p:nvSpPr>
              <p:spPr>
                <a:xfrm>
                  <a:off x="10473430" y="4253469"/>
                  <a:ext cx="8803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console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B49B6DE-777B-4C7C-A917-8363C442D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5111859"/>
              <a:ext cx="418706" cy="409602"/>
            </a:xfrm>
            <a:prstGeom prst="rect">
              <a:avLst/>
            </a:prstGeom>
          </p:spPr>
        </p:pic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5931919"/>
            <a:ext cx="10737914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，其他型別也可以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31E74-5D58-4917-B269-A78AEDA5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3760B-2797-4BE5-8C13-D4D268B1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493"/>
            <a:ext cx="10822757" cy="597063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為何 </a:t>
            </a:r>
            <a:r>
              <a:rPr lang="en-US" altLang="zh-TW" sz="3600">
                <a:solidFill>
                  <a:srgbClr val="00B0F0"/>
                </a:solidFill>
              </a:rPr>
              <a:t>Scanner</a:t>
            </a:r>
            <a:r>
              <a:rPr lang="zh-TW" altLang="en-US" sz="3600">
                <a:solidFill>
                  <a:srgbClr val="00B0F0"/>
                </a:solidFill>
              </a:rPr>
              <a:t> 需要 </a:t>
            </a:r>
            <a:r>
              <a:rPr lang="en-US" altLang="zh-TW" sz="3600">
                <a:solidFill>
                  <a:srgbClr val="00B0F0"/>
                </a:solidFill>
              </a:rPr>
              <a:t>import</a:t>
            </a:r>
            <a:r>
              <a:rPr lang="zh-TW" altLang="en-US" sz="3600">
                <a:solidFill>
                  <a:srgbClr val="00B0F0"/>
                </a:solidFill>
              </a:rPr>
              <a:t>，而其他的不需要？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EDA16F4-1BCB-4D52-9499-913DB8D809B8}"/>
              </a:ext>
            </a:extLst>
          </p:cNvPr>
          <p:cNvSpPr txBox="1">
            <a:spLocks/>
          </p:cNvSpPr>
          <p:nvPr/>
        </p:nvSpPr>
        <p:spPr>
          <a:xfrm>
            <a:off x="838200" y="3195361"/>
            <a:ext cx="10515600" cy="214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因為 </a:t>
            </a:r>
            <a:r>
              <a:rPr lang="en-US" altLang="zh-TW">
                <a:solidFill>
                  <a:srgbClr val="92D050"/>
                </a:solidFill>
              </a:rPr>
              <a:t>Java </a:t>
            </a:r>
            <a:r>
              <a:rPr lang="zh-TW" altLang="en-US">
                <a:solidFill>
                  <a:srgbClr val="92D050"/>
                </a:solidFill>
              </a:rPr>
              <a:t>預設會幫你 </a:t>
            </a:r>
            <a:r>
              <a:rPr lang="en-US" altLang="zh-TW">
                <a:solidFill>
                  <a:srgbClr val="CF8E6D"/>
                </a:solidFill>
              </a:rPr>
              <a:t>import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</a:p>
          <a:p>
            <a:r>
              <a:rPr lang="zh-TW" altLang="en-US">
                <a:solidFill>
                  <a:srgbClr val="92D050"/>
                </a:solidFill>
              </a:rPr>
              <a:t>而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92D050"/>
                </a:solidFill>
              </a:rPr>
              <a:t> 和 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>
                <a:solidFill>
                  <a:srgbClr val="92D050"/>
                </a:solidFill>
              </a:rPr>
              <a:t> 都屬於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92D050"/>
                </a:solidFill>
              </a:rPr>
              <a:t>的一部分</a:t>
            </a:r>
            <a:endParaRPr lang="en-US" altLang="zh-TW">
              <a:solidFill>
                <a:srgbClr val="92D050"/>
              </a:solidFill>
            </a:endParaRP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關於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>
                <a:solidFill>
                  <a:srgbClr val="92D050"/>
                </a:solidFill>
              </a:rPr>
              <a:t>，之後會有更詳細的敘述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194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67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599" cy="1862187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8</a:t>
            </a:r>
            <a:r>
              <a:rPr lang="zh-TW" altLang="en-US" sz="2400">
                <a:solidFill>
                  <a:srgbClr val="FFFF00"/>
                </a:solidFill>
              </a:rPr>
              <a:t> 行：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FFC000"/>
                </a:solidFill>
              </a:rPr>
              <a:t>System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986491"/>
                </a:solidFill>
              </a:rPr>
              <a:t>out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56A8F5"/>
                </a:solidFill>
              </a:rPr>
              <a:t>println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" </a:t>
            </a:r>
            <a:r>
              <a:rPr lang="zh-TW" altLang="en-US" sz="2400"/>
              <a:t>是一個</a:t>
            </a:r>
            <a:r>
              <a:rPr lang="zh-TW" altLang="en-US" sz="2400">
                <a:solidFill>
                  <a:srgbClr val="56A8F5"/>
                </a:solidFill>
              </a:rPr>
              <a:t>方法</a:t>
            </a:r>
            <a:r>
              <a:rPr lang="en-US" altLang="zh-TW" sz="2400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 sz="2400"/>
              <a:t>用來輸出小括號裡面放的是</a:t>
            </a:r>
            <a:r>
              <a:rPr lang="zh-TW" altLang="en-US" sz="2400">
                <a:solidFill>
                  <a:srgbClr val="FFC000"/>
                </a:solidFill>
              </a:rPr>
              <a:t>要輸出的東西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引數</a:t>
            </a:r>
            <a:r>
              <a:rPr lang="en-US" altLang="zh-TW" sz="2400">
                <a:solidFill>
                  <a:srgbClr val="FFC000"/>
                </a:solidFill>
              </a:rPr>
              <a:t>argument)</a:t>
            </a:r>
            <a:r>
              <a:rPr lang="zh-TW" altLang="en-US" sz="2400"/>
              <a:t>，這裡</a:t>
            </a:r>
            <a:endParaRPr lang="en-US" altLang="zh-TW" sz="2400"/>
          </a:p>
          <a:p>
            <a:r>
              <a:rPr lang="zh-TW" altLang="en-US" sz="2400"/>
              <a:t>放的是「</a:t>
            </a:r>
            <a:r>
              <a:rPr lang="en-US" altLang="zh-TW" sz="2400">
                <a:solidFill>
                  <a:srgbClr val="6AAB73"/>
                </a:solidFill>
              </a:rPr>
              <a:t>"Hello, World!"</a:t>
            </a:r>
            <a:r>
              <a:rPr lang="zh-TW" altLang="en-US" sz="2400"/>
              <a:t>」，所以會輸出 </a:t>
            </a:r>
            <a:r>
              <a:rPr lang="en-US" altLang="zh-TW" sz="2400"/>
              <a:t>"Hello, World!"</a:t>
            </a:r>
          </a:p>
          <a:p>
            <a:r>
              <a:rPr lang="zh-TW" altLang="en-US" sz="2400"/>
              <a:t>而因為這是個</a:t>
            </a:r>
            <a:r>
              <a:rPr lang="zh-TW" altLang="en-US" sz="2400">
                <a:solidFill>
                  <a:srgbClr val="00B0F0"/>
                </a:solidFill>
              </a:rPr>
              <a:t>表達陳述式</a:t>
            </a:r>
            <a:r>
              <a:rPr lang="en-US" altLang="zh-TW" sz="2400">
                <a:solidFill>
                  <a:srgbClr val="00B0F0"/>
                </a:solidFill>
              </a:rPr>
              <a:t>(expression statement)</a:t>
            </a:r>
            <a:r>
              <a:rPr lang="zh-TW" altLang="en-US" sz="2400"/>
              <a:t>，所以結尾須加上分號</a:t>
            </a:r>
            <a:endParaRPr lang="en-US" altLang="zh-TW" sz="240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表示是單行註解</a:t>
            </a:r>
            <a:endParaRPr lang="en-US" altLang="zh-TW"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還有另一種註解是多行註解</a:t>
            </a:r>
            <a:endParaRPr lang="en-US" altLang="zh-TW"/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F407B-6E4B-4390-A416-529392D8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2795"/>
            <a:ext cx="6647329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沒有被單行註解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A1D3C9-A3FA-4D2F-9991-401F2605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5" y="4606866"/>
            <a:ext cx="357243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沒有被單行註解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多行註解前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多行註解後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CDD60-25E4-4A4E-86C8-6ACF4E0A7E35}"/>
              </a:ext>
            </a:extLst>
          </p:cNvPr>
          <p:cNvSpPr txBox="1"/>
          <p:nvPr/>
        </p:nvSpPr>
        <p:spPr>
          <a:xfrm>
            <a:off x="6903318" y="61403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java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FE146-17E5-498C-8ABF-31D73C3AF5CB}"/>
              </a:ext>
            </a:extLst>
          </p:cNvPr>
          <p:cNvSpPr txBox="1"/>
          <p:nvPr/>
        </p:nvSpPr>
        <p:spPr>
          <a:xfrm>
            <a:off x="10572817" y="5217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output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/>
              <a:t>'a'</a:t>
            </a:r>
            <a:r>
              <a:rPr lang="zh-TW" altLang="en-US"/>
              <a:t>、</a:t>
            </a:r>
            <a:r>
              <a:rPr lang="en-US" altLang="zh-TW"/>
              <a:t>2147483647</a:t>
            </a:r>
            <a:r>
              <a:rPr lang="zh-TW" altLang="en-US"/>
              <a:t>、</a:t>
            </a:r>
            <a:r>
              <a:rPr lang="en-US" altLang="zh-TW"/>
              <a:t>3.14159</a:t>
            </a:r>
            <a:r>
              <a:rPr lang="zh-TW" altLang="en-US"/>
              <a:t>、</a:t>
            </a:r>
            <a:r>
              <a:rPr lang="en-US" altLang="zh-TW"/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/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3335</TotalTime>
  <Words>6880</Words>
  <Application>Microsoft Office PowerPoint</Application>
  <PresentationFormat>寬螢幕</PresentationFormat>
  <Paragraphs>832</Paragraphs>
  <Slides>53</Slides>
  <Notes>12</Notes>
  <HiddenSlides>3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9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基本資料型別(primitive data types)</vt:lpstr>
      <vt:lpstr>Char</vt:lpstr>
      <vt:lpstr>ASCII</vt:lpstr>
      <vt:lpstr>ASCII</vt:lpstr>
      <vt:lpstr>數字</vt:lpstr>
      <vt:lpstr>數字</vt:lpstr>
      <vt:lpstr>變數(Variable)宣告</vt:lpstr>
      <vt:lpstr>變數賦值運算</vt:lpstr>
      <vt:lpstr>變數使用</vt:lpstr>
      <vt:lpstr>變數命名規則</vt:lpstr>
      <vt:lpstr>常數(Constant)</vt:lpstr>
      <vt:lpstr>常數命名規則</vt:lpstr>
      <vt:lpstr>命名規則</vt:lpstr>
      <vt:lpstr>表達式與表達陳述式</vt:lpstr>
      <vt:lpstr>運算(Operation)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溢位(Overflow)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三元運算</vt:lpstr>
      <vt:lpstr>運算順序</vt:lpstr>
      <vt:lpstr>基本輸出</vt:lpstr>
      <vt:lpstr>字元轉換整數</vt:lpstr>
      <vt:lpstr>字串</vt:lpstr>
      <vt:lpstr>字串</vt:lpstr>
      <vt:lpstr>字串</vt:lpstr>
      <vt:lpstr>字串</vt:lpstr>
      <vt:lpstr>跳脫字元(Escape character)</vt:lpstr>
      <vt:lpstr>換行</vt:lpstr>
      <vt:lpstr>補充：Unix 家族</vt:lpstr>
      <vt:lpstr>補充：Unix 家族</vt:lpstr>
      <vt:lpstr>基本輸入</vt:lpstr>
      <vt:lpstr>載入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1594</cp:revision>
  <dcterms:created xsi:type="dcterms:W3CDTF">2024-07-05T16:51:58Z</dcterms:created>
  <dcterms:modified xsi:type="dcterms:W3CDTF">2024-07-17T16:11:22Z</dcterms:modified>
</cp:coreProperties>
</file>