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6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317" r:id="rId18"/>
    <p:sldId id="270" r:id="rId19"/>
    <p:sldId id="273" r:id="rId20"/>
    <p:sldId id="277" r:id="rId21"/>
    <p:sldId id="275" r:id="rId22"/>
    <p:sldId id="278" r:id="rId23"/>
    <p:sldId id="279" r:id="rId24"/>
    <p:sldId id="306" r:id="rId25"/>
    <p:sldId id="271" r:id="rId26"/>
    <p:sldId id="288" r:id="rId27"/>
    <p:sldId id="285" r:id="rId28"/>
    <p:sldId id="286" r:id="rId29"/>
    <p:sldId id="287" r:id="rId30"/>
    <p:sldId id="294" r:id="rId31"/>
    <p:sldId id="293" r:id="rId32"/>
    <p:sldId id="296" r:id="rId33"/>
    <p:sldId id="290" r:id="rId34"/>
    <p:sldId id="291" r:id="rId35"/>
    <p:sldId id="292" r:id="rId36"/>
    <p:sldId id="295" r:id="rId37"/>
    <p:sldId id="304" r:id="rId38"/>
    <p:sldId id="307" r:id="rId39"/>
    <p:sldId id="308" r:id="rId40"/>
    <p:sldId id="309" r:id="rId41"/>
    <p:sldId id="311" r:id="rId42"/>
    <p:sldId id="310" r:id="rId43"/>
    <p:sldId id="297" r:id="rId44"/>
    <p:sldId id="314" r:id="rId45"/>
    <p:sldId id="313" r:id="rId46"/>
    <p:sldId id="298" r:id="rId47"/>
    <p:sldId id="299" r:id="rId48"/>
    <p:sldId id="312" r:id="rId49"/>
    <p:sldId id="301" r:id="rId50"/>
    <p:sldId id="302" r:id="rId51"/>
    <p:sldId id="315" r:id="rId52"/>
    <p:sldId id="316" r:id="rId53"/>
    <p:sldId id="300" r:id="rId54"/>
    <p:sldId id="303" r:id="rId5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F8E6D"/>
    <a:srgbClr val="FF6600"/>
    <a:srgbClr val="FF9966"/>
    <a:srgbClr val="C77DBB"/>
    <a:srgbClr val="C68869"/>
    <a:srgbClr val="BCBEC4"/>
    <a:srgbClr val="CCFFCC"/>
    <a:srgbClr val="6AAB7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58" autoAdjust="0"/>
    <p:restoredTop sz="90499" autoAdjust="0"/>
  </p:normalViewPr>
  <p:slideViewPr>
    <p:cSldViewPr snapToGrid="0">
      <p:cViewPr varScale="1">
        <p:scale>
          <a:sx n="113" d="100"/>
          <a:sy n="113" d="100"/>
        </p:scale>
        <p:origin x="42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5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7427527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1859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63840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6162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106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src/Main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1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upload.wikimedia.org/wikipedia/commons/1/1b/Linux_Distribution_Timeline.svg" TargetMode="External"/><Relationship Id="rId4" Type="http://schemas.openxmlformats.org/officeDocument/2006/relationships/image" Target="../media/image10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src/Main.java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2090384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基本資料型別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>
                <a:solidFill>
                  <a:srgbClr val="00B0F0"/>
                </a:solidFill>
              </a:rPr>
              <a:t>(primitive data types)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6176191"/>
            <a:ext cx="9094996" cy="398004"/>
          </a:xfrm>
          <a:prstGeom prst="round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</a:t>
            </a:r>
            <a:r>
              <a:rPr lang="zh-TW" altLang="en-US" sz="2000">
                <a:solidFill>
                  <a:srgbClr val="00B0F0"/>
                </a:solidFill>
              </a:rPr>
              <a:t>字面常數</a:t>
            </a:r>
            <a:r>
              <a:rPr lang="en-US" altLang="zh-TW" sz="2000">
                <a:solidFill>
                  <a:srgbClr val="00B0F0"/>
                </a:solidFill>
              </a:rPr>
              <a:t>(literal constant)</a:t>
            </a:r>
            <a:r>
              <a:rPr lang="zh-TW" altLang="en-US" sz="2000"/>
              <a:t>，是</a:t>
            </a:r>
            <a:r>
              <a:rPr lang="zh-TW" altLang="en-US" sz="2000">
                <a:solidFill>
                  <a:srgbClr val="00B0F0"/>
                </a:solidFill>
              </a:rPr>
              <a:t>值</a:t>
            </a:r>
            <a:r>
              <a:rPr lang="en-US" altLang="zh-TW" sz="2000">
                <a:solidFill>
                  <a:srgbClr val="00B0F0"/>
                </a:solidFill>
              </a:rPr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503081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的基本多文種平面</a:t>
            </a:r>
            <a:r>
              <a:rPr lang="en-US" altLang="zh-TW">
                <a:solidFill>
                  <a:srgbClr val="00B0F0"/>
                </a:solidFill>
              </a:rPr>
              <a:t>(Basic Multilingual Plane</a:t>
            </a:r>
            <a:r>
              <a:rPr lang="zh-TW" altLang="en-US">
                <a:solidFill>
                  <a:srgbClr val="00B0F0"/>
                </a:solidFill>
              </a:rPr>
              <a:t>，簡稱</a:t>
            </a:r>
            <a:r>
              <a:rPr lang="en-US" altLang="zh-TW">
                <a:solidFill>
                  <a:srgbClr val="00B0F0"/>
                </a:solidFill>
              </a:rPr>
              <a:t>BMP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號平面、</a:t>
            </a:r>
            <a:r>
              <a:rPr lang="en-US" altLang="zh-TW">
                <a:solidFill>
                  <a:srgbClr val="00B0F0"/>
                </a:solidFill>
              </a:rPr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ASCII(American Standard Code for Information Interchange</a:t>
            </a:r>
            <a:r>
              <a:rPr lang="zh-TW" altLang="en-US">
                <a:solidFill>
                  <a:srgbClr val="FFC000"/>
                </a:solidFill>
              </a:rPr>
              <a:t>，美國標準資訊交換碼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共 </a:t>
            </a:r>
            <a:r>
              <a:rPr lang="en-US" altLang="zh-TW">
                <a:solidFill>
                  <a:srgbClr val="FFFF00"/>
                </a:solidFill>
              </a:rPr>
              <a:t>128 </a:t>
            </a:r>
            <a:r>
              <a:rPr lang="zh-TW" altLang="en-US">
                <a:solidFill>
                  <a:srgbClr val="FFFF00"/>
                </a:solidFill>
              </a:rPr>
              <a:t>個字元 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編號 </a:t>
            </a:r>
            <a:r>
              <a:rPr lang="en-US" altLang="zh-TW">
                <a:solidFill>
                  <a:srgbClr val="FFFF00"/>
                </a:solidFill>
              </a:rPr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tx1"/>
                </a:solidFill>
              </a:rPr>
              <a:t>控制字元</a:t>
            </a:r>
            <a:endParaRPr lang="en-US" altLang="zh-TW" sz="2800">
              <a:solidFill>
                <a:schemeClr val="tx1"/>
              </a:solidFill>
            </a:endParaRPr>
          </a:p>
          <a:p>
            <a:pPr algn="ctr"/>
            <a:r>
              <a:rPr lang="zh-TW" altLang="en-US" sz="2800">
                <a:solidFill>
                  <a:schemeClr val="tx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中，整數表示的有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long</a:t>
            </a:r>
          </a:p>
          <a:p>
            <a:r>
              <a:rPr lang="zh-TW" altLang="en-US"/>
              <a:t>這四種不只可以直接以</a:t>
            </a:r>
            <a:r>
              <a:rPr lang="zh-TW" altLang="en-US">
                <a:solidFill>
                  <a:srgbClr val="00B0F0"/>
                </a:solidFill>
              </a:rPr>
              <a:t>十進位</a:t>
            </a:r>
            <a:r>
              <a:rPr lang="en-US" altLang="zh-TW">
                <a:solidFill>
                  <a:srgbClr val="00B0F0"/>
                </a:solidFill>
              </a:rPr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en-US" altLang="zh-TW">
                <a:solidFill>
                  <a:srgbClr val="00B0F0"/>
                </a:solidFill>
              </a:rPr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en-US" altLang="zh-TW">
                <a:solidFill>
                  <a:srgbClr val="00B0F0"/>
                </a:solidFill>
              </a:rPr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en-US" altLang="zh-TW">
                <a:solidFill>
                  <a:srgbClr val="00B0F0"/>
                </a:solidFill>
              </a:rPr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zh-TW" altLang="en-US"/>
              <a:t>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zh-TW" altLang="en-US"/>
              <a:t>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zh-TW" altLang="en-US"/>
              <a:t>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D88F114-E259-46C3-B821-4FD973A4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75"/>
            <a:ext cx="10515600" cy="1046809"/>
          </a:xfrm>
        </p:spPr>
        <p:txBody>
          <a:bodyPr>
            <a:normAutofit/>
          </a:bodyPr>
          <a:lstStyle/>
          <a:p>
            <a:r>
              <a:rPr lang="zh-TW" altLang="en-US" sz="2800"/>
              <a:t>在 </a:t>
            </a:r>
            <a:r>
              <a:rPr lang="en-US" altLang="zh-TW" sz="2800"/>
              <a:t>Java </a:t>
            </a:r>
            <a:r>
              <a:rPr lang="zh-TW" altLang="en-US" sz="2800"/>
              <a:t>中可以</a:t>
            </a:r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en-US" altLang="zh-TW" sz="2800">
                <a:solidFill>
                  <a:srgbClr val="FFC000"/>
                </a:solidFill>
              </a:rPr>
              <a:t>(declare)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en-US" altLang="zh-TW" sz="2800">
                <a:solidFill>
                  <a:srgbClr val="00B0F0"/>
                </a:solidFill>
              </a:rPr>
              <a:t>(variable)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zh-TW" altLang="en-US" sz="2800"/>
              <a:t>的方式有兩種：</a:t>
            </a:r>
            <a:endParaRPr lang="en-US" altLang="zh-TW" sz="280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847770"/>
            <a:ext cx="10515600" cy="3675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第一種是只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，使用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前必須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第二種是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，並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，且值的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須和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兩種都是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en-US" altLang="zh-TW">
                <a:solidFill>
                  <a:srgbClr val="00B0F0"/>
                </a:solidFill>
              </a:rPr>
              <a:t>(declaration statement)</a:t>
            </a:r>
          </a:p>
          <a:p>
            <a:r>
              <a:rPr lang="zh-TW" altLang="en-US"/>
              <a:t>必須單獨一行，且結尾需要有分號</a:t>
            </a:r>
            <a:endParaRPr lang="en-US" altLang="zh-TW"/>
          </a:p>
          <a:p>
            <a:r>
              <a:rPr lang="zh-TW" altLang="en-US"/>
              <a:t>若是第二種，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可以填入 </a:t>
            </a:r>
            <a:r>
              <a:rPr lang="en-US" altLang="zh-TW"/>
              <a:t>"</a:t>
            </a:r>
            <a:r>
              <a:rPr lang="en-US" altLang="zh-TW">
                <a:solidFill>
                  <a:srgbClr val="CF8E6D"/>
                </a:solidFill>
              </a:rPr>
              <a:t>var</a:t>
            </a:r>
            <a:r>
              <a:rPr lang="en-US" altLang="zh-TW"/>
              <a:t>" </a:t>
            </a:r>
            <a:r>
              <a:rPr lang="zh-TW" altLang="en-US"/>
              <a:t>讓編譯器</a:t>
            </a:r>
            <a:r>
              <a:rPr lang="zh-TW" altLang="en-US">
                <a:solidFill>
                  <a:srgbClr val="FFC000"/>
                </a:solidFill>
              </a:rPr>
              <a:t>自動推斷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特別注意，同一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en-US" altLang="zh-TW">
                <a:solidFill>
                  <a:srgbClr val="00B0F0"/>
                </a:solidFill>
              </a:rPr>
              <a:t>(scope)</a:t>
            </a:r>
            <a:r>
              <a:rPr lang="zh-TW" altLang="en-US"/>
              <a:t>中，已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過的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不可以再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838200" y="2064695"/>
            <a:ext cx="10515600" cy="707886"/>
            <a:chOff x="1054276" y="1836827"/>
            <a:chExt cx="10515600" cy="707886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276" y="1836827"/>
              <a:ext cx="10515600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0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0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0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0878661" y="217538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9DCF1E1D-AD64-45C4-88AD-00207AA4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183"/>
          </a:xfrm>
        </p:spPr>
        <p:txBody>
          <a:bodyPr/>
          <a:lstStyle/>
          <a:p>
            <a:r>
              <a:rPr lang="zh-TW" altLang="en-US"/>
              <a:t>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838200" y="2210832"/>
            <a:ext cx="5090429" cy="1323439"/>
            <a:chOff x="6202858" y="4792000"/>
            <a:chExt cx="5090429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858" y="4792000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2211094"/>
            <a:ext cx="5090429" cy="1323439"/>
            <a:chOff x="5226365" y="4837365"/>
            <a:chExt cx="5090429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625579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789B7C3-842E-4BB0-925E-5D4AB41DEF93}"/>
              </a:ext>
            </a:extLst>
          </p:cNvPr>
          <p:cNvSpPr txBox="1">
            <a:spLocks/>
          </p:cNvSpPr>
          <p:nvPr/>
        </p:nvSpPr>
        <p:spPr>
          <a:xfrm>
            <a:off x="838200" y="3646230"/>
            <a:ext cx="10515599" cy="2565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Java 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強型別</a:t>
            </a:r>
            <a:r>
              <a:rPr lang="en-US" altLang="zh-TW">
                <a:solidFill>
                  <a:srgbClr val="00B0F0"/>
                </a:solidFill>
              </a:rPr>
              <a:t>(strongly 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某個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不能做其他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才能做的事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且 </a:t>
            </a:r>
            <a:r>
              <a:rPr lang="en-US" altLang="zh-TW"/>
              <a:t>Java</a:t>
            </a:r>
            <a:r>
              <a:rPr lang="zh-TW" altLang="en-US"/>
              <a:t> 是個</a:t>
            </a:r>
            <a:r>
              <a:rPr lang="zh-TW" altLang="en-US">
                <a:solidFill>
                  <a:srgbClr val="00B0F0"/>
                </a:solidFill>
              </a:rPr>
              <a:t>靜態型別</a:t>
            </a:r>
            <a:r>
              <a:rPr lang="en-US" altLang="zh-TW">
                <a:solidFill>
                  <a:srgbClr val="00B0F0"/>
                </a:solidFill>
              </a:rPr>
              <a:t>(static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>
                <a:solidFill>
                  <a:srgbClr val="FFFF00"/>
                </a:solidFill>
              </a:rPr>
              <a:t>不可變動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en-US" altLang="zh-TW">
                <a:solidFill>
                  <a:srgbClr val="00B0F0"/>
                </a:solidFill>
              </a:rPr>
              <a:t>(interface)</a:t>
            </a:r>
            <a:r>
              <a:rPr lang="zh-TW" altLang="en-US"/>
              <a:t>也是一種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3776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指定，</a:t>
            </a:r>
            <a:r>
              <a:rPr lang="en-US" altLang="zh-TW">
                <a:solidFill>
                  <a:srgbClr val="FFC000"/>
                </a:solidFill>
              </a:rPr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，則這行就是初始化變數</a:t>
            </a:r>
            <a:endParaRPr lang="en-US" altLang="zh-TW"/>
          </a:p>
          <a:p>
            <a:r>
              <a:rPr lang="zh-TW" altLang="en-US"/>
              <a:t>若變數已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也可以是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代表一個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FFFF00"/>
                </a:solidFill>
              </a:rPr>
              <a:t>任何可以填值的地方都可以填變數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3896693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0-9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$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</a:t>
            </a:r>
            <a:r>
              <a:rPr lang="zh-TW" altLang="en-US">
                <a:solidFill>
                  <a:srgbClr val="92D050"/>
                </a:solidFill>
              </a:rPr>
              <a:t>數字</a:t>
            </a:r>
            <a:endParaRPr lang="en-US" altLang="zh-TW">
              <a:solidFill>
                <a:srgbClr val="92D05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不能是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</a:t>
            </a:r>
            <a:r>
              <a:rPr lang="zh-TW" altLang="en-US">
                <a:solidFill>
                  <a:srgbClr val="00B0F0"/>
                </a:solidFill>
              </a:rPr>
              <a:t>有意義</a:t>
            </a:r>
            <a:r>
              <a:rPr lang="zh-TW" altLang="en-US"/>
              <a:t>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</a:t>
            </a:r>
            <a:r>
              <a:rPr lang="zh-TW" altLang="en-US">
                <a:solidFill>
                  <a:srgbClr val="00B0F0"/>
                </a:solidFill>
              </a:rPr>
              <a:t>臨時變數</a:t>
            </a:r>
            <a:endParaRPr lang="en-US" altLang="zh-TW">
              <a:solidFill>
                <a:srgbClr val="00B0F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命名使用</a:t>
            </a:r>
            <a:r>
              <a:rPr lang="zh-TW" altLang="en-US">
                <a:solidFill>
                  <a:srgbClr val="92D050"/>
                </a:solidFill>
              </a:rPr>
              <a:t>小駝峰式命名法</a:t>
            </a:r>
            <a:r>
              <a:rPr lang="en-US" altLang="zh-TW">
                <a:solidFill>
                  <a:srgbClr val="92D050"/>
                </a:solidFill>
              </a:rPr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16"/>
            <a:ext cx="10515600" cy="107012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en-US" altLang="zh-TW">
                <a:solidFill>
                  <a:srgbClr val="00B0F0"/>
                </a:solidFill>
              </a:rPr>
              <a:t>(constant)</a:t>
            </a:r>
            <a:r>
              <a:rPr lang="zh-TW" altLang="en-US"/>
              <a:t>是指不可變的數</a:t>
            </a:r>
            <a:endParaRPr lang="en-US" altLang="zh-TW"/>
          </a:p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564443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519798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4053450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845"/>
            <a:ext cx="10515600" cy="316115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命名建議使用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蛇行命名法</a:t>
            </a:r>
            <a:r>
              <a:rPr lang="en-US" altLang="zh-TW">
                <a:solidFill>
                  <a:srgbClr val="00B0F0"/>
                </a:solidFill>
              </a:rPr>
              <a:t>(snake_case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即</a:t>
            </a:r>
            <a:r>
              <a:rPr lang="zh-TW" altLang="en-US">
                <a:solidFill>
                  <a:srgbClr val="FFFF00"/>
                </a:solidFill>
              </a:rPr>
              <a:t>每個字母都大寫，且每個單字之間用下劃線連接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建議命名規則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如果沒有遵守建議命名規則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遵守建議命名規則後：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，而有些只能當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，而有些兩個都可以</a:t>
            </a:r>
            <a:endParaRPr lang="en-US" altLang="zh-TW"/>
          </a:p>
          <a:p>
            <a:r>
              <a:rPr lang="zh-TW" altLang="en-US"/>
              <a:t>如下方程式的</a:t>
            </a:r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597031" y="3606163"/>
            <a:ext cx="10756769" cy="2800767"/>
            <a:chOff x="597031" y="3522831"/>
            <a:chExt cx="10756769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597031" y="3522831"/>
              <a:ext cx="10756769" cy="2800767"/>
              <a:chOff x="-615375" y="2981352"/>
              <a:chExt cx="10756769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5375" y="2981352"/>
                <a:ext cx="10756769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124281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219878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en-US" altLang="zh-TW">
                <a:solidFill>
                  <a:srgbClr val="00B0F0"/>
                </a:solidFill>
              </a:rPr>
              <a:t>(operation)</a:t>
            </a:r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結果，</a:t>
            </a:r>
            <a:r>
              <a:rPr lang="en-US" altLang="zh-TW">
                <a:solidFill>
                  <a:srgbClr val="00B0F0"/>
                </a:solidFill>
              </a:rPr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8" y="3062750"/>
            <a:ext cx="10515600" cy="461665"/>
            <a:chOff x="838199" y="3325906"/>
            <a:chExt cx="105156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32590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524415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</a:t>
            </a:r>
            <a:r>
              <a:rPr lang="zh-TW" altLang="en-US">
                <a:solidFill>
                  <a:srgbClr val="00B0F0"/>
                </a:solidFill>
              </a:rPr>
              <a:t>遞增遞減運算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指定運算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，運算只能是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20" y="1326749"/>
            <a:ext cx="9841555" cy="2020469"/>
          </a:xfrm>
        </p:spPr>
        <p:txBody>
          <a:bodyPr>
            <a:normAutofit/>
          </a:bodyPr>
          <a:lstStyle/>
          <a:p>
            <a:r>
              <a:rPr lang="zh-TW" altLang="en-US"/>
              <a:t>顯然的，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</a:p>
          <a:p>
            <a:r>
              <a:rPr lang="zh-TW" altLang="en-US"/>
              <a:t>而進行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型別比較小的運算子會提升</a:t>
            </a:r>
            <a:r>
              <a:rPr lang="en-US" altLang="zh-TW">
                <a:solidFill>
                  <a:srgbClr val="FFFF00"/>
                </a:solidFill>
              </a:rPr>
              <a:t>(promote)</a:t>
            </a:r>
            <a:r>
              <a:rPr lang="zh-TW" altLang="en-US">
                <a:solidFill>
                  <a:srgbClr val="FFFF00"/>
                </a:solidFill>
              </a:rPr>
              <a:t>成型別較大的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而且 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 會提升成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951935-DB48-4B57-A0E2-AF00B0187D83}"/>
              </a:ext>
            </a:extLst>
          </p:cNvPr>
          <p:cNvGrpSpPr/>
          <p:nvPr/>
        </p:nvGrpSpPr>
        <p:grpSpPr>
          <a:xfrm>
            <a:off x="1175221" y="3429000"/>
            <a:ext cx="9841557" cy="3033733"/>
            <a:chOff x="1175221" y="3429000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901142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5A1967C6-91AB-4AD3-AA88-1F2B654B5A99}"/>
                </a:ext>
              </a:extLst>
            </p:cNvPr>
            <p:cNvGrpSpPr/>
            <p:nvPr/>
          </p:nvGrpSpPr>
          <p:grpSpPr>
            <a:xfrm>
              <a:off x="1175222" y="4267588"/>
              <a:ext cx="9841556" cy="1352542"/>
              <a:chOff x="1175222" y="2828041"/>
              <a:chExt cx="9841556" cy="1352542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9953C069-FFEF-40B3-93A9-36DD49012D24}"/>
                  </a:ext>
                </a:extLst>
              </p:cNvPr>
              <p:cNvSpPr/>
              <p:nvPr/>
            </p:nvSpPr>
            <p:spPr>
              <a:xfrm>
                <a:off x="1175222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byte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2074B097-690C-4A88-A101-15E2AB26B8F4}"/>
                  </a:ext>
                </a:extLst>
              </p:cNvPr>
              <p:cNvSpPr/>
              <p:nvPr/>
            </p:nvSpPr>
            <p:spPr>
              <a:xfrm>
                <a:off x="2881468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short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C7BC17A-3C64-47EE-AB22-BF30A35BB03E}"/>
                  </a:ext>
                </a:extLst>
              </p:cNvPr>
              <p:cNvCxnSpPr>
                <a:cxnSpLocks/>
                <a:stCxn id="4" idx="3"/>
                <a:endCxn id="49" idx="1"/>
              </p:cNvCxnSpPr>
              <p:nvPr/>
            </p:nvCxnSpPr>
            <p:spPr>
              <a:xfrm>
                <a:off x="2485548" y="3099509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: 圓角 59">
                <a:extLst>
                  <a:ext uri="{FF2B5EF4-FFF2-40B4-BE49-F238E27FC236}">
                    <a16:creationId xmlns:a16="http://schemas.microsoft.com/office/drawing/2014/main" id="{0E3E3DDB-946F-4D35-AF64-CB8F38101B52}"/>
                  </a:ext>
                </a:extLst>
              </p:cNvPr>
              <p:cNvSpPr/>
              <p:nvPr/>
            </p:nvSpPr>
            <p:spPr>
              <a:xfrm>
                <a:off x="2881468" y="363764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char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67BCC2F1-B799-4FB2-8A88-C4CED72A8E64}"/>
                  </a:ext>
                </a:extLst>
              </p:cNvPr>
              <p:cNvCxnSpPr>
                <a:cxnSpLocks/>
                <a:stCxn id="49" idx="3"/>
                <a:endCxn id="67" idx="1"/>
              </p:cNvCxnSpPr>
              <p:nvPr/>
            </p:nvCxnSpPr>
            <p:spPr>
              <a:xfrm>
                <a:off x="4191794" y="3099509"/>
                <a:ext cx="395920" cy="36208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8D6B3ADD-07D4-422A-AA8B-7E80F3107A09}"/>
                  </a:ext>
                </a:extLst>
              </p:cNvPr>
              <p:cNvCxnSpPr>
                <a:cxnSpLocks/>
                <a:stCxn id="60" idx="3"/>
                <a:endCxn id="67" idx="1"/>
              </p:cNvCxnSpPr>
              <p:nvPr/>
            </p:nvCxnSpPr>
            <p:spPr>
              <a:xfrm flipV="1">
                <a:off x="4191794" y="3461595"/>
                <a:ext cx="395920" cy="4475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: 圓角 66">
                <a:extLst>
                  <a:ext uri="{FF2B5EF4-FFF2-40B4-BE49-F238E27FC236}">
                    <a16:creationId xmlns:a16="http://schemas.microsoft.com/office/drawing/2014/main" id="{EF34CA9B-31FA-46AF-9042-0E8E804C6242}"/>
                  </a:ext>
                </a:extLst>
              </p:cNvPr>
              <p:cNvSpPr/>
              <p:nvPr/>
            </p:nvSpPr>
            <p:spPr>
              <a:xfrm>
                <a:off x="4587714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int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73" name="矩形: 圓角 72">
                <a:extLst>
                  <a:ext uri="{FF2B5EF4-FFF2-40B4-BE49-F238E27FC236}">
                    <a16:creationId xmlns:a16="http://schemas.microsoft.com/office/drawing/2014/main" id="{D8BD5E4B-BADB-49E2-8213-2E4AECCD1AE8}"/>
                  </a:ext>
                </a:extLst>
              </p:cNvPr>
              <p:cNvSpPr/>
              <p:nvPr/>
            </p:nvSpPr>
            <p:spPr>
              <a:xfrm>
                <a:off x="6293960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long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6A838C6-09C6-4BE4-945B-6E380DB5AE43}"/>
                  </a:ext>
                </a:extLst>
              </p:cNvPr>
              <p:cNvCxnSpPr>
                <a:cxnSpLocks/>
                <a:stCxn id="67" idx="3"/>
                <a:endCxn id="73" idx="1"/>
              </p:cNvCxnSpPr>
              <p:nvPr/>
            </p:nvCxnSpPr>
            <p:spPr>
              <a:xfrm>
                <a:off x="5898040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: 圓角 80">
                <a:extLst>
                  <a:ext uri="{FF2B5EF4-FFF2-40B4-BE49-F238E27FC236}">
                    <a16:creationId xmlns:a16="http://schemas.microsoft.com/office/drawing/2014/main" id="{370C8ED4-9546-4767-9FC8-CE919CB0167D}"/>
                  </a:ext>
                </a:extLst>
              </p:cNvPr>
              <p:cNvSpPr/>
              <p:nvPr/>
            </p:nvSpPr>
            <p:spPr>
              <a:xfrm>
                <a:off x="8000206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float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17B3C89A-908E-41D2-BD8D-594DB3404499}"/>
                  </a:ext>
                </a:extLst>
              </p:cNvPr>
              <p:cNvCxnSpPr>
                <a:cxnSpLocks/>
                <a:stCxn id="73" idx="3"/>
                <a:endCxn id="81" idx="1"/>
              </p:cNvCxnSpPr>
              <p:nvPr/>
            </p:nvCxnSpPr>
            <p:spPr>
              <a:xfrm>
                <a:off x="7604286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: 圓角 85">
                <a:extLst>
                  <a:ext uri="{FF2B5EF4-FFF2-40B4-BE49-F238E27FC236}">
                    <a16:creationId xmlns:a16="http://schemas.microsoft.com/office/drawing/2014/main" id="{BD236C40-E24C-4590-8405-20182CDE8708}"/>
                  </a:ext>
                </a:extLst>
              </p:cNvPr>
              <p:cNvSpPr/>
              <p:nvPr/>
            </p:nvSpPr>
            <p:spPr>
              <a:xfrm>
                <a:off x="9706452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double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28C154DE-9E6A-47F8-B291-68EF1FCF5BCC}"/>
                  </a:ext>
                </a:extLst>
              </p:cNvPr>
              <p:cNvCxnSpPr>
                <a:cxnSpLocks/>
                <a:stCxn id="81" idx="3"/>
                <a:endCxn id="86" idx="1"/>
              </p:cNvCxnSpPr>
              <p:nvPr/>
            </p:nvCxnSpPr>
            <p:spPr>
              <a:xfrm>
                <a:off x="9310532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箭號: 向右 103">
              <a:extLst>
                <a:ext uri="{FF2B5EF4-FFF2-40B4-BE49-F238E27FC236}">
                  <a16:creationId xmlns:a16="http://schemas.microsoft.com/office/drawing/2014/main" id="{22806579-AB4D-48D1-AF62-E9A0D7490D75}"/>
                </a:ext>
              </a:extLst>
            </p:cNvPr>
            <p:cNvSpPr/>
            <p:nvPr/>
          </p:nvSpPr>
          <p:spPr>
            <a:xfrm>
              <a:off x="1175221" y="3877306"/>
              <a:ext cx="9841554" cy="256386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20A9734-D978-49C6-AB02-97EDBC9852EC}"/>
                </a:ext>
              </a:extLst>
            </p:cNvPr>
            <p:cNvGrpSpPr/>
            <p:nvPr/>
          </p:nvGrpSpPr>
          <p:grpSpPr>
            <a:xfrm>
              <a:off x="4240497" y="3429000"/>
              <a:ext cx="3711006" cy="461665"/>
              <a:chOff x="4886224" y="3429000"/>
              <a:chExt cx="3711006" cy="461665"/>
            </a:xfrm>
          </p:grpSpPr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6B539E8E-EE20-49C6-AC70-FB10F6D2A474}"/>
                  </a:ext>
                </a:extLst>
              </p:cNvPr>
              <p:cNvSpPr txBox="1"/>
              <p:nvPr/>
            </p:nvSpPr>
            <p:spPr>
              <a:xfrm>
                <a:off x="4886224" y="3429000"/>
                <a:ext cx="3711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提升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隱式轉型，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promote)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07" name="矩形: 圓角 106">
                <a:extLst>
                  <a:ext uri="{FF2B5EF4-FFF2-40B4-BE49-F238E27FC236}">
                    <a16:creationId xmlns:a16="http://schemas.microsoft.com/office/drawing/2014/main" id="{CD8A1F1E-D6CC-46F9-91E3-186F1AC6D9E5}"/>
                  </a:ext>
                </a:extLst>
              </p:cNvPr>
              <p:cNvSpPr/>
              <p:nvPr/>
            </p:nvSpPr>
            <p:spPr>
              <a:xfrm>
                <a:off x="4886225" y="3476136"/>
                <a:ext cx="3711005" cy="3755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CF5A320-66A1-49C8-89FF-50555A628D0E}"/>
                </a:ext>
              </a:extLst>
            </p:cNvPr>
            <p:cNvSpPr txBox="1"/>
            <p:nvPr/>
          </p:nvSpPr>
          <p:spPr>
            <a:xfrm>
              <a:off x="1175222" y="3429000"/>
              <a:ext cx="2419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儲存範圍被包含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4AC14EBC-91D8-4D4F-8DE4-4823D07560C0}"/>
                </a:ext>
              </a:extLst>
            </p:cNvPr>
            <p:cNvSpPr/>
            <p:nvPr/>
          </p:nvSpPr>
          <p:spPr>
            <a:xfrm>
              <a:off x="1175223" y="3476136"/>
              <a:ext cx="2419549" cy="3755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09" name="箭號: 向右 108">
              <a:extLst>
                <a:ext uri="{FF2B5EF4-FFF2-40B4-BE49-F238E27FC236}">
                  <a16:creationId xmlns:a16="http://schemas.microsoft.com/office/drawing/2014/main" id="{0B021F1E-016E-4121-AB5F-8314909F7E9C}"/>
                </a:ext>
              </a:extLst>
            </p:cNvPr>
            <p:cNvSpPr/>
            <p:nvPr/>
          </p:nvSpPr>
          <p:spPr>
            <a:xfrm flipH="1">
              <a:off x="1175221" y="5755682"/>
              <a:ext cx="9841555" cy="25638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64C3FBA-39FC-4AE0-ADC1-C8C5E00D3240}"/>
                </a:ext>
              </a:extLst>
            </p:cNvPr>
            <p:cNvGrpSpPr/>
            <p:nvPr/>
          </p:nvGrpSpPr>
          <p:grpSpPr>
            <a:xfrm>
              <a:off x="4485585" y="6001068"/>
              <a:ext cx="3220831" cy="461665"/>
              <a:chOff x="4383456" y="6001068"/>
              <a:chExt cx="3220831" cy="461665"/>
            </a:xfrm>
          </p:grpSpPr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E8EB1A6B-C172-42E2-B2F7-B4D823A2233D}"/>
                  </a:ext>
                </a:extLst>
              </p:cNvPr>
              <p:cNvSpPr txBox="1"/>
              <p:nvPr/>
            </p:nvSpPr>
            <p:spPr>
              <a:xfrm>
                <a:off x="4383456" y="6001068"/>
                <a:ext cx="3220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轉換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顯示轉型，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cast)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12" name="矩形: 圓角 111">
                <a:extLst>
                  <a:ext uri="{FF2B5EF4-FFF2-40B4-BE49-F238E27FC236}">
                    <a16:creationId xmlns:a16="http://schemas.microsoft.com/office/drawing/2014/main" id="{A95F3F4C-0EB6-4B17-8893-FDA833FEE8AC}"/>
                  </a:ext>
                </a:extLst>
              </p:cNvPr>
              <p:cNvSpPr/>
              <p:nvPr/>
            </p:nvSpPr>
            <p:spPr>
              <a:xfrm>
                <a:off x="4384623" y="6048203"/>
                <a:ext cx="3219663" cy="369332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AA1124F-0BFB-43A7-BE4E-89606FC8ABB0}"/>
                </a:ext>
              </a:extLst>
            </p:cNvPr>
            <p:cNvSpPr txBox="1"/>
            <p:nvPr/>
          </p:nvSpPr>
          <p:spPr>
            <a:xfrm>
              <a:off x="8972992" y="6001068"/>
              <a:ext cx="204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儲存範圍包含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742897C-A40C-4DAE-A613-40A8C5F970F5}"/>
                </a:ext>
              </a:extLst>
            </p:cNvPr>
            <p:cNvSpPr/>
            <p:nvPr/>
          </p:nvSpPr>
          <p:spPr>
            <a:xfrm>
              <a:off x="8974319" y="6048203"/>
              <a:ext cx="2042458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22" name="箭號: 向右 121">
              <a:extLst>
                <a:ext uri="{FF2B5EF4-FFF2-40B4-BE49-F238E27FC236}">
                  <a16:creationId xmlns:a16="http://schemas.microsoft.com/office/drawing/2014/main" id="{126C6D6E-B959-4FE3-90F2-EF35C6C2466D}"/>
                </a:ext>
              </a:extLst>
            </p:cNvPr>
            <p:cNvSpPr/>
            <p:nvPr/>
          </p:nvSpPr>
          <p:spPr>
            <a:xfrm flipH="1">
              <a:off x="7456601" y="5286645"/>
              <a:ext cx="641024" cy="18368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462553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>
                    <a:solidFill>
                      <a:srgbClr val="FFFF00"/>
                    </a:solidFill>
                  </a:rPr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4529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28938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00B0F0"/>
                </a:solidFill>
              </a:rPr>
              <a:t>註解</a:t>
            </a:r>
            <a:r>
              <a:rPr lang="en-US" altLang="zh-TW">
                <a:solidFill>
                  <a:srgbClr val="00B0F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92D050"/>
                </a:solidFill>
              </a:rPr>
              <a:t>C/C++/Java </a:t>
            </a:r>
            <a:r>
              <a:rPr lang="zh-TW" altLang="en-US"/>
              <a:t>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「取餘」運算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92D050"/>
                </a:solidFill>
              </a:rPr>
              <a:t>Python</a:t>
            </a:r>
            <a:r>
              <a:rPr lang="zh-TW" altLang="en-US"/>
              <a:t> 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「取模」運算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取餘運算求商時，</a:t>
            </a:r>
            <a:r>
              <a:rPr lang="zh-TW" altLang="en-US">
                <a:solidFill>
                  <a:srgbClr val="FFC000"/>
                </a:solidFill>
              </a:rPr>
              <a:t>商會趨向於 </a:t>
            </a:r>
            <a:r>
              <a:rPr lang="en-US" altLang="zh-TW">
                <a:solidFill>
                  <a:srgbClr val="FFC000"/>
                </a:solidFill>
              </a:rPr>
              <a:t>0</a:t>
            </a:r>
          </a:p>
          <a:p>
            <a:r>
              <a:rPr lang="zh-TW" altLang="en-US"/>
              <a:t>而取模運算求商時，</a:t>
            </a:r>
            <a:r>
              <a:rPr lang="zh-TW" altLang="en-US">
                <a:solidFill>
                  <a:srgbClr val="FFC000"/>
                </a:solidFill>
              </a:rPr>
              <a:t>商會趨向於負無窮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取餘運算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運算結果的正負與被除數相同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取模運算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運算結果的正負與除數相同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其實是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，而</a:t>
            </a:r>
            <a:r>
              <a:rPr lang="en-US" altLang="zh-TW"/>
              <a:t>"="</a:t>
            </a:r>
            <a:r>
              <a:rPr lang="zh-TW" altLang="en-US"/>
              <a:t>則是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指定運算子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二元數學運算子</a:t>
            </a:r>
            <a:r>
              <a:rPr lang="zh-TW" altLang="en-US"/>
              <a:t>可以合在一起，變成</a:t>
            </a:r>
            <a:r>
              <a:rPr lang="zh-TW" altLang="en-US">
                <a:solidFill>
                  <a:srgbClr val="00B0F0"/>
                </a:solidFill>
              </a:rPr>
              <a:t>複合指定運算子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>
            <a:normAutofit/>
          </a:bodyPr>
          <a:lstStyle/>
          <a:p>
            <a:r>
              <a:rPr lang="zh-TW" altLang="en-US"/>
              <a:t>如果數值超過了該型別的範圍，那麼數值就會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en-US" altLang="zh-TW">
                <a:solidFill>
                  <a:srgbClr val="FFC000"/>
                </a:solidFill>
              </a:rPr>
              <a:t>(overflow)</a:t>
            </a:r>
          </a:p>
          <a:p>
            <a:r>
              <a:rPr lang="zh-TW" altLang="en-US"/>
              <a:t>變成</a:t>
            </a:r>
            <a:r>
              <a:rPr lang="zh-TW" altLang="en-US">
                <a:solidFill>
                  <a:srgbClr val="FFFF00"/>
                </a:solidFill>
              </a:rPr>
              <a:t>從範圍的另一端出來</a:t>
            </a:r>
            <a:r>
              <a:rPr lang="zh-TW" altLang="en-US"/>
              <a:t>。舉例：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494239" y="4053079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4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>
                <a:solidFill>
                  <a:prstClr val="white"/>
                </a:solidFill>
              </a:rPr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賦值給變數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5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/>
              <a:t>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6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  <a:latin typeface="+mj-lt"/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707721"/>
                <a:ext cx="148802" cy="428272"/>
                <a:chOff x="1952626" y="4393098"/>
                <a:chExt cx="95249" cy="274139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9101" y="4393098"/>
                  <a:ext cx="0" cy="272615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667237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94622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</a:t>
            </a:r>
            <a:r>
              <a:rPr lang="zh-TW" altLang="en-US">
                <a:solidFill>
                  <a:srgbClr val="FFC000"/>
                </a:solidFill>
              </a:rPr>
              <a:t>提升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自動的過程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而型別大的變型別小的則須進行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手動的過程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使用以下方法進行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，為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613493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659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zh-TW" altLang="en-US"/>
              <a:t>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output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比較運算</a:t>
            </a:r>
            <a:r>
              <a:rPr lang="zh-TW" altLang="en-US"/>
              <a:t>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邏輯運算</a:t>
            </a:r>
            <a:r>
              <a:rPr lang="zh-TW" altLang="en-US"/>
              <a:t>只能用在 </a:t>
            </a:r>
            <a:r>
              <a:rPr lang="en-US" altLang="zh-TW">
                <a:solidFill>
                  <a:srgbClr val="00B0F0"/>
                </a:solidFill>
              </a:rPr>
              <a:t>boolean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ECA44A-42C4-4A9F-BC50-3914B6594A81}"/>
              </a:ext>
            </a:extLst>
          </p:cNvPr>
          <p:cNvSpPr/>
          <p:nvPr/>
        </p:nvSpPr>
        <p:spPr>
          <a:xfrm>
            <a:off x="4260916" y="4194928"/>
            <a:ext cx="6627043" cy="59019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C5CE46D-B183-42F4-AC6A-D3D384EC876F}"/>
              </a:ext>
            </a:extLst>
          </p:cNvPr>
          <p:cNvSpPr/>
          <p:nvPr/>
        </p:nvSpPr>
        <p:spPr>
          <a:xfrm>
            <a:off x="8015819" y="477004"/>
            <a:ext cx="2673423" cy="117056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短路運算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(Short-circuit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evaluation)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61F96B-509A-48AA-AB41-70A10BFE0DE8}"/>
              </a:ext>
            </a:extLst>
          </p:cNvPr>
          <p:cNvCxnSpPr>
            <a:stCxn id="4" idx="0"/>
            <a:endCxn id="41" idx="2"/>
          </p:cNvCxnSpPr>
          <p:nvPr/>
        </p:nvCxnSpPr>
        <p:spPr>
          <a:xfrm flipV="1">
            <a:off x="7574438" y="1647570"/>
            <a:ext cx="1778093" cy="2547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</a:t>
            </a:r>
            <a:r>
              <a:rPr lang="zh-TW" altLang="en-US">
                <a:solidFill>
                  <a:srgbClr val="00B0F0"/>
                </a:solidFill>
              </a:rPr>
              <a:t>三元運算</a:t>
            </a:r>
            <a:r>
              <a:rPr lang="zh-TW" altLang="en-US"/>
              <a:t>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en-US" altLang="zh-TW" sz="1600">
                  <a:solidFill>
                    <a:srgbClr val="00B0F0"/>
                  </a:solidFill>
                </a:rPr>
                <a:t>%.nf</a:t>
              </a:r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 </a:t>
              </a:r>
              <a:r>
                <a:rPr lang="en-US" altLang="zh-TW" sz="1600">
                  <a:solidFill>
                    <a:schemeClr val="bg1"/>
                  </a:solidFill>
                </a:rPr>
                <a:t>n = 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</a:t>
            </a:r>
            <a:r>
              <a:rPr lang="zh-TW" altLang="en-US">
                <a:solidFill>
                  <a:srgbClr val="FFC000"/>
                </a:solidFill>
              </a:rPr>
              <a:t>字元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轉換成整數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48</a:t>
            </a:r>
            <a:r>
              <a:rPr lang="zh-TW" altLang="en-US">
                <a:solidFill>
                  <a:srgbClr val="FFC000"/>
                </a:solidFill>
              </a:rPr>
              <a:t> 為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開始依序到 </a:t>
            </a:r>
            <a:r>
              <a:rPr lang="en-US" altLang="zh-TW">
                <a:solidFill>
                  <a:srgbClr val="FFC000"/>
                </a:solidFill>
              </a:rPr>
              <a:t>57 </a:t>
            </a:r>
            <a:r>
              <a:rPr lang="zh-TW" altLang="en-US">
                <a:solidFill>
                  <a:srgbClr val="FFC000"/>
                </a:solidFill>
              </a:rPr>
              <a:t>為 </a:t>
            </a:r>
            <a:r>
              <a:rPr lang="en-US" altLang="zh-TW">
                <a:solidFill>
                  <a:srgbClr val="FFC000"/>
                </a:solidFill>
              </a:rPr>
              <a:t>'9'</a:t>
            </a:r>
          </a:p>
          <a:p>
            <a:r>
              <a:rPr lang="zh-TW" altLang="en-US"/>
              <a:t>所以只要將</a:t>
            </a:r>
            <a:r>
              <a:rPr lang="zh-TW" altLang="en-US">
                <a:solidFill>
                  <a:srgbClr val="FFC000"/>
                </a:solidFill>
              </a:rPr>
              <a:t>字元 </a:t>
            </a:r>
            <a:r>
              <a:rPr lang="en-US" altLang="zh-TW">
                <a:solidFill>
                  <a:srgbClr val="FFC000"/>
                </a:solidFill>
              </a:rPr>
              <a:t>'0' </a:t>
            </a:r>
            <a:r>
              <a:rPr lang="zh-TW" altLang="en-US">
                <a:solidFill>
                  <a:srgbClr val="FFC000"/>
                </a:solidFill>
              </a:rPr>
              <a:t>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減掉 </a:t>
            </a:r>
            <a:r>
              <a:rPr lang="en-US" altLang="zh-TW">
                <a:solidFill>
                  <a:srgbClr val="FFC000"/>
                </a:solidFill>
              </a:rPr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</a:t>
            </a:r>
            <a:r>
              <a:rPr lang="zh-TW" altLang="en-US">
                <a:solidFill>
                  <a:srgbClr val="92D050"/>
                </a:solidFill>
              </a:rPr>
              <a:t>單引號 </a:t>
            </a:r>
            <a:r>
              <a:rPr lang="en-US" altLang="zh-TW">
                <a:solidFill>
                  <a:srgbClr val="92D050"/>
                </a:solidFill>
              </a:rPr>
              <a:t>''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而一對</a:t>
            </a:r>
            <a:r>
              <a:rPr lang="zh-TW" altLang="en-US">
                <a:solidFill>
                  <a:srgbClr val="92D050"/>
                </a:solidFill>
              </a:rPr>
              <a:t>雙引號 </a:t>
            </a:r>
            <a:r>
              <a:rPr lang="en-US" altLang="zh-TW">
                <a:solidFill>
                  <a:srgbClr val="92D050"/>
                </a:solidFill>
              </a:rPr>
              <a:t>""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</a:t>
            </a:r>
            <a:r>
              <a:rPr lang="zh-TW" altLang="en-US">
                <a:solidFill>
                  <a:srgbClr val="00B0F0"/>
                </a:solidFill>
              </a:rPr>
              <a:t>字元陣列</a:t>
            </a:r>
            <a:r>
              <a:rPr lang="en-US" altLang="zh-TW">
                <a:solidFill>
                  <a:srgbClr val="00B0F0"/>
                </a:solidFill>
              </a:rPr>
              <a:t>(char array)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FF00"/>
                </a:solidFill>
              </a:rPr>
              <a:t>無法更改字串內容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 型別的</a:t>
            </a:r>
            <a:r>
              <a:rPr lang="zh-TW" altLang="en-US" sz="2400">
                <a:solidFill>
                  <a:srgbClr val="00B0F0"/>
                </a:solidFill>
              </a:rPr>
              <a:t>變數 </a:t>
            </a:r>
            <a:r>
              <a:rPr lang="en-US" altLang="zh-TW" sz="2400">
                <a:solidFill>
                  <a:srgbClr val="00B0F0"/>
                </a:solidFill>
              </a:rPr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62D70D4-A44E-4BA1-BF16-0F516B71C9B0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607636" y="3045535"/>
            <a:chExt cx="6966408" cy="289310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CDE6497-E18D-449D-8F10-ED73FAD03DEB}"/>
                </a:ext>
              </a:extLst>
            </p:cNvPr>
            <p:cNvGrpSpPr/>
            <p:nvPr/>
          </p:nvGrpSpPr>
          <p:grpSpPr>
            <a:xfrm>
              <a:off x="607636" y="3045535"/>
              <a:ext cx="6966408" cy="2893100"/>
              <a:chOff x="377072" y="3545156"/>
              <a:chExt cx="6966408" cy="2893100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02E65F9-C011-40CC-ADA0-0275CBEEF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72" y="3545156"/>
                <a:ext cx="6966408" cy="289310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19B9DB7-9C25-4334-A279-9591E9A61DEC}"/>
                  </a:ext>
                </a:extLst>
              </p:cNvPr>
              <p:cNvSpPr txBox="1"/>
              <p:nvPr/>
            </p:nvSpPr>
            <p:spPr>
              <a:xfrm>
                <a:off x="6709973" y="609970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2C26C400-1A3A-4AA9-B8FA-D62F0CBD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338" y="304553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AECD498-6985-44A3-93DC-8785B43ECD01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838200" y="3428999"/>
            <a:chExt cx="10039546" cy="249384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447C316-817F-447D-A99E-A7CEC30BAD64}"/>
                </a:ext>
              </a:extLst>
            </p:cNvPr>
            <p:cNvGrpSpPr/>
            <p:nvPr/>
          </p:nvGrpSpPr>
          <p:grpSpPr>
            <a:xfrm>
              <a:off x="838200" y="3428999"/>
              <a:ext cx="10039546" cy="2493845"/>
              <a:chOff x="1234912" y="3745210"/>
              <a:chExt cx="10039546" cy="2493845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4FA17046-8E4B-4288-B07D-89A486915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912" y="3745210"/>
                <a:ext cx="10039546" cy="249299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lang="zh-TW" altLang="zh-TW" sz="1200">
                    <a:solidFill>
                      <a:srgbClr val="CF8E6D"/>
                    </a:solidFill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lang="zh-TW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lang="en-US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E5CDFE-649E-4506-9625-E1A42DF93D88}"/>
                  </a:ext>
                </a:extLst>
              </p:cNvPr>
              <p:cNvSpPr txBox="1"/>
              <p:nvPr/>
            </p:nvSpPr>
            <p:spPr>
              <a:xfrm>
                <a:off x="10692247" y="5931278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B2BEEDF-2AD3-4E2C-AAE1-1AA7975A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040" y="4402681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</a:t>
            </a:r>
            <a:r>
              <a:rPr lang="zh-TW" altLang="en-US">
                <a:solidFill>
                  <a:srgbClr val="00B0F0"/>
                </a:solidFill>
              </a:rPr>
              <a:t>相等運算</a:t>
            </a:r>
            <a:r>
              <a:rPr lang="en-US" altLang="zh-TW">
                <a:solidFill>
                  <a:srgbClr val="00B0F0"/>
                </a:solidFill>
              </a:rPr>
              <a:t>(==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30"/>
            <a:ext cx="10515600" cy="10139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</a:t>
            </a:r>
            <a:endParaRPr lang="en-US" altLang="zh-TW"/>
          </a:p>
          <a:p>
            <a:r>
              <a:rPr lang="zh-TW" altLang="en-US"/>
              <a:t>會形成一個有特定功能的</a:t>
            </a:r>
            <a:r>
              <a:rPr lang="zh-TW" altLang="en-US">
                <a:solidFill>
                  <a:srgbClr val="00B0F0"/>
                </a:solidFill>
              </a:rPr>
              <a:t>跳脫字元</a:t>
            </a:r>
            <a:r>
              <a:rPr lang="en-US" altLang="zh-TW">
                <a:solidFill>
                  <a:srgbClr val="00B0F0"/>
                </a:solidFill>
              </a:rPr>
              <a:t>(escape character)</a:t>
            </a:r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</p:cNvCxnSpPr>
            <p:nvPr/>
          </p:nvCxnSpPr>
          <p:spPr>
            <a:xfrm>
              <a:off x="392004" y="4734803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en-US" altLang="zh-TW">
                <a:solidFill>
                  <a:srgbClr val="00B0F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E0CEAD1C-1E34-4AA0-895B-C9FF4ADA6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256" y="172890"/>
            <a:ext cx="11871488" cy="667771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2590801" y="2609870"/>
            <a:ext cx="695324" cy="4027124"/>
          </a:xfrm>
          <a:prstGeom prst="roundRect">
            <a:avLst>
              <a:gd name="adj" fmla="val 11681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2558781" y="2560849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/>
              <a:t>Apple</a:t>
            </a:r>
          </a:p>
          <a:p>
            <a:pPr algn="ctr"/>
            <a:r>
              <a:rPr lang="zh-TW" altLang="en-US" sz="1600"/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1729122" y="5804209"/>
            <a:ext cx="838338" cy="804773"/>
            <a:chOff x="9594833" y="5124952"/>
            <a:chExt cx="838338" cy="804773"/>
          </a:xfrm>
        </p:grpSpPr>
        <p:pic>
          <p:nvPicPr>
            <p:cNvPr id="8" name="圖片 7">
              <a:hlinkClick r:id="rId5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283" y="5124952"/>
              <a:ext cx="311438" cy="31143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594833" y="5344950"/>
              <a:ext cx="8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/>
                <a:t>Linux</a:t>
              </a:r>
            </a:p>
            <a:p>
              <a:pPr algn="ctr"/>
              <a:r>
                <a:rPr lang="zh-TW" altLang="en-US" sz="1600"/>
                <a:t>家族</a:t>
              </a:r>
            </a:p>
          </p:txBody>
        </p:sp>
      </p:grpSp>
      <p:sp>
        <p:nvSpPr>
          <p:cNvPr id="23" name="標題 1">
            <a:extLst>
              <a:ext uri="{FF2B5EF4-FFF2-40B4-BE49-F238E27FC236}">
                <a16:creationId xmlns:a16="http://schemas.microsoft.com/office/drawing/2014/main" id="{7819CDE6-BD4F-402F-BD4E-BDB8DEE5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30" y="7921"/>
            <a:ext cx="4100659" cy="681280"/>
          </a:xfrm>
        </p:spPr>
        <p:txBody>
          <a:bodyPr>
            <a:noAutofit/>
          </a:bodyPr>
          <a:lstStyle/>
          <a:p>
            <a:r>
              <a:rPr lang="zh-TW" altLang="en-US" sz="3600"/>
              <a:t>補充：</a:t>
            </a:r>
            <a:r>
              <a:rPr lang="en-US" altLang="zh-TW" sz="3600"/>
              <a:t>Unix</a:t>
            </a:r>
            <a:r>
              <a:rPr lang="zh-TW" altLang="en-US" sz="3600"/>
              <a:t> 家族</a:t>
            </a:r>
          </a:p>
        </p:txBody>
      </p: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047695"/>
            <a:ext cx="10960230" cy="150124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zh-TW" altLang="en-US"/>
              <a:t>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來讀取輸入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ADCD871-0D23-4554-B5DE-7F79F198ED02}"/>
              </a:ext>
            </a:extLst>
          </p:cNvPr>
          <p:cNvGrpSpPr/>
          <p:nvPr/>
        </p:nvGrpSpPr>
        <p:grpSpPr>
          <a:xfrm>
            <a:off x="615884" y="2549367"/>
            <a:ext cx="10960230" cy="3416320"/>
            <a:chOff x="615884" y="2438005"/>
            <a:chExt cx="10960230" cy="341632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3F789439-DEF1-4564-8B38-A821C8A73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884" y="2438005"/>
              <a:ext cx="10960230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創建新的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Scanner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實例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 學號 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name = scanner.next();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讀入下一個字串並存入變數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name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studentId = scanner.nextInt();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studentId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= scanner.nextDouble();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height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%.2f%n"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name, studentId, height);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43DD339-77C9-41BE-BAAA-FAF487033020}"/>
                </a:ext>
              </a:extLst>
            </p:cNvPr>
            <p:cNvGrpSpPr/>
            <p:nvPr/>
          </p:nvGrpSpPr>
          <p:grpSpPr>
            <a:xfrm>
              <a:off x="6074003" y="2438005"/>
              <a:ext cx="5502111" cy="3392088"/>
              <a:chOff x="6074003" y="2438005"/>
              <a:chExt cx="5502111" cy="339208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789D9D32-5FDA-4B94-8771-7C8BD7C54C5E}"/>
                  </a:ext>
                </a:extLst>
              </p:cNvPr>
              <p:cNvGrpSpPr/>
              <p:nvPr/>
            </p:nvGrpSpPr>
            <p:grpSpPr>
              <a:xfrm>
                <a:off x="6074003" y="2438005"/>
                <a:ext cx="5502111" cy="3392088"/>
                <a:chOff x="6074003" y="2794830"/>
                <a:chExt cx="5502111" cy="3392088"/>
              </a:xfrm>
            </p:grpSpPr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993903" y="5879141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D3336D99-2213-4492-BE0A-23381D722A17}"/>
                    </a:ext>
                  </a:extLst>
                </p:cNvPr>
                <p:cNvGrpSpPr/>
                <p:nvPr/>
              </p:nvGrpSpPr>
              <p:grpSpPr>
                <a:xfrm>
                  <a:off x="6074003" y="2794830"/>
                  <a:ext cx="5502111" cy="646758"/>
                  <a:chOff x="6074003" y="3571098"/>
                  <a:chExt cx="5502111" cy="646758"/>
                </a:xfrm>
              </p:grpSpPr>
              <p:sp>
                <p:nvSpPr>
                  <p:cNvPr id="6" name="Rectangle 1">
                    <a:extLst>
                      <a:ext uri="{FF2B5EF4-FFF2-40B4-BE49-F238E27FC236}">
                        <a16:creationId xmlns:a16="http://schemas.microsoft.com/office/drawing/2014/main" id="{A40C6BAC-264E-4077-9126-6E0038B8BA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74003" y="3571098"/>
                    <a:ext cx="5502111" cy="646331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 學號 身高：</a:t>
                    </a:r>
                    <a:r>
                      <a:rPr lang="zh-TW" altLang="en-US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張信喆 </a:t>
                    </a:r>
                    <a:r>
                      <a:rPr lang="en-US" altLang="zh-TW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32767 185.1</a:t>
                    </a:r>
                  </a:p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姓名：張信喆 學號：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32767 </a:t>
                    </a:r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身高：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185.10</a:t>
                    </a:r>
                    <a:endPara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endParaRPr>
                  </a:p>
                </p:txBody>
              </p:sp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ACDE58EA-7120-43C0-95F7-3CF5E8606A13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3430" y="3910079"/>
                    <a:ext cx="88036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>
                        <a:solidFill>
                          <a:schemeClr val="accent3"/>
                        </a:solidFill>
                      </a:rPr>
                      <a:t>console</a:t>
                    </a:r>
                    <a:endParaRPr lang="zh-TW" altLang="en-US" sz="1400">
                      <a:solidFill>
                        <a:schemeClr val="accent3"/>
                      </a:solidFill>
                    </a:endParaRPr>
                  </a:p>
                </p:txBody>
              </p:sp>
            </p:grpSp>
          </p:grpSp>
          <p:pic>
            <p:nvPicPr>
              <p:cNvPr id="13" name="圖片 12">
                <a:hlinkClick r:id="rId2"/>
                <a:extLst>
                  <a:ext uri="{FF2B5EF4-FFF2-40B4-BE49-F238E27FC236}">
                    <a16:creationId xmlns:a16="http://schemas.microsoft.com/office/drawing/2014/main" id="{5B49B6DE-777B-4C7C-A917-8363C442D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7407" y="3147460"/>
                <a:ext cx="418706" cy="409602"/>
              </a:xfrm>
              <a:prstGeom prst="rect">
                <a:avLst/>
              </a:prstGeom>
            </p:spPr>
          </p:pic>
        </p:grp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6017217"/>
            <a:ext cx="10960228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，還有其他的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31E74-5D58-4917-B269-A78AEDA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3760B-2797-4BE5-8C13-D4D268B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493"/>
            <a:ext cx="10822757" cy="597063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為何 </a:t>
            </a:r>
            <a:r>
              <a:rPr lang="en-US" altLang="zh-TW" sz="3600">
                <a:solidFill>
                  <a:srgbClr val="00B0F0"/>
                </a:solidFill>
              </a:rPr>
              <a:t>Scanner</a:t>
            </a:r>
            <a:r>
              <a:rPr lang="zh-TW" altLang="en-US" sz="3600">
                <a:solidFill>
                  <a:srgbClr val="00B0F0"/>
                </a:solidFill>
              </a:rPr>
              <a:t> 需要 </a:t>
            </a:r>
            <a:r>
              <a:rPr lang="en-US" altLang="zh-TW" sz="3600">
                <a:solidFill>
                  <a:srgbClr val="00B0F0"/>
                </a:solidFill>
              </a:rPr>
              <a:t>import</a:t>
            </a:r>
            <a:r>
              <a:rPr lang="zh-TW" altLang="en-US" sz="3600">
                <a:solidFill>
                  <a:srgbClr val="00B0F0"/>
                </a:solidFill>
              </a:rPr>
              <a:t>，而其他的不需要？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DA16F4-1BCB-4D52-9499-913DB8D809B8}"/>
              </a:ext>
            </a:extLst>
          </p:cNvPr>
          <p:cNvSpPr txBox="1">
            <a:spLocks/>
          </p:cNvSpPr>
          <p:nvPr/>
        </p:nvSpPr>
        <p:spPr>
          <a:xfrm>
            <a:off x="838200" y="3195361"/>
            <a:ext cx="10515600" cy="2121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因為 </a:t>
            </a:r>
            <a:r>
              <a:rPr lang="en-US" altLang="zh-TW"/>
              <a:t>Java </a:t>
            </a:r>
            <a:r>
              <a:rPr lang="zh-TW" altLang="en-US"/>
              <a:t>預設會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都在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下</a:t>
            </a:r>
            <a:endParaRPr lang="en-US" altLang="zh-TW"/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關於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/>
              <a:t>之後會有更詳細的敘述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04194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引數，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</a:t>
            </a:r>
            <a:r>
              <a:rPr lang="zh-TW" altLang="en-US">
                <a:solidFill>
                  <a:srgbClr val="00B0F0"/>
                </a:solidFill>
                <a:effectLst/>
              </a:rPr>
              <a:t>單行註解</a:t>
            </a:r>
            <a:endParaRPr lang="en-US" altLang="zh-TW">
              <a:solidFill>
                <a:srgbClr val="00B0F0"/>
              </a:solidFill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</a:t>
            </a:r>
            <a:r>
              <a:rPr lang="zh-TW" altLang="en-US">
                <a:solidFill>
                  <a:srgbClr val="00B0F0"/>
                </a:solidFill>
              </a:rPr>
              <a:t>多行註解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>
                <a:solidFill>
                  <a:srgbClr val="92D050"/>
                </a:solidFill>
              </a:rPr>
              <a:t>'a'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2147483647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3.14159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>
                <a:solidFill>
                  <a:srgbClr val="00B050"/>
                </a:solidFill>
              </a:rPr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3817</TotalTime>
  <Words>6975</Words>
  <Application>Microsoft Office PowerPoint</Application>
  <PresentationFormat>寬螢幕</PresentationFormat>
  <Paragraphs>848</Paragraphs>
  <Slides>54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0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</vt:lpstr>
      <vt:lpstr>Char</vt:lpstr>
      <vt:lpstr>ASCII</vt:lpstr>
      <vt:lpstr>ASCII</vt:lpstr>
      <vt:lpstr>數字</vt:lpstr>
      <vt:lpstr>數字</vt:lpstr>
      <vt:lpstr>變數宣告</vt:lpstr>
      <vt:lpstr>變數宣告</vt:lpstr>
      <vt:lpstr>變數賦值運算</vt:lpstr>
      <vt:lpstr>變數使用</vt:lpstr>
      <vt:lpstr>命名規則</vt:lpstr>
      <vt:lpstr>常數</vt:lpstr>
      <vt:lpstr>常數命名規則</vt:lpstr>
      <vt:lpstr>建議命名規則</vt:lpstr>
      <vt:lpstr>表達式與表達陳述式</vt:lpstr>
      <vt:lpstr>運算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三元運算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</vt:lpstr>
      <vt:lpstr>換行</vt:lpstr>
      <vt:lpstr>補充：Unix 家族</vt:lpstr>
      <vt:lpstr>補充：Unix 家族</vt:lpstr>
      <vt:lpstr>基本輸入</vt:lpstr>
      <vt:lpstr>載入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1726</cp:revision>
  <dcterms:created xsi:type="dcterms:W3CDTF">2024-07-05T16:51:58Z</dcterms:created>
  <dcterms:modified xsi:type="dcterms:W3CDTF">2024-08-28T08:36:38Z</dcterms:modified>
</cp:coreProperties>
</file>