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7"/>
  </p:notesMasterIdLst>
  <p:sldIdLst>
    <p:sldId id="256" r:id="rId2"/>
    <p:sldId id="257" r:id="rId3"/>
    <p:sldId id="258" r:id="rId4"/>
    <p:sldId id="260" r:id="rId5"/>
    <p:sldId id="259" r:id="rId6"/>
    <p:sldId id="270" r:id="rId7"/>
    <p:sldId id="269" r:id="rId8"/>
    <p:sldId id="271" r:id="rId9"/>
    <p:sldId id="272" r:id="rId10"/>
    <p:sldId id="261" r:id="rId11"/>
    <p:sldId id="264" r:id="rId12"/>
    <p:sldId id="266" r:id="rId13"/>
    <p:sldId id="265" r:id="rId14"/>
    <p:sldId id="267" r:id="rId15"/>
    <p:sldId id="268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CCECFF"/>
    <a:srgbClr val="9966FF"/>
    <a:srgbClr val="FF9966"/>
    <a:srgbClr val="CCCCFF"/>
    <a:srgbClr val="B37F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831" autoAdjust="0"/>
    <p:restoredTop sz="94774" autoAdjust="0"/>
  </p:normalViewPr>
  <p:slideViewPr>
    <p:cSldViewPr snapToGrid="0">
      <p:cViewPr varScale="1">
        <p:scale>
          <a:sx n="113" d="100"/>
          <a:sy n="113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4480B5-17B7-4BB5-B867-ABCAFFAE6E3E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E9047D-6F85-43E7-ACFF-11656E2B046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49080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2646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21483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E9047D-6F85-43E7-ACFF-11656E2B046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287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5775981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5960807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2564257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686698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D4053-0BA8-4CE1-BF7F-112D74E5B21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117315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4_clean/src/Main1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14_clean/src/Main2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5_static_field/src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1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search?q=%E9%81%9E%E8%BF%B4" TargetMode="External"/><Relationship Id="rId7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13_static_method/src/Main2.java" TargetMode="External"/><Relationship Id="rId5" Type="http://schemas.openxmlformats.org/officeDocument/2006/relationships/hyperlink" Target="https://oeis.org/A000045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3_static_method/src/Main3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57701D-55C9-4A52-A538-E1FCF9A45E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靜態成員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156808F-0D7E-4E93-AE20-8C58A9993CB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703893579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E7C02-8F8B-46D3-8276-19B6738DF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10A85B-039E-460F-9D5B-4DC5DDCE1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98731"/>
            <a:ext cx="10515600" cy="520061"/>
          </a:xfrm>
        </p:spPr>
        <p:txBody>
          <a:bodyPr>
            <a:normAutofit/>
          </a:bodyPr>
          <a:lstStyle/>
          <a:p>
            <a:r>
              <a:rPr lang="en-US" altLang="zh-TW"/>
              <a:t>Linux</a:t>
            </a:r>
            <a:r>
              <a:rPr lang="zh-TW" altLang="en-US"/>
              <a:t> 之父</a:t>
            </a:r>
            <a:r>
              <a:rPr lang="zh-TW" altLang="en-US">
                <a:solidFill>
                  <a:srgbClr val="00B0F0"/>
                </a:solidFill>
              </a:rPr>
              <a:t>林納斯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托瓦茲</a:t>
            </a:r>
            <a:r>
              <a:rPr lang="en-US" altLang="zh-TW">
                <a:solidFill>
                  <a:srgbClr val="00B0F0"/>
                </a:solidFill>
              </a:rPr>
              <a:t>(Linus Torvalds)</a:t>
            </a:r>
            <a:r>
              <a:rPr lang="zh-TW" altLang="en-US"/>
              <a:t>曾說過：</a:t>
            </a:r>
            <a:endParaRPr lang="en-US" altLang="zh-TW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FB22E1C-3A59-4232-A17A-0CB9FA278802}"/>
              </a:ext>
            </a:extLst>
          </p:cNvPr>
          <p:cNvSpPr txBox="1"/>
          <p:nvPr/>
        </p:nvSpPr>
        <p:spPr>
          <a:xfrm>
            <a:off x="1882588" y="2318792"/>
            <a:ext cx="8426824" cy="3060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I</a:t>
            </a: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f you need more than 3 levels of indentation,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zh-TW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you're screwed anyway, and should fix your program.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如果你的程式需要超過三層的縮排，</a:t>
            </a:r>
            <a:endParaRPr kumimoji="0" lang="en-US" altLang="zh-TW" sz="2800" b="0" i="1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603050405020304" pitchFamily="18" charset="0"/>
              <a:ea typeface="微軟正黑體 Light"/>
              <a:cs typeface="Times New Roman" panose="02020603050405020304" pitchFamily="18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2800" i="1">
                <a:solidFill>
                  <a:srgbClr val="FFFFFF"/>
                </a:solidFill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那麼無論如何你瘋了，並且你需要修復你的程式。</a:t>
            </a:r>
          </a:p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-</a:t>
            </a:r>
            <a:r>
              <a:rPr kumimoji="0" lang="zh-TW" altLang="en-US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 </a:t>
            </a:r>
            <a:r>
              <a:rPr kumimoji="0" lang="en-US" altLang="zh-TW" sz="2800" b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603050405020304" pitchFamily="18" charset="0"/>
                <a:ea typeface="微軟正黑體 Light"/>
                <a:cs typeface="Times New Roman" panose="02020603050405020304" pitchFamily="18" charset="0"/>
              </a:rPr>
              <a:t>Linus Torvalds</a:t>
            </a:r>
          </a:p>
        </p:txBody>
      </p: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441B6BB8-3381-4401-B3AD-48E544ED58BE}"/>
              </a:ext>
            </a:extLst>
          </p:cNvPr>
          <p:cNvSpPr txBox="1">
            <a:spLocks/>
          </p:cNvSpPr>
          <p:nvPr/>
        </p:nvSpPr>
        <p:spPr>
          <a:xfrm>
            <a:off x="838200" y="5595203"/>
            <a:ext cx="10515600" cy="5200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而</a:t>
            </a:r>
            <a:r>
              <a:rPr lang="zh-TW" altLang="en-US">
                <a:solidFill>
                  <a:srgbClr val="FFC000"/>
                </a:solidFill>
              </a:rPr>
              <a:t>簡化程式</a:t>
            </a:r>
            <a:r>
              <a:rPr lang="zh-TW" altLang="en-US"/>
              <a:t>可以利用</a:t>
            </a:r>
            <a:r>
              <a:rPr lang="zh-TW" altLang="en-US">
                <a:solidFill>
                  <a:srgbClr val="00B0F0"/>
                </a:solidFill>
              </a:rPr>
              <a:t>邏輯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語法</a:t>
            </a:r>
            <a:r>
              <a:rPr lang="zh-TW" altLang="en-US"/>
              <a:t>等來實現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70566325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grpSp>
        <p:nvGrpSpPr>
          <p:cNvPr id="75" name="群組 74">
            <a:extLst>
              <a:ext uri="{FF2B5EF4-FFF2-40B4-BE49-F238E27FC236}">
                <a16:creationId xmlns:a16="http://schemas.microsoft.com/office/drawing/2014/main" id="{36E64DDF-5C90-44DE-8881-240F3B51EA85}"/>
              </a:ext>
            </a:extLst>
          </p:cNvPr>
          <p:cNvGrpSpPr/>
          <p:nvPr/>
        </p:nvGrpSpPr>
        <p:grpSpPr>
          <a:xfrm>
            <a:off x="2184622" y="5354823"/>
            <a:ext cx="1876105" cy="1277273"/>
            <a:chOff x="9226964" y="352259"/>
            <a:chExt cx="1876105" cy="1277273"/>
          </a:xfrm>
        </p:grpSpPr>
        <p:sp>
          <p:nvSpPr>
            <p:cNvPr id="76" name="Rectangle 1">
              <a:extLst>
                <a:ext uri="{FF2B5EF4-FFF2-40B4-BE49-F238E27FC236}">
                  <a16:creationId xmlns:a16="http://schemas.microsoft.com/office/drawing/2014/main" id="{01D503A9-442C-4251-AD90-6654750D7F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6964" y="352259"/>
              <a:ext cx="1876105" cy="127727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  <a:endParaRPr kumimoji="0" lang="en-US" altLang="zh-TW" sz="11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EF2CFCC7-FAAF-4D97-AC44-DADFE9323DFE}"/>
                </a:ext>
              </a:extLst>
            </p:cNvPr>
            <p:cNvSpPr txBox="1"/>
            <p:nvPr/>
          </p:nvSpPr>
          <p:spPr>
            <a:xfrm>
              <a:off x="10469562" y="1398700"/>
              <a:ext cx="633507" cy="2308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900">
                  <a:solidFill>
                    <a:schemeClr val="accent3"/>
                  </a:solidFill>
                </a:rPr>
                <a:t>console</a:t>
              </a:r>
              <a:endParaRPr lang="zh-TW" altLang="en-US" sz="9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73483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  <p:bldP spid="22" grpId="0" animBg="1"/>
      <p:bldP spid="38" grpId="0" animBg="1"/>
      <p:bldP spid="39" grpId="0" animBg="1"/>
      <p:bldP spid="5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群組 10">
            <a:extLst>
              <a:ext uri="{FF2B5EF4-FFF2-40B4-BE49-F238E27FC236}">
                <a16:creationId xmlns:a16="http://schemas.microsoft.com/office/drawing/2014/main" id="{BCF3C58F-BFAA-430B-A3B0-E579AFC324D8}"/>
              </a:ext>
            </a:extLst>
          </p:cNvPr>
          <p:cNvGrpSpPr/>
          <p:nvPr/>
        </p:nvGrpSpPr>
        <p:grpSpPr>
          <a:xfrm>
            <a:off x="411622" y="1165293"/>
            <a:ext cx="5453922" cy="4527414"/>
            <a:chOff x="107577" y="1498828"/>
            <a:chExt cx="5453922" cy="4527414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822E5064-CD63-4B25-8E1C-109C73594A5A}"/>
                </a:ext>
              </a:extLst>
            </p:cNvPr>
            <p:cNvGrpSpPr/>
            <p:nvPr/>
          </p:nvGrpSpPr>
          <p:grpSpPr>
            <a:xfrm>
              <a:off x="107577" y="1498828"/>
              <a:ext cx="5453922" cy="4527414"/>
              <a:chOff x="107577" y="1498828"/>
              <a:chExt cx="5453922" cy="4527414"/>
            </a:xfrm>
          </p:grpSpPr>
          <p:sp>
            <p:nvSpPr>
              <p:cNvPr id="4" name="Rectangle 2">
                <a:extLst>
                  <a:ext uri="{FF2B5EF4-FFF2-40B4-BE49-F238E27FC236}">
                    <a16:creationId xmlns:a16="http://schemas.microsoft.com/office/drawing/2014/main" id="{24F7C2E5-DD8B-4B4F-B035-E988B651AA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577" y="1498828"/>
                <a:ext cx="5452134" cy="452431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en-US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&amp;&amp; end &gt;= start)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boolean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j * j &lt;= i; j++)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 % j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    isPrime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false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(isPrime ==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else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09FB9447-9295-45C2-A3EB-909AB8147C86}"/>
                  </a:ext>
                </a:extLst>
              </p:cNvPr>
              <p:cNvSpPr txBox="1"/>
              <p:nvPr/>
            </p:nvSpPr>
            <p:spPr>
              <a:xfrm>
                <a:off x="5036996" y="5749243"/>
                <a:ext cx="5245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200">
                    <a:solidFill>
                      <a:schemeClr val="accent3"/>
                    </a:solidFill>
                  </a:rPr>
                  <a:t>java</a:t>
                </a:r>
                <a:endParaRPr lang="zh-TW" altLang="en-US" sz="12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8CCB10CE-EAC9-4C1D-BEE9-9E1888DF2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27505" y="1502395"/>
              <a:ext cx="433100" cy="423684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8B11533-5E08-46BF-86E7-856F4B442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826"/>
            <a:ext cx="10515600" cy="1325563"/>
          </a:xfrm>
        </p:spPr>
        <p:txBody>
          <a:bodyPr/>
          <a:lstStyle/>
          <a:p>
            <a:r>
              <a:rPr lang="zh-TW" altLang="en-US"/>
              <a:t>簡化程式</a:t>
            </a:r>
          </a:p>
        </p:txBody>
      </p:sp>
      <p:sp>
        <p:nvSpPr>
          <p:cNvPr id="5" name="矩形: 圓角 4">
            <a:extLst>
              <a:ext uri="{FF2B5EF4-FFF2-40B4-BE49-F238E27FC236}">
                <a16:creationId xmlns:a16="http://schemas.microsoft.com/office/drawing/2014/main" id="{4300BB05-BE2D-4AC6-AA20-8B87571BF468}"/>
              </a:ext>
            </a:extLst>
          </p:cNvPr>
          <p:cNvSpPr/>
          <p:nvPr/>
        </p:nvSpPr>
        <p:spPr>
          <a:xfrm>
            <a:off x="1818794" y="2881489"/>
            <a:ext cx="2989671" cy="1097419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2F517196-69C6-4E8C-BA0F-D810F70571FE}"/>
              </a:ext>
            </a:extLst>
          </p:cNvPr>
          <p:cNvGrpSpPr/>
          <p:nvPr/>
        </p:nvGrpSpPr>
        <p:grpSpPr>
          <a:xfrm>
            <a:off x="6228857" y="1165293"/>
            <a:ext cx="5551521" cy="5262979"/>
            <a:chOff x="6532903" y="914052"/>
            <a:chExt cx="5551521" cy="5262979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30DB8852-9DD7-45A8-AB3C-DC0AA10D41ED}"/>
                </a:ext>
              </a:extLst>
            </p:cNvPr>
            <p:cNvGrpSpPr/>
            <p:nvPr/>
          </p:nvGrpSpPr>
          <p:grpSpPr>
            <a:xfrm>
              <a:off x="6532903" y="914052"/>
              <a:ext cx="5551520" cy="5262979"/>
              <a:chOff x="6532903" y="914052"/>
              <a:chExt cx="5551520" cy="5262979"/>
            </a:xfrm>
          </p:grpSpPr>
          <p:sp>
            <p:nvSpPr>
              <p:cNvPr id="3" name="Rectangle 1">
                <a:extLst>
                  <a:ext uri="{FF2B5EF4-FFF2-40B4-BE49-F238E27FC236}">
                    <a16:creationId xmlns:a16="http://schemas.microsoft.com/office/drawing/2014/main" id="{91D7B959-8747-4B8E-B6DB-F623D294DE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32903" y="914052"/>
                <a:ext cx="5551520" cy="526297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import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java.util.Scanner;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Main2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Scanner scanner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Scanner(System.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start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end = scanner.nextInt();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(start &lt;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||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end &lt; start)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 = start; i &lt;= end; i++)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(i))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continue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"%d is not prime%n"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i);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static boolean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isPrime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number)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for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*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&lt;= number;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++)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(number % </a:t>
                </a:r>
                <a:r>
                  <a:rPr kumimoji="0" lang="en-US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==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false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true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345FBC9-3A66-4E35-B1E9-6411E8B45718}"/>
                  </a:ext>
                </a:extLst>
              </p:cNvPr>
              <p:cNvSpPr txBox="1"/>
              <p:nvPr/>
            </p:nvSpPr>
            <p:spPr>
              <a:xfrm>
                <a:off x="11502212" y="5869254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2" name="圖片 11">
              <a:hlinkClick r:id="rId4"/>
              <a:extLst>
                <a:ext uri="{FF2B5EF4-FFF2-40B4-BE49-F238E27FC236}">
                  <a16:creationId xmlns:a16="http://schemas.microsoft.com/office/drawing/2014/main" id="{55750A5C-B3D1-4087-82AF-550B3DCBB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26466" y="914053"/>
              <a:ext cx="457958" cy="448002"/>
            </a:xfrm>
            <a:prstGeom prst="rect">
              <a:avLst/>
            </a:prstGeom>
          </p:spPr>
        </p:pic>
      </p:grp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AEE36B9-B11B-45AE-80EF-AC4FC7F161AE}"/>
              </a:ext>
            </a:extLst>
          </p:cNvPr>
          <p:cNvSpPr/>
          <p:nvPr/>
        </p:nvSpPr>
        <p:spPr>
          <a:xfrm>
            <a:off x="7068929" y="2739302"/>
            <a:ext cx="3706647" cy="181252"/>
          </a:xfrm>
          <a:prstGeom prst="roundRect">
            <a:avLst>
              <a:gd name="adj" fmla="val 16978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1DCCFD69-1B53-419B-A662-11F878E67279}"/>
              </a:ext>
            </a:extLst>
          </p:cNvPr>
          <p:cNvSpPr/>
          <p:nvPr/>
        </p:nvSpPr>
        <p:spPr>
          <a:xfrm>
            <a:off x="1096145" y="2522009"/>
            <a:ext cx="4679060" cy="2745156"/>
          </a:xfrm>
          <a:prstGeom prst="roundRect">
            <a:avLst>
              <a:gd name="adj" fmla="val 2812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59F7C015-81C4-483A-9726-A498C8C1F195}"/>
              </a:ext>
            </a:extLst>
          </p:cNvPr>
          <p:cNvSpPr/>
          <p:nvPr/>
        </p:nvSpPr>
        <p:spPr>
          <a:xfrm>
            <a:off x="6688863" y="4894508"/>
            <a:ext cx="4304366" cy="1259123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矩形: 圓角 37">
            <a:extLst>
              <a:ext uri="{FF2B5EF4-FFF2-40B4-BE49-F238E27FC236}">
                <a16:creationId xmlns:a16="http://schemas.microsoft.com/office/drawing/2014/main" id="{5219CBFE-6F8F-4FE7-85B9-5F49B9AF46A8}"/>
              </a:ext>
            </a:extLst>
          </p:cNvPr>
          <p:cNvSpPr/>
          <p:nvPr/>
        </p:nvSpPr>
        <p:spPr>
          <a:xfrm>
            <a:off x="1812805" y="4000100"/>
            <a:ext cx="3909061" cy="917321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矩形: 圓角 38">
            <a:extLst>
              <a:ext uri="{FF2B5EF4-FFF2-40B4-BE49-F238E27FC236}">
                <a16:creationId xmlns:a16="http://schemas.microsoft.com/office/drawing/2014/main" id="{A8883CB9-13BE-40F1-8B57-E7C792C83DF7}"/>
              </a:ext>
            </a:extLst>
          </p:cNvPr>
          <p:cNvSpPr/>
          <p:nvPr/>
        </p:nvSpPr>
        <p:spPr>
          <a:xfrm>
            <a:off x="7068929" y="2939169"/>
            <a:ext cx="4603118" cy="1514157"/>
          </a:xfrm>
          <a:prstGeom prst="roundRect">
            <a:avLst>
              <a:gd name="adj" fmla="val 2815"/>
            </a:avLst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: 圓角 55">
            <a:extLst>
              <a:ext uri="{FF2B5EF4-FFF2-40B4-BE49-F238E27FC236}">
                <a16:creationId xmlns:a16="http://schemas.microsoft.com/office/drawing/2014/main" id="{C3AEBF36-4624-4B83-BBC3-EF1825209736}"/>
              </a:ext>
            </a:extLst>
          </p:cNvPr>
          <p:cNvSpPr/>
          <p:nvPr/>
        </p:nvSpPr>
        <p:spPr>
          <a:xfrm>
            <a:off x="7894445" y="3168575"/>
            <a:ext cx="968568" cy="202015"/>
          </a:xfrm>
          <a:prstGeom prst="roundRect">
            <a:avLst>
              <a:gd name="adj" fmla="val 6388"/>
            </a:avLst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2F21401B-F451-43C3-B05C-A6E620FED9DC}"/>
              </a:ext>
            </a:extLst>
          </p:cNvPr>
          <p:cNvCxnSpPr>
            <a:cxnSpLocks/>
            <a:stCxn id="21" idx="3"/>
            <a:endCxn id="14" idx="1"/>
          </p:cNvCxnSpPr>
          <p:nvPr/>
        </p:nvCxnSpPr>
        <p:spPr>
          <a:xfrm flipV="1">
            <a:off x="5775205" y="2829928"/>
            <a:ext cx="1293724" cy="1064659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87B8656-85BF-4F9E-A1FD-FECCFDC4F0E6}"/>
              </a:ext>
            </a:extLst>
          </p:cNvPr>
          <p:cNvCxnSpPr>
            <a:cxnSpLocks/>
            <a:stCxn id="5" idx="3"/>
            <a:endCxn id="22" idx="0"/>
          </p:cNvCxnSpPr>
          <p:nvPr/>
        </p:nvCxnSpPr>
        <p:spPr>
          <a:xfrm>
            <a:off x="4808465" y="3430199"/>
            <a:ext cx="4032581" cy="146430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BDF52522-A40B-414B-9925-9F4E51088635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 flipV="1">
            <a:off x="5721866" y="3696248"/>
            <a:ext cx="1347063" cy="762513"/>
          </a:xfrm>
          <a:prstGeom prst="straightConnector1">
            <a:avLst/>
          </a:prstGeom>
          <a:ln w="1905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6F912640-4963-4AC6-95EC-6100B7D2E50A}"/>
              </a:ext>
            </a:extLst>
          </p:cNvPr>
          <p:cNvCxnSpPr>
            <a:cxnSpLocks/>
            <a:stCxn id="5" idx="3"/>
            <a:endCxn id="56" idx="1"/>
          </p:cNvCxnSpPr>
          <p:nvPr/>
        </p:nvCxnSpPr>
        <p:spPr>
          <a:xfrm flipV="1">
            <a:off x="4808465" y="3269583"/>
            <a:ext cx="3085980" cy="160616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: 圓角 29">
            <a:extLst>
              <a:ext uri="{FF2B5EF4-FFF2-40B4-BE49-F238E27FC236}">
                <a16:creationId xmlns:a16="http://schemas.microsoft.com/office/drawing/2014/main" id="{21001FDF-B548-4FEA-80B8-29F5BB512415}"/>
              </a:ext>
            </a:extLst>
          </p:cNvPr>
          <p:cNvSpPr/>
          <p:nvPr/>
        </p:nvSpPr>
        <p:spPr>
          <a:xfrm>
            <a:off x="2102690" y="5427781"/>
            <a:ext cx="3062790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判斷質數部分脫離主方法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使主方法要做的事更明確</a:t>
            </a:r>
          </a:p>
        </p:txBody>
      </p: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1748B072-2CF6-4DDA-8074-2D641C9E6728}"/>
              </a:ext>
            </a:extLst>
          </p:cNvPr>
          <p:cNvSpPr/>
          <p:nvPr/>
        </p:nvSpPr>
        <p:spPr>
          <a:xfrm>
            <a:off x="2102690" y="6106069"/>
            <a:ext cx="3062788" cy="596630"/>
          </a:xfrm>
          <a:prstGeom prst="roundRect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將輸出部分稍微更改形式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2000">
                <a:solidFill>
                  <a:srgbClr val="92D050"/>
                </a:solidFill>
                <a:latin typeface="Consolas"/>
                <a:ea typeface="微軟正黑體 Light"/>
              </a:rPr>
              <a:t>並配合新寫法改動</a:t>
            </a:r>
            <a:endParaRPr kumimoji="0" lang="zh-TW" altLang="en-US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27FD3D2C-C0AF-4CFB-81E0-38457C75FEFC}"/>
              </a:ext>
            </a:extLst>
          </p:cNvPr>
          <p:cNvSpPr/>
          <p:nvPr/>
        </p:nvSpPr>
        <p:spPr>
          <a:xfrm>
            <a:off x="2102690" y="4749244"/>
            <a:ext cx="3062788" cy="596879"/>
          </a:xfrm>
          <a:prstGeom prst="roundRect">
            <a:avLst/>
          </a:prstGeom>
          <a:solidFill>
            <a:schemeClr val="bg1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將肯定條件改為否定條件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避免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if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裡太多東西</a:t>
            </a:r>
          </a:p>
        </p:txBody>
      </p:sp>
    </p:spTree>
    <p:extLst>
      <p:ext uri="{BB962C8B-B14F-4D97-AF65-F5344CB8AC3E}">
        <p14:creationId xmlns:p14="http://schemas.microsoft.com/office/powerpoint/2010/main" val="96322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A1530C-A26E-41D4-AC22-0E13336F0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536"/>
            <a:ext cx="10515600" cy="1325563"/>
          </a:xfrm>
        </p:spPr>
        <p:txBody>
          <a:bodyPr/>
          <a:lstStyle/>
          <a:p>
            <a:r>
              <a:rPr lang="en-US" altLang="zh-TW"/>
              <a:t>IntelliJ IDEA</a:t>
            </a:r>
            <a:r>
              <a:rPr lang="zh-TW" altLang="en-US"/>
              <a:t> </a:t>
            </a:r>
            <a:r>
              <a:rPr lang="en-US" altLang="zh-TW"/>
              <a:t>-</a:t>
            </a:r>
            <a:r>
              <a:rPr lang="zh-TW" altLang="en-US"/>
              <a:t> 步入和步出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7D60263-53D7-4E40-990C-9A769DF2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9757"/>
            <a:ext cx="7527803" cy="31020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en-US" altLang="zh-TW">
                <a:solidFill>
                  <a:srgbClr val="00B0F0"/>
                </a:solidFill>
              </a:rPr>
              <a:t>(step in)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en-US" altLang="zh-TW">
                <a:solidFill>
                  <a:srgbClr val="00B0F0"/>
                </a:solidFill>
              </a:rPr>
              <a:t>(step over)</a:t>
            </a:r>
            <a:r>
              <a:rPr lang="zh-TW" altLang="en-US"/>
              <a:t>非常相似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步過</a:t>
            </a:r>
            <a:r>
              <a:rPr lang="zh-TW" altLang="en-US"/>
              <a:t>只會在目前的方法中往下執行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會進入呼叫的方法內部並暫停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步出</a:t>
            </a:r>
            <a:r>
              <a:rPr lang="zh-TW" altLang="en-US"/>
              <a:t>則與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相反，會跳出當前被呼叫的方法</a:t>
            </a:r>
            <a:endParaRPr lang="en-US" altLang="zh-TW"/>
          </a:p>
          <a:p>
            <a:r>
              <a:rPr lang="zh-TW" altLang="en-US"/>
              <a:t>而若要</a:t>
            </a:r>
            <a:r>
              <a:rPr lang="zh-TW" altLang="en-US">
                <a:solidFill>
                  <a:srgbClr val="00B0F0"/>
                </a:solidFill>
              </a:rPr>
              <a:t>步入</a:t>
            </a:r>
            <a:r>
              <a:rPr lang="zh-TW" altLang="en-US"/>
              <a:t>的方法不是自己寫的，則可能需要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強制步入</a:t>
            </a:r>
            <a:r>
              <a:rPr lang="en-US" altLang="zh-TW">
                <a:solidFill>
                  <a:srgbClr val="00B0F0"/>
                </a:solidFill>
              </a:rPr>
              <a:t>(force step into)</a:t>
            </a:r>
            <a:r>
              <a:rPr lang="zh-TW" altLang="en-US"/>
              <a:t>才可步入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FDBA90-3BEB-4269-AEAA-757EE0C5DC1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7175" b="71073"/>
          <a:stretch/>
        </p:blipFill>
        <p:spPr>
          <a:xfrm>
            <a:off x="838199" y="4301764"/>
            <a:ext cx="10515599" cy="1498695"/>
          </a:xfrm>
          <a:prstGeom prst="rect">
            <a:avLst/>
          </a:prstGeom>
          <a:ln>
            <a:noFill/>
          </a:ln>
        </p:spPr>
      </p:pic>
      <p:sp>
        <p:nvSpPr>
          <p:cNvPr id="6" name="矩形: 圓角 5">
            <a:extLst>
              <a:ext uri="{FF2B5EF4-FFF2-40B4-BE49-F238E27FC236}">
                <a16:creationId xmlns:a16="http://schemas.microsoft.com/office/drawing/2014/main" id="{705852A9-042D-4407-ADDB-96D63E7B2A66}"/>
              </a:ext>
            </a:extLst>
          </p:cNvPr>
          <p:cNvSpPr/>
          <p:nvPr/>
        </p:nvSpPr>
        <p:spPr>
          <a:xfrm>
            <a:off x="3351489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: 圓角 6">
            <a:extLst>
              <a:ext uri="{FF2B5EF4-FFF2-40B4-BE49-F238E27FC236}">
                <a16:creationId xmlns:a16="http://schemas.microsoft.com/office/drawing/2014/main" id="{C2E9D25D-44ED-48AB-96E3-98521F30F86F}"/>
              </a:ext>
            </a:extLst>
          </p:cNvPr>
          <p:cNvSpPr/>
          <p:nvPr/>
        </p:nvSpPr>
        <p:spPr>
          <a:xfrm>
            <a:off x="225609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076D472-1413-45AB-B35D-49D872F2C148}"/>
              </a:ext>
            </a:extLst>
          </p:cNvPr>
          <p:cNvSpPr/>
          <p:nvPr/>
        </p:nvSpPr>
        <p:spPr>
          <a:xfrm>
            <a:off x="3879723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7A93F5BF-7680-427C-B183-A51E01FA1566}"/>
              </a:ext>
            </a:extLst>
          </p:cNvPr>
          <p:cNvSpPr/>
          <p:nvPr/>
        </p:nvSpPr>
        <p:spPr>
          <a:xfrm>
            <a:off x="4407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5E9FAB74-6BD4-4BD8-9246-5F7E62EE9867}"/>
              </a:ext>
            </a:extLst>
          </p:cNvPr>
          <p:cNvSpPr/>
          <p:nvPr/>
        </p:nvSpPr>
        <p:spPr>
          <a:xfrm>
            <a:off x="2050783" y="5887329"/>
            <a:ext cx="855456" cy="372464"/>
          </a:xfrm>
          <a:prstGeom prst="roundRect">
            <a:avLst/>
          </a:prstGeom>
          <a:solidFill>
            <a:srgbClr val="FFC0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恢復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6D62E8E5-37AA-47B2-85BF-D6705A43C4CC}"/>
              </a:ext>
            </a:extLst>
          </p:cNvPr>
          <p:cNvSpPr/>
          <p:nvPr/>
        </p:nvSpPr>
        <p:spPr>
          <a:xfrm>
            <a:off x="3146176" y="4819614"/>
            <a:ext cx="855456" cy="372464"/>
          </a:xfrm>
          <a:prstGeom prst="roundRect">
            <a:avLst/>
          </a:prstGeom>
          <a:solidFill>
            <a:srgbClr val="92D05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步過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8BAC663E-33FD-4399-8BB7-5B09B45847F5}"/>
              </a:ext>
            </a:extLst>
          </p:cNvPr>
          <p:cNvSpPr/>
          <p:nvPr/>
        </p:nvSpPr>
        <p:spPr>
          <a:xfrm>
            <a:off x="3674409" y="5887329"/>
            <a:ext cx="855456" cy="372464"/>
          </a:xfrm>
          <a:prstGeom prst="roundRect">
            <a:avLst/>
          </a:prstGeom>
          <a:solidFill>
            <a:srgbClr val="00B0F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步入</a:t>
            </a: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3AB8875-0516-4207-98C0-DF9F433F8621}"/>
              </a:ext>
            </a:extLst>
          </p:cNvPr>
          <p:cNvSpPr/>
          <p:nvPr/>
        </p:nvSpPr>
        <p:spPr>
          <a:xfrm>
            <a:off x="4202643" y="4819614"/>
            <a:ext cx="855456" cy="372464"/>
          </a:xfrm>
          <a:prstGeom prst="roundRect">
            <a:avLst/>
          </a:prstGeom>
          <a:solidFill>
            <a:srgbClr val="FFFF00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步出</a:t>
            </a: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7243019A-9BC7-4CE6-9F90-C411F8373E43}"/>
              </a:ext>
            </a:extLst>
          </p:cNvPr>
          <p:cNvSpPr/>
          <p:nvPr/>
        </p:nvSpPr>
        <p:spPr>
          <a:xfrm>
            <a:off x="4808699" y="5887329"/>
            <a:ext cx="2057344" cy="372464"/>
          </a:xfrm>
          <a:prstGeom prst="roundRect">
            <a:avLst/>
          </a:prstGeom>
          <a:solidFill>
            <a:srgbClr val="FF9999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忽略所有斷點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B474B1A3-3EAD-4E56-B3AA-285E3D5C48B6}"/>
              </a:ext>
            </a:extLst>
          </p:cNvPr>
          <p:cNvSpPr/>
          <p:nvPr/>
        </p:nvSpPr>
        <p:spPr>
          <a:xfrm>
            <a:off x="5614956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FF99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01D77C4C-3B25-445B-9546-3A536B04E464}"/>
              </a:ext>
            </a:extLst>
          </p:cNvPr>
          <p:cNvSpPr/>
          <p:nvPr/>
        </p:nvSpPr>
        <p:spPr>
          <a:xfrm>
            <a:off x="6146807" y="5294505"/>
            <a:ext cx="444830" cy="403527"/>
          </a:xfrm>
          <a:prstGeom prst="roundRect">
            <a:avLst>
              <a:gd name="adj" fmla="val 27922"/>
            </a:avLst>
          </a:prstGeom>
          <a:noFill/>
          <a:ln w="28575">
            <a:solidFill>
              <a:srgbClr val="CC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2FDCD46E-3D81-46D7-956C-673214B449C6}"/>
              </a:ext>
            </a:extLst>
          </p:cNvPr>
          <p:cNvCxnSpPr>
            <a:cxnSpLocks/>
            <a:stCxn id="22" idx="3"/>
            <a:endCxn id="28" idx="1"/>
          </p:cNvCxnSpPr>
          <p:nvPr/>
        </p:nvCxnSpPr>
        <p:spPr>
          <a:xfrm flipV="1">
            <a:off x="6591637" y="3729776"/>
            <a:ext cx="1798419" cy="1766493"/>
          </a:xfrm>
          <a:prstGeom prst="straightConnector1">
            <a:avLst/>
          </a:prstGeom>
          <a:ln w="28575">
            <a:solidFill>
              <a:srgbClr val="CCCC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圖片 27">
            <a:extLst>
              <a:ext uri="{FF2B5EF4-FFF2-40B4-BE49-F238E27FC236}">
                <a16:creationId xmlns:a16="http://schemas.microsoft.com/office/drawing/2014/main" id="{81D9A090-365E-4DED-A342-C615D9828C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0056" y="1199758"/>
            <a:ext cx="3289023" cy="5060036"/>
          </a:xfrm>
          <a:prstGeom prst="rect">
            <a:avLst/>
          </a:prstGeom>
          <a:ln w="28575">
            <a:solidFill>
              <a:srgbClr val="CCCCFF"/>
            </a:solidFill>
          </a:ln>
        </p:spPr>
      </p:pic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E33A7C16-9928-4769-95FF-6346646CF97A}"/>
              </a:ext>
            </a:extLst>
          </p:cNvPr>
          <p:cNvSpPr/>
          <p:nvPr/>
        </p:nvSpPr>
        <p:spPr>
          <a:xfrm>
            <a:off x="8471648" y="1595718"/>
            <a:ext cx="1604682" cy="340659"/>
          </a:xfrm>
          <a:prstGeom prst="roundRect">
            <a:avLst/>
          </a:prstGeom>
          <a:noFill/>
          <a:ln w="28575">
            <a:solidFill>
              <a:srgbClr val="FF99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E829ED2C-0B3A-4502-BA28-A8E206A24D47}"/>
              </a:ext>
            </a:extLst>
          </p:cNvPr>
          <p:cNvSpPr/>
          <p:nvPr/>
        </p:nvSpPr>
        <p:spPr>
          <a:xfrm>
            <a:off x="5936476" y="4819614"/>
            <a:ext cx="855456" cy="372464"/>
          </a:xfrm>
          <a:prstGeom prst="roundRect">
            <a:avLst/>
          </a:prstGeom>
          <a:solidFill>
            <a:srgbClr val="CCCCFF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更多</a:t>
            </a:r>
          </a:p>
        </p:txBody>
      </p:sp>
      <p:sp>
        <p:nvSpPr>
          <p:cNvPr id="35" name="矩形: 圓角 34">
            <a:extLst>
              <a:ext uri="{FF2B5EF4-FFF2-40B4-BE49-F238E27FC236}">
                <a16:creationId xmlns:a16="http://schemas.microsoft.com/office/drawing/2014/main" id="{402C3383-4C5A-4D63-A305-739FF7B9E8E2}"/>
              </a:ext>
            </a:extLst>
          </p:cNvPr>
          <p:cNvSpPr/>
          <p:nvPr/>
        </p:nvSpPr>
        <p:spPr>
          <a:xfrm>
            <a:off x="10155457" y="1577788"/>
            <a:ext cx="1471004" cy="372464"/>
          </a:xfrm>
          <a:prstGeom prst="roundRect">
            <a:avLst/>
          </a:prstGeom>
          <a:solidFill>
            <a:srgbClr val="FF9966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400">
                <a:solidFill>
                  <a:schemeClr val="bg1"/>
                </a:solidFill>
              </a:rPr>
              <a:t>強制步入</a:t>
            </a:r>
          </a:p>
        </p:txBody>
      </p:sp>
    </p:spTree>
    <p:extLst>
      <p:ext uri="{BB962C8B-B14F-4D97-AF65-F5344CB8AC3E}">
        <p14:creationId xmlns:p14="http://schemas.microsoft.com/office/powerpoint/2010/main" val="211144145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5436756-160F-4BA6-A005-1A930009C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全域變數與靜態欄位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29D931-2150-47DE-8630-51F7668EED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5" y="922820"/>
            <a:ext cx="10851776" cy="4171207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en-US" altLang="zh-TW">
                <a:solidFill>
                  <a:srgbClr val="00B0F0"/>
                </a:solidFill>
              </a:rPr>
              <a:t>(global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variable)</a:t>
            </a:r>
            <a:r>
              <a:rPr lang="zh-TW" altLang="en-US"/>
              <a:t>是指</a:t>
            </a:r>
            <a:endParaRPr lang="en-US" altLang="zh-TW"/>
          </a:p>
          <a:p>
            <a:r>
              <a:rPr lang="zh-TW" altLang="en-US"/>
              <a:t>在所有作用域都可以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訪問，</a:t>
            </a:r>
            <a:r>
              <a:rPr lang="en-US" altLang="zh-TW">
                <a:solidFill>
                  <a:srgbClr val="FFC000"/>
                </a:solidFill>
              </a:rPr>
              <a:t>access)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而同樣的，因為 </a:t>
            </a:r>
            <a:r>
              <a:rPr lang="en-US" altLang="zh-TW"/>
              <a:t>Java</a:t>
            </a:r>
            <a:r>
              <a:rPr lang="zh-TW" altLang="en-US"/>
              <a:t> 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中沒有</a:t>
            </a:r>
            <a:r>
              <a:rPr lang="zh-TW" altLang="en-US">
                <a:solidFill>
                  <a:srgbClr val="00B0F0"/>
                </a:solidFill>
              </a:rPr>
              <a:t>全域變數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有相同的效果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/>
              <a:t>方式與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一模一樣</a:t>
            </a:r>
            <a:endParaRPr lang="en-US" altLang="zh-TW"/>
          </a:p>
          <a:p>
            <a:r>
              <a:rPr lang="zh-TW" altLang="en-US"/>
              <a:t>也可以加上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zh-TW" altLang="en-US"/>
              <a:t>，而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還可以加上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</a:p>
          <a:p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與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合稱為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en-US" altLang="zh-TW">
                <a:solidFill>
                  <a:srgbClr val="00B0F0"/>
                </a:solidFill>
              </a:rPr>
              <a:t>(member)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zh-TW" altLang="en-US">
                <a:latin typeface="+mj-lt"/>
              </a:rPr>
              <a:t>本次只會介紹無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>
                <a:latin typeface="+mj-lt"/>
              </a:rPr>
              <a:t>的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靜態欄位</a:t>
            </a:r>
            <a:endParaRPr lang="en-US" altLang="zh-TW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9102A9-44A0-4558-8D12-AE66FFE178F1}"/>
              </a:ext>
            </a:extLst>
          </p:cNvPr>
          <p:cNvGrpSpPr/>
          <p:nvPr/>
        </p:nvGrpSpPr>
        <p:grpSpPr>
          <a:xfrm>
            <a:off x="5934633" y="4953890"/>
            <a:ext cx="5593978" cy="1573730"/>
            <a:chOff x="6095998" y="4541514"/>
            <a:chExt cx="5593978" cy="1573730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3CB697DB-1F9F-410A-A75B-952B01448C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41514"/>
              <a:ext cx="5593978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16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F58E345C-DFAF-4477-9FBD-B1224CB4B9E4}"/>
                </a:ext>
              </a:extLst>
            </p:cNvPr>
            <p:cNvSpPr txBox="1"/>
            <p:nvPr/>
          </p:nvSpPr>
          <p:spPr>
            <a:xfrm>
              <a:off x="11107765" y="580746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21B2979-E2CA-44C1-9175-D6C2660B8833}"/>
              </a:ext>
            </a:extLst>
          </p:cNvPr>
          <p:cNvGrpSpPr/>
          <p:nvPr/>
        </p:nvGrpSpPr>
        <p:grpSpPr>
          <a:xfrm>
            <a:off x="676836" y="4953890"/>
            <a:ext cx="5186081" cy="1573731"/>
            <a:chOff x="4787154" y="4541514"/>
            <a:chExt cx="5186081" cy="1573731"/>
          </a:xfrm>
        </p:grpSpPr>
        <p:sp>
          <p:nvSpPr>
            <p:cNvPr id="15" name="Rectangle 2">
              <a:extLst>
                <a:ext uri="{FF2B5EF4-FFF2-40B4-BE49-F238E27FC236}">
                  <a16:creationId xmlns:a16="http://schemas.microsoft.com/office/drawing/2014/main" id="{ABDF8C21-2B23-44F0-8A7C-B8D5731EFB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7154" y="4541514"/>
              <a:ext cx="5186081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 sz="16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BD2C944-98DB-4B3D-B7E7-7A06BB1C1F9A}"/>
                </a:ext>
              </a:extLst>
            </p:cNvPr>
            <p:cNvSpPr txBox="1"/>
            <p:nvPr/>
          </p:nvSpPr>
          <p:spPr>
            <a:xfrm>
              <a:off x="9391024" y="580746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400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9156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A7C8989-926F-43BE-9413-43D084477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0139" y="81930"/>
            <a:ext cx="4980851" cy="1325563"/>
          </a:xfrm>
        </p:spPr>
        <p:txBody>
          <a:bodyPr/>
          <a:lstStyle/>
          <a:p>
            <a:r>
              <a:rPr lang="zh-TW" altLang="en-US"/>
              <a:t>靜態欄位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F4DD33E1-B50B-4C01-8515-54885461C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138" y="1361026"/>
            <a:ext cx="5014025" cy="2585323"/>
          </a:xfrm>
        </p:spPr>
        <p:txBody>
          <a:bodyPr>
            <a:normAutofit/>
          </a:bodyPr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在使用前沒有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預設值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數字為 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zh-TW" altLang="en-US">
                <a:solidFill>
                  <a:srgbClr val="00B0F0"/>
                </a:solidFill>
              </a:rPr>
              <a:t>、布林為 </a:t>
            </a:r>
            <a:r>
              <a:rPr lang="en-US" altLang="zh-TW">
                <a:solidFill>
                  <a:srgbClr val="CF8E6D"/>
                </a:solidFill>
              </a:rPr>
              <a:t>false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只能是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D158A529-EF76-43BB-9EDC-DC82ADCDCEBB}"/>
              </a:ext>
            </a:extLst>
          </p:cNvPr>
          <p:cNvGrpSpPr/>
          <p:nvPr/>
        </p:nvGrpSpPr>
        <p:grpSpPr>
          <a:xfrm>
            <a:off x="520139" y="3946349"/>
            <a:ext cx="5014024" cy="2585323"/>
            <a:chOff x="362812" y="2384571"/>
            <a:chExt cx="5014024" cy="2585323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1E04FD41-7675-497F-995B-5000236FA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812" y="2384571"/>
              <a:ext cx="5014024" cy="25853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7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total: 4 prime(s) / 2 composite(s)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2C392790-EF2A-4CF2-98CC-41015E2A13E7}"/>
                </a:ext>
              </a:extLst>
            </p:cNvPr>
            <p:cNvSpPr txBox="1"/>
            <p:nvPr/>
          </p:nvSpPr>
          <p:spPr>
            <a:xfrm>
              <a:off x="4685621" y="460056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3" name="群組 2">
            <a:extLst>
              <a:ext uri="{FF2B5EF4-FFF2-40B4-BE49-F238E27FC236}">
                <a16:creationId xmlns:a16="http://schemas.microsoft.com/office/drawing/2014/main" id="{0B141F92-3758-45EA-B894-02F92D878813}"/>
              </a:ext>
            </a:extLst>
          </p:cNvPr>
          <p:cNvGrpSpPr/>
          <p:nvPr/>
        </p:nvGrpSpPr>
        <p:grpSpPr>
          <a:xfrm>
            <a:off x="5691490" y="81930"/>
            <a:ext cx="6123792" cy="6694140"/>
            <a:chOff x="5691490" y="81930"/>
            <a:chExt cx="6123792" cy="6694140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EF7D3151-8609-4287-8F5F-CBA62897C1A6}"/>
                </a:ext>
              </a:extLst>
            </p:cNvPr>
            <p:cNvGrpSpPr/>
            <p:nvPr/>
          </p:nvGrpSpPr>
          <p:grpSpPr>
            <a:xfrm>
              <a:off x="5691490" y="81930"/>
              <a:ext cx="6123792" cy="6694140"/>
              <a:chOff x="5500990" y="81930"/>
              <a:chExt cx="6123792" cy="6694140"/>
            </a:xfrm>
          </p:grpSpPr>
          <p:grpSp>
            <p:nvGrpSpPr>
              <p:cNvPr id="16" name="群組 15">
                <a:extLst>
                  <a:ext uri="{FF2B5EF4-FFF2-40B4-BE49-F238E27FC236}">
                    <a16:creationId xmlns:a16="http://schemas.microsoft.com/office/drawing/2014/main" id="{2EBCCAEA-96DE-4BED-8862-8CEE9A5F3B6D}"/>
                  </a:ext>
                </a:extLst>
              </p:cNvPr>
              <p:cNvGrpSpPr/>
              <p:nvPr/>
            </p:nvGrpSpPr>
            <p:grpSpPr>
              <a:xfrm>
                <a:off x="5500990" y="81930"/>
                <a:ext cx="6123792" cy="6694140"/>
                <a:chOff x="3502982" y="543337"/>
                <a:chExt cx="6123792" cy="6694140"/>
              </a:xfrm>
            </p:grpSpPr>
            <p:sp>
              <p:nvSpPr>
                <p:cNvPr id="8" name="Rectangle 5">
                  <a:extLst>
                    <a:ext uri="{FF2B5EF4-FFF2-40B4-BE49-F238E27FC236}">
                      <a16:creationId xmlns:a16="http://schemas.microsoft.com/office/drawing/2014/main" id="{C5D7EB18-EB40-4196-806B-6E454CAB95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502982" y="543337"/>
                  <a:ext cx="6123792" cy="669414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non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int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Scanner scanner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start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end = scanner.nextInt();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(start &lt;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|| end &lt; start)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start; i &lt;= end;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(i))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continue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"%d is not prime%n"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i);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"total: %d prime(s) / %d composite(s)"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static boolean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isPrime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number)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for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2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 i * i &lt;= number; i++)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if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(number % i ==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 {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composite_count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false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prime_count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++;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return true</a:t>
                  </a: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3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13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3FE563ED-50CC-4B3D-B742-8C6BA873FF95}"/>
                    </a:ext>
                  </a:extLst>
                </p:cNvPr>
                <p:cNvSpPr/>
                <p:nvPr/>
              </p:nvSpPr>
              <p:spPr>
                <a:xfrm>
                  <a:off x="3929717" y="1236107"/>
                  <a:ext cx="2470150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1219288B-5C85-42D6-941E-962FA5967BF1}"/>
                    </a:ext>
                  </a:extLst>
                </p:cNvPr>
                <p:cNvSpPr/>
                <p:nvPr/>
              </p:nvSpPr>
              <p:spPr>
                <a:xfrm>
                  <a:off x="3929718" y="1443425"/>
                  <a:ext cx="2489994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ECB12B44-5CBC-49AE-9EA4-B617FF263E08}"/>
                    </a:ext>
                  </a:extLst>
                </p:cNvPr>
                <p:cNvSpPr/>
                <p:nvPr/>
              </p:nvSpPr>
              <p:spPr>
                <a:xfrm>
                  <a:off x="5025512" y="5593553"/>
                  <a:ext cx="1637880" cy="177801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>
                    <a:solidFill>
                      <a:srgbClr val="92D050"/>
                    </a:solidFill>
                  </a:endParaRPr>
                </a:p>
              </p:txBody>
            </p:sp>
            <p:sp>
              <p:nvSpPr>
                <p:cNvPr id="13" name="矩形: 圓角 12">
                  <a:extLst>
                    <a:ext uri="{FF2B5EF4-FFF2-40B4-BE49-F238E27FC236}">
                      <a16:creationId xmlns:a16="http://schemas.microsoft.com/office/drawing/2014/main" id="{24CD0368-7ED2-4F28-8300-BF10175CBE49}"/>
                    </a:ext>
                  </a:extLst>
                </p:cNvPr>
                <p:cNvSpPr/>
                <p:nvPr/>
              </p:nvSpPr>
              <p:spPr>
                <a:xfrm>
                  <a:off x="4292085" y="6389133"/>
                  <a:ext cx="1291807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4" name="矩形: 圓角 13">
                  <a:extLst>
                    <a:ext uri="{FF2B5EF4-FFF2-40B4-BE49-F238E27FC236}">
                      <a16:creationId xmlns:a16="http://schemas.microsoft.com/office/drawing/2014/main" id="{E170493B-F1A6-404D-8CBB-CE40BF08607E}"/>
                    </a:ext>
                  </a:extLst>
                </p:cNvPr>
                <p:cNvSpPr/>
                <p:nvPr/>
              </p:nvSpPr>
              <p:spPr>
                <a:xfrm>
                  <a:off x="5012812" y="4407756"/>
                  <a:ext cx="1044131" cy="177800"/>
                </a:xfrm>
                <a:prstGeom prst="roundRect">
                  <a:avLst/>
                </a:prstGeom>
                <a:noFill/>
                <a:ln w="127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59ADEA87-5E47-4156-A0C5-A9BB2E9956A9}"/>
                    </a:ext>
                  </a:extLst>
                </p:cNvPr>
                <p:cNvSpPr/>
                <p:nvPr/>
              </p:nvSpPr>
              <p:spPr>
                <a:xfrm>
                  <a:off x="6214270" y="4407756"/>
                  <a:ext cx="1368378" cy="177800"/>
                </a:xfrm>
                <a:prstGeom prst="roundRect">
                  <a:avLst/>
                </a:prstGeom>
                <a:noFill/>
                <a:ln w="127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 sz="2400"/>
                </a:p>
              </p:txBody>
            </p:sp>
          </p:grp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6199DE56-149E-4E9A-B8AC-8C29E151BBEE}"/>
                  </a:ext>
                </a:extLst>
              </p:cNvPr>
              <p:cNvSpPr txBox="1"/>
              <p:nvPr/>
            </p:nvSpPr>
            <p:spPr>
              <a:xfrm>
                <a:off x="10991275" y="6437516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9" name="圖片 18">
              <a:hlinkClick r:id="rId2"/>
              <a:extLst>
                <a:ext uri="{FF2B5EF4-FFF2-40B4-BE49-F238E27FC236}">
                  <a16:creationId xmlns:a16="http://schemas.microsoft.com/office/drawing/2014/main" id="{C014C3FA-CD6E-4F68-97B4-6A11EFB8A4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2182" y="81930"/>
              <a:ext cx="433100" cy="4236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729715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4D0B54-ACB5-4163-B347-7516C879A9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函式與方法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46AB2F-1B44-4072-8C5E-3EA8FCBC4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8565" y="1165412"/>
            <a:ext cx="10954870" cy="522089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en-US" altLang="zh-TW">
                <a:solidFill>
                  <a:srgbClr val="00B0F0"/>
                </a:solidFill>
              </a:rPr>
              <a:t>(function)</a:t>
            </a:r>
            <a:r>
              <a:rPr lang="zh-TW" altLang="en-US"/>
              <a:t>是指可以執行某些程式碼的東西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可以被重複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en-US" altLang="zh-TW">
                <a:solidFill>
                  <a:srgbClr val="FFC000"/>
                </a:solidFill>
              </a:rPr>
              <a:t>(call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invoke)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傳入</a:t>
            </a:r>
            <a:r>
              <a:rPr lang="en-US" altLang="zh-TW">
                <a:solidFill>
                  <a:srgbClr val="FFC000"/>
                </a:solidFill>
              </a:rPr>
              <a:t>(pass)</a:t>
            </a:r>
            <a:r>
              <a:rPr lang="zh-TW" altLang="en-US"/>
              <a:t>引數、</a:t>
            </a:r>
            <a:r>
              <a:rPr lang="zh-TW" altLang="en-US">
                <a:solidFill>
                  <a:srgbClr val="FFC000"/>
                </a:solidFill>
              </a:rPr>
              <a:t>傳回</a:t>
            </a:r>
            <a:r>
              <a:rPr lang="en-US" altLang="zh-TW">
                <a:solidFill>
                  <a:srgbClr val="FFC000"/>
                </a:solidFill>
              </a:rPr>
              <a:t>(return)</a:t>
            </a:r>
            <a:r>
              <a:rPr lang="zh-TW" altLang="en-US"/>
              <a:t>結果</a:t>
            </a:r>
            <a:endParaRPr lang="en-US" altLang="zh-TW"/>
          </a:p>
          <a:p>
            <a:r>
              <a:rPr lang="zh-TW" altLang="en-US"/>
              <a:t>所以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可以簡化程式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/>
              <a:t>可以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en-US" altLang="zh-TW">
                <a:solidFill>
                  <a:srgbClr val="FFC000"/>
                </a:solidFill>
              </a:rPr>
              <a:t>(define)</a:t>
            </a:r>
            <a:r>
              <a:rPr lang="zh-TW" altLang="en-US"/>
              <a:t>在幾乎任何地方</a:t>
            </a:r>
            <a:endParaRPr lang="en-US" altLang="zh-TW"/>
          </a:p>
          <a:p>
            <a:r>
              <a:rPr lang="zh-TW" altLang="en-US"/>
              <a:t>而若將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則稱為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/>
              <a:t>而由於 </a:t>
            </a:r>
            <a:r>
              <a:rPr lang="en-US" altLang="zh-TW"/>
              <a:t>Java 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完全物件導向程式語言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(fully object-oriented language)</a:t>
            </a:r>
          </a:p>
          <a:p>
            <a:r>
              <a:rPr lang="zh-TW" altLang="en-US">
                <a:solidFill>
                  <a:srgbClr val="FFFF00"/>
                </a:solidFill>
              </a:rPr>
              <a:t>所以在 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中沒有</a:t>
            </a:r>
            <a:r>
              <a:rPr lang="zh-TW" altLang="en-US">
                <a:solidFill>
                  <a:srgbClr val="00B0F0"/>
                </a:solidFill>
              </a:rPr>
              <a:t>函式</a:t>
            </a:r>
            <a:r>
              <a:rPr lang="zh-TW" altLang="en-US">
                <a:solidFill>
                  <a:srgbClr val="FFFF00"/>
                </a:solidFill>
              </a:rPr>
              <a:t>，只有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58600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A897B3-8301-437E-BB4A-EFDC87E50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240"/>
            <a:ext cx="10515600" cy="1325563"/>
          </a:xfrm>
        </p:spPr>
        <p:txBody>
          <a:bodyPr/>
          <a:lstStyle/>
          <a:p>
            <a:r>
              <a:rPr lang="zh-TW" altLang="en-US"/>
              <a:t>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F51126-39FF-4A08-9D1D-A6458B7EFA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7790"/>
            <a:ext cx="10515600" cy="509202"/>
          </a:xfrm>
        </p:spPr>
        <p:txBody>
          <a:bodyPr/>
          <a:lstStyle/>
          <a:p>
            <a:r>
              <a:rPr lang="zh-TW" altLang="en-US"/>
              <a:t>方法必須先被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/>
              <a:t>才能被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</p:txBody>
      </p:sp>
      <p:sp>
        <p:nvSpPr>
          <p:cNvPr id="13" name="內容版面配置區 2">
            <a:extLst>
              <a:ext uri="{FF2B5EF4-FFF2-40B4-BE49-F238E27FC236}">
                <a16:creationId xmlns:a16="http://schemas.microsoft.com/office/drawing/2014/main" id="{C1DDD09D-6BFA-40CF-B4F8-F4F3B70E78D6}"/>
              </a:ext>
            </a:extLst>
          </p:cNvPr>
          <p:cNvSpPr txBox="1">
            <a:spLocks/>
          </p:cNvSpPr>
          <p:nvPr/>
        </p:nvSpPr>
        <p:spPr>
          <a:xfrm>
            <a:off x="838199" y="4145177"/>
            <a:ext cx="10515600" cy="22582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FFC000"/>
                </a:solidFill>
                <a:latin typeface="+mj-lt"/>
              </a:rPr>
              <a:t>返回值型別</a:t>
            </a:r>
            <a:r>
              <a:rPr lang="zh-TW" altLang="en-US" sz="2400">
                <a:latin typeface="+mj-lt"/>
              </a:rPr>
              <a:t>還可以填入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void </a:t>
            </a:r>
            <a:r>
              <a:rPr lang="zh-TW" altLang="en-US" sz="2400">
                <a:latin typeface="+mj-lt"/>
              </a:rPr>
              <a:t>表示不回傳東西</a:t>
            </a:r>
            <a:endParaRPr lang="en-US" altLang="zh-TW" sz="2400"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方法</a:t>
            </a:r>
            <a:r>
              <a:rPr lang="zh-TW" altLang="en-US" sz="2400">
                <a:latin typeface="+mj-lt"/>
              </a:rPr>
              <a:t>定義還可以加上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 sz="2400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 sz="2400">
                <a:latin typeface="+mj-lt"/>
              </a:rPr>
              <a:t>和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 </a:t>
            </a:r>
            <a:r>
              <a:rPr lang="en-US" altLang="zh-TW" sz="2400">
                <a:solidFill>
                  <a:srgbClr val="CF8E6D"/>
                </a:solidFill>
                <a:latin typeface="+mj-lt"/>
              </a:rPr>
              <a:t>static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  <a:p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有四種，其中一種是不填</a:t>
            </a:r>
            <a:endParaRPr lang="en-US" altLang="zh-TW" sz="2400">
              <a:latin typeface="+mj-lt"/>
            </a:endParaRPr>
          </a:p>
          <a:p>
            <a:r>
              <a:rPr lang="en-US" altLang="zh-TW" sz="2400">
                <a:solidFill>
                  <a:srgbClr val="CF8E6D"/>
                </a:solidFill>
                <a:latin typeface="+mj-lt"/>
              </a:rPr>
              <a:t>static </a:t>
            </a:r>
            <a:r>
              <a:rPr lang="zh-TW" altLang="en-US" sz="2400">
                <a:latin typeface="+mj-lt"/>
              </a:rPr>
              <a:t>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靜態的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依附於類別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  <a:r>
              <a:rPr lang="zh-TW" altLang="en-US" sz="2400">
                <a:latin typeface="+mj-lt"/>
              </a:rPr>
              <a:t>，不填表示是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動態的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(</a:t>
            </a:r>
            <a:r>
              <a:rPr lang="zh-TW" altLang="en-US" sz="2400">
                <a:solidFill>
                  <a:srgbClr val="FFFF00"/>
                </a:solidFill>
                <a:latin typeface="+mj-lt"/>
              </a:rPr>
              <a:t>依附於物件</a:t>
            </a:r>
            <a:r>
              <a:rPr lang="en-US" altLang="zh-TW" sz="2400">
                <a:solidFill>
                  <a:srgbClr val="FFFF00"/>
                </a:solidFill>
                <a:latin typeface="+mj-lt"/>
              </a:rPr>
              <a:t>)</a:t>
            </a:r>
          </a:p>
          <a:p>
            <a:r>
              <a:rPr lang="zh-TW" altLang="en-US" sz="2400">
                <a:latin typeface="+mj-lt"/>
              </a:rPr>
              <a:t>本次只會介紹無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zh-TW" altLang="en-US" sz="2400">
                <a:latin typeface="+mj-lt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</a:rPr>
              <a:t>靜態方法</a:t>
            </a:r>
            <a:endParaRPr lang="en-US" altLang="zh-TW" sz="2400">
              <a:solidFill>
                <a:srgbClr val="00B0F0"/>
              </a:solidFill>
              <a:latin typeface="+mj-lt"/>
            </a:endParaRP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DEFE249-9D42-4C07-8F0E-A916E70795B0}"/>
              </a:ext>
            </a:extLst>
          </p:cNvPr>
          <p:cNvGrpSpPr/>
          <p:nvPr/>
        </p:nvGrpSpPr>
        <p:grpSpPr>
          <a:xfrm>
            <a:off x="838198" y="1657868"/>
            <a:ext cx="10515601" cy="2462213"/>
            <a:chOff x="838198" y="1656662"/>
            <a:chExt cx="10515601" cy="2462213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AEDC4938-65EA-4842-BB66-10D4E0E894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1656662"/>
              <a:ext cx="10515600" cy="24622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400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lang="zh-TW" altLang="en-US" sz="1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459429D-45DB-4211-9362-16F57D24B8A9}"/>
                </a:ext>
              </a:extLst>
            </p:cNvPr>
            <p:cNvSpPr txBox="1"/>
            <p:nvPr/>
          </p:nvSpPr>
          <p:spPr>
            <a:xfrm>
              <a:off x="10720292" y="3780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977698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116538-76A7-40CB-9F32-A0D6305CC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回傳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4B484B7-DAE6-4D21-96C0-412024F4B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2920"/>
          </a:xfrm>
        </p:spPr>
        <p:txBody>
          <a:bodyPr/>
          <a:lstStyle/>
          <a:p>
            <a:r>
              <a:rPr lang="zh-TW" altLang="en-US"/>
              <a:t>在方法定義中</a:t>
            </a:r>
            <a:endParaRPr lang="en-US" altLang="zh-TW"/>
          </a:p>
          <a:p>
            <a:r>
              <a:rPr lang="zh-TW" altLang="en-US"/>
              <a:t>使用 </a:t>
            </a:r>
            <a:r>
              <a:rPr lang="en-US" altLang="zh-TW">
                <a:solidFill>
                  <a:srgbClr val="CF8E6D"/>
                </a:solidFill>
              </a:rPr>
              <a:t>return </a:t>
            </a:r>
            <a:r>
              <a:rPr lang="zh-TW" altLang="en-US"/>
              <a:t>來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28CC5E1D-CCC1-4DF5-8BC8-82681F59FA5C}"/>
              </a:ext>
            </a:extLst>
          </p:cNvPr>
          <p:cNvSpPr txBox="1">
            <a:spLocks/>
          </p:cNvSpPr>
          <p:nvPr/>
        </p:nvSpPr>
        <p:spPr>
          <a:xfrm>
            <a:off x="838198" y="3641639"/>
            <a:ext cx="10515600" cy="2172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方法回傳後便不再繼續執行</a:t>
            </a:r>
            <a:endParaRPr lang="en-US" altLang="zh-TW"/>
          </a:p>
          <a:p>
            <a:r>
              <a:rPr lang="zh-TW" altLang="en-US"/>
              <a:t>即後方的程式碼皆不會執行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注意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r>
              <a:rPr lang="zh-TW" altLang="en-US">
                <a:solidFill>
                  <a:srgbClr val="FFFF00"/>
                </a:solidFill>
              </a:rPr>
              <a:t>的類型一定要和一開始定義的一樣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若方法不回傳東西則不須寫</a:t>
            </a:r>
            <a:r>
              <a:rPr lang="zh-TW" altLang="en-US">
                <a:solidFill>
                  <a:srgbClr val="00B0F0"/>
                </a:solidFill>
              </a:rPr>
              <a:t>回傳值</a:t>
            </a:r>
            <a:endParaRPr lang="zh-TW" altLang="en-US">
              <a:solidFill>
                <a:srgbClr val="FFFF00"/>
              </a:solidFill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A576791-3BA5-49B8-9130-2A3A180BFE94}"/>
              </a:ext>
            </a:extLst>
          </p:cNvPr>
          <p:cNvGrpSpPr/>
          <p:nvPr/>
        </p:nvGrpSpPr>
        <p:grpSpPr>
          <a:xfrm>
            <a:off x="838199" y="2983482"/>
            <a:ext cx="10515599" cy="523220"/>
            <a:chOff x="838199" y="2848545"/>
            <a:chExt cx="10515599" cy="52322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9A2A995-A216-49F9-979A-7D38A34ACC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48545"/>
              <a:ext cx="10515599" cy="52322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回傳值</a:t>
              </a:r>
              <a:r>
                <a:rPr kumimoji="0" lang="zh-TW" altLang="zh-TW" sz="28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FF48003-D355-447D-8FEF-373AD20B016A}"/>
                </a:ext>
              </a:extLst>
            </p:cNvPr>
            <p:cNvSpPr txBox="1"/>
            <p:nvPr/>
          </p:nvSpPr>
          <p:spPr>
            <a:xfrm>
              <a:off x="10662583" y="300243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69647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3CB8E4-6192-4C0A-8C64-CA5326566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呼叫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6EA82A-2260-446D-A337-AF3E840B3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6"/>
            <a:ext cx="10515600" cy="1060450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就是傳入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en-US" altLang="zh-TW">
                <a:solidFill>
                  <a:srgbClr val="00B0F0"/>
                </a:solidFill>
              </a:rPr>
              <a:t>(argument)</a:t>
            </a:r>
            <a:r>
              <a:rPr lang="zh-TW" altLang="en-US"/>
              <a:t>並執行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中的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回傳</a:t>
            </a:r>
            <a:r>
              <a:rPr lang="zh-TW" altLang="en-US"/>
              <a:t>結果，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皆可為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C3F707B0-F44B-488D-A722-E1D6A4EBBD14}"/>
              </a:ext>
            </a:extLst>
          </p:cNvPr>
          <p:cNvGrpSpPr/>
          <p:nvPr/>
        </p:nvGrpSpPr>
        <p:grpSpPr>
          <a:xfrm>
            <a:off x="838199" y="2095255"/>
            <a:ext cx="10515599" cy="461665"/>
            <a:chOff x="838199" y="2886076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20E21DA-FBC2-4A42-8BBC-1BE5080E32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86076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D8A4CE52-281A-4527-A38E-F824B27B5627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95E3B418-B4FF-45C0-B2E0-D14FE2DAF2A3}"/>
              </a:ext>
            </a:extLst>
          </p:cNvPr>
          <p:cNvGrpSpPr/>
          <p:nvPr/>
        </p:nvGrpSpPr>
        <p:grpSpPr>
          <a:xfrm>
            <a:off x="5002306" y="2669650"/>
            <a:ext cx="6351492" cy="3785652"/>
            <a:chOff x="169671" y="2612500"/>
            <a:chExt cx="6351492" cy="3785652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199A6BEC-EFE6-4D57-B183-29A0FDF930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671" y="2612500"/>
              <a:ext cx="6351492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add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 = a + b;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sum;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8E3259B-3323-4CB3-B134-6688D38DB06C}"/>
                </a:ext>
              </a:extLst>
            </p:cNvPr>
            <p:cNvSpPr txBox="1"/>
            <p:nvPr/>
          </p:nvSpPr>
          <p:spPr>
            <a:xfrm>
              <a:off x="5829948" y="60288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90A174-AFD9-4C22-BC03-5F4648F9D5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36968" y="2612500"/>
              <a:ext cx="484195" cy="473668"/>
            </a:xfrm>
            <a:prstGeom prst="rect">
              <a:avLst/>
            </a:prstGeom>
          </p:spPr>
        </p:pic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EAC3042B-8808-4015-9881-FEF97086C02E}"/>
              </a:ext>
            </a:extLst>
          </p:cNvPr>
          <p:cNvGrpSpPr/>
          <p:nvPr/>
        </p:nvGrpSpPr>
        <p:grpSpPr>
          <a:xfrm>
            <a:off x="9759933" y="4232701"/>
            <a:ext cx="1585759" cy="830997"/>
            <a:chOff x="7710641" y="4146978"/>
            <a:chExt cx="1585759" cy="830997"/>
          </a:xfrm>
        </p:grpSpPr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A45260E9-6E09-4F0F-A6A0-17B7D6133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0641" y="4146978"/>
              <a:ext cx="1585759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31B3E42-CB7B-4A1A-BFA5-84A9017DBA31}"/>
                </a:ext>
              </a:extLst>
            </p:cNvPr>
            <p:cNvSpPr txBox="1"/>
            <p:nvPr/>
          </p:nvSpPr>
          <p:spPr>
            <a:xfrm>
              <a:off x="8225273" y="4608643"/>
              <a:ext cx="1071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console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E0F3C9D5-4C93-41F7-9EFD-35507C93439D}"/>
              </a:ext>
            </a:extLst>
          </p:cNvPr>
          <p:cNvSpPr/>
          <p:nvPr/>
        </p:nvSpPr>
        <p:spPr>
          <a:xfrm>
            <a:off x="8080696" y="4438650"/>
            <a:ext cx="1028700" cy="257175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4F11D882-7884-441E-A2FC-E07EF4402528}"/>
              </a:ext>
            </a:extLst>
          </p:cNvPr>
          <p:cNvSpPr/>
          <p:nvPr/>
        </p:nvSpPr>
        <p:spPr>
          <a:xfrm>
            <a:off x="5508946" y="5181600"/>
            <a:ext cx="3455304" cy="1028700"/>
          </a:xfrm>
          <a:prstGeom prst="roundRect">
            <a:avLst>
              <a:gd name="adj" fmla="val 7680"/>
            </a:avLst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3DB55C8-2A0C-4799-BCA1-B855354594AD}"/>
              </a:ext>
            </a:extLst>
          </p:cNvPr>
          <p:cNvCxnSpPr>
            <a:cxnSpLocks/>
            <a:stCxn id="15" idx="1"/>
            <a:endCxn id="16" idx="0"/>
          </p:cNvCxnSpPr>
          <p:nvPr/>
        </p:nvCxnSpPr>
        <p:spPr>
          <a:xfrm flipH="1">
            <a:off x="7236598" y="4567238"/>
            <a:ext cx="844098" cy="614362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8FB16DBB-6176-49C0-8F4B-BC44ACA0A37F}"/>
              </a:ext>
            </a:extLst>
          </p:cNvPr>
          <p:cNvSpPr/>
          <p:nvPr/>
        </p:nvSpPr>
        <p:spPr>
          <a:xfrm>
            <a:off x="8535058" y="4476752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19FBA41-65E8-440B-AC4E-D92B569E1E2E}"/>
              </a:ext>
            </a:extLst>
          </p:cNvPr>
          <p:cNvCxnSpPr>
            <a:cxnSpLocks/>
            <a:stCxn id="25" idx="1"/>
            <a:endCxn id="31" idx="0"/>
          </p:cNvCxnSpPr>
          <p:nvPr/>
        </p:nvCxnSpPr>
        <p:spPr>
          <a:xfrm flipH="1">
            <a:off x="7708993" y="4562476"/>
            <a:ext cx="826065" cy="652464"/>
          </a:xfrm>
          <a:prstGeom prst="straightConnector1">
            <a:avLst/>
          </a:prstGeom>
          <a:ln w="12700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C79B992C-A622-4ABC-BF43-8FA7C1CBA7C4}"/>
              </a:ext>
            </a:extLst>
          </p:cNvPr>
          <p:cNvSpPr/>
          <p:nvPr/>
        </p:nvSpPr>
        <p:spPr>
          <a:xfrm>
            <a:off x="8860271" y="4476752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26BD0996-36E6-450C-B332-60B564E451F0}"/>
              </a:ext>
            </a:extLst>
          </p:cNvPr>
          <p:cNvCxnSpPr>
            <a:cxnSpLocks/>
            <a:stCxn id="29" idx="1"/>
            <a:endCxn id="32" idx="0"/>
          </p:cNvCxnSpPr>
          <p:nvPr/>
        </p:nvCxnSpPr>
        <p:spPr>
          <a:xfrm flipH="1">
            <a:off x="8477679" y="4562476"/>
            <a:ext cx="382592" cy="645321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39A07668-0717-4B57-8119-59E66CB89609}"/>
              </a:ext>
            </a:extLst>
          </p:cNvPr>
          <p:cNvSpPr/>
          <p:nvPr/>
        </p:nvSpPr>
        <p:spPr>
          <a:xfrm>
            <a:off x="7644470" y="5214940"/>
            <a:ext cx="129045" cy="171448"/>
          </a:xfrm>
          <a:prstGeom prst="roundRect">
            <a:avLst/>
          </a:prstGeom>
          <a:noFill/>
          <a:ln w="127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B24361FA-931C-4386-A396-0A61F74FB679}"/>
              </a:ext>
            </a:extLst>
          </p:cNvPr>
          <p:cNvSpPr/>
          <p:nvPr/>
        </p:nvSpPr>
        <p:spPr>
          <a:xfrm>
            <a:off x="8413156" y="5207797"/>
            <a:ext cx="129045" cy="171448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11DE8529-BADF-4433-B13A-CE6910E8F48B}"/>
              </a:ext>
            </a:extLst>
          </p:cNvPr>
          <p:cNvSpPr/>
          <p:nvPr/>
        </p:nvSpPr>
        <p:spPr>
          <a:xfrm>
            <a:off x="6759101" y="5714999"/>
            <a:ext cx="350044" cy="173832"/>
          </a:xfrm>
          <a:prstGeom prst="roundRect">
            <a:avLst>
              <a:gd name="adj" fmla="val 14506"/>
            </a:avLst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C000"/>
              </a:solidFill>
            </a:endParaRPr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0060E5D0-33C2-4C69-9F13-1FAC6593700E}"/>
              </a:ext>
            </a:extLst>
          </p:cNvPr>
          <p:cNvCxnSpPr>
            <a:cxnSpLocks/>
            <a:stCxn id="40" idx="3"/>
            <a:endCxn id="15" idx="2"/>
          </p:cNvCxnSpPr>
          <p:nvPr/>
        </p:nvCxnSpPr>
        <p:spPr>
          <a:xfrm flipV="1">
            <a:off x="7109145" y="4695825"/>
            <a:ext cx="1485901" cy="1106090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內容版面配置區 2">
            <a:extLst>
              <a:ext uri="{FF2B5EF4-FFF2-40B4-BE49-F238E27FC236}">
                <a16:creationId xmlns:a16="http://schemas.microsoft.com/office/drawing/2014/main" id="{12CBE844-1900-4A86-A942-88D05100FC7C}"/>
              </a:ext>
            </a:extLst>
          </p:cNvPr>
          <p:cNvSpPr txBox="1">
            <a:spLocks/>
          </p:cNvSpPr>
          <p:nvPr/>
        </p:nvSpPr>
        <p:spPr>
          <a:xfrm>
            <a:off x="838200" y="2669650"/>
            <a:ext cx="4134538" cy="37856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en-US" altLang="zh-TW">
                <a:solidFill>
                  <a:srgbClr val="00B0F0"/>
                </a:solidFill>
              </a:rPr>
              <a:t>(parameter)</a:t>
            </a:r>
          </a:p>
          <a:p>
            <a:r>
              <a:rPr lang="zh-TW" altLang="en-US"/>
              <a:t>會依序被替換成</a:t>
            </a:r>
            <a:endParaRPr lang="en-US" altLang="zh-TW"/>
          </a:p>
          <a:p>
            <a:r>
              <a:rPr lang="zh-TW" altLang="en-US"/>
              <a:t>傳入的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可以對其做任何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能做的事</a:t>
            </a:r>
            <a:endParaRPr lang="en-US" altLang="zh-TW"/>
          </a:p>
          <a:p>
            <a:r>
              <a:rPr lang="zh-TW" altLang="en-US"/>
              <a:t>且其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為該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內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7141678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0"/>
                            </p:stCondLst>
                            <p:childTnLst>
                              <p:par>
                                <p:cTn id="38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25" grpId="0" animBg="1"/>
      <p:bldP spid="29" grpId="0" animBg="1"/>
      <p:bldP spid="31" grpId="0" animBg="1"/>
      <p:bldP spid="32" grpId="0" animBg="1"/>
      <p:bldP spid="4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691E96-EAF8-44A2-B31E-E4FEAD006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2481"/>
            <a:ext cx="10515600" cy="1325563"/>
          </a:xfrm>
        </p:spPr>
        <p:txBody>
          <a:bodyPr/>
          <a:lstStyle/>
          <a:p>
            <a:r>
              <a:rPr lang="zh-TW" altLang="en-US"/>
              <a:t>遞迴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</p:spPr>
            <p:txBody>
              <a:bodyPr>
                <a:norm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en-US" altLang="zh-TW">
                    <a:solidFill>
                      <a:srgbClr val="00B0F0"/>
                    </a:solidFill>
                  </a:rPr>
                  <a:t>(Recursion)</a:t>
                </a:r>
                <a:r>
                  <a:rPr lang="zh-TW" altLang="en-US"/>
                  <a:t>是指</a:t>
                </a:r>
                <a:r>
                  <a:rPr lang="zh-TW" altLang="en-US">
                    <a:solidFill>
                      <a:srgbClr val="00B0F0"/>
                    </a:solidFill>
                  </a:rPr>
                  <a:t>函數</a:t>
                </a:r>
                <a:r>
                  <a:rPr lang="en-US" altLang="zh-TW">
                    <a:solidFill>
                      <a:srgbClr val="00B0F0"/>
                    </a:solidFill>
                  </a:rPr>
                  <a:t>(</a:t>
                </a:r>
                <a:r>
                  <a:rPr lang="zh-TW" altLang="en-US">
                    <a:solidFill>
                      <a:srgbClr val="00B0F0"/>
                    </a:solidFill>
                  </a:rPr>
                  <a:t>方法</a:t>
                </a:r>
                <a:r>
                  <a:rPr lang="en-US" altLang="zh-TW">
                    <a:solidFill>
                      <a:srgbClr val="00B0F0"/>
                    </a:solidFill>
                  </a:rPr>
                  <a:t>)</a:t>
                </a:r>
                <a:r>
                  <a:rPr lang="zh-TW" altLang="en-US">
                    <a:solidFill>
                      <a:srgbClr val="FFFF00"/>
                    </a:solidFill>
                  </a:rPr>
                  <a:t>自己呼叫自己，直到終止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所以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</a:t>
                </a:r>
                <a:r>
                  <a:rPr lang="zh-TW" altLang="en-US"/>
                  <a:t>可以用來</a:t>
                </a:r>
                <a:r>
                  <a:rPr lang="zh-TW" altLang="en-US">
                    <a:solidFill>
                      <a:srgbClr val="FFFF00"/>
                    </a:solidFill>
                  </a:rPr>
                  <a:t>處理可以拆分成許多相似小問題的大問題</a:t>
                </a:r>
                <a:endParaRPr lang="en-US" altLang="zh-TW">
                  <a:solidFill>
                    <a:srgbClr val="FFFF00"/>
                  </a:solidFill>
                </a:endParaRPr>
              </a:p>
              <a:p>
                <a:r>
                  <a:rPr lang="zh-TW" altLang="en-US"/>
                  <a:t>如</a:t>
                </a:r>
                <a:r>
                  <a:rPr lang="zh-TW" altLang="en-US">
                    <a:solidFill>
                      <a:srgbClr val="00B0F0"/>
                    </a:solidFill>
                  </a:rPr>
                  <a:t>費波那契數列</a:t>
                </a:r>
                <a:r>
                  <a:rPr lang="en-US" altLang="zh-TW">
                    <a:solidFill>
                      <a:srgbClr val="00B0F0"/>
                    </a:solidFill>
                  </a:rPr>
                  <a:t>(Fibonacci sequence)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第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0</a:t>
                </a:r>
                <a:r>
                  <a:rPr lang="zh-TW" altLang="en-US">
                    <a:solidFill>
                      <a:srgbClr val="92D050"/>
                    </a:solidFill>
                  </a:rPr>
                  <a:t>，第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  <a:r>
                  <a:rPr lang="zh-TW" altLang="en-US">
                    <a:solidFill>
                      <a:srgbClr val="92D050"/>
                    </a:solidFill>
                  </a:rPr>
                  <a:t> 項為 </a:t>
                </a:r>
                <a:r>
                  <a:rPr lang="en-US" altLang="zh-TW">
                    <a:solidFill>
                      <a:srgbClr val="92D050"/>
                    </a:solidFill>
                  </a:rPr>
                  <a:t>1</a:t>
                </a:r>
              </a:p>
              <a:p>
                <a:r>
                  <a:rPr lang="zh-TW" altLang="en-US">
                    <a:solidFill>
                      <a:srgbClr val="92D050"/>
                    </a:solidFill>
                  </a:rPr>
                  <a:t>之後的每一項皆是前兩項之和</a:t>
                </a:r>
                <a:endParaRPr lang="en-US" altLang="zh-TW">
                  <a:solidFill>
                    <a:srgbClr val="92D050"/>
                  </a:solidFill>
                </a:endParaRPr>
              </a:p>
              <a:p>
                <a:r>
                  <a:rPr lang="zh-TW" altLang="en-US"/>
                  <a:t>以數學</a:t>
                </a:r>
                <a:r>
                  <a:rPr lang="zh-TW" altLang="en-US">
                    <a:solidFill>
                      <a:srgbClr val="00B0F0"/>
                    </a:solidFill>
                  </a:rPr>
                  <a:t>遞迴關係式</a:t>
                </a:r>
                <a:r>
                  <a:rPr lang="zh-TW" altLang="en-US"/>
                  <a:t>表示就是</a:t>
                </a:r>
                <a:endParaRPr lang="en-US" altLang="zh-TW"/>
              </a:p>
              <a:p>
                <a:r>
                  <a:rPr lang="zh-TW" altLang="en-US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TW" b="0" i="1" smtClean="0">
                            <a:solidFill>
                              <a:srgbClr val="92D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  <m:r>
                              <m:rPr>
                                <m:nor/>
                              </m:rPr>
                              <a:rPr lang="en-US" altLang="zh-TW" i="1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m:rPr>
                                <m:nor/>
                              </m:rPr>
                              <a:rPr lang="zh-TW" altLang="en-US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= 1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b="0" i="1" baseline="-2500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− 1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F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TW" i="1" baseline="-2500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− 2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1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n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zh-TW" altLang="en-US" i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TW" b="0" i="0" smtClean="0">
                                <a:solidFill>
                                  <a:srgbClr val="92D050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</m:oMath>
                </a14:m>
                <a:r>
                  <a:rPr lang="zh-TW" altLang="en-US" b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zh-TW" b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以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zh-TW" altLang="en-US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舉例：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</a:p>
              <a:p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:r>
                  <a:rPr lang="en-US" altLang="zh-TW" i="1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</a:t>
                </a:r>
                <a:r>
                  <a:rPr lang="en-US" altLang="zh-TW" baseline="-25000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en-US" altLang="zh-TW">
                    <a:solidFill>
                      <a:srgbClr val="FFC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TW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en-US" altLang="zh-TW">
                    <a:solidFill>
                      <a:srgbClr val="92D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endParaRPr lang="en-US" altLang="zh-TW" b="0">
                  <a:solidFill>
                    <a:srgbClr val="92D05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E2F6C7DA-BCA1-4A67-B005-DAF6CB4980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518" y="979766"/>
                <a:ext cx="11438964" cy="5621432"/>
              </a:xfrm>
              <a:blipFill>
                <a:blip r:embed="rId2"/>
                <a:stretch>
                  <a:fillRect l="-1119" t="-2061" b="-173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群組 7">
            <a:extLst>
              <a:ext uri="{FF2B5EF4-FFF2-40B4-BE49-F238E27FC236}">
                <a16:creationId xmlns:a16="http://schemas.microsoft.com/office/drawing/2014/main" id="{3594F655-B11D-47B4-8D08-10A3B5BEB7F9}"/>
              </a:ext>
            </a:extLst>
          </p:cNvPr>
          <p:cNvGrpSpPr/>
          <p:nvPr/>
        </p:nvGrpSpPr>
        <p:grpSpPr>
          <a:xfrm>
            <a:off x="9821043" y="1006661"/>
            <a:ext cx="1994439" cy="669299"/>
            <a:chOff x="8507505" y="5784663"/>
            <a:chExt cx="1994439" cy="669299"/>
          </a:xfrm>
        </p:grpSpPr>
        <p:pic>
          <p:nvPicPr>
            <p:cNvPr id="6" name="圖片 5">
              <a:hlinkClick r:id="rId3"/>
              <a:extLst>
                <a:ext uri="{FF2B5EF4-FFF2-40B4-BE49-F238E27FC236}">
                  <a16:creationId xmlns:a16="http://schemas.microsoft.com/office/drawing/2014/main" id="{520D5AF2-E4B8-4CF4-BACB-A973E93C6C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07505" y="5784663"/>
              <a:ext cx="430305" cy="430305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12F66496-7DA2-4BEF-B351-598E50E93D80}"/>
                </a:ext>
              </a:extLst>
            </p:cNvPr>
            <p:cNvSpPr txBox="1"/>
            <p:nvPr/>
          </p:nvSpPr>
          <p:spPr>
            <a:xfrm>
              <a:off x="8937810" y="5807631"/>
              <a:ext cx="1564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Google</a:t>
              </a:r>
              <a:r>
                <a:rPr lang="zh-TW" altLang="en-US"/>
                <a:t> 搜尋</a:t>
              </a:r>
              <a:endParaRPr lang="en-US" altLang="zh-TW"/>
            </a:p>
            <a:p>
              <a:pPr algn="ctr"/>
              <a:r>
                <a:rPr lang="zh-TW" altLang="en-US"/>
                <a:t>「遞迴」</a:t>
              </a:r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F4A35CD1-1654-4E40-8922-A3B187C4BD72}"/>
              </a:ext>
            </a:extLst>
          </p:cNvPr>
          <p:cNvGrpSpPr/>
          <p:nvPr/>
        </p:nvGrpSpPr>
        <p:grpSpPr>
          <a:xfrm>
            <a:off x="9668436" y="1809777"/>
            <a:ext cx="2147046" cy="646331"/>
            <a:chOff x="9112625" y="5676649"/>
            <a:chExt cx="2147046" cy="646331"/>
          </a:xfrm>
        </p:grpSpPr>
        <p:pic>
          <p:nvPicPr>
            <p:cNvPr id="12" name="圖片 11">
              <a:hlinkClick r:id="rId5"/>
              <a:extLst>
                <a:ext uri="{FF2B5EF4-FFF2-40B4-BE49-F238E27FC236}">
                  <a16:creationId xmlns:a16="http://schemas.microsoft.com/office/drawing/2014/main" id="{2D6722AC-8B21-4635-92CB-837EFDCB3A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12625" y="5784663"/>
              <a:ext cx="430305" cy="430305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65941B9-E9D0-4553-8FB7-701DAC07B2A0}"/>
                </a:ext>
              </a:extLst>
            </p:cNvPr>
            <p:cNvSpPr txBox="1"/>
            <p:nvPr/>
          </p:nvSpPr>
          <p:spPr>
            <a:xfrm>
              <a:off x="9542930" y="5676649"/>
              <a:ext cx="171674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/>
                <a:t>OEIS A000045</a:t>
              </a:r>
            </a:p>
            <a:p>
              <a:pPr algn="ctr"/>
              <a:r>
                <a:rPr lang="zh-TW" altLang="en-US"/>
                <a:t>費波那契數列</a:t>
              </a: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F1E2514F-D27C-4E5A-83CA-94F72CE9FCC5}"/>
              </a:ext>
            </a:extLst>
          </p:cNvPr>
          <p:cNvGrpSpPr/>
          <p:nvPr/>
        </p:nvGrpSpPr>
        <p:grpSpPr>
          <a:xfrm>
            <a:off x="5425591" y="2534559"/>
            <a:ext cx="6389891" cy="3981132"/>
            <a:chOff x="5425591" y="2534559"/>
            <a:chExt cx="6389891" cy="398113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5826F50-7F82-4E27-A900-5888B924A1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25591" y="2539966"/>
              <a:ext cx="6389891" cy="39703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(n));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&lt;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+ 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fib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 -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5618C782-B1A7-4909-A337-31A83DD83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74108" y="4534754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55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0AE25051-1243-4D6E-9840-AB1AE3929BDE}"/>
                </a:ext>
              </a:extLst>
            </p:cNvPr>
            <p:cNvSpPr txBox="1"/>
            <p:nvPr/>
          </p:nvSpPr>
          <p:spPr>
            <a:xfrm>
              <a:off x="10935113" y="5057974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321BEF33-F813-437A-95FC-F1A6D576CABA}"/>
                </a:ext>
              </a:extLst>
            </p:cNvPr>
            <p:cNvSpPr txBox="1"/>
            <p:nvPr/>
          </p:nvSpPr>
          <p:spPr>
            <a:xfrm>
              <a:off x="11181975" y="617713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6"/>
              <a:extLst>
                <a:ext uri="{FF2B5EF4-FFF2-40B4-BE49-F238E27FC236}">
                  <a16:creationId xmlns:a16="http://schemas.microsoft.com/office/drawing/2014/main" id="{08F6CB39-3DA7-4877-9067-5503412F413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31287" y="2534559"/>
              <a:ext cx="484195" cy="47366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02780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群組 4">
            <a:extLst>
              <a:ext uri="{FF2B5EF4-FFF2-40B4-BE49-F238E27FC236}">
                <a16:creationId xmlns:a16="http://schemas.microsoft.com/office/drawing/2014/main" id="{6C0EEFA5-6415-4FA2-83B7-92DB0F1D4187}"/>
              </a:ext>
            </a:extLst>
          </p:cNvPr>
          <p:cNvGrpSpPr/>
          <p:nvPr/>
        </p:nvGrpSpPr>
        <p:grpSpPr>
          <a:xfrm>
            <a:off x="5967517" y="1476117"/>
            <a:ext cx="5682967" cy="5016758"/>
            <a:chOff x="5967517" y="1476117"/>
            <a:chExt cx="5682967" cy="5016758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2A80F52-7615-4F2E-BBF6-8786795D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7517" y="1476117"/>
              <a:ext cx="5682966" cy="50167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 = scanner.nextInt();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b, c));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b), c);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6FD7B530-C4C3-4B88-872F-D80001233A88}"/>
                </a:ext>
              </a:extLst>
            </p:cNvPr>
            <p:cNvSpPr txBox="1"/>
            <p:nvPr/>
          </p:nvSpPr>
          <p:spPr>
            <a:xfrm>
              <a:off x="11016976" y="615432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  <p:pic>
          <p:nvPicPr>
            <p:cNvPr id="20" name="圖片 19">
              <a:hlinkClick r:id="rId2"/>
              <a:extLst>
                <a:ext uri="{FF2B5EF4-FFF2-40B4-BE49-F238E27FC236}">
                  <a16:creationId xmlns:a16="http://schemas.microsoft.com/office/drawing/2014/main" id="{66EDFB07-27A8-401C-90F0-6673298F73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66288" y="1476117"/>
              <a:ext cx="484195" cy="473668"/>
            </a:xfrm>
            <a:prstGeom prst="rect">
              <a:avLst/>
            </a:prstGeom>
          </p:spPr>
        </p:pic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AED16954-1064-4594-A097-6531898227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9110" y="4239838"/>
              <a:ext cx="144137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6 8 12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A60C3BC-90A1-4FE2-93C5-4B1D6C793CE3}"/>
                </a:ext>
              </a:extLst>
            </p:cNvPr>
            <p:cNvSpPr txBox="1"/>
            <p:nvPr/>
          </p:nvSpPr>
          <p:spPr>
            <a:xfrm>
              <a:off x="10770115" y="4763058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console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81AE432E-1715-42DD-B75F-9AAA4B35F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0292"/>
            <a:ext cx="10515600" cy="1325563"/>
          </a:xfrm>
        </p:spPr>
        <p:txBody>
          <a:bodyPr/>
          <a:lstStyle/>
          <a:p>
            <a:r>
              <a:rPr lang="zh-TW" altLang="en-US"/>
              <a:t>方法多載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CF53D0-866B-4C88-8AB4-B495B4488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432047"/>
            <a:ext cx="5129316" cy="262413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方法多載</a:t>
            </a:r>
            <a:r>
              <a:rPr lang="en-US" altLang="zh-TW">
                <a:solidFill>
                  <a:srgbClr val="00B0F0"/>
                </a:solidFill>
              </a:rPr>
              <a:t>(overload)</a:t>
            </a:r>
          </a:p>
          <a:p>
            <a:r>
              <a:rPr lang="zh-TW" altLang="en-US"/>
              <a:t>是指</a:t>
            </a:r>
            <a:r>
              <a:rPr lang="zh-TW" altLang="en-US">
                <a:solidFill>
                  <a:srgbClr val="FFC000"/>
                </a:solidFill>
              </a:rPr>
              <a:t>定義</a:t>
            </a:r>
            <a:r>
              <a:rPr lang="zh-TW" altLang="en-US">
                <a:solidFill>
                  <a:srgbClr val="FFFF00"/>
                </a:solidFill>
              </a:rPr>
              <a:t>同名方法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參數</a:t>
            </a:r>
            <a:r>
              <a:rPr lang="zh-TW" altLang="en-US">
                <a:solidFill>
                  <a:srgbClr val="FFFF00"/>
                </a:solidFill>
              </a:rPr>
              <a:t>型別或數量皆不同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程式會</a:t>
            </a:r>
            <a:r>
              <a:rPr lang="zh-TW" altLang="en-US">
                <a:solidFill>
                  <a:srgbClr val="FFFF00"/>
                </a:solidFill>
              </a:rPr>
              <a:t>根據</a:t>
            </a:r>
            <a:r>
              <a:rPr lang="zh-TW" altLang="en-US">
                <a:solidFill>
                  <a:srgbClr val="00B0F0"/>
                </a:solidFill>
              </a:rPr>
              <a:t>引數</a:t>
            </a:r>
            <a:r>
              <a:rPr lang="zh-TW" altLang="en-US">
                <a:solidFill>
                  <a:srgbClr val="FFFF00"/>
                </a:solidFill>
              </a:rPr>
              <a:t>的型別或數量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/>
              <a:t>來決定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哪個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9E08937C-203E-423F-AE3E-4D91203BDB78}"/>
              </a:ext>
            </a:extLst>
          </p:cNvPr>
          <p:cNvSpPr/>
          <p:nvPr/>
        </p:nvSpPr>
        <p:spPr>
          <a:xfrm>
            <a:off x="6500820" y="4250530"/>
            <a:ext cx="3131336" cy="22542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364E283B-5823-4029-889E-A729AA1F8EA4}"/>
              </a:ext>
            </a:extLst>
          </p:cNvPr>
          <p:cNvSpPr/>
          <p:nvPr/>
        </p:nvSpPr>
        <p:spPr>
          <a:xfrm>
            <a:off x="6500820" y="5461395"/>
            <a:ext cx="3876667" cy="225422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E1CE27AB-CE39-4CB3-89F7-71B186BA8E5E}"/>
              </a:ext>
            </a:extLst>
          </p:cNvPr>
          <p:cNvSpPr/>
          <p:nvPr/>
        </p:nvSpPr>
        <p:spPr>
          <a:xfrm>
            <a:off x="7714612" y="4732732"/>
            <a:ext cx="1555594" cy="243680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094FD453-3443-4883-8A34-2449F0A6065F}"/>
              </a:ext>
            </a:extLst>
          </p:cNvPr>
          <p:cNvSpPr/>
          <p:nvPr/>
        </p:nvSpPr>
        <p:spPr>
          <a:xfrm>
            <a:off x="7698581" y="5723729"/>
            <a:ext cx="1912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11BAF4AE-D3D9-49A3-8825-C60B1D86B12F}"/>
              </a:ext>
            </a:extLst>
          </p:cNvPr>
          <p:cNvSpPr/>
          <p:nvPr/>
        </p:nvSpPr>
        <p:spPr>
          <a:xfrm>
            <a:off x="8151788" y="5723728"/>
            <a:ext cx="1004144" cy="228601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AA5DA7D6-D9C7-437A-9356-34D64090868D}"/>
              </a:ext>
            </a:extLst>
          </p:cNvPr>
          <p:cNvSpPr/>
          <p:nvPr/>
        </p:nvSpPr>
        <p:spPr>
          <a:xfrm>
            <a:off x="9034461" y="3535362"/>
            <a:ext cx="1343027" cy="208754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FFFF00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326E6B58-B9C2-430A-A408-D13E039A9537}"/>
              </a:ext>
            </a:extLst>
          </p:cNvPr>
          <p:cNvCxnSpPr>
            <a:cxnSpLocks/>
          </p:cNvCxnSpPr>
          <p:nvPr/>
        </p:nvCxnSpPr>
        <p:spPr>
          <a:xfrm>
            <a:off x="10007588" y="3744116"/>
            <a:ext cx="0" cy="1717279"/>
          </a:xfrm>
          <a:prstGeom prst="straightConnector1">
            <a:avLst/>
          </a:prstGeom>
          <a:ln w="190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A362ABA4-3BBA-43FD-977C-9E41E980B40A}"/>
              </a:ext>
            </a:extLst>
          </p:cNvPr>
          <p:cNvGrpSpPr/>
          <p:nvPr/>
        </p:nvGrpSpPr>
        <p:grpSpPr>
          <a:xfrm>
            <a:off x="8870156" y="4487865"/>
            <a:ext cx="616744" cy="1235863"/>
            <a:chOff x="8870156" y="4487865"/>
            <a:chExt cx="616744" cy="1235863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782D64B7-E4FA-4E4D-B44D-D015515B1A92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9270206" y="4854572"/>
              <a:ext cx="216694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4C1E2278-4877-46EC-AB13-9D35EF0B04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7376" y="4487865"/>
              <a:ext cx="0" cy="366707"/>
            </a:xfrm>
            <a:prstGeom prst="straightConnector1">
              <a:avLst/>
            </a:prstGeom>
            <a:ln w="190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F1E2C999-D973-4685-B47E-C0CD64C1BE38}"/>
                </a:ext>
              </a:extLst>
            </p:cNvPr>
            <p:cNvCxnSpPr>
              <a:cxnSpLocks/>
            </p:cNvCxnSpPr>
            <p:nvPr/>
          </p:nvCxnSpPr>
          <p:spPr>
            <a:xfrm>
              <a:off x="9477376" y="4854572"/>
              <a:ext cx="0" cy="869156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82EC1072-94C4-4419-A2F6-F060BD1610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70156" y="5271292"/>
              <a:ext cx="607222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F9C2991C-1447-4F2E-AAB1-490FDC6A6F9B}"/>
                </a:ext>
              </a:extLst>
            </p:cNvPr>
            <p:cNvCxnSpPr>
              <a:cxnSpLocks/>
            </p:cNvCxnSpPr>
            <p:nvPr/>
          </p:nvCxnSpPr>
          <p:spPr>
            <a:xfrm>
              <a:off x="8870156" y="5262563"/>
              <a:ext cx="0" cy="461165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84372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081D07-B782-4C16-9C6B-C0FD1463A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最大公因數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8EC285-A647-4014-B230-68FFF6D8B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3376"/>
            <a:ext cx="6973889" cy="3175933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最大公因數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(greatest common divisor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gcd)</a:t>
            </a:r>
          </a:p>
          <a:p>
            <a:r>
              <a:rPr lang="zh-TW" altLang="en-US"/>
              <a:t>程式實現常使用程式碼簡潔的</a:t>
            </a:r>
            <a:r>
              <a:rPr lang="zh-TW" altLang="en-US">
                <a:solidFill>
                  <a:srgbClr val="00B0F0"/>
                </a:solidFill>
              </a:rPr>
              <a:t>輾轉相除法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歐幾里得算法，</a:t>
            </a:r>
            <a:r>
              <a:rPr lang="en-US" altLang="zh-TW">
                <a:solidFill>
                  <a:srgbClr val="00B0F0"/>
                </a:solidFill>
              </a:rPr>
              <a:t>Euclidean algorithm)</a:t>
            </a:r>
          </a:p>
          <a:p>
            <a:r>
              <a:rPr lang="zh-TW" altLang="en-US">
                <a:solidFill>
                  <a:srgbClr val="00B0F0"/>
                </a:solidFill>
              </a:rPr>
              <a:t>輾轉相除法</a:t>
            </a:r>
            <a:r>
              <a:rPr lang="zh-TW" altLang="en-US"/>
              <a:t>說明：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 + r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BB0730-167C-4140-BD67-CBBC5A989A60}"/>
              </a:ext>
            </a:extLst>
          </p:cNvPr>
          <p:cNvSpPr txBox="1"/>
          <p:nvPr/>
        </p:nvSpPr>
        <p:spPr>
          <a:xfrm>
            <a:off x="862193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256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C951844E-356A-4374-BEC6-92A2950E552A}"/>
              </a:ext>
            </a:extLst>
          </p:cNvPr>
          <p:cNvSpPr txBox="1"/>
          <p:nvPr/>
        </p:nvSpPr>
        <p:spPr>
          <a:xfrm>
            <a:off x="9897195" y="91006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0275AF2A-E26D-409F-80AC-1793B50E3D26}"/>
              </a:ext>
            </a:extLst>
          </p:cNvPr>
          <p:cNvSpPr txBox="1"/>
          <p:nvPr/>
        </p:nvSpPr>
        <p:spPr>
          <a:xfrm>
            <a:off x="10210401" y="143396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43C91872-54C2-4BE2-A326-45A2EB28E394}"/>
              </a:ext>
            </a:extLst>
          </p:cNvPr>
          <p:cNvSpPr txBox="1"/>
          <p:nvPr/>
        </p:nvSpPr>
        <p:spPr>
          <a:xfrm>
            <a:off x="9878692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BB8C157-1532-4D3E-9E4D-28F701A03153}"/>
              </a:ext>
            </a:extLst>
          </p:cNvPr>
          <p:cNvSpPr txBox="1"/>
          <p:nvPr/>
        </p:nvSpPr>
        <p:spPr>
          <a:xfrm>
            <a:off x="8615410" y="144292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144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54BF5B0D-7583-4B11-8AB9-398574C6F399}"/>
              </a:ext>
            </a:extLst>
          </p:cNvPr>
          <p:cNvSpPr txBox="1"/>
          <p:nvPr/>
        </p:nvSpPr>
        <p:spPr>
          <a:xfrm>
            <a:off x="8626590" y="2090914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03DBC2A1-54F2-4226-8E60-5C2EF2389A99}"/>
              </a:ext>
            </a:extLst>
          </p:cNvPr>
          <p:cNvSpPr txBox="1"/>
          <p:nvPr/>
        </p:nvSpPr>
        <p:spPr>
          <a:xfrm>
            <a:off x="9872166" y="2623776"/>
            <a:ext cx="11993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112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A8135984-F63F-47C0-812C-D61A5B35E799}"/>
              </a:ext>
            </a:extLst>
          </p:cNvPr>
          <p:cNvCxnSpPr>
            <a:cxnSpLocks/>
          </p:cNvCxnSpPr>
          <p:nvPr/>
        </p:nvCxnSpPr>
        <p:spPr>
          <a:xfrm>
            <a:off x="8615410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198C99B-B549-42A5-B7A5-5F8901115D37}"/>
              </a:ext>
            </a:extLst>
          </p:cNvPr>
          <p:cNvSpPr txBox="1"/>
          <p:nvPr/>
        </p:nvSpPr>
        <p:spPr>
          <a:xfrm>
            <a:off x="10041283" y="3267148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32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7" name="文字方塊 36">
            <a:extLst>
              <a:ext uri="{FF2B5EF4-FFF2-40B4-BE49-F238E27FC236}">
                <a16:creationId xmlns:a16="http://schemas.microsoft.com/office/drawing/2014/main" id="{F7DB28A3-C545-4326-9213-0CE9DB70ED83}"/>
              </a:ext>
            </a:extLst>
          </p:cNvPr>
          <p:cNvSpPr txBox="1"/>
          <p:nvPr/>
        </p:nvSpPr>
        <p:spPr>
          <a:xfrm>
            <a:off x="8796929" y="2601083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96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F67A37D-E2EA-4E4F-9610-B758D265C1CB}"/>
              </a:ext>
            </a:extLst>
          </p:cNvPr>
          <p:cNvSpPr txBox="1"/>
          <p:nvPr/>
        </p:nvSpPr>
        <p:spPr>
          <a:xfrm>
            <a:off x="8796929" y="3235490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16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39" name="文字方塊 38">
            <a:extLst>
              <a:ext uri="{FF2B5EF4-FFF2-40B4-BE49-F238E27FC236}">
                <a16:creationId xmlns:a16="http://schemas.microsoft.com/office/drawing/2014/main" id="{40F03044-44FA-49F1-887A-D86763E286C7}"/>
              </a:ext>
            </a:extLst>
          </p:cNvPr>
          <p:cNvSpPr txBox="1"/>
          <p:nvPr/>
        </p:nvSpPr>
        <p:spPr>
          <a:xfrm>
            <a:off x="10026959" y="3835331"/>
            <a:ext cx="86113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32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2E9D1E1B-E56D-4691-A979-64869FA94BFB}"/>
              </a:ext>
            </a:extLst>
          </p:cNvPr>
          <p:cNvSpPr txBox="1"/>
          <p:nvPr/>
        </p:nvSpPr>
        <p:spPr>
          <a:xfrm>
            <a:off x="10240082" y="4528491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0</a:t>
            </a:r>
            <a:endParaRPr lang="zh-TW" altLang="en-US" sz="4800">
              <a:solidFill>
                <a:srgbClr val="92D050"/>
              </a:solidFill>
            </a:endParaRPr>
          </a:p>
        </p:txBody>
      </p:sp>
      <p:cxnSp>
        <p:nvCxnSpPr>
          <p:cNvPr id="49" name="直線接點 48">
            <a:extLst>
              <a:ext uri="{FF2B5EF4-FFF2-40B4-BE49-F238E27FC236}">
                <a16:creationId xmlns:a16="http://schemas.microsoft.com/office/drawing/2014/main" id="{45A01880-4AD2-4E66-948B-8E16FC254855}"/>
              </a:ext>
            </a:extLst>
          </p:cNvPr>
          <p:cNvCxnSpPr>
            <a:cxnSpLocks/>
          </p:cNvCxnSpPr>
          <p:nvPr/>
        </p:nvCxnSpPr>
        <p:spPr>
          <a:xfrm>
            <a:off x="7825905" y="4610131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4BA1C40F-DDE3-41F5-9144-28CB0D6DE0A2}"/>
              </a:ext>
            </a:extLst>
          </p:cNvPr>
          <p:cNvSpPr txBox="1"/>
          <p:nvPr/>
        </p:nvSpPr>
        <p:spPr>
          <a:xfrm>
            <a:off x="11173262" y="91006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0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750EAD-A582-470E-842B-C2B623DB7626}"/>
              </a:ext>
            </a:extLst>
          </p:cNvPr>
          <p:cNvSpPr txBox="1"/>
          <p:nvPr/>
        </p:nvSpPr>
        <p:spPr>
          <a:xfrm>
            <a:off x="11161426" y="208357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1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54" name="文字方塊 53">
            <a:extLst>
              <a:ext uri="{FF2B5EF4-FFF2-40B4-BE49-F238E27FC236}">
                <a16:creationId xmlns:a16="http://schemas.microsoft.com/office/drawing/2014/main" id="{372BB75B-06FA-4990-952A-A428AD128498}"/>
              </a:ext>
            </a:extLst>
          </p:cNvPr>
          <p:cNvSpPr txBox="1"/>
          <p:nvPr/>
        </p:nvSpPr>
        <p:spPr>
          <a:xfrm>
            <a:off x="8035322" y="209296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3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5" name="文字方塊 54">
            <a:extLst>
              <a:ext uri="{FF2B5EF4-FFF2-40B4-BE49-F238E27FC236}">
                <a16:creationId xmlns:a16="http://schemas.microsoft.com/office/drawing/2014/main" id="{DC097A2B-11BD-4BC5-A081-42AADB701FCA}"/>
              </a:ext>
            </a:extLst>
          </p:cNvPr>
          <p:cNvSpPr txBox="1"/>
          <p:nvPr/>
        </p:nvSpPr>
        <p:spPr>
          <a:xfrm>
            <a:off x="8052196" y="921084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92D050"/>
                </a:solidFill>
              </a:rPr>
              <a:t>1</a:t>
            </a:r>
            <a:endParaRPr lang="zh-TW" altLang="en-US" sz="4800">
              <a:solidFill>
                <a:srgbClr val="92D050"/>
              </a:solidFill>
            </a:endParaRPr>
          </a:p>
        </p:txBody>
      </p: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34D4427F-065B-4180-A532-1914927DDAE1}"/>
              </a:ext>
            </a:extLst>
          </p:cNvPr>
          <p:cNvSpPr txBox="1"/>
          <p:nvPr/>
        </p:nvSpPr>
        <p:spPr>
          <a:xfrm>
            <a:off x="11173262" y="3267148"/>
            <a:ext cx="5228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4800">
                <a:solidFill>
                  <a:srgbClr val="00B0F0"/>
                </a:solidFill>
              </a:rPr>
              <a:t>2</a:t>
            </a:r>
            <a:endParaRPr lang="zh-TW" altLang="en-US" sz="4800">
              <a:solidFill>
                <a:srgbClr val="00B0F0"/>
              </a:solidFill>
            </a:endParaRPr>
          </a:p>
        </p:txBody>
      </p:sp>
      <p:sp>
        <p:nvSpPr>
          <p:cNvPr id="79" name="矩形: 圓角 78">
            <a:extLst>
              <a:ext uri="{FF2B5EF4-FFF2-40B4-BE49-F238E27FC236}">
                <a16:creationId xmlns:a16="http://schemas.microsoft.com/office/drawing/2014/main" id="{153E6017-CCA0-47B2-9EBB-E0BAE259892D}"/>
              </a:ext>
            </a:extLst>
          </p:cNvPr>
          <p:cNvSpPr/>
          <p:nvPr/>
        </p:nvSpPr>
        <p:spPr>
          <a:xfrm>
            <a:off x="8825792" y="3420664"/>
            <a:ext cx="836478" cy="504234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76935F7-ADA1-4AE0-978D-BADAB9953D75}"/>
              </a:ext>
            </a:extLst>
          </p:cNvPr>
          <p:cNvSpPr txBox="1"/>
          <p:nvPr/>
        </p:nvSpPr>
        <p:spPr>
          <a:xfrm>
            <a:off x="8764471" y="3921423"/>
            <a:ext cx="95410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最大</a:t>
            </a:r>
            <a:endParaRPr lang="en-US" altLang="zh-TW" sz="2000">
              <a:solidFill>
                <a:srgbClr val="FFFF00"/>
              </a:solidFill>
            </a:endParaRPr>
          </a:p>
          <a:p>
            <a:pPr algn="ctr"/>
            <a:r>
              <a:rPr lang="zh-TW" altLang="en-US" sz="2000">
                <a:solidFill>
                  <a:srgbClr val="FFFF00"/>
                </a:solidFill>
              </a:rPr>
              <a:t>公因數</a:t>
            </a:r>
          </a:p>
        </p:txBody>
      </p:sp>
      <p:sp>
        <p:nvSpPr>
          <p:cNvPr id="81" name="矩形: 圓角 80">
            <a:extLst>
              <a:ext uri="{FF2B5EF4-FFF2-40B4-BE49-F238E27FC236}">
                <a16:creationId xmlns:a16="http://schemas.microsoft.com/office/drawing/2014/main" id="{B5ACBE98-408B-44C2-ADB6-A638AA7A128E}"/>
              </a:ext>
            </a:extLst>
          </p:cNvPr>
          <p:cNvSpPr/>
          <p:nvPr/>
        </p:nvSpPr>
        <p:spPr>
          <a:xfrm>
            <a:off x="10082501" y="4710601"/>
            <a:ext cx="828756" cy="493096"/>
          </a:xfrm>
          <a:prstGeom prst="roundRect">
            <a:avLst/>
          </a:prstGeom>
          <a:noFill/>
          <a:ln w="381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1200"/>
          </a:p>
        </p:txBody>
      </p: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91929012-5F22-41AB-BDD2-9CD72C255757}"/>
              </a:ext>
            </a:extLst>
          </p:cNvPr>
          <p:cNvSpPr txBox="1"/>
          <p:nvPr/>
        </p:nvSpPr>
        <p:spPr>
          <a:xfrm>
            <a:off x="9860258" y="5232136"/>
            <a:ext cx="12362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TW" altLang="en-US" sz="2000">
                <a:solidFill>
                  <a:srgbClr val="FFFF00"/>
                </a:solidFill>
              </a:rPr>
              <a:t>餘數為 </a:t>
            </a:r>
            <a:r>
              <a:rPr lang="en-US" altLang="zh-TW" sz="2000">
                <a:solidFill>
                  <a:srgbClr val="FFFF00"/>
                </a:solidFill>
              </a:rPr>
              <a:t>0</a:t>
            </a:r>
            <a:endParaRPr lang="zh-TW" altLang="en-US" sz="2000">
              <a:solidFill>
                <a:srgbClr val="FFFF0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34DD59-1CDF-4C7C-94DA-434FB4ED6C3E}"/>
              </a:ext>
            </a:extLst>
          </p:cNvPr>
          <p:cNvGrpSpPr/>
          <p:nvPr/>
        </p:nvGrpSpPr>
        <p:grpSpPr>
          <a:xfrm>
            <a:off x="844357" y="4660919"/>
            <a:ext cx="5282215" cy="1569660"/>
            <a:chOff x="844357" y="4649626"/>
            <a:chExt cx="5282215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61CE207-BC16-4AD0-98CC-459A38D1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357" y="4649626"/>
              <a:ext cx="528221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 ==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gcd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(b, a % b);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9EBBD63F-2A38-4016-9959-9FA7D9F56818}"/>
                </a:ext>
              </a:extLst>
            </p:cNvPr>
            <p:cNvSpPr txBox="1"/>
            <p:nvPr/>
          </p:nvSpPr>
          <p:spPr>
            <a:xfrm>
              <a:off x="5405933" y="5849954"/>
              <a:ext cx="7206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5D06ABB-6B1D-41C1-9504-DEE2F1CBA627}"/>
              </a:ext>
            </a:extLst>
          </p:cNvPr>
          <p:cNvCxnSpPr>
            <a:cxnSpLocks/>
          </p:cNvCxnSpPr>
          <p:nvPr/>
        </p:nvCxnSpPr>
        <p:spPr>
          <a:xfrm>
            <a:off x="985926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9095791D-A10F-42AB-AB0C-5783AD5357C0}"/>
              </a:ext>
            </a:extLst>
          </p:cNvPr>
          <p:cNvCxnSpPr>
            <a:cxnSpLocks/>
          </p:cNvCxnSpPr>
          <p:nvPr/>
        </p:nvCxnSpPr>
        <p:spPr>
          <a:xfrm>
            <a:off x="11122397" y="1107287"/>
            <a:ext cx="0" cy="46975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7BF6BD67-1320-4B97-9E36-B53D00BB2DD6}"/>
              </a:ext>
            </a:extLst>
          </p:cNvPr>
          <p:cNvCxnSpPr>
            <a:cxnSpLocks/>
          </p:cNvCxnSpPr>
          <p:nvPr/>
        </p:nvCxnSpPr>
        <p:spPr>
          <a:xfrm>
            <a:off x="7825905" y="3327165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接點 57">
            <a:extLst>
              <a:ext uri="{FF2B5EF4-FFF2-40B4-BE49-F238E27FC236}">
                <a16:creationId xmlns:a16="http://schemas.microsoft.com/office/drawing/2014/main" id="{537CDEB7-A065-45FC-BAD9-DB25CD1FC51F}"/>
              </a:ext>
            </a:extLst>
          </p:cNvPr>
          <p:cNvCxnSpPr>
            <a:cxnSpLocks/>
          </p:cNvCxnSpPr>
          <p:nvPr/>
        </p:nvCxnSpPr>
        <p:spPr>
          <a:xfrm>
            <a:off x="7825905" y="2153650"/>
            <a:ext cx="405765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線單箭頭接點 83">
            <a:extLst>
              <a:ext uri="{FF2B5EF4-FFF2-40B4-BE49-F238E27FC236}">
                <a16:creationId xmlns:a16="http://schemas.microsoft.com/office/drawing/2014/main" id="{D5964232-BC48-4B65-BCB0-C3C50E050672}"/>
              </a:ext>
            </a:extLst>
          </p:cNvPr>
          <p:cNvCxnSpPr>
            <a:cxnSpLocks/>
          </p:cNvCxnSpPr>
          <p:nvPr/>
        </p:nvCxnSpPr>
        <p:spPr>
          <a:xfrm flipH="1" flipV="1">
            <a:off x="9653423" y="3877452"/>
            <a:ext cx="457866" cy="842697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448B5F61-953B-4C7F-8F48-4F81E21DCB81}"/>
              </a:ext>
            </a:extLst>
          </p:cNvPr>
          <p:cNvGrpSpPr/>
          <p:nvPr/>
        </p:nvGrpSpPr>
        <p:grpSpPr>
          <a:xfrm>
            <a:off x="8283575" y="1107287"/>
            <a:ext cx="465600" cy="5105718"/>
            <a:chOff x="8283575" y="1107287"/>
            <a:chExt cx="465600" cy="5105718"/>
          </a:xfrm>
        </p:grpSpPr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70565947-410A-46D2-8BF4-95B50F412BF2}"/>
                </a:ext>
              </a:extLst>
            </p:cNvPr>
            <p:cNvCxnSpPr>
              <a:cxnSpLocks/>
            </p:cNvCxnSpPr>
            <p:nvPr/>
          </p:nvCxnSpPr>
          <p:spPr>
            <a:xfrm>
              <a:off x="8313645" y="1107287"/>
              <a:ext cx="0" cy="5102502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175C2474-B67F-404F-87BC-8C3D40796A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3575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E5EDC312-A715-471F-8135-F8B02622C853}"/>
              </a:ext>
            </a:extLst>
          </p:cNvPr>
          <p:cNvGrpSpPr/>
          <p:nvPr/>
        </p:nvGrpSpPr>
        <p:grpSpPr>
          <a:xfrm>
            <a:off x="10985349" y="1107287"/>
            <a:ext cx="465600" cy="5133969"/>
            <a:chOff x="10985349" y="1107287"/>
            <a:chExt cx="465600" cy="5133969"/>
          </a:xfrm>
        </p:grpSpPr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E792F6C5-B6C5-48E7-8021-103B48A3835E}"/>
                </a:ext>
              </a:extLst>
            </p:cNvPr>
            <p:cNvCxnSpPr>
              <a:cxnSpLocks/>
            </p:cNvCxnSpPr>
            <p:nvPr/>
          </p:nvCxnSpPr>
          <p:spPr>
            <a:xfrm>
              <a:off x="11422875" y="1107287"/>
              <a:ext cx="0" cy="5133969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7B16DF34-EFC8-4507-948C-B28698024D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985349" y="6213005"/>
              <a:ext cx="465600" cy="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矩形: 圓角 64">
            <a:extLst>
              <a:ext uri="{FF2B5EF4-FFF2-40B4-BE49-F238E27FC236}">
                <a16:creationId xmlns:a16="http://schemas.microsoft.com/office/drawing/2014/main" id="{C4BB5C48-7895-4FBA-91E4-52F21850A3DC}"/>
              </a:ext>
            </a:extLst>
          </p:cNvPr>
          <p:cNvSpPr/>
          <p:nvPr/>
        </p:nvSpPr>
        <p:spPr>
          <a:xfrm>
            <a:off x="8848500" y="5959908"/>
            <a:ext cx="2085465" cy="50619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rgbClr val="FFC000"/>
                </a:solidFill>
              </a:rPr>
              <a:t>商數不重要</a:t>
            </a:r>
          </a:p>
        </p:txBody>
      </p:sp>
      <p:sp>
        <p:nvSpPr>
          <p:cNvPr id="74" name="矩形: 圓角 73">
            <a:extLst>
              <a:ext uri="{FF2B5EF4-FFF2-40B4-BE49-F238E27FC236}">
                <a16:creationId xmlns:a16="http://schemas.microsoft.com/office/drawing/2014/main" id="{EBE842EE-9C76-4A5B-865C-1B1866382A19}"/>
              </a:ext>
            </a:extLst>
          </p:cNvPr>
          <p:cNvSpPr/>
          <p:nvPr/>
        </p:nvSpPr>
        <p:spPr>
          <a:xfrm>
            <a:off x="7774573" y="959184"/>
            <a:ext cx="4193916" cy="5613065"/>
          </a:xfrm>
          <a:prstGeom prst="roundRect">
            <a:avLst>
              <a:gd name="adj" fmla="val 10927"/>
            </a:avLst>
          </a:prstGeom>
          <a:noFill/>
          <a:ln w="76200">
            <a:solidFill>
              <a:srgbClr val="CCE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02240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1000"/>
                            </p:stCondLst>
                            <p:childTnLst>
                              <p:par>
                                <p:cTn id="9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9" dur="3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3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800"/>
                            </p:stCondLst>
                            <p:childTnLst>
                              <p:par>
                                <p:cTn id="11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3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100"/>
                            </p:stCondLst>
                            <p:childTnLst>
                              <p:par>
                                <p:cTn id="11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1" dur="3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4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6" grpId="0"/>
      <p:bldP spid="19" grpId="0"/>
      <p:bldP spid="20" grpId="0"/>
      <p:bldP spid="22" grpId="0"/>
      <p:bldP spid="23" grpId="0"/>
      <p:bldP spid="36" grpId="0"/>
      <p:bldP spid="37" grpId="0"/>
      <p:bldP spid="38" grpId="0"/>
      <p:bldP spid="39" grpId="0"/>
      <p:bldP spid="44" grpId="0"/>
      <p:bldP spid="50" grpId="0"/>
      <p:bldP spid="53" grpId="0"/>
      <p:bldP spid="54" grpId="0"/>
      <p:bldP spid="55" grpId="0"/>
      <p:bldP spid="56" grpId="0"/>
      <p:bldP spid="79" grpId="0" animBg="1"/>
      <p:bldP spid="80" grpId="0"/>
      <p:bldP spid="81" grpId="0" animBg="1"/>
      <p:bldP spid="82" grpId="0"/>
      <p:bldP spid="65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9A70EE-E03B-4DFE-A2DE-2438450BF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補充：輾轉相除法證明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F9EA86D-B949-4190-A427-FAA8ECB4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17" y="1194306"/>
            <a:ext cx="8749451" cy="5189537"/>
          </a:xfrm>
        </p:spPr>
        <p:txBody>
          <a:bodyPr>
            <a:normAutofit/>
          </a:bodyPr>
          <a:lstStyle/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已知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，且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1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故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設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pg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則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 b="0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∈ </a:t>
            </a:r>
            <a:r>
              <a:rPr lang="en-US" altLang="zh-TW" b="1" i="0">
                <a:solidFill>
                  <a:srgbClr val="00B0F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得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puq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uq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必有因數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</a:p>
          <a:p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，故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  <a:p>
            <a:endParaRPr lang="en-US" altLang="zh-TW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3.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當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</a:t>
            </a:r>
            <a:r>
              <a:rPr lang="zh-TW" altLang="en-US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時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bq</a:t>
            </a:r>
            <a:r>
              <a:rPr lang="zh-TW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，則 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gcd(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TW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altLang="zh-TW" i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C2F9D4BD-56F4-4A89-8891-44EDB5C737E5}"/>
              </a:ext>
            </a:extLst>
          </p:cNvPr>
          <p:cNvGrpSpPr/>
          <p:nvPr/>
        </p:nvGrpSpPr>
        <p:grpSpPr>
          <a:xfrm>
            <a:off x="7978614" y="1648380"/>
            <a:ext cx="3964660" cy="4650324"/>
            <a:chOff x="7648177" y="1494279"/>
            <a:chExt cx="4314825" cy="5061046"/>
          </a:xfrm>
        </p:grpSpPr>
        <p:grpSp>
          <p:nvGrpSpPr>
            <p:cNvPr id="43" name="群組 42">
              <a:extLst>
                <a:ext uri="{FF2B5EF4-FFF2-40B4-BE49-F238E27FC236}">
                  <a16:creationId xmlns:a16="http://schemas.microsoft.com/office/drawing/2014/main" id="{C8148715-C162-424F-8E26-6F88FBBE7208}"/>
                </a:ext>
              </a:extLst>
            </p:cNvPr>
            <p:cNvGrpSpPr/>
            <p:nvPr/>
          </p:nvGrpSpPr>
          <p:grpSpPr>
            <a:xfrm>
              <a:off x="7734300" y="1494279"/>
              <a:ext cx="4057650" cy="4936207"/>
              <a:chOff x="8083143" y="1494279"/>
              <a:chExt cx="4057650" cy="4936207"/>
            </a:xfrm>
          </p:grpSpPr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8264AFBC-4DFF-47FB-B501-7FCE14D1A6E2}"/>
                  </a:ext>
                </a:extLst>
              </p:cNvPr>
              <p:cNvSpPr txBox="1"/>
              <p:nvPr/>
            </p:nvSpPr>
            <p:spPr>
              <a:xfrm>
                <a:off x="887917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256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E1BF0C56-D341-421B-AA65-09995FC7E802}"/>
                  </a:ext>
                </a:extLst>
              </p:cNvPr>
              <p:cNvSpPr txBox="1"/>
              <p:nvPr/>
            </p:nvSpPr>
            <p:spPr>
              <a:xfrm>
                <a:off x="10154433" y="1494279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0A2D6CF5-01C3-44F5-B9B4-65029F7081FC}"/>
                  </a:ext>
                </a:extLst>
              </p:cNvPr>
              <p:cNvSpPr txBox="1"/>
              <p:nvPr/>
            </p:nvSpPr>
            <p:spPr>
              <a:xfrm>
                <a:off x="10467639" y="2018176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AC51A76B-33EB-45F0-BCCC-6140816B779D}"/>
                  </a:ext>
                </a:extLst>
              </p:cNvPr>
              <p:cNvSpPr txBox="1"/>
              <p:nvPr/>
            </p:nvSpPr>
            <p:spPr>
              <a:xfrm>
                <a:off x="10135930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B877DD55-1D69-4477-ABEE-5103C41555B1}"/>
                  </a:ext>
                </a:extLst>
              </p:cNvPr>
              <p:cNvSpPr txBox="1"/>
              <p:nvPr/>
            </p:nvSpPr>
            <p:spPr>
              <a:xfrm>
                <a:off x="8872648" y="2027138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144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3D3F437-0110-433E-9CC1-91D162E6CEBB}"/>
                  </a:ext>
                </a:extLst>
              </p:cNvPr>
              <p:cNvSpPr txBox="1"/>
              <p:nvPr/>
            </p:nvSpPr>
            <p:spPr>
              <a:xfrm>
                <a:off x="8883828" y="2675130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E231E2E-406D-405C-922F-3B7BA37A54E5}"/>
                  </a:ext>
                </a:extLst>
              </p:cNvPr>
              <p:cNvSpPr txBox="1"/>
              <p:nvPr/>
            </p:nvSpPr>
            <p:spPr>
              <a:xfrm>
                <a:off x="10129404" y="3207991"/>
                <a:ext cx="1199367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112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cxnSp>
            <p:nvCxnSpPr>
              <p:cNvPr id="14" name="直線接點 13">
                <a:extLst>
                  <a:ext uri="{FF2B5EF4-FFF2-40B4-BE49-F238E27FC236}">
                    <a16:creationId xmlns:a16="http://schemas.microsoft.com/office/drawing/2014/main" id="{6AEE96CD-C8CF-4529-8540-191883D316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72648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C8DCFED2-6582-45EC-824C-BDAA7C1AA0D4}"/>
                  </a:ext>
                </a:extLst>
              </p:cNvPr>
              <p:cNvSpPr txBox="1"/>
              <p:nvPr/>
            </p:nvSpPr>
            <p:spPr>
              <a:xfrm>
                <a:off x="10298522" y="3851363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32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2EB43980-60E0-4670-8B67-590352B870DA}"/>
                  </a:ext>
                </a:extLst>
              </p:cNvPr>
              <p:cNvSpPr txBox="1"/>
              <p:nvPr/>
            </p:nvSpPr>
            <p:spPr>
              <a:xfrm>
                <a:off x="9054167" y="3185297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96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F22CD242-1CD6-4F7D-9FF3-1F0B1D1369C1}"/>
                  </a:ext>
                </a:extLst>
              </p:cNvPr>
              <p:cNvSpPr txBox="1"/>
              <p:nvPr/>
            </p:nvSpPr>
            <p:spPr>
              <a:xfrm>
                <a:off x="9054167" y="381970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16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CFDAB21F-1E37-4689-BD73-9E9A1B7FDDC9}"/>
                  </a:ext>
                </a:extLst>
              </p:cNvPr>
              <p:cNvSpPr txBox="1"/>
              <p:nvPr/>
            </p:nvSpPr>
            <p:spPr>
              <a:xfrm>
                <a:off x="10284197" y="4419545"/>
                <a:ext cx="861133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32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42B37AA-15F8-48BA-81D5-B58F1C097DD7}"/>
                  </a:ext>
                </a:extLst>
              </p:cNvPr>
              <p:cNvSpPr txBox="1"/>
              <p:nvPr/>
            </p:nvSpPr>
            <p:spPr>
              <a:xfrm>
                <a:off x="10497320" y="5112705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0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20" name="直線接點 19">
                <a:extLst>
                  <a:ext uri="{FF2B5EF4-FFF2-40B4-BE49-F238E27FC236}">
                    <a16:creationId xmlns:a16="http://schemas.microsoft.com/office/drawing/2014/main" id="{631B704E-84DD-4771-BCB9-F765555EFB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5235810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73CDBE51-815D-4852-A15D-DDDF15CF6480}"/>
                  </a:ext>
                </a:extLst>
              </p:cNvPr>
              <p:cNvSpPr txBox="1"/>
              <p:nvPr/>
            </p:nvSpPr>
            <p:spPr>
              <a:xfrm>
                <a:off x="11430500" y="1494279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0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499A9218-6D95-46A5-A079-B289C0E54CD2}"/>
                  </a:ext>
                </a:extLst>
              </p:cNvPr>
              <p:cNvSpPr txBox="1"/>
              <p:nvPr/>
            </p:nvSpPr>
            <p:spPr>
              <a:xfrm>
                <a:off x="11418664" y="266779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1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04E4D574-7AC9-422E-B4DA-C58A07602440}"/>
                  </a:ext>
                </a:extLst>
              </p:cNvPr>
              <p:cNvSpPr txBox="1"/>
              <p:nvPr/>
            </p:nvSpPr>
            <p:spPr>
              <a:xfrm>
                <a:off x="8292560" y="267718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3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EFBD7527-CF85-463C-9E5F-76CA4AFA680A}"/>
                  </a:ext>
                </a:extLst>
              </p:cNvPr>
              <p:cNvSpPr txBox="1"/>
              <p:nvPr/>
            </p:nvSpPr>
            <p:spPr>
              <a:xfrm>
                <a:off x="8309434" y="1505300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92D050"/>
                    </a:solidFill>
                  </a:rPr>
                  <a:t>1</a:t>
                </a:r>
                <a:endParaRPr lang="zh-TW" altLang="en-US" sz="4800">
                  <a:solidFill>
                    <a:srgbClr val="92D050"/>
                  </a:solidFill>
                </a:endParaRPr>
              </a:p>
            </p:txBody>
          </p:sp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8CCDCE4A-7DC7-43D2-B1FD-BAC6745CA2F7}"/>
                  </a:ext>
                </a:extLst>
              </p:cNvPr>
              <p:cNvSpPr txBox="1"/>
              <p:nvPr/>
            </p:nvSpPr>
            <p:spPr>
              <a:xfrm>
                <a:off x="11430500" y="3851363"/>
                <a:ext cx="522899" cy="830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4800">
                    <a:solidFill>
                      <a:srgbClr val="00B0F0"/>
                    </a:solidFill>
                  </a:rPr>
                  <a:t>2</a:t>
                </a:r>
                <a:endParaRPr lang="zh-TW" altLang="en-US" sz="4800">
                  <a:solidFill>
                    <a:srgbClr val="00B0F0"/>
                  </a:solidFill>
                </a:endParaRPr>
              </a:p>
            </p:txBody>
          </p:sp>
          <p:sp>
            <p:nvSpPr>
              <p:cNvPr id="26" name="矩形: 圓角 25">
                <a:extLst>
                  <a:ext uri="{FF2B5EF4-FFF2-40B4-BE49-F238E27FC236}">
                    <a16:creationId xmlns:a16="http://schemas.microsoft.com/office/drawing/2014/main" id="{C810FCA2-6C2E-486B-9122-F53166326B24}"/>
                  </a:ext>
                </a:extLst>
              </p:cNvPr>
              <p:cNvSpPr/>
              <p:nvPr/>
            </p:nvSpPr>
            <p:spPr>
              <a:xfrm>
                <a:off x="9083030" y="4015275"/>
                <a:ext cx="836478" cy="535303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82336007-EDD0-4EE1-959D-CCB49CFA4285}"/>
                  </a:ext>
                </a:extLst>
              </p:cNvPr>
              <p:cNvSpPr txBox="1"/>
              <p:nvPr/>
            </p:nvSpPr>
            <p:spPr>
              <a:xfrm>
                <a:off x="9021709" y="4505638"/>
                <a:ext cx="954108" cy="7078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最大</a:t>
                </a:r>
                <a:endParaRPr lang="en-US" altLang="zh-TW" sz="2000">
                  <a:solidFill>
                    <a:srgbClr val="FFFF00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公因數</a:t>
                </a:r>
              </a:p>
            </p:txBody>
          </p:sp>
          <p:sp>
            <p:nvSpPr>
              <p:cNvPr id="28" name="矩形: 圓角 27">
                <a:extLst>
                  <a:ext uri="{FF2B5EF4-FFF2-40B4-BE49-F238E27FC236}">
                    <a16:creationId xmlns:a16="http://schemas.microsoft.com/office/drawing/2014/main" id="{FC4157BC-4958-4811-9BBB-74C11AA2AC10}"/>
                  </a:ext>
                </a:extLst>
              </p:cNvPr>
              <p:cNvSpPr/>
              <p:nvPr/>
            </p:nvSpPr>
            <p:spPr>
              <a:xfrm>
                <a:off x="10339740" y="5321951"/>
                <a:ext cx="828756" cy="522972"/>
              </a:xfrm>
              <a:prstGeom prst="roundRect">
                <a:avLst/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1200"/>
              </a:p>
            </p:txBody>
          </p:sp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080D7032-8849-478A-9DC9-F4B99E008712}"/>
                  </a:ext>
                </a:extLst>
              </p:cNvPr>
              <p:cNvSpPr txBox="1"/>
              <p:nvPr/>
            </p:nvSpPr>
            <p:spPr>
              <a:xfrm>
                <a:off x="10117496" y="5816350"/>
                <a:ext cx="123623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TW" altLang="en-US" sz="2000">
                    <a:solidFill>
                      <a:srgbClr val="FFFF00"/>
                    </a:solidFill>
                  </a:rPr>
                  <a:t>餘數為 </a:t>
                </a:r>
                <a:r>
                  <a:rPr lang="en-US" altLang="zh-TW" sz="2000">
                    <a:solidFill>
                      <a:srgbClr val="FFFF00"/>
                    </a:solidFill>
                  </a:rPr>
                  <a:t>0</a:t>
                </a:r>
                <a:endParaRPr lang="zh-TW" altLang="en-US" sz="2000">
                  <a:solidFill>
                    <a:srgbClr val="FFFF00"/>
                  </a:solidFill>
                </a:endParaRPr>
              </a:p>
            </p:txBody>
          </p:sp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3305F53E-6056-4EAB-B87F-24B477328E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11650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D6121314-45AD-4540-BFFE-540BE43094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379635" y="1732966"/>
                <a:ext cx="0" cy="469752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接點 31">
                <a:extLst>
                  <a:ext uri="{FF2B5EF4-FFF2-40B4-BE49-F238E27FC236}">
                    <a16:creationId xmlns:a16="http://schemas.microsoft.com/office/drawing/2014/main" id="{36960C1F-4DA6-4698-9ED3-C4FE7491C6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3952844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線接點 32">
                <a:extLst>
                  <a:ext uri="{FF2B5EF4-FFF2-40B4-BE49-F238E27FC236}">
                    <a16:creationId xmlns:a16="http://schemas.microsoft.com/office/drawing/2014/main" id="{F1F8981B-FD38-4B19-B9DA-0F61978E5F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83143" y="2779329"/>
                <a:ext cx="4057650" cy="0"/>
              </a:xfrm>
              <a:prstGeom prst="line">
                <a:avLst/>
              </a:prstGeom>
              <a:ln w="571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線單箭頭接點 33">
                <a:extLst>
                  <a:ext uri="{FF2B5EF4-FFF2-40B4-BE49-F238E27FC236}">
                    <a16:creationId xmlns:a16="http://schemas.microsoft.com/office/drawing/2014/main" id="{6ED3138A-18F9-42B5-A170-372D5BC74AC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9910661" y="4503131"/>
                <a:ext cx="457866" cy="842697"/>
              </a:xfrm>
              <a:prstGeom prst="straightConnector1">
                <a:avLst/>
              </a:prstGeom>
              <a:ln w="38100">
                <a:solidFill>
                  <a:srgbClr val="FFF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矩形: 圓角 43">
              <a:extLst>
                <a:ext uri="{FF2B5EF4-FFF2-40B4-BE49-F238E27FC236}">
                  <a16:creationId xmlns:a16="http://schemas.microsoft.com/office/drawing/2014/main" id="{5F546D4B-ED59-4265-A9E8-196680D4BCBE}"/>
                </a:ext>
              </a:extLst>
            </p:cNvPr>
            <p:cNvSpPr/>
            <p:nvPr/>
          </p:nvSpPr>
          <p:spPr>
            <a:xfrm>
              <a:off x="7648177" y="1622189"/>
              <a:ext cx="4314825" cy="4933136"/>
            </a:xfrm>
            <a:prstGeom prst="roundRect">
              <a:avLst>
                <a:gd name="adj" fmla="val 10927"/>
              </a:avLst>
            </a:prstGeom>
            <a:noFill/>
            <a:ln w="76200">
              <a:solidFill>
                <a:srgbClr val="CCEC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7325730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1958</TotalTime>
  <Words>2838</Words>
  <Application>Microsoft Office PowerPoint</Application>
  <PresentationFormat>寬螢幕</PresentationFormat>
  <Paragraphs>225</Paragraphs>
  <Slides>15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 Math</vt:lpstr>
      <vt:lpstr>Consolas</vt:lpstr>
      <vt:lpstr>Times New Roman</vt:lpstr>
      <vt:lpstr>TYIC</vt:lpstr>
      <vt:lpstr>靜態成員</vt:lpstr>
      <vt:lpstr>函式與方法</vt:lpstr>
      <vt:lpstr>方法</vt:lpstr>
      <vt:lpstr>回傳</vt:lpstr>
      <vt:lpstr>呼叫</vt:lpstr>
      <vt:lpstr>遞迴</vt:lpstr>
      <vt:lpstr>方法多載</vt:lpstr>
      <vt:lpstr>最大公因數</vt:lpstr>
      <vt:lpstr>補充：輾轉相除法證明</vt:lpstr>
      <vt:lpstr>簡化程式</vt:lpstr>
      <vt:lpstr>簡化程式</vt:lpstr>
      <vt:lpstr>簡化程式</vt:lpstr>
      <vt:lpstr>IntelliJ IDEA - 步入和步出</vt:lpstr>
      <vt:lpstr>全域變數與靜態欄位</vt:lpstr>
      <vt:lpstr>靜態欄位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07_靜態成員</dc:title>
  <dc:creator>TYIC</dc:creator>
  <cp:lastModifiedBy>Jacky Chiu</cp:lastModifiedBy>
  <cp:revision>764</cp:revision>
  <dcterms:created xsi:type="dcterms:W3CDTF">2024-07-28T02:29:47Z</dcterms:created>
  <dcterms:modified xsi:type="dcterms:W3CDTF">2024-08-28T08:37:16Z</dcterms:modified>
</cp:coreProperties>
</file>