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63C1-2D52-4292-97E6-6C2EEF60B3E0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5FE5-E3DE-4ECA-9B8D-267043C41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5FE5-E3DE-4ECA-9B8D-267043C41C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30375452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9981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4752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83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68-D8E2-4CF0-9AAD-8F187119A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25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2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6_generic/26_generic_03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4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5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F494-BC8F-4D62-B040-C2F451FC4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43BD-C6D7-4FE0-B699-E5247192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6356166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7D1CED-569C-4E1C-881C-E6FD2BC75B5E}"/>
              </a:ext>
            </a:extLst>
          </p:cNvPr>
          <p:cNvGrpSpPr/>
          <p:nvPr/>
        </p:nvGrpSpPr>
        <p:grpSpPr>
          <a:xfrm>
            <a:off x="286871" y="171727"/>
            <a:ext cx="11645153" cy="6355586"/>
            <a:chOff x="286871" y="171727"/>
            <a:chExt cx="11645153" cy="635558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04369C12-02AC-452D-8BEF-39E8D17DE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2F50C22-B435-419A-80FF-EE24B475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71" y="4572932"/>
              <a:ext cx="63052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C2A309-207A-42C4-AC8E-BE9D7AB57BDE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29C38E9-2A73-493A-9189-469573D0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3C3785-EB2D-424A-A8AA-952FF97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0"/>
            <a:ext cx="6305230" cy="1325563"/>
          </a:xfrm>
        </p:spPr>
        <p:txBody>
          <a:bodyPr/>
          <a:lstStyle/>
          <a:p>
            <a:r>
              <a:rPr lang="zh-TW" altLang="en-US"/>
              <a:t>逆變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3C84-7D94-4781-9459-C0FFC06F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032480"/>
            <a:ext cx="6239434" cy="3062242"/>
          </a:xfrm>
        </p:spPr>
        <p:txBody>
          <a:bodyPr>
            <a:normAutofit/>
          </a:bodyPr>
          <a:lstStyle/>
          <a:p>
            <a:r>
              <a:rPr lang="zh-TW" altLang="en-US"/>
              <a:t>若想要反過來讓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成為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子型別</a:t>
            </a:r>
            <a:r>
              <a:rPr lang="zh-TW" altLang="en-US"/>
              <a:t>，即顛倒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</a:t>
            </a:r>
            <a:r>
              <a:rPr lang="zh-TW" altLang="en-US">
                <a:solidFill>
                  <a:srgbClr val="00B0F0"/>
                </a:solidFill>
              </a:rPr>
              <a:t>型別通配字元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逆變性</a:t>
            </a:r>
            <a:r>
              <a:rPr lang="en-US" altLang="zh-TW">
                <a:solidFill>
                  <a:srgbClr val="00B0F0"/>
                </a:solidFill>
              </a:rPr>
              <a:t>(contravariant)</a:t>
            </a:r>
          </a:p>
          <a:p>
            <a:r>
              <a:rPr lang="zh-TW" altLang="en-US">
                <a:solidFill>
                  <a:srgbClr val="00B0F0"/>
                </a:solidFill>
              </a:rPr>
              <a:t>逆變</a:t>
            </a:r>
            <a:r>
              <a:rPr lang="zh-TW" altLang="en-US"/>
              <a:t>主要用於保證能對該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r>
              <a:rPr lang="zh-TW" altLang="en-US"/>
              <a:t>操作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695FCF-A4A4-44CC-989F-5F7302EB6836}"/>
              </a:ext>
            </a:extLst>
          </p:cNvPr>
          <p:cNvGrpSpPr/>
          <p:nvPr/>
        </p:nvGrpSpPr>
        <p:grpSpPr>
          <a:xfrm>
            <a:off x="286870" y="4094722"/>
            <a:ext cx="6239435" cy="400110"/>
            <a:chOff x="6304124" y="4922691"/>
            <a:chExt cx="6239435" cy="40011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ED939B-B9E6-47E9-8B0F-5B3FF379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4" y="4922691"/>
              <a:ext cx="6239435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super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EEBA548-7423-4C30-AD3F-6A7D62F944FE}"/>
                </a:ext>
              </a:extLst>
            </p:cNvPr>
            <p:cNvSpPr txBox="1"/>
            <p:nvPr/>
          </p:nvSpPr>
          <p:spPr>
            <a:xfrm>
              <a:off x="11910052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7998464-0411-433E-9346-29FBC5877C69}"/>
              </a:ext>
            </a:extLst>
          </p:cNvPr>
          <p:cNvGrpSpPr/>
          <p:nvPr/>
        </p:nvGrpSpPr>
        <p:grpSpPr>
          <a:xfrm>
            <a:off x="2632661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0D9F39C2-0588-4045-9D2E-6F8886AB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645DF0-B4F1-416C-98A3-C7F90BD80373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175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BDB288-623F-4F41-9640-4BE3025A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3" y="171726"/>
            <a:ext cx="6000431" cy="1325563"/>
          </a:xfrm>
        </p:spPr>
        <p:txBody>
          <a:bodyPr/>
          <a:lstStyle/>
          <a:p>
            <a:r>
              <a:rPr lang="zh-TW" altLang="en-US"/>
              <a:t>生產者與消費者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42F4F-AF78-4047-8AD5-7272457F7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430711"/>
            <a:ext cx="6000430" cy="2882245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en-US" altLang="zh-TW" sz="2600">
                <a:solidFill>
                  <a:srgbClr val="00B0F0"/>
                </a:solidFill>
              </a:rPr>
              <a:t>(producer)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提供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en-US" altLang="zh-TW" sz="2600">
                <a:solidFill>
                  <a:srgbClr val="00B0F0"/>
                </a:solidFill>
              </a:rPr>
              <a:t>(consumer)</a:t>
            </a:r>
            <a:r>
              <a:rPr lang="zh-TW" altLang="en-US" sz="2600"/>
              <a:t>是指</a:t>
            </a:r>
            <a:r>
              <a:rPr lang="zh-TW" altLang="en-US" sz="2600">
                <a:solidFill>
                  <a:srgbClr val="FFC000"/>
                </a:solidFill>
              </a:rPr>
              <a:t>接收</a:t>
            </a:r>
            <a:r>
              <a:rPr lang="zh-TW" altLang="en-US" sz="2600">
                <a:solidFill>
                  <a:srgbClr val="00B0F0"/>
                </a:solidFill>
              </a:rPr>
              <a:t>物件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型別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使用</a:t>
            </a:r>
            <a:r>
              <a:rPr lang="zh-TW" altLang="en-US" sz="2600">
                <a:solidFill>
                  <a:srgbClr val="00B0F0"/>
                </a:solidFill>
              </a:rPr>
              <a:t>泛型類別</a:t>
            </a:r>
            <a:r>
              <a:rPr lang="zh-TW" altLang="en-US" sz="2600"/>
              <a:t>時，</a:t>
            </a:r>
            <a:r>
              <a:rPr lang="zh-TW" altLang="en-US" sz="2600">
                <a:solidFill>
                  <a:srgbClr val="FFFF00"/>
                </a:solidFill>
              </a:rPr>
              <a:t>遵守 </a:t>
            </a:r>
            <a:r>
              <a:rPr lang="en-US" altLang="zh-TW" sz="2600">
                <a:solidFill>
                  <a:srgbClr val="FFFF00"/>
                </a:solidFill>
              </a:rPr>
              <a:t>PECS </a:t>
            </a:r>
            <a:r>
              <a:rPr lang="zh-TW" altLang="en-US" sz="2600">
                <a:solidFill>
                  <a:srgbClr val="FFFF00"/>
                </a:solidFill>
              </a:rPr>
              <a:t>原則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FFFF00"/>
                </a:solidFill>
              </a:rPr>
              <a:t>"</a:t>
            </a:r>
            <a:r>
              <a:rPr lang="en-US" altLang="zh-TW" sz="26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extends, Consumer super</a:t>
            </a:r>
            <a:r>
              <a:rPr lang="en-US" altLang="zh-TW" sz="2600">
                <a:solidFill>
                  <a:srgbClr val="FFFF00"/>
                </a:solidFill>
              </a:rPr>
              <a:t>"</a:t>
            </a:r>
          </a:p>
          <a:p>
            <a:r>
              <a:rPr lang="zh-TW" altLang="en-US" sz="2600">
                <a:solidFill>
                  <a:srgbClr val="FFFF00"/>
                </a:solidFill>
              </a:rPr>
              <a:t>也就是對於</a:t>
            </a:r>
            <a:r>
              <a:rPr lang="zh-TW" altLang="en-US" sz="2600">
                <a:solidFill>
                  <a:srgbClr val="00B0F0"/>
                </a:solidFill>
              </a:rPr>
              <a:t>生產者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協變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對於</a:t>
            </a:r>
            <a:r>
              <a:rPr lang="zh-TW" altLang="en-US" sz="2600">
                <a:solidFill>
                  <a:srgbClr val="00B0F0"/>
                </a:solidFill>
              </a:rPr>
              <a:t>消費者</a:t>
            </a:r>
            <a:r>
              <a:rPr lang="zh-TW" altLang="en-US" sz="2600">
                <a:solidFill>
                  <a:srgbClr val="FFFF00"/>
                </a:solidFill>
              </a:rPr>
              <a:t>時使用</a:t>
            </a:r>
            <a:r>
              <a:rPr lang="zh-TW" altLang="en-US" sz="2600">
                <a:solidFill>
                  <a:srgbClr val="00B0F0"/>
                </a:solidFill>
              </a:rPr>
              <a:t>逆變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2823279-AE55-4607-B1C8-5ED1AD756ADF}"/>
              </a:ext>
            </a:extLst>
          </p:cNvPr>
          <p:cNvGrpSpPr/>
          <p:nvPr/>
        </p:nvGrpSpPr>
        <p:grpSpPr>
          <a:xfrm>
            <a:off x="484094" y="171727"/>
            <a:ext cx="11340353" cy="6355586"/>
            <a:chOff x="591671" y="171727"/>
            <a:chExt cx="11340353" cy="6355586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B44E215C-71D6-4DA8-9192-2083702E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2101" y="171727"/>
              <a:ext cx="5339923" cy="635558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Group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element,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 = element;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[index];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Group&lt;?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dstGroup,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?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dstGroup.setElement(mapFunction.map(getElement(i)), i);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BC5E15B-5B4C-410C-B292-2F32117D5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71" y="4572932"/>
              <a:ext cx="6000430" cy="19543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Group&lt;Integer&gt; integerGroup1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Group&lt;Object&gt; integerGroup2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Group&lt;&gt;(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integerGroup1.map(integerGroup2, (value) -&gt; value 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.println(integerGroup2);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E06C3AC-ACE1-407B-8045-56FCE67553A3}"/>
                </a:ext>
              </a:extLst>
            </p:cNvPr>
            <p:cNvSpPr txBox="1"/>
            <p:nvPr/>
          </p:nvSpPr>
          <p:spPr>
            <a:xfrm>
              <a:off x="11240809" y="61579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5E026CB-D2B7-42D9-9199-5C2CB10CB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8271" y="171727"/>
              <a:ext cx="443753" cy="434106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27E105C-F3AF-4639-9AF5-DC94EDDF161F}"/>
              </a:ext>
            </a:extLst>
          </p:cNvPr>
          <p:cNvSpPr/>
          <p:nvPr/>
        </p:nvSpPr>
        <p:spPr>
          <a:xfrm>
            <a:off x="7455694" y="5120667"/>
            <a:ext cx="1952625" cy="15618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DF50233-9AA4-46EF-9162-D34656EF8B64}"/>
              </a:ext>
            </a:extLst>
          </p:cNvPr>
          <p:cNvSpPr/>
          <p:nvPr/>
        </p:nvSpPr>
        <p:spPr>
          <a:xfrm>
            <a:off x="7455694" y="5300665"/>
            <a:ext cx="2647950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56FF21-1B5A-48A4-A703-0F568F04C8C7}"/>
              </a:ext>
            </a:extLst>
          </p:cNvPr>
          <p:cNvGrpSpPr/>
          <p:nvPr/>
        </p:nvGrpSpPr>
        <p:grpSpPr>
          <a:xfrm>
            <a:off x="2525085" y="4572932"/>
            <a:ext cx="3959439" cy="366256"/>
            <a:chOff x="-5363825" y="6211617"/>
            <a:chExt cx="3959439" cy="366256"/>
          </a:xfrm>
        </p:grpSpPr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39D1C33-15F9-41E7-A8D7-4C58CDFA9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363825" y="6211617"/>
              <a:ext cx="394840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[8, 16, 24, 32, 40, 48, 56]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BA5338A-11FF-4D4F-82FD-025BF4C849FC}"/>
                </a:ext>
              </a:extLst>
            </p:cNvPr>
            <p:cNvSpPr txBox="1"/>
            <p:nvPr/>
          </p:nvSpPr>
          <p:spPr>
            <a:xfrm>
              <a:off x="-2185369" y="627009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DE183E4-BCA4-432D-A4A5-938F71E5D65F}"/>
              </a:ext>
            </a:extLst>
          </p:cNvPr>
          <p:cNvSpPr/>
          <p:nvPr/>
        </p:nvSpPr>
        <p:spPr>
          <a:xfrm>
            <a:off x="7265507" y="4637034"/>
            <a:ext cx="1952625" cy="3077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C000"/>
                </a:solidFill>
              </a:rPr>
              <a:t>消費者</a:t>
            </a:r>
            <a:r>
              <a:rPr lang="en-US" altLang="zh-TW" sz="1600">
                <a:solidFill>
                  <a:srgbClr val="FFC000"/>
                </a:solidFill>
              </a:rPr>
              <a:t>(</a:t>
            </a:r>
            <a:r>
              <a:rPr lang="zh-TW" altLang="en-US" sz="1600">
                <a:solidFill>
                  <a:srgbClr val="FFC000"/>
                </a:solidFill>
              </a:rPr>
              <a:t>欲接收物件</a:t>
            </a:r>
            <a:r>
              <a:rPr lang="en-US" altLang="zh-TW" sz="1600">
                <a:solidFill>
                  <a:srgbClr val="FFC000"/>
                </a:solidFill>
              </a:rPr>
              <a:t>)</a:t>
            </a:r>
            <a:endParaRPr lang="zh-TW" altLang="en-US" sz="1600">
              <a:solidFill>
                <a:srgbClr val="FFC000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A73008F-F524-4918-9435-5AD438458228}"/>
              </a:ext>
            </a:extLst>
          </p:cNvPr>
          <p:cNvSpPr/>
          <p:nvPr/>
        </p:nvSpPr>
        <p:spPr>
          <a:xfrm>
            <a:off x="9315903" y="4637661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E060D0A-892C-429A-A8FC-573376DA0299}"/>
              </a:ext>
            </a:extLst>
          </p:cNvPr>
          <p:cNvCxnSpPr>
            <a:cxnSpLocks/>
          </p:cNvCxnSpPr>
          <p:nvPr/>
        </p:nvCxnSpPr>
        <p:spPr>
          <a:xfrm flipH="1">
            <a:off x="8928762" y="4944812"/>
            <a:ext cx="1" cy="17585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91F18354-F22E-46E2-B7AB-B5DC96CE95AC}"/>
              </a:ext>
            </a:extLst>
          </p:cNvPr>
          <p:cNvCxnSpPr>
            <a:cxnSpLocks/>
          </p:cNvCxnSpPr>
          <p:nvPr/>
        </p:nvCxnSpPr>
        <p:spPr>
          <a:xfrm flipH="1">
            <a:off x="9899933" y="494481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8944E00B-CDF9-4755-BCBA-449CCC06139A}"/>
              </a:ext>
            </a:extLst>
          </p:cNvPr>
          <p:cNvSpPr/>
          <p:nvPr/>
        </p:nvSpPr>
        <p:spPr>
          <a:xfrm>
            <a:off x="8151018" y="605833"/>
            <a:ext cx="1748915" cy="13811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FB678B94-4189-48CE-9BD1-A63FA96F360B}"/>
              </a:ext>
            </a:extLst>
          </p:cNvPr>
          <p:cNvSpPr/>
          <p:nvPr/>
        </p:nvSpPr>
        <p:spPr>
          <a:xfrm>
            <a:off x="9218132" y="1105716"/>
            <a:ext cx="1952625" cy="30777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>
                <a:solidFill>
                  <a:srgbClr val="FFFF00"/>
                </a:solidFill>
              </a:rPr>
              <a:t>生產者</a:t>
            </a:r>
            <a:r>
              <a:rPr lang="en-US" altLang="zh-TW" sz="1600">
                <a:solidFill>
                  <a:srgbClr val="FFFF00"/>
                </a:solidFill>
              </a:rPr>
              <a:t>(</a:t>
            </a:r>
            <a:r>
              <a:rPr lang="zh-TW" altLang="en-US" sz="1600">
                <a:solidFill>
                  <a:srgbClr val="FFFF00"/>
                </a:solidFill>
              </a:rPr>
              <a:t>欲提供物件</a:t>
            </a:r>
            <a:r>
              <a:rPr lang="en-US" altLang="zh-TW" sz="1600">
                <a:solidFill>
                  <a:srgbClr val="FFFF00"/>
                </a:solidFill>
              </a:rPr>
              <a:t>)</a:t>
            </a:r>
            <a:endParaRPr lang="zh-TW" altLang="en-US" sz="1600">
              <a:solidFill>
                <a:srgbClr val="FFFF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16CE5C-3107-4B31-808E-58B558EB9328}"/>
              </a:ext>
            </a:extLst>
          </p:cNvPr>
          <p:cNvCxnSpPr>
            <a:cxnSpLocks/>
          </p:cNvCxnSpPr>
          <p:nvPr/>
        </p:nvCxnSpPr>
        <p:spPr>
          <a:xfrm flipH="1" flipV="1">
            <a:off x="9603070" y="743632"/>
            <a:ext cx="1" cy="35585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075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泛型方法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24AA72-7A54-4C8E-8592-B1DAEF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0" y="1582871"/>
            <a:ext cx="6210965" cy="358009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en-US" altLang="zh-TW">
                <a:solidFill>
                  <a:srgbClr val="00B0F0"/>
                </a:solidFill>
              </a:rPr>
              <a:t>(generic)</a:t>
            </a:r>
            <a:r>
              <a:rPr lang="zh-TW" altLang="en-US"/>
              <a:t>是在不知道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使用代號來代替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會把代號擦除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等到執行時才會把真正的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給補上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不能用在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通常使用一個大寫英文字母</a:t>
            </a:r>
            <a:endParaRPr lang="en-US" altLang="zh-TW"/>
          </a:p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，格式如下：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5FE39D8-0FCD-4010-AA0B-AFB1411B9D89}"/>
              </a:ext>
            </a:extLst>
          </p:cNvPr>
          <p:cNvGrpSpPr/>
          <p:nvPr/>
        </p:nvGrpSpPr>
        <p:grpSpPr>
          <a:xfrm>
            <a:off x="345900" y="5162963"/>
            <a:ext cx="11563712" cy="1015663"/>
            <a:chOff x="5888026" y="4614916"/>
            <a:chExt cx="11563712" cy="101566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E5B0F58-5910-43A5-8CF9-660D634A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6" y="4614916"/>
              <a:ext cx="11563712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3E866C-0561-4215-915F-EBC44131E589}"/>
                </a:ext>
              </a:extLst>
            </p:cNvPr>
            <p:cNvSpPr txBox="1"/>
            <p:nvPr/>
          </p:nvSpPr>
          <p:spPr>
            <a:xfrm>
              <a:off x="16818231" y="52920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1D46BF-85C6-4583-A23C-037AD9AE73BF}"/>
              </a:ext>
            </a:extLst>
          </p:cNvPr>
          <p:cNvGrpSpPr/>
          <p:nvPr/>
        </p:nvGrpSpPr>
        <p:grpSpPr>
          <a:xfrm>
            <a:off x="6556865" y="2097107"/>
            <a:ext cx="5352747" cy="2462213"/>
            <a:chOff x="4921201" y="2536490"/>
            <a:chExt cx="5352747" cy="246221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F7A0124-9CA5-4A08-AA1E-86E43528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01" y="2536490"/>
              <a:ext cx="5352747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integerArr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arr[arr.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25F62F-7D4F-4D23-B65F-D5ED880FEEB2}"/>
                </a:ext>
              </a:extLst>
            </p:cNvPr>
            <p:cNvSpPr txBox="1"/>
            <p:nvPr/>
          </p:nvSpPr>
          <p:spPr>
            <a:xfrm>
              <a:off x="9582733" y="46293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0BB94F3-1EEA-402C-9701-3A9306CC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194" y="2536490"/>
              <a:ext cx="443753" cy="43410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3ADCDD-4593-475B-AE2B-263457E27939}"/>
              </a:ext>
            </a:extLst>
          </p:cNvPr>
          <p:cNvGrpSpPr/>
          <p:nvPr/>
        </p:nvGrpSpPr>
        <p:grpSpPr>
          <a:xfrm>
            <a:off x="9465667" y="4218429"/>
            <a:ext cx="1226634" cy="338554"/>
            <a:chOff x="5261755" y="6211617"/>
            <a:chExt cx="689983" cy="338554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22D496A-FBB5-4144-A8FA-21E91F56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755" y="6211617"/>
              <a:ext cx="68998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BD66B3-04DC-4813-9C05-E696B5203D23}"/>
                </a:ext>
              </a:extLst>
            </p:cNvPr>
            <p:cNvSpPr txBox="1"/>
            <p:nvPr/>
          </p:nvSpPr>
          <p:spPr>
            <a:xfrm>
              <a:off x="5561125" y="6273172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54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B612A-7421-41A6-915B-3DAB3C48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43FC7B51-33E9-45A1-BF4F-788B6DF6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926"/>
            <a:ext cx="10515600" cy="1550987"/>
          </a:xfrm>
        </p:spPr>
        <p:txBody>
          <a:bodyPr>
            <a:normAutofit/>
          </a:bodyPr>
          <a:lstStyle/>
          <a:p>
            <a:r>
              <a:rPr lang="zh-TW" altLang="en-US"/>
              <a:t>在原本可以填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的地方都可以填上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但特別注意，不可創建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泛型陣列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，則須使用以下格式：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4C39C0-95E2-4071-9FA0-787A332F9B80}"/>
              </a:ext>
            </a:extLst>
          </p:cNvPr>
          <p:cNvGrpSpPr/>
          <p:nvPr/>
        </p:nvGrpSpPr>
        <p:grpSpPr>
          <a:xfrm>
            <a:off x="838201" y="2807913"/>
            <a:ext cx="10515600" cy="1200329"/>
            <a:chOff x="6380327" y="4522583"/>
            <a:chExt cx="10515600" cy="1200329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A303BE9-A573-4E8F-AA05-27B83B0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522583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0937DB-F278-48AC-B363-CB1E4266378A}"/>
                </a:ext>
              </a:extLst>
            </p:cNvPr>
            <p:cNvSpPr txBox="1"/>
            <p:nvPr/>
          </p:nvSpPr>
          <p:spPr>
            <a:xfrm>
              <a:off x="16262418" y="53843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263682BF-6D17-404F-97FD-122054BA638D}"/>
              </a:ext>
            </a:extLst>
          </p:cNvPr>
          <p:cNvSpPr txBox="1">
            <a:spLocks/>
          </p:cNvSpPr>
          <p:nvPr/>
        </p:nvSpPr>
        <p:spPr>
          <a:xfrm>
            <a:off x="838200" y="4713934"/>
            <a:ext cx="10515600" cy="155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只有在定義新的</a:t>
            </a:r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時才需要尖括號</a:t>
            </a:r>
            <a:endParaRPr lang="en-US" altLang="zh-TW"/>
          </a:p>
          <a:p>
            <a:r>
              <a:rPr lang="zh-TW" altLang="en-US"/>
              <a:t>所以若是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只使用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的代號</a:t>
            </a:r>
            <a:endParaRPr lang="en-US" altLang="zh-TW"/>
          </a:p>
          <a:p>
            <a:r>
              <a:rPr lang="zh-TW" altLang="en-US"/>
              <a:t>就不需要尖括號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EBDFC86-0DA5-4D72-AA60-D489C3997CFF}"/>
              </a:ext>
            </a:extLst>
          </p:cNvPr>
          <p:cNvGrpSpPr/>
          <p:nvPr/>
        </p:nvGrpSpPr>
        <p:grpSpPr>
          <a:xfrm>
            <a:off x="838201" y="4126976"/>
            <a:ext cx="10515600" cy="463847"/>
            <a:chOff x="6380327" y="4891915"/>
            <a:chExt cx="10515600" cy="46384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C78DFB6-7C80-4878-A9CF-8C769EFCA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891915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AB9DD67-D073-4752-B015-D06DCAB6533A}"/>
                </a:ext>
              </a:extLst>
            </p:cNvPr>
            <p:cNvSpPr txBox="1"/>
            <p:nvPr/>
          </p:nvSpPr>
          <p:spPr>
            <a:xfrm>
              <a:off x="16262418" y="501720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225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DC0FFA4F-D5EC-4042-BF9E-F6E58DCD5E39}"/>
              </a:ext>
            </a:extLst>
          </p:cNvPr>
          <p:cNvGrpSpPr/>
          <p:nvPr/>
        </p:nvGrpSpPr>
        <p:grpSpPr>
          <a:xfrm>
            <a:off x="690234" y="1221065"/>
            <a:ext cx="11130292" cy="5293757"/>
            <a:chOff x="690234" y="1354415"/>
            <a:chExt cx="11130292" cy="529375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8D2F610-FC27-421E-A0DE-D62F593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074" y="1354415"/>
              <a:ext cx="5301451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set(left, right);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':'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F0F395D-3C5A-4475-9D89-1D9C8A66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34" y="3525469"/>
              <a:ext cx="5828840" cy="26930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Pair&lt;String, String&gt; pair1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羅志翔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小朱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pair1.set(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羅至祥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小諸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.println(pair1);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pair2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梁靜如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晴歌天后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.println(pair2.getLeft());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王新凌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甜欣教主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.println(pair3.getRight());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A72191-0BC9-4D92-932E-DF5D23A74AD2}"/>
                </a:ext>
              </a:extLst>
            </p:cNvPr>
            <p:cNvSpPr txBox="1"/>
            <p:nvPr/>
          </p:nvSpPr>
          <p:spPr>
            <a:xfrm>
              <a:off x="11129311" y="627884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56C8C4CA-A626-45FD-BFB5-A2B9DA3CE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772" y="1359494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F20747-1CE0-4C01-94D2-C1E436E4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778D288-432D-4F13-8D1C-76B0FAC8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33" y="1696108"/>
            <a:ext cx="5828841" cy="170089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不可使用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未確定</a:t>
            </a:r>
            <a:endParaRPr lang="en-US" altLang="zh-TW"/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DBA7A-23FC-433A-9D4F-0F9309DBE2B8}"/>
              </a:ext>
            </a:extLst>
          </p:cNvPr>
          <p:cNvGrpSpPr/>
          <p:nvPr/>
        </p:nvGrpSpPr>
        <p:grpSpPr>
          <a:xfrm>
            <a:off x="9129223" y="3791268"/>
            <a:ext cx="2691302" cy="1015663"/>
            <a:chOff x="4437878" y="5873063"/>
            <a:chExt cx="1513860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020D5F-D08F-4760-A29E-7CF247A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878" y="5873063"/>
              <a:ext cx="1513860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羅至祥：小諸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梁靜如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甜欣教主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294BA0E-158D-44BD-9FE0-6DDF8CDFF88E}"/>
                </a:ext>
              </a:extLst>
            </p:cNvPr>
            <p:cNvSpPr txBox="1"/>
            <p:nvPr/>
          </p:nvSpPr>
          <p:spPr>
            <a:xfrm>
              <a:off x="5561125" y="661172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652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5C6D-3B9B-481E-A644-E67CE14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07CC7-CAD0-4EF0-82CB-69B45527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48" y="3006917"/>
            <a:ext cx="2048435" cy="1043081"/>
          </a:xfrm>
        </p:spPr>
        <p:txBody>
          <a:bodyPr>
            <a:normAutofit/>
          </a:bodyPr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用法相同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971BD6-2196-4ED0-998A-238EED20BD1F}"/>
              </a:ext>
            </a:extLst>
          </p:cNvPr>
          <p:cNvGrpSpPr/>
          <p:nvPr/>
        </p:nvGrpSpPr>
        <p:grpSpPr>
          <a:xfrm>
            <a:off x="2531082" y="1055284"/>
            <a:ext cx="9140967" cy="5586144"/>
            <a:chOff x="2531082" y="1055284"/>
            <a:chExt cx="9140967" cy="558614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897020D-02AE-470F-8F66-16544AB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2" y="1055284"/>
              <a:ext cx="5210081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25_interface_06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改寫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25EB29D-380A-4A33-81FC-9992D48C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3" y="4148438"/>
              <a:ext cx="9140965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dstArray)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76C055-676E-4F0E-9AC6-7FC046DA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164" y="1055284"/>
              <a:ext cx="3930884" cy="40934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20A953-B768-40F3-A135-42942883400E}"/>
                </a:ext>
              </a:extLst>
            </p:cNvPr>
            <p:cNvSpPr txBox="1"/>
            <p:nvPr/>
          </p:nvSpPr>
          <p:spPr>
            <a:xfrm>
              <a:off x="10980834" y="62720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336B4C07-CE56-46B6-A583-E1573E67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295" y="105528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2408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9ACE561E-086F-43F5-8F01-868DC9D165DB}"/>
              </a:ext>
            </a:extLst>
          </p:cNvPr>
          <p:cNvGrpSpPr/>
          <p:nvPr/>
        </p:nvGrpSpPr>
        <p:grpSpPr>
          <a:xfrm>
            <a:off x="838200" y="3536576"/>
            <a:ext cx="10515600" cy="2893100"/>
            <a:chOff x="838200" y="3536576"/>
            <a:chExt cx="10515600" cy="28931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099E52-F6B4-4539-B3E8-C6A2A8ED8DF5}"/>
                </a:ext>
              </a:extLst>
            </p:cNvPr>
            <p:cNvSpPr/>
            <p:nvPr/>
          </p:nvSpPr>
          <p:spPr>
            <a:xfrm>
              <a:off x="838200" y="5029292"/>
              <a:ext cx="5210081" cy="14003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3F8CEAF-58E2-4880-B471-D5C34137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36576"/>
              <a:ext cx="521008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(value) -&gt; value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1749C99-20CD-489C-8F60-F31A821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282" y="3536576"/>
              <a:ext cx="530551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srcArray[i]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427F462-0E33-47C4-921B-DDFDC441311D}"/>
                </a:ext>
              </a:extLst>
            </p:cNvPr>
            <p:cNvSpPr txBox="1"/>
            <p:nvPr/>
          </p:nvSpPr>
          <p:spPr>
            <a:xfrm>
              <a:off x="10662583" y="60603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C327B790-4D24-45B9-A0C8-8D56A0F7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4" y="3541245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DA7BCF3-024C-4898-9888-8A40324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25CCE-5704-401C-9A67-60319D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19"/>
            <a:ext cx="10515600" cy="513388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666C9A-20D8-4918-A8A8-76BD2C89D50C}"/>
              </a:ext>
            </a:extLst>
          </p:cNvPr>
          <p:cNvGrpSpPr/>
          <p:nvPr/>
        </p:nvGrpSpPr>
        <p:grpSpPr>
          <a:xfrm>
            <a:off x="838201" y="1608575"/>
            <a:ext cx="10515600" cy="866443"/>
            <a:chOff x="6380327" y="4691860"/>
            <a:chExt cx="10515600" cy="86644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89F447A-3669-43F5-A947-A7E1039D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691860"/>
              <a:ext cx="10515600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85D0FC-C6C9-42CD-ABB8-8E9315A5107E}"/>
                </a:ext>
              </a:extLst>
            </p:cNvPr>
            <p:cNvSpPr txBox="1"/>
            <p:nvPr/>
          </p:nvSpPr>
          <p:spPr>
            <a:xfrm>
              <a:off x="16262418" y="52197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97C358-C044-4DBC-AD57-B96F6E4D96A4}"/>
              </a:ext>
            </a:extLst>
          </p:cNvPr>
          <p:cNvGrpSpPr/>
          <p:nvPr/>
        </p:nvGrpSpPr>
        <p:grpSpPr>
          <a:xfrm>
            <a:off x="838200" y="2567351"/>
            <a:ext cx="10515599" cy="861774"/>
            <a:chOff x="6380326" y="4691860"/>
            <a:chExt cx="10515599" cy="861774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F94110D6-7147-4960-95B1-321616AD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6" y="4691860"/>
              <a:ext cx="10515599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E3772D0-290C-4865-B294-93E4377926F2}"/>
                </a:ext>
              </a:extLst>
            </p:cNvPr>
            <p:cNvSpPr txBox="1"/>
            <p:nvPr/>
          </p:nvSpPr>
          <p:spPr>
            <a:xfrm>
              <a:off x="162624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69A2E2-831B-48A4-8CB9-F8AA0DBA5A8A}"/>
              </a:ext>
            </a:extLst>
          </p:cNvPr>
          <p:cNvGrpSpPr/>
          <p:nvPr/>
        </p:nvGrpSpPr>
        <p:grpSpPr>
          <a:xfrm>
            <a:off x="1353672" y="5448053"/>
            <a:ext cx="4179138" cy="400110"/>
            <a:chOff x="-706503" y="6180839"/>
            <a:chExt cx="4179138" cy="400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A5E6244-EA39-491D-9DDA-45648E1A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503" y="6180839"/>
              <a:ext cx="4179138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[0, 1, 1, 2, 2, 3, 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A83E47-AD42-40C9-BEDD-0C3FE67A1B15}"/>
                </a:ext>
              </a:extLst>
            </p:cNvPr>
            <p:cNvSpPr txBox="1"/>
            <p:nvPr/>
          </p:nvSpPr>
          <p:spPr>
            <a:xfrm>
              <a:off x="269165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614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A5D39-3697-4F83-BF56-691B1EE4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7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E266-15C0-4601-8A52-3AF6A536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025900"/>
            <a:ext cx="10667996" cy="987895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r>
              <a:rPr lang="zh-TW" altLang="en-US"/>
              <a:t>，可以使用以下格式：</a:t>
            </a:r>
            <a:endParaRPr lang="en-US" altLang="zh-TW"/>
          </a:p>
          <a:p>
            <a:r>
              <a:rPr lang="zh-TW" altLang="en-US"/>
              <a:t>若同時限定</a:t>
            </a:r>
            <a:r>
              <a:rPr lang="zh-TW" altLang="en-US">
                <a:solidFill>
                  <a:srgbClr val="00B0F0"/>
                </a:solidFill>
              </a:rPr>
              <a:t>繼承類別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實作介面</a:t>
            </a:r>
            <a:r>
              <a:rPr lang="zh-TW" altLang="en-US"/>
              <a:t>，須將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放在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前方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3785B2-181C-4665-A5C0-4E469D0D0E50}"/>
              </a:ext>
            </a:extLst>
          </p:cNvPr>
          <p:cNvGrpSpPr/>
          <p:nvPr/>
        </p:nvGrpSpPr>
        <p:grpSpPr>
          <a:xfrm>
            <a:off x="762001" y="2020512"/>
            <a:ext cx="10668000" cy="346949"/>
            <a:chOff x="6304127" y="5230887"/>
            <a:chExt cx="10668000" cy="34694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02F6D90-4E1F-46DF-8378-571AF99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7" y="5230887"/>
              <a:ext cx="10668000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2CA53F-17E2-4F57-9955-3E8064085B5E}"/>
                </a:ext>
              </a:extLst>
            </p:cNvPr>
            <p:cNvSpPr txBox="1"/>
            <p:nvPr/>
          </p:nvSpPr>
          <p:spPr>
            <a:xfrm>
              <a:off x="16338618" y="523928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C7282A-0A0E-413F-BFB0-F661F65A057C}"/>
              </a:ext>
            </a:extLst>
          </p:cNvPr>
          <p:cNvGrpSpPr/>
          <p:nvPr/>
        </p:nvGrpSpPr>
        <p:grpSpPr>
          <a:xfrm>
            <a:off x="761999" y="2427415"/>
            <a:ext cx="10668002" cy="841717"/>
            <a:chOff x="6304125" y="4707248"/>
            <a:chExt cx="10668002" cy="84171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B2512D2-D521-4713-BB3D-3D04470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707248"/>
              <a:ext cx="10668002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6CAB78-97B3-4515-A237-17F0E0CC88CB}"/>
                </a:ext>
              </a:extLst>
            </p:cNvPr>
            <p:cNvSpPr txBox="1"/>
            <p:nvPr/>
          </p:nvSpPr>
          <p:spPr>
            <a:xfrm>
              <a:off x="163386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320CF6-9C7D-403B-B8A2-969415011DE2}"/>
              </a:ext>
            </a:extLst>
          </p:cNvPr>
          <p:cNvGrpSpPr/>
          <p:nvPr/>
        </p:nvGrpSpPr>
        <p:grpSpPr>
          <a:xfrm>
            <a:off x="762000" y="3317229"/>
            <a:ext cx="10667998" cy="3185488"/>
            <a:chOff x="762000" y="3317229"/>
            <a:chExt cx="10667998" cy="318548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6D4E9DC-2FD4-43A2-9BE3-1EA1FC9D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317229"/>
              <a:ext cx="7180730" cy="20928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&amp; CanFly&gt;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canFlyFish)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D9562D9-F3B1-45E4-BB36-04602E2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3317229"/>
              <a:ext cx="4679574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D8E1B13-5C85-41C3-BB41-D2EAFD9E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3" y="5410110"/>
              <a:ext cx="5988420" cy="10926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F8F5C76-20BD-4619-BACE-D73F4A36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5210055"/>
              <a:ext cx="4679574" cy="129266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40F8FF-043D-4F89-93A3-7B9B78FC1ED7}"/>
                </a:ext>
              </a:extLst>
            </p:cNvPr>
            <p:cNvSpPr/>
            <p:nvPr/>
          </p:nvSpPr>
          <p:spPr>
            <a:xfrm>
              <a:off x="7942730" y="4009726"/>
              <a:ext cx="3487268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57424B-571F-4A82-8B8D-BA3574739B7A}"/>
                </a:ext>
              </a:extLst>
            </p:cNvPr>
            <p:cNvSpPr txBox="1"/>
            <p:nvPr/>
          </p:nvSpPr>
          <p:spPr>
            <a:xfrm>
              <a:off x="10738782" y="613338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4AF8383A-F72B-4B34-94AC-7A370B3C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245" y="3318019"/>
              <a:ext cx="443753" cy="43410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419D37-49D6-487A-82CF-9107803A5B98}"/>
              </a:ext>
            </a:extLst>
          </p:cNvPr>
          <p:cNvGrpSpPr/>
          <p:nvPr/>
        </p:nvGrpSpPr>
        <p:grpSpPr>
          <a:xfrm>
            <a:off x="8462682" y="4225170"/>
            <a:ext cx="2967315" cy="707886"/>
            <a:chOff x="505320" y="6026951"/>
            <a:chExt cx="2967315" cy="70788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1067656-CC33-4BD7-B385-2B4E1EB0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20" y="6026951"/>
              <a:ext cx="296731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83CE98-23F1-4AB4-9E49-5C02068F7DD4}"/>
                </a:ext>
              </a:extLst>
            </p:cNvPr>
            <p:cNvSpPr txBox="1"/>
            <p:nvPr/>
          </p:nvSpPr>
          <p:spPr>
            <a:xfrm>
              <a:off x="2691652" y="642706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725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D5B6-7796-4C94-A0E4-C4CFFA9F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4"/>
            <a:ext cx="10515600" cy="1325563"/>
          </a:xfrm>
        </p:spPr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AAACB-F4E7-463F-A9C8-B0157BCD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968680"/>
            <a:ext cx="10668003" cy="4590366"/>
          </a:xfrm>
        </p:spPr>
        <p:txBody>
          <a:bodyPr>
            <a:normAutofit/>
          </a:bodyPr>
          <a:lstStyle/>
          <a:p>
            <a:r>
              <a:rPr lang="zh-TW" altLang="en-US"/>
              <a:t>我們會很直觀的認為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是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en-US" altLang="zh-TW">
                <a:solidFill>
                  <a:srgbClr val="00B0F0"/>
                </a:solidFill>
              </a:rPr>
              <a:t>(covariant)</a:t>
            </a:r>
            <a:r>
              <a:rPr lang="zh-TW" altLang="en-US"/>
              <a:t>，然而事實上並非如此</a:t>
            </a:r>
            <a:endParaRPr lang="en-US" altLang="zh-TW"/>
          </a:p>
          <a:p>
            <a:r>
              <a:rPr lang="en-US" altLang="zh-TW"/>
              <a:t>Java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不變性</a:t>
            </a:r>
            <a:r>
              <a:rPr lang="en-US" altLang="zh-TW">
                <a:solidFill>
                  <a:srgbClr val="00B0F0"/>
                </a:solidFill>
              </a:rPr>
              <a:t>(invariant)</a:t>
            </a: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會被無視</a:t>
            </a:r>
            <a:endParaRPr lang="en-US" altLang="zh-TW"/>
          </a:p>
          <a:p>
            <a:r>
              <a:rPr lang="zh-TW" altLang="en-US"/>
              <a:t>若想讓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只能在不需要知道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才能使用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/>
              <a:t>若沒有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會自動補上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只能單一</a:t>
            </a:r>
            <a:r>
              <a:rPr lang="zh-TW" altLang="en-US">
                <a:solidFill>
                  <a:srgbClr val="00B0F0"/>
                </a:solidFill>
              </a:rPr>
              <a:t>上界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下界</a:t>
            </a:r>
            <a:r>
              <a:rPr lang="zh-TW" altLang="en-US"/>
              <a:t>，不可</a:t>
            </a:r>
            <a:r>
              <a:rPr lang="zh-TW" altLang="en-US">
                <a:solidFill>
                  <a:srgbClr val="00B0F0"/>
                </a:solidFill>
              </a:rPr>
              <a:t>限定泛型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5C9092-46E4-4438-824A-5FF0300C3FFD}"/>
              </a:ext>
            </a:extLst>
          </p:cNvPr>
          <p:cNvGrpSpPr/>
          <p:nvPr/>
        </p:nvGrpSpPr>
        <p:grpSpPr>
          <a:xfrm>
            <a:off x="838200" y="5578588"/>
            <a:ext cx="10668002" cy="374413"/>
            <a:chOff x="6304125" y="4938080"/>
            <a:chExt cx="10668002" cy="37441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0044478-053D-40BC-A48A-77CEF22F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6D6C5A5-C997-4574-91E4-0D6257F860D9}"/>
                </a:ext>
              </a:extLst>
            </p:cNvPr>
            <p:cNvSpPr txBox="1"/>
            <p:nvPr/>
          </p:nvSpPr>
          <p:spPr>
            <a:xfrm>
              <a:off x="16338617" y="49739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9A35-C3E1-4EE4-B1CE-B33D3CAD0FE3}"/>
              </a:ext>
            </a:extLst>
          </p:cNvPr>
          <p:cNvGrpSpPr/>
          <p:nvPr/>
        </p:nvGrpSpPr>
        <p:grpSpPr>
          <a:xfrm>
            <a:off x="838200" y="6058722"/>
            <a:ext cx="10668002" cy="369332"/>
            <a:chOff x="6304125" y="4938080"/>
            <a:chExt cx="10668002" cy="36933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FCE2A87-D178-44E8-A8CB-8B9C97E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?&gt;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FAC9655-B750-41A9-89B4-384F697443C4}"/>
                </a:ext>
              </a:extLst>
            </p:cNvPr>
            <p:cNvSpPr txBox="1"/>
            <p:nvPr/>
          </p:nvSpPr>
          <p:spPr>
            <a:xfrm>
              <a:off x="16338617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2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692D-F427-461D-8475-24332E6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3F9D-4E6F-4EEF-A1EC-B5548ED1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483224"/>
            <a:ext cx="3241964" cy="3036140"/>
          </a:xfrm>
        </p:spPr>
        <p:txBody>
          <a:bodyPr/>
          <a:lstStyle/>
          <a:p>
            <a:r>
              <a:rPr lang="zh-TW" altLang="en-US"/>
              <a:t>在右方的程式中</a:t>
            </a:r>
            <a:endParaRPr lang="en-US" altLang="zh-TW"/>
          </a:p>
          <a:p>
            <a:r>
              <a:rPr lang="zh-TW" altLang="en-US"/>
              <a:t>第一行會編譯失敗</a:t>
            </a:r>
            <a:endParaRPr lang="en-US" altLang="zh-TW"/>
          </a:p>
          <a:p>
            <a:r>
              <a:rPr lang="zh-TW" altLang="en-US"/>
              <a:t>而第二行則不會</a:t>
            </a:r>
            <a:endParaRPr lang="en-US" altLang="zh-TW"/>
          </a:p>
          <a:p>
            <a:r>
              <a:rPr lang="zh-TW" altLang="en-US"/>
              <a:t>因為第二行使用了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通配型別字元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6E24B-FF39-43A9-8ACE-04FBFE9DEBAD}"/>
              </a:ext>
            </a:extLst>
          </p:cNvPr>
          <p:cNvGrpSpPr/>
          <p:nvPr/>
        </p:nvGrpSpPr>
        <p:grpSpPr>
          <a:xfrm>
            <a:off x="3661064" y="1500188"/>
            <a:ext cx="8111836" cy="4862869"/>
            <a:chOff x="3241964" y="1500188"/>
            <a:chExt cx="8111836" cy="48628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00C329-D2F1-44B1-961C-5B8854AF3FD1}"/>
                </a:ext>
              </a:extLst>
            </p:cNvPr>
            <p:cNvSpPr/>
            <p:nvPr/>
          </p:nvSpPr>
          <p:spPr>
            <a:xfrm>
              <a:off x="7241777" y="4639508"/>
              <a:ext cx="4112023" cy="17235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21E23FE-0BC5-4FCD-A482-6F095E7A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4054733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E660827-0A3F-4EF6-BB9E-EA159B1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5114568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85BE82-E016-4DD3-A25E-68DF7336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1500188"/>
              <a:ext cx="811183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Pair&lt;Integer, Aircraft&gt; pair1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incompatible types: Pair&lt;java.lang.Integer,Helicopter&gt;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be converted to Pair&lt;java.lang.Integer,Aircraft&gt;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?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Aircraft&gt; pair2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A02EB55-F0BC-444C-A3CE-2E005222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4054733"/>
              <a:ext cx="3999813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5603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719</TotalTime>
  <Words>2835</Words>
  <Application>Microsoft Office PowerPoint</Application>
  <PresentationFormat>寬螢幕</PresentationFormat>
  <Paragraphs>136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Times New Roman</vt:lpstr>
      <vt:lpstr>TYIC</vt:lpstr>
      <vt:lpstr>泛型</vt:lpstr>
      <vt:lpstr>泛型方法</vt:lpstr>
      <vt:lpstr>泛型類別</vt:lpstr>
      <vt:lpstr>泛型類別</vt:lpstr>
      <vt:lpstr>泛型介面</vt:lpstr>
      <vt:lpstr>限定泛型</vt:lpstr>
      <vt:lpstr>限定泛型</vt:lpstr>
      <vt:lpstr>協變</vt:lpstr>
      <vt:lpstr>協變</vt:lpstr>
      <vt:lpstr>逆變</vt:lpstr>
      <vt:lpstr>生產者與消費者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12_泛型</dc:title>
  <dc:creator>TYIC</dc:creator>
  <cp:lastModifiedBy>Jacky Chiu</cp:lastModifiedBy>
  <cp:revision>353</cp:revision>
  <dcterms:created xsi:type="dcterms:W3CDTF">2024-08-25T08:18:53Z</dcterms:created>
  <dcterms:modified xsi:type="dcterms:W3CDTF">2024-08-28T16:48:31Z</dcterms:modified>
</cp:coreProperties>
</file>