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5" r:id="rId1"/>
  </p:sldMasterIdLst>
  <p:notesMasterIdLst>
    <p:notesMasterId r:id="rId35"/>
  </p:notesMasterIdLst>
  <p:sldIdLst>
    <p:sldId id="256" r:id="rId2"/>
    <p:sldId id="257" r:id="rId3"/>
    <p:sldId id="258" r:id="rId4"/>
    <p:sldId id="259" r:id="rId5"/>
    <p:sldId id="261" r:id="rId6"/>
    <p:sldId id="263" r:id="rId7"/>
    <p:sldId id="264" r:id="rId8"/>
    <p:sldId id="260" r:id="rId9"/>
    <p:sldId id="262" r:id="rId10"/>
    <p:sldId id="265" r:id="rId11"/>
    <p:sldId id="266" r:id="rId12"/>
    <p:sldId id="267" r:id="rId13"/>
    <p:sldId id="304" r:id="rId14"/>
    <p:sldId id="300" r:id="rId15"/>
    <p:sldId id="302" r:id="rId16"/>
    <p:sldId id="301" r:id="rId17"/>
    <p:sldId id="268" r:id="rId18"/>
    <p:sldId id="269" r:id="rId19"/>
    <p:sldId id="303" r:id="rId20"/>
    <p:sldId id="270" r:id="rId21"/>
    <p:sldId id="271" r:id="rId22"/>
    <p:sldId id="272" r:id="rId23"/>
    <p:sldId id="273" r:id="rId24"/>
    <p:sldId id="274" r:id="rId25"/>
    <p:sldId id="305" r:id="rId26"/>
    <p:sldId id="306" r:id="rId27"/>
    <p:sldId id="307" r:id="rId28"/>
    <p:sldId id="308" r:id="rId29"/>
    <p:sldId id="309" r:id="rId30"/>
    <p:sldId id="310" r:id="rId31"/>
    <p:sldId id="311" r:id="rId32"/>
    <p:sldId id="312" r:id="rId33"/>
    <p:sldId id="287" r:id="rId3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yster" initials="Myster" lastIdx="1" clrIdx="0">
    <p:extLst>
      <p:ext uri="{19B8F6BF-5375-455C-9EA6-DF929625EA0E}">
        <p15:presenceInfo xmlns:p15="http://schemas.microsoft.com/office/powerpoint/2012/main" userId="Myst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01"/>
    <a:srgbClr val="FFCC99"/>
    <a:srgbClr val="33CC33"/>
    <a:srgbClr val="53D2FF"/>
    <a:srgbClr val="F84D08"/>
    <a:srgbClr val="1E1F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9" autoAdjust="0"/>
    <p:restoredTop sz="93705" autoAdjust="0"/>
  </p:normalViewPr>
  <p:slideViewPr>
    <p:cSldViewPr snapToGrid="0">
      <p:cViewPr varScale="1">
        <p:scale>
          <a:sx n="106" d="100"/>
          <a:sy n="106" d="100"/>
        </p:scale>
        <p:origin x="756" y="96"/>
      </p:cViewPr>
      <p:guideLst/>
    </p:cSldViewPr>
  </p:slideViewPr>
  <p:outlineViewPr>
    <p:cViewPr>
      <p:scale>
        <a:sx n="33" d="100"/>
        <a:sy n="33" d="100"/>
      </p:scale>
      <p:origin x="0" y="-693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7144CB-533C-4CD2-9ED3-63FEE8E9FA13}" type="datetimeFigureOut">
              <a:rPr lang="zh-TW" altLang="en-US" smtClean="0"/>
              <a:t>2025/2/16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0A894DB-CCDD-4FAE-9CDC-659C56C1BB0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738939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0A894DB-CCDD-4FAE-9CDC-659C56C1BB09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362712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101823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22119292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73860053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91973721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E1A1F-19B7-4D9E-BB54-2EEBD68B5A4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702082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6" r:id="rId1"/>
    <p:sldLayoutId id="2147483667" r:id="rId2"/>
    <p:sldLayoutId id="2147483668" r:id="rId3"/>
    <p:sldLayoutId id="2147483669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inecraft.wiki/w/Tutorial:Setting_up_a_server" TargetMode="External"/><Relationship Id="rId2" Type="http://schemas.openxmlformats.org/officeDocument/2006/relationships/hyperlink" Target="https://zh.minecraft.wiki/w/Tutorial:%E6%9E%B6%E8%AE%BEJava%E7%89%88%E6%9C%8D%E5%8A%A1%E5%99%A8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npmjs.com/about-semantic-versioning" TargetMode="External"/><Relationship Id="rId2" Type="http://schemas.openxmlformats.org/officeDocument/2006/relationships/hyperlink" Target="https://fabricmc.net/develop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fabricmc.net/develop/template/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TYSHIC/tyicmod/tree/00_init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08C548-BF1D-4263-9AA5-187DBCFE028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/>
              <a:t>Java </a:t>
            </a:r>
            <a:r>
              <a:rPr lang="zh-TW" altLang="en-US"/>
              <a:t>專案：前置作業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3B50AA0-0E82-4C43-A6B5-ECC16138C4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32168388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5C4FF0-B8D8-43F6-995E-D90D9D0348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設定 </a:t>
            </a:r>
            <a:r>
              <a:rPr lang="en-US" altLang="zh-TW"/>
              <a:t>JDK</a:t>
            </a:r>
            <a:endParaRPr lang="zh-TW" altLang="en-US"/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4DF1EF8-D5CC-4877-B70D-B312252FB4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1435" y="1235343"/>
            <a:ext cx="11378783" cy="1585888"/>
          </a:xfrm>
        </p:spPr>
        <p:txBody>
          <a:bodyPr>
            <a:normAutofit/>
          </a:bodyPr>
          <a:lstStyle/>
          <a:p>
            <a:r>
              <a:rPr lang="zh-TW" altLang="en-US"/>
              <a:t>載入完成後，點擊右上方</a:t>
            </a:r>
            <a:r>
              <a:rPr lang="zh-TW" altLang="en-US">
                <a:solidFill>
                  <a:srgbClr val="FFC000"/>
                </a:solidFill>
              </a:rPr>
              <a:t>設定 </a:t>
            </a:r>
            <a:r>
              <a:rPr lang="en-US" altLang="zh-TW">
                <a:solidFill>
                  <a:srgbClr val="FFC000"/>
                </a:solidFill>
              </a:rPr>
              <a:t>-&gt; Project Structure</a:t>
            </a:r>
          </a:p>
          <a:p>
            <a:r>
              <a:rPr lang="zh-TW" altLang="en-US"/>
              <a:t>將 </a:t>
            </a:r>
            <a:r>
              <a:rPr lang="en-US" altLang="zh-TW">
                <a:solidFill>
                  <a:srgbClr val="00B0F0"/>
                </a:solidFill>
              </a:rPr>
              <a:t>SDK</a:t>
            </a:r>
            <a:r>
              <a:rPr lang="en-US" altLang="zh-TW"/>
              <a:t>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Java 21</a:t>
            </a:r>
            <a:r>
              <a:rPr lang="zh-TW" altLang="en-US"/>
              <a:t>，</a:t>
            </a:r>
            <a:r>
              <a:rPr lang="en-US" altLang="zh-TW">
                <a:solidFill>
                  <a:srgbClr val="00B0F0"/>
                </a:solidFill>
              </a:rPr>
              <a:t>Language level </a:t>
            </a:r>
            <a:r>
              <a:rPr lang="zh-TW" altLang="en-US"/>
              <a:t>設為 </a:t>
            </a:r>
            <a:r>
              <a:rPr lang="en-US" altLang="zh-TW">
                <a:solidFill>
                  <a:srgbClr val="00B0F0"/>
                </a:solidFill>
              </a:rPr>
              <a:t>SDK default</a:t>
            </a:r>
          </a:p>
          <a:p>
            <a:r>
              <a:rPr lang="zh-TW" altLang="en-US"/>
              <a:t>設定完成後依序點擊 </a:t>
            </a:r>
            <a:r>
              <a:rPr lang="en-US" altLang="zh-TW">
                <a:solidFill>
                  <a:srgbClr val="FFFF00"/>
                </a:solidFill>
              </a:rPr>
              <a:t>Apply</a:t>
            </a:r>
            <a:r>
              <a:rPr lang="en-US" altLang="zh-TW"/>
              <a:t> </a:t>
            </a:r>
            <a:r>
              <a:rPr lang="zh-TW" altLang="en-US"/>
              <a:t>套用，</a:t>
            </a:r>
            <a:r>
              <a:rPr lang="en-US" altLang="zh-TW">
                <a:solidFill>
                  <a:srgbClr val="FFFF00"/>
                </a:solidFill>
              </a:rPr>
              <a:t>OK</a:t>
            </a:r>
            <a:r>
              <a:rPr lang="en-US" altLang="zh-TW"/>
              <a:t> </a:t>
            </a:r>
            <a:r>
              <a:rPr lang="zh-TW" altLang="en-US"/>
              <a:t>完成</a:t>
            </a:r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65636366-0420-423C-ADF7-BB326496F7D0}"/>
              </a:ext>
            </a:extLst>
          </p:cNvPr>
          <p:cNvGrpSpPr/>
          <p:nvPr/>
        </p:nvGrpSpPr>
        <p:grpSpPr>
          <a:xfrm>
            <a:off x="441436" y="3027734"/>
            <a:ext cx="4156702" cy="3343757"/>
            <a:chOff x="441436" y="2849444"/>
            <a:chExt cx="4156702" cy="3343757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533A888A-A027-45CE-A294-BA1F30E1F8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41436" y="2849444"/>
              <a:ext cx="4156702" cy="3343757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CD88FD49-8E44-40A9-B7CF-F185BEA8544C}"/>
                </a:ext>
              </a:extLst>
            </p:cNvPr>
            <p:cNvSpPr/>
            <p:nvPr/>
          </p:nvSpPr>
          <p:spPr>
            <a:xfrm>
              <a:off x="4278518" y="3215733"/>
              <a:ext cx="292100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F9D74AC5-0DC0-4BDB-9574-8F0905F91951}"/>
                </a:ext>
              </a:extLst>
            </p:cNvPr>
            <p:cNvSpPr/>
            <p:nvPr/>
          </p:nvSpPr>
          <p:spPr>
            <a:xfrm>
              <a:off x="2186940" y="3847944"/>
              <a:ext cx="2383678" cy="30588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3B2DD13F-06F3-4F22-A8D2-A109C2995109}"/>
              </a:ext>
            </a:extLst>
          </p:cNvPr>
          <p:cNvGrpSpPr/>
          <p:nvPr/>
        </p:nvGrpSpPr>
        <p:grpSpPr>
          <a:xfrm>
            <a:off x="4784397" y="3024678"/>
            <a:ext cx="7035822" cy="3346814"/>
            <a:chOff x="4784397" y="2846388"/>
            <a:chExt cx="7035822" cy="3346814"/>
          </a:xfrm>
        </p:grpSpPr>
        <p:pic>
          <p:nvPicPr>
            <p:cNvPr id="13" name="圖片 12">
              <a:extLst>
                <a:ext uri="{FF2B5EF4-FFF2-40B4-BE49-F238E27FC236}">
                  <a16:creationId xmlns:a16="http://schemas.microsoft.com/office/drawing/2014/main" id="{C5D9F9E1-B337-45C9-842E-CE31B24BC1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4784397" y="2846388"/>
              <a:ext cx="7035822" cy="3346814"/>
            </a:xfrm>
            <a:prstGeom prst="rect">
              <a:avLst/>
            </a:prstGeom>
          </p:spPr>
        </p:pic>
        <p:sp>
          <p:nvSpPr>
            <p:cNvPr id="21" name="矩形: 圓角 20">
              <a:extLst>
                <a:ext uri="{FF2B5EF4-FFF2-40B4-BE49-F238E27FC236}">
                  <a16:creationId xmlns:a16="http://schemas.microsoft.com/office/drawing/2014/main" id="{0B70E1A4-254D-47AB-A50C-F11DC74140A0}"/>
                </a:ext>
              </a:extLst>
            </p:cNvPr>
            <p:cNvSpPr/>
            <p:nvPr/>
          </p:nvSpPr>
          <p:spPr>
            <a:xfrm>
              <a:off x="5920422" y="4259767"/>
              <a:ext cx="5661977" cy="738610"/>
            </a:xfrm>
            <a:prstGeom prst="roundRect">
              <a:avLst>
                <a:gd name="adj" fmla="val 11405"/>
              </a:avLst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3" name="矩形: 圓角 22">
              <a:extLst>
                <a:ext uri="{FF2B5EF4-FFF2-40B4-BE49-F238E27FC236}">
                  <a16:creationId xmlns:a16="http://schemas.microsoft.com/office/drawing/2014/main" id="{57C87B57-7B2E-4F8F-A22E-B1EA9D4FF2A1}"/>
                </a:ext>
              </a:extLst>
            </p:cNvPr>
            <p:cNvSpPr/>
            <p:nvPr/>
          </p:nvSpPr>
          <p:spPr>
            <a:xfrm>
              <a:off x="9660491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C69D6A00-2FD1-46DA-9880-3036D6870051}"/>
                </a:ext>
              </a:extLst>
            </p:cNvPr>
            <p:cNvSpPr/>
            <p:nvPr/>
          </p:nvSpPr>
          <p:spPr>
            <a:xfrm>
              <a:off x="11063048" y="5824895"/>
              <a:ext cx="658344" cy="306038"/>
            </a:xfrm>
            <a:prstGeom prst="roundRect">
              <a:avLst>
                <a:gd name="adj" fmla="val 19691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2592791891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C3BA534-6F5F-4272-B790-B73A98D7D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2D614489-DE3D-438F-B2AD-0C50E5932B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4094" y="1627933"/>
            <a:ext cx="11223812" cy="4621212"/>
          </a:xfrm>
        </p:spPr>
        <p:txBody>
          <a:bodyPr>
            <a:normAutofit/>
          </a:bodyPr>
          <a:lstStyle/>
          <a:p>
            <a:r>
              <a:rPr lang="zh-TW" altLang="en-US"/>
              <a:t>右上方可選擇執行的設定檔和使用過的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選定想要執行的設定檔或任務後</a:t>
            </a:r>
            <a:endParaRPr lang="en-US" altLang="zh-TW"/>
          </a:p>
          <a:p>
            <a:r>
              <a:rPr lang="zh-TW" altLang="en-US"/>
              <a:t>點擊執行或除錯按鈕即可運行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預設會有三個執行設定檔：</a:t>
            </a:r>
            <a:endParaRPr lang="en-US" altLang="zh-TW"/>
          </a:p>
          <a:p>
            <a:r>
              <a:rPr lang="en-US" altLang="zh-TW" sz="2200">
                <a:solidFill>
                  <a:srgbClr val="00B0F0"/>
                </a:solidFill>
              </a:rPr>
              <a:t>Data Generation</a:t>
            </a:r>
            <a:r>
              <a:rPr lang="zh-TW" altLang="en-US" sz="2200">
                <a:solidFill>
                  <a:srgbClr val="00B0F0"/>
                </a:solidFill>
              </a:rPr>
              <a:t>，資料生成</a:t>
            </a:r>
            <a:endParaRPr lang="en-US" altLang="zh-TW" sz="2200">
              <a:solidFill>
                <a:srgbClr val="00B0F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Client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客戶端</a:t>
            </a:r>
            <a:endParaRPr lang="en-US" altLang="zh-TW" sz="2200">
              <a:solidFill>
                <a:srgbClr val="FFFF00"/>
              </a:solidFill>
            </a:endParaRPr>
          </a:p>
          <a:p>
            <a:r>
              <a:rPr lang="en-US" altLang="zh-TW" sz="2200">
                <a:solidFill>
                  <a:srgbClr val="FFFF00"/>
                </a:solidFill>
              </a:rPr>
              <a:t>Minecraft Server</a:t>
            </a:r>
            <a:r>
              <a:rPr lang="zh-TW" altLang="en-US" sz="2200">
                <a:solidFill>
                  <a:srgbClr val="FFFF00"/>
                </a:solidFill>
              </a:rPr>
              <a:t>，</a:t>
            </a:r>
            <a:r>
              <a:rPr lang="en-US" altLang="zh-TW" sz="2200">
                <a:solidFill>
                  <a:srgbClr val="FFFF00"/>
                </a:solidFill>
              </a:rPr>
              <a:t>Minecraft </a:t>
            </a:r>
            <a:r>
              <a:rPr lang="zh-TW" altLang="en-US" sz="2200">
                <a:solidFill>
                  <a:srgbClr val="FFFF00"/>
                </a:solidFill>
              </a:rPr>
              <a:t>伺服端</a:t>
            </a:r>
            <a:endParaRPr lang="en-US" altLang="zh-TW" sz="2200">
              <a:solidFill>
                <a:srgbClr val="FFFF00"/>
              </a:solidFill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須注意，此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Minecraft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客戶端為離線模式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即只能加入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為 </a:t>
            </a:r>
            <a:r>
              <a:rPr kumimoji="0" lang="en-US" altLang="zh-TW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false </a:t>
            </a:r>
            <a:r>
              <a:rPr kumimoji="0" lang="zh-TW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92D05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的伺服器</a:t>
            </a:r>
            <a:endParaRPr kumimoji="0" lang="en-US" altLang="zh-TW" sz="2000" b="0" i="0" u="none" strike="noStrike" kern="1200" cap="none" spc="0" normalizeH="0" baseline="0" noProof="0">
              <a:ln>
                <a:noFill/>
              </a:ln>
              <a:solidFill>
                <a:srgbClr val="92D050"/>
              </a:solidFill>
              <a:effectLst/>
              <a:uLnTx/>
              <a:uFillTx/>
              <a:latin typeface="Consolas"/>
              <a:ea typeface="微軟正黑體 Light"/>
              <a:cs typeface="+mn-cs"/>
            </a:endParaRPr>
          </a:p>
        </p:txBody>
      </p:sp>
      <p:pic>
        <p:nvPicPr>
          <p:cNvPr id="11" name="圖片 10">
            <a:extLst>
              <a:ext uri="{FF2B5EF4-FFF2-40B4-BE49-F238E27FC236}">
                <a16:creationId xmlns:a16="http://schemas.microsoft.com/office/drawing/2014/main" id="{860DAD7F-F024-4289-9CF5-E4DE43361CB8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096000" y="2275057"/>
            <a:ext cx="5611906" cy="39740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1681918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65E082-1B74-444C-B1F7-81C9FC7891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執行遊戲</a:t>
            </a: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CAB08BB2-71A4-4EDC-8A88-A1E019F18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客戶端和伺服器的工作目錄皆為 </a:t>
            </a:r>
            <a:r>
              <a:rPr lang="en-US" altLang="zh-TW">
                <a:solidFill>
                  <a:srgbClr val="92D050"/>
                </a:solidFill>
              </a:rPr>
              <a:t>"./run"</a:t>
            </a:r>
            <a:r>
              <a:rPr lang="en-US" altLang="zh-TW"/>
              <a:t> </a:t>
            </a:r>
            <a:r>
              <a:rPr lang="zh-TW" altLang="en-US"/>
              <a:t>目錄</a:t>
            </a:r>
            <a:endParaRPr lang="en-US" altLang="zh-TW"/>
          </a:p>
          <a:p>
            <a:r>
              <a:rPr lang="zh-TW" altLang="en-US"/>
              <a:t>關於詳細的伺服器開設定教學，可參考 </a:t>
            </a:r>
            <a:r>
              <a:rPr lang="en-US" altLang="zh-TW">
                <a:solidFill>
                  <a:srgbClr val="00B0F0"/>
                </a:solidFill>
              </a:rPr>
              <a:t>Minecraft Wiki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中文：「教學：架設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Java</a:t>
            </a:r>
            <a:r>
              <a:rPr lang="zh-TW" altLang="en-US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版伺服器」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英文：</a:t>
            </a:r>
            <a:r>
              <a:rPr lang="en-US" altLang="zh-TW">
                <a:solidFill>
                  <a:srgbClr val="92D05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"Tutorial:Setting up a server"</a:t>
            </a:r>
            <a:endParaRPr lang="en-US" altLang="zh-TW" sz="2000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須注意：</a:t>
            </a:r>
            <a:endParaRPr lang="en-US" altLang="zh-TW">
              <a:solidFill>
                <a:srgbClr val="FFFF00"/>
              </a:solidFill>
            </a:endParaRPr>
          </a:p>
          <a:p>
            <a:pPr marL="514350" indent="-514350"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第一次開啟伺服器須將 </a:t>
            </a:r>
            <a:r>
              <a:rPr lang="en-US" altLang="zh-TW">
                <a:solidFill>
                  <a:srgbClr val="FFFF00"/>
                </a:solidFill>
              </a:rPr>
              <a:t>eula.txt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lang="en-US" altLang="zh-TW">
                <a:solidFill>
                  <a:srgbClr val="FFFF00"/>
                </a:solidFill>
              </a:rPr>
              <a:t>eula </a:t>
            </a:r>
            <a:r>
              <a:rPr lang="zh-TW" altLang="en-US">
                <a:solidFill>
                  <a:srgbClr val="FFFF00"/>
                </a:solidFill>
              </a:rPr>
              <a:t>改為 </a:t>
            </a:r>
            <a:r>
              <a:rPr lang="en-US" altLang="zh-TW">
                <a:solidFill>
                  <a:srgbClr val="FFFF00"/>
                </a:solidFill>
              </a:rPr>
              <a:t>true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</a:rPr>
              <a:t>須將 </a:t>
            </a:r>
            <a:r>
              <a:rPr lang="en-US" altLang="zh-TW">
                <a:solidFill>
                  <a:srgbClr val="FFFF00"/>
                </a:solidFill>
              </a:rPr>
              <a:t>server.properties </a:t>
            </a:r>
            <a:r>
              <a:rPr lang="zh-TW" altLang="en-US">
                <a:solidFill>
                  <a:srgbClr val="FFFF00"/>
                </a:solidFill>
              </a:rPr>
              <a:t>中的 </a:t>
            </a:r>
            <a:r>
              <a:rPr kumimoji="0" lang="en-US" altLang="zh-TW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online-mode</a:t>
            </a:r>
            <a:r>
              <a:rPr kumimoji="0" lang="zh-TW" altLang="en-US" sz="2800" b="0" i="0" u="none" strike="noStrike" kern="1200" cap="none" spc="0" normalizeH="0" baseline="0" noProof="0">
                <a:ln>
                  <a:noFill/>
                </a:ln>
                <a:solidFill>
                  <a:srgbClr val="FFFF0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rPr>
              <a:t>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設為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false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加入伺服器時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ip 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位址須填入 </a:t>
            </a:r>
            <a:r>
              <a:rPr lang="en-US" altLang="zh-TW">
                <a:solidFill>
                  <a:srgbClr val="FFFF00"/>
                </a:solidFill>
                <a:latin typeface="Consolas"/>
                <a:ea typeface="微軟正黑體 Light"/>
              </a:rPr>
              <a:t>localhost</a:t>
            </a:r>
            <a:r>
              <a:rPr lang="zh-TW" altLang="en-US">
                <a:solidFill>
                  <a:srgbClr val="FFFF00"/>
                </a:solidFill>
                <a:latin typeface="Consolas"/>
                <a:ea typeface="微軟正黑體 Light"/>
              </a:rPr>
              <a:t>，代表本機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44406953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FF0885-2813-4244-8138-14743C60F2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專案結構</a:t>
            </a:r>
          </a:p>
        </p:txBody>
      </p:sp>
      <p:sp>
        <p:nvSpPr>
          <p:cNvPr id="19" name="內容版面配置區 18">
            <a:extLst>
              <a:ext uri="{FF2B5EF4-FFF2-40B4-BE49-F238E27FC236}">
                <a16:creationId xmlns:a16="http://schemas.microsoft.com/office/drawing/2014/main" id="{5377643F-C648-46CF-B768-76D2F204B4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187"/>
            <a:ext cx="7264086" cy="5618872"/>
          </a:xfrm>
        </p:spPr>
        <p:txBody>
          <a:bodyPr>
            <a:normAutofit/>
          </a:bodyPr>
          <a:lstStyle/>
          <a:p>
            <a:r>
              <a:rPr lang="zh-TW" altLang="en-US" sz="2400"/>
              <a:t>專案資料夾結構大致如右</a:t>
            </a:r>
            <a:endParaRPr lang="en-US" altLang="zh-TW" sz="2400"/>
          </a:p>
          <a:p>
            <a:r>
              <a:rPr lang="zh-TW" altLang="en-US" sz="2400"/>
              <a:t>其中的 </a:t>
            </a:r>
            <a:r>
              <a:rPr lang="en-US" altLang="zh-TW" sz="2400">
                <a:solidFill>
                  <a:srgbClr val="92D050"/>
                </a:solidFill>
              </a:rPr>
              <a:t>"./src" 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/>
              <a:t>為專案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的主要存放之處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/>
              <a:t>和 </a:t>
            </a:r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en-US" altLang="zh-TW" sz="2400">
                <a:solidFill>
                  <a:srgbClr val="00B0F0"/>
                </a:solidFill>
              </a:rPr>
              <a:t>(module)</a:t>
            </a:r>
          </a:p>
          <a:p>
            <a:r>
              <a:rPr lang="zh-TW" altLang="en-US" sz="2400"/>
              <a:t>每個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各自擁有自己的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FF00"/>
                </a:solidFill>
              </a:rPr>
              <a:t>main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為伺服端和客戶端通用程式碼</a:t>
            </a:r>
            <a:endParaRPr lang="en-US" altLang="zh-TW" sz="2400"/>
          </a:p>
          <a:p>
            <a:r>
              <a:rPr lang="zh-TW" altLang="en-US" sz="2400"/>
              <a:t>及所有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en-US" altLang="zh-TW" sz="2400">
                <a:solidFill>
                  <a:srgbClr val="00B0F0"/>
                </a:solidFill>
              </a:rPr>
              <a:t>(resource)</a:t>
            </a:r>
            <a:r>
              <a:rPr lang="zh-TW" altLang="en-US" sz="2400"/>
              <a:t>和</a:t>
            </a:r>
            <a:r>
              <a:rPr lang="zh-TW" altLang="en-US" sz="2400">
                <a:solidFill>
                  <a:srgbClr val="00B0F0"/>
                </a:solidFill>
              </a:rPr>
              <a:t>資料</a:t>
            </a:r>
            <a:r>
              <a:rPr lang="en-US" altLang="zh-TW" sz="2400">
                <a:solidFill>
                  <a:srgbClr val="00B0F0"/>
                </a:solidFill>
              </a:rPr>
              <a:t>(data)</a:t>
            </a:r>
          </a:p>
          <a:p>
            <a:r>
              <a:rPr lang="en-US" altLang="zh-TW" sz="2400">
                <a:solidFill>
                  <a:srgbClr val="FFFF00"/>
                </a:solidFill>
              </a:rPr>
              <a:t>client</a:t>
            </a:r>
            <a:r>
              <a:rPr lang="en-US" altLang="zh-TW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模組</a:t>
            </a:r>
            <a:r>
              <a:rPr lang="zh-TW" altLang="en-US" sz="2400"/>
              <a:t>為客戶端專屬程式碼</a:t>
            </a:r>
            <a:endParaRPr lang="en-US" altLang="zh-TW" sz="2400"/>
          </a:p>
          <a:p>
            <a:r>
              <a:rPr lang="en-US" altLang="zh-TW" sz="2400">
                <a:solidFill>
                  <a:srgbClr val="00B0F0"/>
                </a:solidFill>
              </a:rPr>
              <a:t>java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原始碼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en-US" altLang="zh-TW" sz="2400">
                <a:solidFill>
                  <a:srgbClr val="FFC000"/>
                </a:solidFill>
              </a:rPr>
              <a:t>resources</a:t>
            </a:r>
            <a:r>
              <a:rPr lang="en-US" altLang="zh-TW" sz="2400"/>
              <a:t> </a:t>
            </a:r>
            <a:r>
              <a:rPr lang="zh-TW" altLang="en-US" sz="2400"/>
              <a:t>資料夾為</a:t>
            </a:r>
            <a:r>
              <a:rPr lang="zh-TW" altLang="en-US" sz="2400">
                <a:solidFill>
                  <a:srgbClr val="00B0F0"/>
                </a:solidFill>
              </a:rPr>
              <a:t>資源</a:t>
            </a:r>
            <a:r>
              <a:rPr lang="zh-TW" altLang="en-US" sz="2400"/>
              <a:t>資料夾</a:t>
            </a:r>
            <a:endParaRPr lang="en-US" altLang="zh-TW" sz="2400"/>
          </a:p>
          <a:p>
            <a:r>
              <a:rPr lang="zh-TW" altLang="en-US" sz="2400">
                <a:solidFill>
                  <a:srgbClr val="33CC33"/>
                </a:solidFill>
              </a:rPr>
              <a:t>深綠色</a:t>
            </a:r>
            <a:r>
              <a:rPr lang="zh-TW" altLang="en-US" sz="2400"/>
              <a:t>資料夾和檔案之後會提到</a:t>
            </a:r>
            <a:endParaRPr lang="en-US" altLang="zh-TW" sz="2400"/>
          </a:p>
          <a:p>
            <a:r>
              <a:rPr lang="zh-TW" altLang="en-US" sz="2400">
                <a:solidFill>
                  <a:srgbClr val="FF5001"/>
                </a:solidFill>
              </a:rPr>
              <a:t>紅色</a:t>
            </a:r>
            <a:r>
              <a:rPr lang="zh-TW" altLang="en-US" sz="2400"/>
              <a:t>資料夾和檔案基本上可以不用理會</a:t>
            </a:r>
            <a:endParaRPr lang="en-US" altLang="zh-TW" sz="2400"/>
          </a:p>
        </p:txBody>
      </p: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C1EB83A3-9244-4519-A268-03A661B17E0A}"/>
              </a:ext>
            </a:extLst>
          </p:cNvPr>
          <p:cNvSpPr txBox="1"/>
          <p:nvPr/>
        </p:nvSpPr>
        <p:spPr>
          <a:xfrm>
            <a:off x="8324850" y="834349"/>
            <a:ext cx="3200400" cy="5632311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2000"/>
              <a:t>.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.github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92D050"/>
                </a:solidFill>
              </a:rPr>
              <a:t>src</a:t>
            </a:r>
          </a:p>
          <a:p>
            <a:r>
              <a:rPr lang="en-US" altLang="zh-TW" sz="2000"/>
              <a:t>│   ├── </a:t>
            </a:r>
            <a:r>
              <a:rPr lang="en-US" altLang="zh-TW" sz="2000">
                <a:solidFill>
                  <a:srgbClr val="FFFF00"/>
                </a:solidFill>
              </a:rPr>
              <a:t>client</a:t>
            </a:r>
          </a:p>
          <a:p>
            <a:r>
              <a:rPr lang="en-US" altLang="zh-TW" sz="2000"/>
              <a:t>│   │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│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│   └── </a:t>
            </a:r>
            <a:r>
              <a:rPr lang="en-US" altLang="zh-TW" sz="2000">
                <a:solidFill>
                  <a:srgbClr val="FFFF00"/>
                </a:solidFill>
              </a:rPr>
              <a:t>main</a:t>
            </a:r>
          </a:p>
          <a:p>
            <a:r>
              <a:rPr lang="en-US" altLang="zh-TW" sz="2000"/>
              <a:t>│       ├── </a:t>
            </a:r>
            <a:r>
              <a:rPr lang="en-US" altLang="zh-TW" sz="2000">
                <a:solidFill>
                  <a:srgbClr val="00B0F0"/>
                </a:solidFill>
              </a:rPr>
              <a:t>java</a:t>
            </a:r>
          </a:p>
          <a:p>
            <a:r>
              <a:rPr lang="en-US" altLang="zh-TW" sz="2000"/>
              <a:t>│       └── </a:t>
            </a:r>
            <a:r>
              <a:rPr lang="en-US" altLang="zh-TW" sz="2000">
                <a:solidFill>
                  <a:srgbClr val="FFC000"/>
                </a:solidFill>
              </a:rPr>
              <a:t>resources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.gitattributes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.gitignore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build.gradle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33CC33"/>
                </a:solidFill>
              </a:rPr>
              <a:t>gradle.properties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gradlew.bat</a:t>
            </a:r>
          </a:p>
          <a:p>
            <a:r>
              <a:rPr lang="en-US" altLang="zh-TW" sz="2000"/>
              <a:t>├── </a:t>
            </a:r>
            <a:r>
              <a:rPr lang="en-US" altLang="zh-TW" sz="2000">
                <a:solidFill>
                  <a:srgbClr val="FF5001"/>
                </a:solidFill>
              </a:rPr>
              <a:t>LICENSE</a:t>
            </a:r>
          </a:p>
          <a:p>
            <a:r>
              <a:rPr lang="en-US" altLang="zh-TW" sz="2000"/>
              <a:t>└── </a:t>
            </a:r>
            <a:r>
              <a:rPr lang="en-US" altLang="zh-TW" sz="2000">
                <a:solidFill>
                  <a:srgbClr val="FF5001"/>
                </a:solidFill>
              </a:rPr>
              <a:t>settings.gradle</a:t>
            </a:r>
          </a:p>
        </p:txBody>
      </p:sp>
    </p:spTree>
    <p:extLst>
      <p:ext uri="{BB962C8B-B14F-4D97-AF65-F5344CB8AC3E}">
        <p14:creationId xmlns:p14="http://schemas.microsoft.com/office/powerpoint/2010/main" val="1420944181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303488-8814-4F4A-B733-41F061CA5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42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E40B7676-1C66-4F29-92A2-3C80A5C2FE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7340"/>
            <a:ext cx="10515600" cy="5193460"/>
          </a:xfrm>
        </p:spPr>
        <p:txBody>
          <a:bodyPr>
            <a:normAutofit/>
          </a:bodyPr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en-US" altLang="zh-TW" sz="2800">
                <a:solidFill>
                  <a:srgbClr val="00B0F0"/>
                </a:solidFill>
              </a:rPr>
              <a:t>(path)</a:t>
            </a:r>
            <a:r>
              <a:rPr lang="zh-TW" altLang="en-US" sz="2800"/>
              <a:t>是一種用</a:t>
            </a:r>
            <a:r>
              <a:rPr lang="zh-TW" altLang="en-US" sz="2800">
                <a:solidFill>
                  <a:srgbClr val="00B0F0"/>
                </a:solidFill>
              </a:rPr>
              <a:t>目錄</a:t>
            </a:r>
            <a:r>
              <a:rPr lang="zh-TW" altLang="en-US" sz="2800"/>
              <a:t>名稱和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名稱表示一個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的方式</a:t>
            </a:r>
            <a:endParaRPr lang="en-US" altLang="zh-TW" sz="2800"/>
          </a:p>
          <a:p>
            <a:r>
              <a:rPr lang="zh-TW" altLang="en-US" sz="2800"/>
              <a:t>分為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en-US" altLang="zh-TW" sz="2800">
                <a:solidFill>
                  <a:srgbClr val="00B0F0"/>
                </a:solidFill>
              </a:rPr>
              <a:t>(absolute path)</a:t>
            </a:r>
            <a:r>
              <a:rPr lang="zh-TW" altLang="en-US" sz="2800"/>
              <a:t>和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(relative path)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：一個完整的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無論在何處此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皆指向同一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en-US" altLang="zh-TW" sz="2800">
                <a:solidFill>
                  <a:srgbClr val="92D050"/>
                </a:solidFill>
              </a:rPr>
              <a:t>"D:\Riot Games\VALORANT\live\VALORANT.exe"</a:t>
            </a:r>
          </a:p>
          <a:p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zh-TW" altLang="en-US" sz="2800"/>
              <a:t>：一個不完整的</a:t>
            </a:r>
            <a:r>
              <a:rPr lang="zh-TW" altLang="en-US" sz="2800">
                <a:solidFill>
                  <a:srgbClr val="00B0F0"/>
                </a:solidFill>
              </a:rPr>
              <a:t>路徑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會以當前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en-US" altLang="zh-TW" sz="2800">
                <a:solidFill>
                  <a:srgbClr val="00B0F0"/>
                </a:solidFill>
              </a:rPr>
              <a:t>(working directory)</a:t>
            </a:r>
          </a:p>
          <a:p>
            <a:r>
              <a:rPr lang="zh-TW" altLang="en-US" sz="2800"/>
              <a:t>為起點去指向一個</a:t>
            </a:r>
            <a:r>
              <a:rPr lang="zh-TW" altLang="en-US" sz="2800">
                <a:solidFill>
                  <a:srgbClr val="00B0F0"/>
                </a:solidFill>
              </a:rPr>
              <a:t>檔案</a:t>
            </a:r>
            <a:r>
              <a:rPr lang="zh-TW" altLang="en-US" sz="2800"/>
              <a:t>或</a:t>
            </a:r>
            <a:r>
              <a:rPr lang="zh-TW" altLang="en-US" sz="2800">
                <a:solidFill>
                  <a:srgbClr val="00B0F0"/>
                </a:solidFill>
              </a:rPr>
              <a:t>資料夾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 sz="2800"/>
              <a:t>如：</a:t>
            </a:r>
            <a:r>
              <a:rPr lang="zh-TW" altLang="en-US" sz="2800">
                <a:solidFill>
                  <a:srgbClr val="00B0F0"/>
                </a:solidFill>
              </a:rPr>
              <a:t>工作目錄</a:t>
            </a:r>
            <a:r>
              <a:rPr lang="zh-TW" altLang="en-US" sz="2800"/>
              <a:t>為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D:\Riot Games\VALORANT\live</a:t>
            </a:r>
            <a:r>
              <a:rPr lang="en-US" altLang="zh-TW" sz="2800"/>
              <a:t>"</a:t>
            </a:r>
          </a:p>
          <a:p>
            <a:r>
              <a:rPr lang="zh-TW" altLang="en-US" sz="2800"/>
              <a:t>則</a:t>
            </a:r>
            <a:r>
              <a:rPr lang="zh-TW" altLang="en-US" sz="2800">
                <a:solidFill>
                  <a:srgbClr val="00B0F0"/>
                </a:solidFill>
              </a:rPr>
              <a:t>相對路徑</a:t>
            </a:r>
            <a:r>
              <a:rPr lang="en-US" altLang="zh-TW" sz="2800">
                <a:solidFill>
                  <a:srgbClr val="00B0F0"/>
                </a:solidFill>
              </a:rPr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./VALORANT.exe</a:t>
            </a:r>
            <a:r>
              <a:rPr lang="en-US" altLang="zh-TW" sz="2800"/>
              <a:t>" </a:t>
            </a:r>
            <a:r>
              <a:rPr lang="zh-TW" altLang="en-US" sz="2800"/>
              <a:t>與上方</a:t>
            </a:r>
            <a:r>
              <a:rPr lang="zh-TW" altLang="en-US" sz="2800">
                <a:solidFill>
                  <a:srgbClr val="00B0F0"/>
                </a:solidFill>
              </a:rPr>
              <a:t>絕對路徑</a:t>
            </a:r>
            <a:r>
              <a:rPr lang="zh-TW" altLang="en-US" sz="2800"/>
              <a:t>所指檔案相同</a:t>
            </a:r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424421372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4DCFFE9-6440-4CCD-9022-AFF94732B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4FEC6D-E6D7-4581-8C80-66BD0D811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2800">
                <a:solidFill>
                  <a:srgbClr val="00B0F0"/>
                </a:solidFill>
              </a:rPr>
              <a:t>路徑</a:t>
            </a:r>
            <a:r>
              <a:rPr lang="zh-TW" altLang="en-US" sz="2800"/>
              <a:t>中的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當前目錄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..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父目錄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在 </a:t>
            </a:r>
            <a:r>
              <a:rPr lang="en-US" altLang="zh-TW" sz="2800">
                <a:solidFill>
                  <a:srgbClr val="00B0F0"/>
                </a:solidFill>
              </a:rPr>
              <a:t>Linux</a:t>
            </a:r>
            <a:r>
              <a:rPr lang="en-US" altLang="zh-TW" sz="2800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斜線</a:t>
            </a:r>
            <a:r>
              <a:rPr lang="zh-TW" altLang="en-US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r>
              <a:rPr lang="zh-TW" altLang="en-US" sz="2800"/>
              <a:t> 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在</a:t>
            </a:r>
            <a:r>
              <a:rPr lang="en-US" altLang="zh-TW"/>
              <a:t>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中使用</a:t>
            </a:r>
            <a:r>
              <a:rPr lang="zh-TW" altLang="en-US">
                <a:solidFill>
                  <a:srgbClr val="92D050"/>
                </a:solidFill>
              </a:rPr>
              <a:t>反斜線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 </a:t>
            </a:r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子目錄</a:t>
            </a:r>
            <a:r>
              <a:rPr lang="zh-TW" altLang="en-US"/>
              <a:t>，但也支援使用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 sz="2800"/>
              <a:t>因</a:t>
            </a:r>
            <a:r>
              <a:rPr lang="zh-TW" altLang="en-US" sz="2800">
                <a:solidFill>
                  <a:srgbClr val="92D050"/>
                </a:solidFill>
              </a:rPr>
              <a:t>反斜線</a:t>
            </a:r>
            <a:r>
              <a:rPr lang="zh-TW" altLang="en-US" sz="2800"/>
              <a:t>也用於跳脫字元，故有時會在路徑中以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\\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endParaRPr lang="en-US" altLang="zh-TW" sz="2800"/>
          </a:p>
          <a:p>
            <a:endParaRPr lang="en-US" altLang="zh-TW"/>
          </a:p>
          <a:p>
            <a:r>
              <a:rPr lang="zh-TW" altLang="en-US" sz="2800"/>
              <a:t>一般情況下，皆使用</a:t>
            </a:r>
            <a:r>
              <a:rPr lang="zh-TW" altLang="en-US" sz="2800">
                <a:solidFill>
                  <a:srgbClr val="92D050"/>
                </a:solidFill>
              </a:rPr>
              <a:t>斜線</a:t>
            </a:r>
            <a:r>
              <a:rPr lang="zh-TW" altLang="en-US" sz="2800"/>
              <a:t> </a:t>
            </a:r>
            <a:r>
              <a:rPr lang="en-US" altLang="zh-TW" sz="2800"/>
              <a:t>"</a:t>
            </a:r>
            <a:r>
              <a:rPr lang="en-US" altLang="zh-TW" sz="2800">
                <a:solidFill>
                  <a:srgbClr val="92D050"/>
                </a:solidFill>
              </a:rPr>
              <a:t>/</a:t>
            </a:r>
            <a:r>
              <a:rPr lang="en-US" altLang="zh-TW" sz="2800"/>
              <a:t>" </a:t>
            </a:r>
            <a:r>
              <a:rPr lang="zh-TW" altLang="en-US" sz="2800"/>
              <a:t>表示</a:t>
            </a:r>
            <a:r>
              <a:rPr lang="zh-TW" altLang="en-US" sz="2800">
                <a:solidFill>
                  <a:srgbClr val="00B0F0"/>
                </a:solidFill>
              </a:rPr>
              <a:t>子目錄</a:t>
            </a:r>
            <a:endParaRPr lang="en-US" altLang="zh-TW" sz="2800">
              <a:solidFill>
                <a:srgbClr val="00B0F0"/>
              </a:solidFill>
            </a:endParaRPr>
          </a:p>
          <a:p>
            <a:r>
              <a:rPr lang="zh-TW" altLang="en-US"/>
              <a:t>除非在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r>
              <a:rPr lang="en-US" altLang="zh-TW"/>
              <a:t> 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絕對路徑</a:t>
            </a:r>
            <a:r>
              <a:rPr lang="zh-TW" altLang="en-US"/>
              <a:t>中才使用</a:t>
            </a:r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</a:t>
            </a:r>
            <a:r>
              <a:rPr lang="en-US" altLang="zh-TW"/>
              <a:t>"</a:t>
            </a:r>
            <a:endParaRPr lang="en-US" altLang="zh-TW" sz="2800"/>
          </a:p>
          <a:p>
            <a:endParaRPr lang="en-US" altLang="zh-TW" sz="2800"/>
          </a:p>
        </p:txBody>
      </p:sp>
    </p:spTree>
    <p:extLst>
      <p:ext uri="{BB962C8B-B14F-4D97-AF65-F5344CB8AC3E}">
        <p14:creationId xmlns:p14="http://schemas.microsoft.com/office/powerpoint/2010/main" val="1645349148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4B247B-369C-4626-9806-1E763E1406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"/>
            <a:ext cx="10515600" cy="1325563"/>
          </a:xfrm>
        </p:spPr>
        <p:txBody>
          <a:bodyPr/>
          <a:lstStyle/>
          <a:p>
            <a:r>
              <a:rPr lang="zh-TW" altLang="en-US"/>
              <a:t>路徑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278145F-1A5A-492B-8F91-860DF44C96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162" y="1210236"/>
            <a:ext cx="7512409" cy="5145134"/>
          </a:xfrm>
        </p:spPr>
        <p:txBody>
          <a:bodyPr>
            <a:normAutofit/>
          </a:bodyPr>
          <a:lstStyle/>
          <a:p>
            <a:r>
              <a:rPr lang="zh-TW" altLang="en-US" sz="2200"/>
              <a:t>以右方</a:t>
            </a:r>
            <a:r>
              <a:rPr lang="zh-TW" altLang="en-US" sz="2200">
                <a:solidFill>
                  <a:srgbClr val="00B0F0"/>
                </a:solidFill>
              </a:rPr>
              <a:t>資料夾</a:t>
            </a:r>
            <a:r>
              <a:rPr lang="zh-TW" altLang="en-US" sz="2200"/>
              <a:t>結構為例，在 </a:t>
            </a:r>
            <a:r>
              <a:rPr lang="en-US" altLang="zh-TW" sz="2200">
                <a:solidFill>
                  <a:srgbClr val="00B0F0"/>
                </a:solidFill>
              </a:rPr>
              <a:t>Windows</a:t>
            </a:r>
            <a:r>
              <a:rPr lang="en-US" altLang="zh-TW" sz="2200"/>
              <a:t> </a:t>
            </a:r>
            <a:r>
              <a:rPr lang="zh-TW" altLang="en-US" sz="2200"/>
              <a:t>系統下</a:t>
            </a:r>
            <a:endParaRPr lang="en-US" altLang="zh-TW" sz="2200"/>
          </a:p>
          <a:p>
            <a:r>
              <a:rPr lang="zh-TW" altLang="en-US" sz="2200"/>
              <a:t>若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 </a:t>
            </a:r>
            <a:r>
              <a:rPr lang="en-US" altLang="zh-TW" sz="2200">
                <a:solidFill>
                  <a:srgbClr val="92D050"/>
                </a:solidFill>
              </a:rPr>
              <a:t>"C:\src"</a:t>
            </a:r>
            <a:r>
              <a:rPr lang="zh-TW" altLang="en-US" sz="2200"/>
              <a:t>，則：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"C:\src\main\resources\assets\tyicmod\icon.png"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絕對路徑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"C:\src\main\resources\assets"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</a:t>
            </a:r>
            <a:r>
              <a:rPr lang="en-US" altLang="zh-TW" sz="2200"/>
              <a:t> 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"./main/resources/assets/tyicmod/icon.png"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src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"./main/resources/assets"</a:t>
            </a:r>
          </a:p>
          <a:p>
            <a:r>
              <a:rPr lang="en-US" altLang="zh-TW" sz="2200">
                <a:solidFill>
                  <a:srgbClr val="92D050"/>
                </a:solidFill>
              </a:rPr>
              <a:t>icon.png </a:t>
            </a:r>
            <a:r>
              <a:rPr lang="zh-TW" altLang="en-US" sz="2200">
                <a:solidFill>
                  <a:srgbClr val="00B0F0"/>
                </a:solidFill>
              </a:rPr>
              <a:t>檔案</a:t>
            </a:r>
            <a:r>
              <a:rPr lang="zh-TW" altLang="en-US" sz="2200"/>
              <a:t>相對於 </a:t>
            </a:r>
            <a:r>
              <a:rPr lang="en-US" altLang="zh-TW" sz="2200">
                <a:solidFill>
                  <a:srgbClr val="92D050"/>
                </a:solidFill>
              </a:rPr>
              <a:t>assets</a:t>
            </a:r>
            <a:r>
              <a:rPr lang="en-US" altLang="zh-TW" sz="2200"/>
              <a:t> </a:t>
            </a:r>
            <a:r>
              <a:rPr lang="zh-TW" altLang="en-US" sz="2200">
                <a:solidFill>
                  <a:srgbClr val="00B0F0"/>
                </a:solidFill>
              </a:rPr>
              <a:t>目錄</a:t>
            </a:r>
            <a:r>
              <a:rPr lang="zh-TW" altLang="en-US" sz="2200"/>
              <a:t>的</a:t>
            </a:r>
            <a:r>
              <a:rPr lang="zh-TW" altLang="en-US" sz="2200">
                <a:solidFill>
                  <a:srgbClr val="00B0F0"/>
                </a:solidFill>
              </a:rPr>
              <a:t>相對路徑</a:t>
            </a:r>
            <a:r>
              <a:rPr lang="zh-TW" altLang="en-US" sz="2200"/>
              <a:t>為</a:t>
            </a:r>
            <a:endParaRPr lang="en-US" altLang="zh-TW" sz="2200"/>
          </a:p>
          <a:p>
            <a:r>
              <a:rPr lang="en-US" altLang="zh-TW" sz="2200">
                <a:solidFill>
                  <a:srgbClr val="92D050"/>
                </a:solidFill>
              </a:rPr>
              <a:t>"./tyicmod/icon.png"</a:t>
            </a: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3D502EA3-D3D2-404F-B9B2-A01740EF35D5}"/>
              </a:ext>
            </a:extLst>
          </p:cNvPr>
          <p:cNvSpPr txBox="1"/>
          <p:nvPr/>
        </p:nvSpPr>
        <p:spPr>
          <a:xfrm>
            <a:off x="7876514" y="690706"/>
            <a:ext cx="4020694" cy="5693866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zh-TW" sz="1400"/>
              <a:t>src</a:t>
            </a:r>
            <a:endParaRPr lang="zh-TW" altLang="en-US" sz="1400"/>
          </a:p>
          <a:p>
            <a:r>
              <a:rPr lang="zh-TW" altLang="en-US" sz="1400"/>
              <a:t>├───client</a:t>
            </a:r>
          </a:p>
          <a:p>
            <a:r>
              <a:rPr lang="zh-TW" altLang="en-US" sz="1400"/>
              <a:t>│   ├───java</a:t>
            </a:r>
          </a:p>
          <a:p>
            <a:r>
              <a:rPr lang="zh-TW" altLang="en-US" sz="1400"/>
              <a:t>│   │   └───org</a:t>
            </a:r>
          </a:p>
          <a:p>
            <a:r>
              <a:rPr lang="zh-TW" altLang="en-US" sz="1400"/>
              <a:t>│   │       └───tyic</a:t>
            </a:r>
          </a:p>
          <a:p>
            <a:r>
              <a:rPr lang="zh-TW" altLang="en-US" sz="1400"/>
              <a:t>│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│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│   │</a:t>
            </a:r>
          </a:p>
          <a:p>
            <a:r>
              <a:rPr lang="zh-TW" altLang="en-US" sz="1400"/>
              <a:t>│   └───resources</a:t>
            </a:r>
          </a:p>
          <a:p>
            <a:r>
              <a:rPr lang="zh-TW" altLang="en-US" sz="1400"/>
              <a:t>│           tyicmod.client.mixins.json</a:t>
            </a:r>
          </a:p>
          <a:p>
            <a:r>
              <a:rPr lang="zh-TW" altLang="en-US" sz="1400"/>
              <a:t>│</a:t>
            </a:r>
          </a:p>
          <a:p>
            <a:r>
              <a:rPr lang="zh-TW" altLang="en-US" sz="1400"/>
              <a:t>└───main</a:t>
            </a:r>
          </a:p>
          <a:p>
            <a:r>
              <a:rPr lang="zh-TW" altLang="en-US" sz="1400"/>
              <a:t>    ├───java</a:t>
            </a:r>
          </a:p>
          <a:p>
            <a:r>
              <a:rPr lang="zh-TW" altLang="en-US" sz="1400"/>
              <a:t>    │   └───org</a:t>
            </a:r>
          </a:p>
          <a:p>
            <a:r>
              <a:rPr lang="zh-TW" altLang="en-US" sz="1400"/>
              <a:t>    │       └───tyic</a:t>
            </a:r>
            <a:endParaRPr lang="en-US" altLang="zh-TW" sz="1400"/>
          </a:p>
          <a:p>
            <a:r>
              <a:rPr lang="zh-TW" altLang="en-US" sz="1400"/>
              <a:t>    │           └───</a:t>
            </a:r>
            <a:r>
              <a:rPr lang="en-US" altLang="zh-TW" sz="1400"/>
              <a:t>tyicmod</a:t>
            </a:r>
            <a:endParaRPr lang="zh-TW" altLang="en-US" sz="1400"/>
          </a:p>
          <a:p>
            <a:r>
              <a:rPr lang="zh-TW" altLang="en-US" sz="1400"/>
              <a:t>    │               └───</a:t>
            </a:r>
            <a:r>
              <a:rPr lang="en-US" altLang="zh-TW" sz="1400"/>
              <a:t>(...)</a:t>
            </a:r>
            <a:endParaRPr lang="zh-TW" altLang="en-US" sz="1400"/>
          </a:p>
          <a:p>
            <a:r>
              <a:rPr lang="zh-TW" altLang="en-US" sz="1400"/>
              <a:t>    │</a:t>
            </a:r>
          </a:p>
          <a:p>
            <a:r>
              <a:rPr lang="zh-TW" altLang="en-US" sz="1400"/>
              <a:t>    └───resources</a:t>
            </a:r>
          </a:p>
          <a:p>
            <a:r>
              <a:rPr lang="zh-TW" altLang="en-US" sz="1400"/>
              <a:t>        │   fabric.mod.json</a:t>
            </a:r>
          </a:p>
          <a:p>
            <a:r>
              <a:rPr lang="zh-TW" altLang="en-US" sz="1400"/>
              <a:t>        │   tyicmod.mixins.json</a:t>
            </a:r>
          </a:p>
          <a:p>
            <a:r>
              <a:rPr lang="zh-TW" altLang="en-US" sz="1400"/>
              <a:t>        │</a:t>
            </a:r>
          </a:p>
          <a:p>
            <a:r>
              <a:rPr lang="zh-TW" altLang="en-US" sz="1400"/>
              <a:t>        └───assets</a:t>
            </a:r>
          </a:p>
          <a:p>
            <a:r>
              <a:rPr lang="zh-TW" altLang="en-US" sz="1400"/>
              <a:t>            └───tyicmod</a:t>
            </a:r>
          </a:p>
          <a:p>
            <a:r>
              <a:rPr lang="zh-TW" altLang="en-US" sz="1400"/>
              <a:t>                    icon.png</a:t>
            </a:r>
          </a:p>
        </p:txBody>
      </p:sp>
    </p:spTree>
    <p:extLst>
      <p:ext uri="{BB962C8B-B14F-4D97-AF65-F5344CB8AC3E}">
        <p14:creationId xmlns:p14="http://schemas.microsoft.com/office/powerpoint/2010/main" val="49317915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2507"/>
            <a:ext cx="10515600" cy="4067268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00B0F0"/>
                </a:solidFill>
              </a:rPr>
              <a:t>自動組建工具</a:t>
            </a:r>
            <a:r>
              <a:rPr lang="en-US" altLang="zh-TW">
                <a:solidFill>
                  <a:srgbClr val="00B0F0"/>
                </a:solidFill>
              </a:rPr>
              <a:t>(build automation)</a:t>
            </a:r>
          </a:p>
          <a:p>
            <a:r>
              <a:rPr lang="zh-TW" altLang="en-US"/>
              <a:t>透過寫好的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自動管理專案所需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en-US" altLang="zh-TW">
                <a:solidFill>
                  <a:srgbClr val="00B0F0"/>
                </a:solidFill>
              </a:rPr>
              <a:t>(dependence)</a:t>
            </a:r>
          </a:p>
          <a:p>
            <a:r>
              <a:rPr lang="zh-TW" altLang="en-US"/>
              <a:t>以及控制專案如何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壓縮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專案根目錄下的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gradlew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92D050"/>
                </a:solidFill>
              </a:rPr>
              <a:t>gradlew.bat </a:t>
            </a:r>
            <a:r>
              <a:rPr lang="zh-TW" altLang="en-US"/>
              <a:t>兩個檔案</a:t>
            </a:r>
            <a:endParaRPr lang="en-US" altLang="zh-TW"/>
          </a:p>
          <a:p>
            <a:r>
              <a:rPr lang="zh-TW" altLang="en-US"/>
              <a:t>即為該專案的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腳本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前者用於 </a:t>
            </a:r>
            <a:r>
              <a:rPr lang="en-US" altLang="zh-TW">
                <a:solidFill>
                  <a:srgbClr val="00B0F0"/>
                </a:solidFill>
              </a:rPr>
              <a:t>Linux</a:t>
            </a:r>
            <a:r>
              <a:rPr lang="zh-TW" altLang="en-US"/>
              <a:t>，後者用於 </a:t>
            </a:r>
            <a:r>
              <a:rPr lang="en-US" altLang="zh-TW">
                <a:solidFill>
                  <a:srgbClr val="00B0F0"/>
                </a:solidFill>
              </a:rPr>
              <a:t>Windows</a:t>
            </a:r>
            <a:endParaRPr lang="zh-TW" altLang="en-US">
              <a:solidFill>
                <a:srgbClr val="00B0F0"/>
              </a:solidFill>
            </a:endParaRPr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0D2ADF39-7A0C-450B-88B8-64EF0A1C05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81925" y="2226469"/>
            <a:ext cx="3571875" cy="3593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3274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D7C7D-2763-4D78-A6E0-CCD4101C5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70885C-3930-459D-A4DD-8301980262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94847"/>
            <a:ext cx="10515600" cy="3149506"/>
          </a:xfrm>
        </p:spPr>
        <p:txBody>
          <a:bodyPr/>
          <a:lstStyle/>
          <a:p>
            <a:r>
              <a:rPr lang="zh-TW" altLang="en-US"/>
              <a:t>根目錄下的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en-US" altLang="zh-TW">
                <a:solidFill>
                  <a:srgbClr val="00B0F0"/>
                </a:solidFill>
              </a:rPr>
              <a:t>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是用來控制</a:t>
            </a:r>
            <a:r>
              <a:rPr lang="zh-TW" altLang="en-US">
                <a:solidFill>
                  <a:srgbClr val="00B0F0"/>
                </a:solidFill>
              </a:rPr>
              <a:t>編譯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setting.gradle</a:t>
            </a:r>
            <a:r>
              <a:rPr lang="en-US" altLang="zh-TW"/>
              <a:t> </a:t>
            </a:r>
            <a:r>
              <a:rPr lang="zh-TW" altLang="en-US"/>
              <a:t>檔案是用來控制各個</a:t>
            </a:r>
            <a:r>
              <a:rPr lang="zh-TW" altLang="en-US">
                <a:solidFill>
                  <a:srgbClr val="00B0F0"/>
                </a:solidFill>
              </a:rPr>
              <a:t>依賴</a:t>
            </a:r>
            <a:r>
              <a:rPr lang="zh-TW" altLang="en-US"/>
              <a:t>的關係</a:t>
            </a:r>
            <a:endParaRPr lang="en-US" altLang="zh-TW"/>
          </a:p>
          <a:p>
            <a:r>
              <a:rPr lang="zh-TW" altLang="en-US"/>
              <a:t>而 </a:t>
            </a:r>
            <a:r>
              <a:rPr lang="en-US" altLang="zh-TW">
                <a:solidFill>
                  <a:srgbClr val="92D050"/>
                </a:solidFill>
              </a:rPr>
              <a:t>gradle.properties </a:t>
            </a:r>
            <a:r>
              <a:rPr lang="zh-TW" altLang="en-US"/>
              <a:t>則是用來控制一些數值設定</a:t>
            </a:r>
            <a:endParaRPr lang="en-US" altLang="zh-TW"/>
          </a:p>
          <a:p>
            <a:r>
              <a:rPr lang="zh-TW" altLang="en-US"/>
              <a:t>這些數值部分用於控制 </a:t>
            </a:r>
            <a:r>
              <a:rPr lang="en-US" altLang="zh-TW">
                <a:solidFill>
                  <a:srgbClr val="00B0F0"/>
                </a:solidFill>
              </a:rPr>
              <a:t>gradle</a:t>
            </a:r>
            <a:r>
              <a:rPr lang="en-US" altLang="zh-TW"/>
              <a:t> </a:t>
            </a:r>
            <a:r>
              <a:rPr lang="zh-TW" altLang="en-US"/>
              <a:t>執行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部分則會在 </a:t>
            </a:r>
            <a:r>
              <a:rPr lang="en-US" altLang="zh-TW">
                <a:solidFill>
                  <a:srgbClr val="92D050"/>
                </a:solidFill>
              </a:rPr>
              <a:t>build.gradle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中被使用</a:t>
            </a:r>
          </a:p>
        </p:txBody>
      </p:sp>
    </p:spTree>
    <p:extLst>
      <p:ext uri="{BB962C8B-B14F-4D97-AF65-F5344CB8AC3E}">
        <p14:creationId xmlns:p14="http://schemas.microsoft.com/office/powerpoint/2010/main" val="3060321633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90D75E-1BC0-4C14-8610-628B91A64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gradle.properties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7EE9121-ECF0-4C18-B27E-EECF19850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9322" y="1249363"/>
            <a:ext cx="8396572" cy="535827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gradle.properties</a:t>
            </a:r>
            <a:r>
              <a:rPr lang="en-US" altLang="zh-TW"/>
              <a:t> </a:t>
            </a:r>
            <a:r>
              <a:rPr lang="zh-TW" altLang="en-US"/>
              <a:t>中的大部分欄位都很好理解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00B0F0"/>
                </a:solidFill>
              </a:rPr>
              <a:t>Minecraft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en-US" altLang="zh-TW"/>
              <a:t> </a:t>
            </a:r>
            <a:r>
              <a:rPr lang="zh-TW" altLang="en-US"/>
              <a:t>版本資訊</a:t>
            </a:r>
            <a:endParaRPr lang="en-US" altLang="zh-TW"/>
          </a:p>
          <a:p>
            <a:r>
              <a:rPr lang="zh-TW" altLang="en-US"/>
              <a:t>可在 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https://fabricmc.net/develop/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/>
              <a:t>下方找到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mod_version </a:t>
            </a:r>
            <a:r>
              <a:rPr lang="zh-TW" altLang="en-US"/>
              <a:t>代表模組的版本</a:t>
            </a:r>
            <a:endParaRPr lang="en-US" altLang="zh-TW"/>
          </a:p>
          <a:p>
            <a:r>
              <a:rPr lang="zh-TW" altLang="en-US"/>
              <a:t>使用</a:t>
            </a:r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來表示</a:t>
            </a:r>
            <a:endParaRPr lang="en-US" altLang="zh-TW"/>
          </a:p>
          <a:p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小數點版本</a:t>
            </a:r>
            <a:r>
              <a:rPr lang="zh-TW" altLang="en-US"/>
              <a:t>為 </a:t>
            </a:r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 i="1">
                <a:solidFill>
                  <a:srgbClr val="92D050"/>
                </a:solidFill>
              </a:rPr>
              <a:t>build</a:t>
            </a:r>
          </a:p>
          <a:p>
            <a:r>
              <a:rPr lang="en-US" altLang="zh-TW" i="1">
                <a:solidFill>
                  <a:srgbClr val="92D050"/>
                </a:solidFill>
              </a:rPr>
              <a:t>major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表大版本號，增加表重大更新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minor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表次版本號，增加表次要更新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 i="1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表小版本號，增加表小更新</a:t>
            </a:r>
            <a:endParaRPr lang="en-US" altLang="zh-TW">
              <a:solidFill>
                <a:srgbClr val="FFFF00"/>
              </a:solidFill>
            </a:endParaRP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758FA7F3-42E9-47A6-8F48-9DF04880F903}"/>
              </a:ext>
            </a:extLst>
          </p:cNvPr>
          <p:cNvGrpSpPr/>
          <p:nvPr/>
        </p:nvGrpSpPr>
        <p:grpSpPr>
          <a:xfrm>
            <a:off x="6583879" y="2852764"/>
            <a:ext cx="5153975" cy="3754874"/>
            <a:chOff x="6199825" y="2254662"/>
            <a:chExt cx="5153975" cy="375487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263C081-A232-4AD8-9C0A-6B3F92DAED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99825" y="2254662"/>
              <a:ext cx="5153975" cy="375487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Done to increase the memory available to gradle.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org.gradle.jvmargs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-Xmx1G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org.gradle.parallel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Fabric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check these on https://fabricmc.net/develop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minecraft_version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yarn_mappings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1.21.4+build.8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loader_version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0.16.10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Mod Properties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mod_version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1.0.0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maven_group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archives_base_name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# Dependencies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fabric_version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808080"/>
                  </a:solidFill>
                  <a:effectLst/>
                  <a:latin typeface="+mj-lt"/>
                  <a:cs typeface="JetBrains Mono" panose="02000009000000000000" pitchFamily="49" charset="0"/>
                </a:rPr>
                <a:t>=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0.115.1+1.21.4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6DB67423-2E13-4F30-9377-726B509BB1F8}"/>
                </a:ext>
              </a:extLst>
            </p:cNvPr>
            <p:cNvSpPr txBox="1"/>
            <p:nvPr/>
          </p:nvSpPr>
          <p:spPr>
            <a:xfrm>
              <a:off x="9724828" y="5732537"/>
              <a:ext cx="162897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gradle.properties</a:t>
              </a:r>
              <a:endParaRPr lang="zh-TW" altLang="en-US" sz="12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A50AF6DC-64DD-4F2E-B24B-0035A3F21184}"/>
              </a:ext>
            </a:extLst>
          </p:cNvPr>
          <p:cNvGrpSpPr/>
          <p:nvPr/>
        </p:nvGrpSpPr>
        <p:grpSpPr>
          <a:xfrm>
            <a:off x="9566208" y="1763713"/>
            <a:ext cx="2171646" cy="430305"/>
            <a:chOff x="8330299" y="5784663"/>
            <a:chExt cx="2171646" cy="430305"/>
          </a:xfrm>
        </p:grpSpPr>
        <p:pic>
          <p:nvPicPr>
            <p:cNvPr id="8" name="圖片 7">
              <a:hlinkClick r:id="rId3"/>
              <a:extLst>
                <a:ext uri="{FF2B5EF4-FFF2-40B4-BE49-F238E27FC236}">
                  <a16:creationId xmlns:a16="http://schemas.microsoft.com/office/drawing/2014/main" id="{C2FFD9F3-5CBF-4CFE-B3DC-F579A65C5E7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330299" y="5784663"/>
              <a:ext cx="430305" cy="430305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F10D496-66F3-446D-8F7D-7AFBB46AEF00}"/>
                </a:ext>
              </a:extLst>
            </p:cNvPr>
            <p:cNvSpPr txBox="1"/>
            <p:nvPr/>
          </p:nvSpPr>
          <p:spPr>
            <a:xfrm>
              <a:off x="8688561" y="5815149"/>
              <a:ext cx="181338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/>
                <a:t>小數點版本介紹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21698548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002214-FE7D-498C-B42B-484C9E361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引言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A593515-40C8-4D63-8261-8D92C85EB4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04257"/>
            <a:ext cx="10515600" cy="5686252"/>
          </a:xfrm>
        </p:spPr>
        <p:txBody>
          <a:bodyPr>
            <a:normAutofit/>
          </a:bodyPr>
          <a:lstStyle/>
          <a:p>
            <a:r>
              <a:rPr lang="zh-TW" altLang="en-US"/>
              <a:t>在學習完基本的 </a:t>
            </a:r>
            <a:r>
              <a:rPr lang="en-US" altLang="zh-TW"/>
              <a:t>Java </a:t>
            </a:r>
            <a:r>
              <a:rPr lang="zh-TW" altLang="en-US"/>
              <a:t>語法和知識後</a:t>
            </a:r>
            <a:endParaRPr lang="en-US" altLang="zh-TW"/>
          </a:p>
          <a:p>
            <a:r>
              <a:rPr lang="zh-TW" altLang="en-US"/>
              <a:t>我們可以透過做專案來檢測自己的實力</a:t>
            </a:r>
            <a:endParaRPr lang="en-US" altLang="zh-TW"/>
          </a:p>
          <a:p>
            <a:r>
              <a:rPr lang="zh-TW" altLang="en-US"/>
              <a:t>並學習到更多無法只透過投影片和練習題學習到的東西</a:t>
            </a:r>
            <a:endParaRPr lang="en-US" altLang="zh-TW"/>
          </a:p>
          <a:p>
            <a:r>
              <a:rPr lang="zh-TW" altLang="en-US"/>
              <a:t>因此接下來我們會製作一個自己的 </a:t>
            </a:r>
            <a:r>
              <a:rPr lang="en-US" altLang="zh-TW">
                <a:solidFill>
                  <a:srgbClr val="00B0F0"/>
                </a:solidFill>
              </a:rPr>
              <a:t>Minecraft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en-US" altLang="zh-TW">
                <a:solidFill>
                  <a:srgbClr val="00B0F0"/>
                </a:solidFill>
              </a:rPr>
              <a:t>(mod)</a:t>
            </a:r>
          </a:p>
          <a:p>
            <a:endParaRPr lang="en-US" altLang="zh-TW"/>
          </a:p>
          <a:p>
            <a:r>
              <a:rPr lang="zh-TW" altLang="en-US"/>
              <a:t>範例模組版本：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Minecraft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 Edition 1.21.4 with Fabric</a:t>
            </a:r>
          </a:p>
          <a:p>
            <a:r>
              <a:rPr lang="en-US" altLang="zh-TW">
                <a:solidFill>
                  <a:srgbClr val="FFC000"/>
                </a:solidFill>
              </a:rPr>
              <a:t>JDK </a:t>
            </a:r>
            <a:r>
              <a:rPr lang="zh-TW" altLang="en-US">
                <a:solidFill>
                  <a:srgbClr val="FFC000"/>
                </a:solidFill>
              </a:rPr>
              <a:t>版本：</a:t>
            </a:r>
            <a:r>
              <a:rPr lang="en-US" altLang="zh-TW">
                <a:solidFill>
                  <a:srgbClr val="FFFF00"/>
                </a:solidFill>
              </a:rPr>
              <a:t>Java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en-US" altLang="zh-TW">
                <a:solidFill>
                  <a:srgbClr val="FFFF00"/>
                </a:solidFill>
              </a:rPr>
              <a:t>SE 21 </a:t>
            </a:r>
            <a:r>
              <a:rPr lang="zh-TW" altLang="en-US">
                <a:solidFill>
                  <a:srgbClr val="FFFF00"/>
                </a:solidFill>
              </a:rPr>
              <a:t>以上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範例模組 </a:t>
            </a:r>
            <a:r>
              <a:rPr lang="en-US" altLang="zh-TW">
                <a:solidFill>
                  <a:srgbClr val="FFC000"/>
                </a:solidFill>
              </a:rPr>
              <a:t>Github</a:t>
            </a:r>
            <a:r>
              <a:rPr lang="zh-TW" altLang="en-US">
                <a:solidFill>
                  <a:srgbClr val="FFC000"/>
                </a:solidFill>
              </a:rPr>
              <a:t>：</a:t>
            </a:r>
            <a:r>
              <a:rPr lang="en-US" altLang="zh-TW">
                <a:solidFill>
                  <a:srgbClr val="FFFF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每個階段結束會開一個新的分支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可切換不同分支查看不同階段結束後的專案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27503741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A1C0992-9EF3-4831-88F7-D64578560A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Gradle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4F11988-9521-4BC6-9434-9928F56D54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2462" y="962971"/>
            <a:ext cx="6886575" cy="3552796"/>
          </a:xfrm>
        </p:spPr>
        <p:txBody>
          <a:bodyPr>
            <a:normAutofit/>
          </a:bodyPr>
          <a:lstStyle/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即可看見許多 </a:t>
            </a:r>
            <a:r>
              <a:rPr lang="en-US" altLang="zh-TW">
                <a:solidFill>
                  <a:srgbClr val="00B0F0"/>
                </a:solidFill>
              </a:rPr>
              <a:t>gradle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執行後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./build/libs </a:t>
            </a:r>
            <a:r>
              <a:rPr lang="zh-TW" altLang="en-US"/>
              <a:t>中會出現 </a:t>
            </a:r>
            <a:r>
              <a:rPr lang="en-US" altLang="zh-TW">
                <a:solidFill>
                  <a:srgbClr val="92D050"/>
                </a:solidFill>
              </a:rPr>
              <a:t>.jar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其中檔名無多餘後綴的檔案即為模組檔案</a:t>
            </a:r>
            <a:endParaRPr lang="en-US" altLang="zh-TW"/>
          </a:p>
          <a:p>
            <a:r>
              <a:rPr lang="zh-TW" altLang="en-US"/>
              <a:t>可進行發佈或分享供他人遊玩</a:t>
            </a:r>
            <a:endParaRPr lang="en-US" altLang="zh-TW"/>
          </a:p>
          <a:p>
            <a:r>
              <a:rPr lang="zh-TW" altLang="en-US"/>
              <a:t>但注意需安裝前置模組 </a:t>
            </a:r>
            <a:r>
              <a:rPr lang="en-US" altLang="zh-TW">
                <a:solidFill>
                  <a:srgbClr val="00B0F0"/>
                </a:solidFill>
              </a:rPr>
              <a:t>Fabric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0626A9C-D239-4698-BB73-56AA0F3824AE}"/>
              </a:ext>
            </a:extLst>
          </p:cNvPr>
          <p:cNvGrpSpPr/>
          <p:nvPr/>
        </p:nvGrpSpPr>
        <p:grpSpPr>
          <a:xfrm>
            <a:off x="1905568" y="4515767"/>
            <a:ext cx="4190432" cy="2135706"/>
            <a:chOff x="2047875" y="4011597"/>
            <a:chExt cx="4190432" cy="2135706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13DF3DD8-2196-4E57-80A7-329C96DB9E8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b="19098"/>
            <a:stretch/>
          </p:blipFill>
          <p:spPr>
            <a:xfrm>
              <a:off x="2047875" y="4011597"/>
              <a:ext cx="4190432" cy="2135706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39358965-E1F7-4745-8CD2-BDB63AA5CF05}"/>
                </a:ext>
              </a:extLst>
            </p:cNvPr>
            <p:cNvSpPr/>
            <p:nvPr/>
          </p:nvSpPr>
          <p:spPr>
            <a:xfrm>
              <a:off x="2800350" y="5214768"/>
              <a:ext cx="1295400" cy="252582"/>
            </a:xfrm>
            <a:prstGeom prst="roundRect">
              <a:avLst/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D5C319A0-F217-4C46-84DA-C0DCF737610C}"/>
                </a:ext>
              </a:extLst>
            </p:cNvPr>
            <p:cNvSpPr txBox="1"/>
            <p:nvPr/>
          </p:nvSpPr>
          <p:spPr>
            <a:xfrm>
              <a:off x="3454109" y="4832588"/>
              <a:ext cx="274947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rgbClr val="FFFF00"/>
                  </a:solidFill>
                </a:rPr>
                <a:t>可直接分享供他人遊玩</a:t>
              </a: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ACA2D57A-FD54-423F-B4F3-7C8477013B66}"/>
              </a:ext>
            </a:extLst>
          </p:cNvPr>
          <p:cNvGrpSpPr/>
          <p:nvPr/>
        </p:nvGrpSpPr>
        <p:grpSpPr>
          <a:xfrm>
            <a:off x="7539038" y="543057"/>
            <a:ext cx="4067743" cy="6108416"/>
            <a:chOff x="7724775" y="543057"/>
            <a:chExt cx="4067743" cy="6108416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78D54CC9-F9A0-4A52-860E-D4256EDFF69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7724775" y="543057"/>
              <a:ext cx="4067743" cy="6108416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F7765E0C-AE4E-4263-8B77-8CA57796A584}"/>
                </a:ext>
              </a:extLst>
            </p:cNvPr>
            <p:cNvSpPr/>
            <p:nvPr/>
          </p:nvSpPr>
          <p:spPr>
            <a:xfrm>
              <a:off x="8411276" y="2359819"/>
              <a:ext cx="444593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E3C18CB-0896-412E-A144-7FFF53520F0C}"/>
                </a:ext>
              </a:extLst>
            </p:cNvPr>
            <p:cNvSpPr/>
            <p:nvPr/>
          </p:nvSpPr>
          <p:spPr>
            <a:xfrm>
              <a:off x="11410949" y="1937544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3265232832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94DF93E-80FF-4EE7-B551-0D2BB4FF6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2B53BB5-0266-431E-8A53-3AE018418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00B0F0"/>
                </a:solidFill>
              </a:rPr>
              <a:t>JSON (JavaScript Object Notation)</a:t>
            </a:r>
          </a:p>
          <a:p>
            <a:r>
              <a:rPr lang="zh-TW" altLang="en-US"/>
              <a:t>是一種簡易的資料交換格式，容易編寫也很容易解析</a:t>
            </a:r>
            <a:endParaRPr lang="en-US" altLang="zh-TW"/>
          </a:p>
          <a:p>
            <a:r>
              <a:rPr lang="zh-TW" altLang="en-US"/>
              <a:t>常常用於各個程式之間的資料交換，或是用於撰寫設定檔</a:t>
            </a:r>
            <a:endParaRPr lang="en-US" altLang="zh-TW"/>
          </a:p>
          <a:p>
            <a:r>
              <a:rPr lang="zh-TW" altLang="en-US"/>
              <a:t>在各種程式中無處不見</a:t>
            </a:r>
            <a:endParaRPr lang="en-US" altLang="zh-TW"/>
          </a:p>
          <a:p>
            <a:r>
              <a:rPr lang="zh-TW" altLang="en-US"/>
              <a:t>可以直接以一個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也可寫在檔案中，副檔名為 </a:t>
            </a:r>
            <a:r>
              <a:rPr lang="en-US" altLang="zh-TW">
                <a:solidFill>
                  <a:srgbClr val="92D050"/>
                </a:solidFill>
              </a:rPr>
              <a:t>.json</a:t>
            </a: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大部分語言都有處理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的函式庫</a:t>
            </a:r>
            <a:endParaRPr lang="en-US" altLang="zh-TW"/>
          </a:p>
        </p:txBody>
      </p:sp>
      <p:pic>
        <p:nvPicPr>
          <p:cNvPr id="5" name="圖形 4">
            <a:extLst>
              <a:ext uri="{FF2B5EF4-FFF2-40B4-BE49-F238E27FC236}">
                <a16:creationId xmlns:a16="http://schemas.microsoft.com/office/drawing/2014/main" id="{013D4254-2E56-4BDE-B582-3F037FA260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718175" y="3541338"/>
            <a:ext cx="2635625" cy="26356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058227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D67113-76D2-494E-A7C8-D77064F336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976CCF9-EFF0-4527-9326-EA9BCB7873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JSON </a:t>
            </a:r>
            <a:r>
              <a:rPr lang="zh-TW" altLang="en-US">
                <a:solidFill>
                  <a:srgbClr val="FFFF00"/>
                </a:solidFill>
              </a:rPr>
              <a:t>中只有 </a:t>
            </a:r>
            <a:r>
              <a:rPr lang="en-US" altLang="zh-TW">
                <a:solidFill>
                  <a:srgbClr val="FFFF00"/>
                </a:solidFill>
              </a:rPr>
              <a:t>6 </a:t>
            </a:r>
            <a:r>
              <a:rPr lang="zh-TW" altLang="en-US">
                <a:solidFill>
                  <a:srgbClr val="FFFF00"/>
                </a:solidFill>
              </a:rPr>
              <a:t>種資料型別：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數值：整數或小數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字串：以一對</a:t>
            </a:r>
            <a:r>
              <a:rPr lang="zh-TW" altLang="en-US">
                <a:solidFill>
                  <a:srgbClr val="92D050"/>
                </a:solidFill>
              </a:rPr>
              <a:t>雙引號</a:t>
            </a:r>
            <a:r>
              <a:rPr lang="en-US" altLang="zh-TW">
                <a:solidFill>
                  <a:srgbClr val="92D050"/>
                </a:solidFill>
              </a:rPr>
              <a:t>("")</a:t>
            </a:r>
            <a:r>
              <a:rPr lang="zh-TW" altLang="en-US">
                <a:solidFill>
                  <a:srgbClr val="FFFF00"/>
                </a:solidFill>
              </a:rPr>
              <a:t>夾住的一段文字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陣列：以一對</a:t>
            </a:r>
            <a:r>
              <a:rPr lang="zh-TW" altLang="en-US">
                <a:solidFill>
                  <a:srgbClr val="92D050"/>
                </a:solidFill>
              </a:rPr>
              <a:t>中括號</a:t>
            </a:r>
            <a:r>
              <a:rPr lang="en-US" altLang="zh-TW">
                <a:solidFill>
                  <a:srgbClr val="92D050"/>
                </a:solidFill>
              </a:rPr>
              <a:t>([])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元素</a:t>
            </a:r>
            <a:r>
              <a:rPr lang="zh-TW" altLang="en-US">
                <a:solidFill>
                  <a:srgbClr val="FFFF00"/>
                </a:solidFill>
              </a:rPr>
              <a:t>，以</a:t>
            </a:r>
            <a:r>
              <a:rPr lang="zh-TW" altLang="en-US">
                <a:solidFill>
                  <a:srgbClr val="92D050"/>
                </a:solidFill>
              </a:rPr>
              <a:t>逗號</a:t>
            </a:r>
            <a:r>
              <a:rPr lang="en-US" altLang="zh-TW">
                <a:solidFill>
                  <a:srgbClr val="92D05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布林：</a:t>
            </a:r>
            <a:r>
              <a:rPr lang="en-US" altLang="zh-TW">
                <a:solidFill>
                  <a:srgbClr val="92D050"/>
                </a:solidFill>
              </a:rPr>
              <a:t>true</a:t>
            </a:r>
            <a:r>
              <a:rPr lang="en-US" altLang="zh-TW"/>
              <a:t> </a:t>
            </a:r>
            <a:r>
              <a:rPr lang="zh-TW" altLang="en-US">
                <a:solidFill>
                  <a:srgbClr val="FFFF00"/>
                </a:solidFill>
              </a:rPr>
              <a:t>或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false</a:t>
            </a:r>
          </a:p>
          <a:p>
            <a:r>
              <a:rPr lang="zh-TW" altLang="en-US">
                <a:solidFill>
                  <a:srgbClr val="FFFF00"/>
                </a:solidFill>
              </a:rPr>
              <a:t>空：</a:t>
            </a:r>
            <a:r>
              <a:rPr lang="en-US" altLang="zh-TW">
                <a:solidFill>
                  <a:srgbClr val="92D050"/>
                </a:solidFill>
              </a:rPr>
              <a:t>null</a:t>
            </a:r>
          </a:p>
          <a:p>
            <a:r>
              <a:rPr lang="zh-TW" altLang="en-US">
                <a:solidFill>
                  <a:srgbClr val="FFFF00"/>
                </a:solidFill>
              </a:rPr>
              <a:t>物件：以一對</a:t>
            </a:r>
            <a:r>
              <a:rPr lang="zh-TW" altLang="en-US">
                <a:solidFill>
                  <a:srgbClr val="00B0F0"/>
                </a:solidFill>
              </a:rPr>
              <a:t>大括號</a:t>
            </a:r>
            <a:r>
              <a:rPr lang="en-US" altLang="zh-TW">
                <a:solidFill>
                  <a:srgbClr val="00B0F0"/>
                </a:solidFill>
              </a:rPr>
              <a:t>({})</a:t>
            </a:r>
            <a:r>
              <a:rPr lang="zh-TW" altLang="en-US">
                <a:solidFill>
                  <a:srgbClr val="FFFF00"/>
                </a:solidFill>
              </a:rPr>
              <a:t>夾住的若干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/>
              <a:t>，</a:t>
            </a:r>
            <a:r>
              <a:rPr lang="zh-TW" altLang="en-US">
                <a:solidFill>
                  <a:srgbClr val="FFFF00"/>
                </a:solidFill>
              </a:rPr>
              <a:t>但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須為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每個</a:t>
            </a:r>
            <a:r>
              <a:rPr lang="zh-TW" altLang="en-US">
                <a:solidFill>
                  <a:srgbClr val="00B0F0"/>
                </a:solidFill>
              </a:rPr>
              <a:t>鍵值對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逗號</a:t>
            </a:r>
            <a:r>
              <a:rPr lang="en-US" altLang="zh-TW">
                <a:solidFill>
                  <a:srgbClr val="00B0F0"/>
                </a:solidFill>
              </a:rPr>
              <a:t>(,)</a:t>
            </a:r>
            <a:r>
              <a:rPr lang="zh-TW" altLang="en-US">
                <a:solidFill>
                  <a:srgbClr val="FFFF00"/>
                </a:solidFill>
              </a:rPr>
              <a:t>分隔，每個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>
                <a:solidFill>
                  <a:srgbClr val="FFFF00"/>
                </a:solidFill>
              </a:rPr>
              <a:t>和</a:t>
            </a:r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>
                <a:solidFill>
                  <a:srgbClr val="FFFF00"/>
                </a:solidFill>
              </a:rPr>
              <a:t>以</a:t>
            </a:r>
            <a:r>
              <a:rPr lang="zh-TW" altLang="en-US">
                <a:solidFill>
                  <a:srgbClr val="00B0F0"/>
                </a:solidFill>
              </a:rPr>
              <a:t>冒號</a:t>
            </a:r>
            <a:r>
              <a:rPr lang="en-US" altLang="zh-TW">
                <a:solidFill>
                  <a:srgbClr val="00B0F0"/>
                </a:solidFill>
              </a:rPr>
              <a:t>(:)</a:t>
            </a:r>
            <a:r>
              <a:rPr lang="zh-TW" altLang="en-US">
                <a:solidFill>
                  <a:srgbClr val="FFFF00"/>
                </a:solidFill>
              </a:rPr>
              <a:t>分隔</a:t>
            </a:r>
            <a:endParaRPr lang="en-US" altLang="zh-TW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45617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B36ADCD-7D5D-4DCB-B94F-035B72EA9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215EB1B-94B0-49BC-851A-DB00BE05C0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3626" y="3314700"/>
            <a:ext cx="2381198" cy="1104900"/>
          </a:xfrm>
        </p:spPr>
        <p:txBody>
          <a:bodyPr>
            <a:normAutofit/>
          </a:bodyPr>
          <a:lstStyle/>
          <a:p>
            <a:r>
              <a:rPr lang="zh-TW" altLang="en-US"/>
              <a:t>右方為</a:t>
            </a:r>
            <a:endParaRPr lang="en-US" altLang="zh-TW"/>
          </a:p>
          <a:p>
            <a:r>
              <a:rPr lang="en-US" altLang="zh-TW"/>
              <a:t>JSON </a:t>
            </a:r>
            <a:r>
              <a:rPr lang="zh-TW" altLang="en-US"/>
              <a:t>範例：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18C10D03-1D65-47C9-BD59-712A97866587}"/>
              </a:ext>
            </a:extLst>
          </p:cNvPr>
          <p:cNvGrpSpPr/>
          <p:nvPr/>
        </p:nvGrpSpPr>
        <p:grpSpPr>
          <a:xfrm>
            <a:off x="7573377" y="1103327"/>
            <a:ext cx="4204997" cy="5493812"/>
            <a:chOff x="2794824" y="1103327"/>
            <a:chExt cx="4204997" cy="5493812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7EC21A00-B49B-47DE-95AA-140D140408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94824" y="1103327"/>
              <a:ext cx="4204997" cy="549381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"singleChoice"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"number"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"Look at the picture.</a:t>
              </a:r>
              <a:r>
                <a:rPr kumimoji="0" lang="en-US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"image"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"112_english_1.png"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"passing_rate"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"discrimination_index"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"choices"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"bag"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"basket"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"bowl"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"D"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"box"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"correct_answer"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"B"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3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5FCC0B07-B84A-4888-B627-062EB207B6C9}"/>
                </a:ext>
              </a:extLst>
            </p:cNvPr>
            <p:cNvSpPr txBox="1"/>
            <p:nvPr/>
          </p:nvSpPr>
          <p:spPr>
            <a:xfrm>
              <a:off x="6366314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D215438E-71BF-40C4-9BD3-2B1B35FBBF29}"/>
              </a:ext>
            </a:extLst>
          </p:cNvPr>
          <p:cNvGrpSpPr/>
          <p:nvPr/>
        </p:nvGrpSpPr>
        <p:grpSpPr>
          <a:xfrm>
            <a:off x="2817943" y="1085015"/>
            <a:ext cx="4560864" cy="5509200"/>
            <a:chOff x="2903668" y="1085015"/>
            <a:chExt cx="4560864" cy="5509200"/>
          </a:xfrm>
        </p:grpSpPr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F8BEF786-CEAB-4C75-A0BB-0CE29AAC3D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03668" y="1085015"/>
              <a:ext cx="4560864" cy="55092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"EX1_116"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"dbfId"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559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"Leeroy Jenkins"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"text"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"&lt;b&gt;Charge&lt;/b&gt;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"flavor"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"At least he has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"artist"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"Gabe from Penny Arcade"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"attack"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"cardClass"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"NEUTRAL"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"collectible"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"cost"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"elite"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"faction"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"ALLIANCE"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"health"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"mechanics"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"BATTLECRY"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"CHARGE"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"rarity"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"LEGENDARY"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"set"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"EXPERT1"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"type"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"MINION"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874EF93E-A00A-4DA3-BC72-07C1CB2B8AF9}"/>
                </a:ext>
              </a:extLst>
            </p:cNvPr>
            <p:cNvSpPr txBox="1"/>
            <p:nvPr/>
          </p:nvSpPr>
          <p:spPr>
            <a:xfrm>
              <a:off x="6831025" y="6255661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json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6706406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5B5671-3E4C-438B-9AC8-08FD25091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579861" cy="1325563"/>
          </a:xfrm>
        </p:spPr>
        <p:txBody>
          <a:bodyPr/>
          <a:lstStyle/>
          <a:p>
            <a:r>
              <a:rPr lang="en-US" altLang="zh-TW"/>
              <a:t>fabric.mod.json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B076BA-938C-4D67-990C-4DE60356CA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37017"/>
            <a:ext cx="7255598" cy="4196230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fabric.mod.json</a:t>
            </a:r>
          </a:p>
          <a:p>
            <a:r>
              <a:rPr lang="zh-TW" altLang="en-US"/>
              <a:t>為一個 </a:t>
            </a:r>
            <a:r>
              <a:rPr lang="en-US" altLang="zh-TW">
                <a:solidFill>
                  <a:srgbClr val="00B0F0"/>
                </a:solidFill>
              </a:rPr>
              <a:t>json</a:t>
            </a:r>
            <a:r>
              <a:rPr lang="en-US" altLang="zh-TW"/>
              <a:t> </a:t>
            </a:r>
            <a:r>
              <a:rPr lang="zh-TW" altLang="en-US"/>
              <a:t>檔案，用於控制模組資訊</a:t>
            </a:r>
            <a:endParaRPr lang="en-US" altLang="zh-TW"/>
          </a:p>
          <a:p>
            <a:r>
              <a:rPr lang="zh-TW" altLang="en-US"/>
              <a:t>其中大部分內容很容易理解</a:t>
            </a:r>
            <a:endParaRPr lang="en-US" altLang="zh-TW"/>
          </a:p>
          <a:p>
            <a:r>
              <a:rPr lang="zh-TW" altLang="en-US"/>
              <a:t>將游標移動至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上方也會顯示其註解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唯須注意，</a:t>
            </a:r>
            <a:r>
              <a:rPr lang="en-US" altLang="zh-TW">
                <a:solidFill>
                  <a:srgbClr val="92D050"/>
                </a:solidFill>
              </a:rPr>
              <a:t>depends</a:t>
            </a:r>
            <a:r>
              <a:rPr lang="en-US" altLang="zh-TW"/>
              <a:t> </a:t>
            </a:r>
            <a:r>
              <a:rPr lang="zh-TW" altLang="en-US"/>
              <a:t>的型別是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每個</a:t>
            </a:r>
            <a:r>
              <a:rPr lang="zh-TW" altLang="en-US">
                <a:solidFill>
                  <a:srgbClr val="00B0F0"/>
                </a:solidFill>
              </a:rPr>
              <a:t>鍵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前置模組 </a:t>
            </a:r>
            <a:r>
              <a:rPr lang="en-US" altLang="zh-TW">
                <a:solidFill>
                  <a:srgbClr val="92D050"/>
                </a:solidFill>
              </a:rPr>
              <a:t>id</a:t>
            </a:r>
          </a:p>
          <a:p>
            <a:r>
              <a:rPr lang="zh-TW" altLang="en-US">
                <a:solidFill>
                  <a:srgbClr val="00B0F0"/>
                </a:solidFill>
              </a:rPr>
              <a:t>值</a:t>
            </a:r>
            <a:r>
              <a:rPr lang="zh-TW" altLang="en-US"/>
              <a:t>為</a:t>
            </a:r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/>
              <a:t>，表</a:t>
            </a:r>
            <a:r>
              <a:rPr lang="zh-TW" altLang="en-US">
                <a:solidFill>
                  <a:srgbClr val="00B0F0"/>
                </a:solidFill>
              </a:rPr>
              <a:t>前置模組</a:t>
            </a:r>
            <a:r>
              <a:rPr lang="zh-TW" altLang="en-US"/>
              <a:t>可接受版本範圍</a:t>
            </a:r>
            <a:endParaRPr lang="en-US" altLang="zh-TW"/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DD5F8BE7-ACCE-496A-9430-BEA2DF974461}"/>
              </a:ext>
            </a:extLst>
          </p:cNvPr>
          <p:cNvGrpSpPr/>
          <p:nvPr/>
        </p:nvGrpSpPr>
        <p:grpSpPr>
          <a:xfrm>
            <a:off x="8093799" y="365125"/>
            <a:ext cx="3326552" cy="6186309"/>
            <a:chOff x="8418061" y="365125"/>
            <a:chExt cx="3326552" cy="6186309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21EFEE0C-C65F-416C-9AFC-D7CD5B0E69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18061" y="365125"/>
              <a:ext cx="3326552" cy="618630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"schemaVersion"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"version"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"${version}"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"name"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"description"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"authors"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"Me!"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"contact"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"homepage"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"https://fabricmc.net/"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"sources"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(...)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"license"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"CC0-1.0"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"icon"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"assets/tyicmod/icon.png"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"entrypoints"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"main"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"fabric-datagen"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"org.tyic</a:t>
              </a:r>
              <a:r>
                <a:rPr kumimoji="0" lang="en-US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.TyicModDataGenerator"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]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"mixins"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[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"config"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"tyicmod.client.mixins.json"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"environment"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"client"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],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"depends"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"fabricloader"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"&gt;=0.16.10"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"minecraft"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"~1.21.4"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"java"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"&gt;=21"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"fabric-api"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},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"suggests"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"another-mod"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"*"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1834233-D80C-4C92-AB16-BAE8AB5F7393}"/>
                </a:ext>
              </a:extLst>
            </p:cNvPr>
            <p:cNvSpPr txBox="1"/>
            <p:nvPr/>
          </p:nvSpPr>
          <p:spPr>
            <a:xfrm>
              <a:off x="11162402" y="6243657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json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11359017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FA162DE-808E-4987-B251-E6518A003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icon.png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8093AA-805F-491C-8297-1FB97F32B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54224"/>
            <a:ext cx="10515600" cy="3756025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模組資源</a:t>
            </a:r>
            <a:r>
              <a:rPr lang="zh-TW" altLang="en-US"/>
              <a:t> </a:t>
            </a:r>
            <a:r>
              <a:rPr lang="en-US" altLang="zh-TW">
                <a:solidFill>
                  <a:srgbClr val="92D050"/>
                </a:solidFill>
              </a:rPr>
              <a:t>assets/modid/icon.png</a:t>
            </a:r>
          </a:p>
          <a:p>
            <a:r>
              <a:rPr lang="zh-TW" altLang="en-US"/>
              <a:t>為模組的圖標</a:t>
            </a:r>
            <a:endParaRPr lang="en-US" altLang="zh-TW"/>
          </a:p>
          <a:p>
            <a:r>
              <a:rPr lang="zh-TW" altLang="en-US"/>
              <a:t>可替換成其他 </a:t>
            </a:r>
            <a:r>
              <a:rPr lang="en-US" altLang="zh-TW"/>
              <a:t>png </a:t>
            </a:r>
            <a:r>
              <a:rPr lang="zh-TW" altLang="en-US"/>
              <a:t>格式圖片</a:t>
            </a:r>
            <a:endParaRPr lang="en-US" altLang="zh-TW"/>
          </a:p>
          <a:p>
            <a:r>
              <a:rPr lang="zh-TW" altLang="en-US"/>
              <a:t>但此圖片須為正方形</a:t>
            </a:r>
            <a:r>
              <a:rPr lang="en-US" altLang="zh-TW"/>
              <a:t>(1:1)</a:t>
            </a:r>
          </a:p>
          <a:p>
            <a:r>
              <a:rPr lang="zh-TW" altLang="en-US"/>
              <a:t>且解析度須為 </a:t>
            </a:r>
            <a:r>
              <a:rPr lang="en-US" altLang="zh-TW"/>
              <a:t>2 </a:t>
            </a:r>
            <a:r>
              <a:rPr lang="zh-TW" altLang="en-US"/>
              <a:t>的次方數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預設為寫著模組名稱的自動生成圖片，如右</a:t>
            </a:r>
            <a:endParaRPr lang="en-US" altLang="zh-TW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9DF9CD-3AA0-480B-91C4-5B0748477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753474" y="3209923"/>
            <a:ext cx="2600326" cy="26003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2326635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60B3A6-5BE7-4149-8EA6-E4E754F162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697202B-05C4-4FD3-A2F9-85B1A732D5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7000">
                <a:solidFill>
                  <a:srgbClr val="FFFF00"/>
                </a:solidFill>
              </a:rPr>
              <a:t>！！！注意！！！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根據 </a:t>
            </a:r>
            <a:r>
              <a:rPr lang="en-US" altLang="zh-TW" sz="7000">
                <a:solidFill>
                  <a:srgbClr val="FFFF00"/>
                </a:solidFill>
              </a:rPr>
              <a:t>Minecraft EULA</a:t>
            </a:r>
          </a:p>
          <a:p>
            <a:pPr algn="ctr"/>
            <a:r>
              <a:rPr lang="zh-TW" altLang="en-US" sz="7000">
                <a:solidFill>
                  <a:srgbClr val="FFFF00"/>
                </a:solidFill>
              </a:rPr>
              <a:t>不得發布完整未混淆</a:t>
            </a:r>
            <a:endParaRPr lang="en-US" altLang="zh-TW" sz="7000">
              <a:solidFill>
                <a:srgbClr val="FFFF00"/>
              </a:solidFill>
            </a:endParaRPr>
          </a:p>
          <a:p>
            <a:pPr algn="ctr"/>
            <a:r>
              <a:rPr lang="en-US" altLang="zh-TW" sz="7000">
                <a:solidFill>
                  <a:srgbClr val="FFFF00"/>
                </a:solidFill>
              </a:rPr>
              <a:t>Minecraft </a:t>
            </a:r>
            <a:r>
              <a:rPr lang="zh-TW" altLang="en-US" sz="7000">
                <a:solidFill>
                  <a:srgbClr val="FFFF00"/>
                </a:solidFill>
              </a:rPr>
              <a:t>原始碼</a:t>
            </a:r>
            <a:endParaRPr lang="en-US" altLang="zh-TW" sz="700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9812115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3EF46E3-4AD5-4894-81D8-A26D460A6F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976" y="215287"/>
            <a:ext cx="7380473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1C265-9531-4BD4-B7F6-FC24DEB069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977" y="1550798"/>
            <a:ext cx="7380472" cy="4098564"/>
          </a:xfrm>
        </p:spPr>
        <p:txBody>
          <a:bodyPr>
            <a:normAutofit/>
          </a:bodyPr>
          <a:lstStyle/>
          <a:p>
            <a:r>
              <a:rPr lang="zh-TW" altLang="en-US"/>
              <a:t>點擊畫面左方的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</a:rPr>
              <a:t>Project -&gt;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External Libraries</a:t>
            </a:r>
          </a:p>
          <a:p>
            <a:r>
              <a:rPr lang="zh-TW" altLang="en-US"/>
              <a:t>即可展開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en-US" altLang="zh-TW">
                <a:solidFill>
                  <a:srgbClr val="00B0F0"/>
                </a:solidFill>
              </a:rPr>
              <a:t>(library)</a:t>
            </a:r>
            <a:r>
              <a:rPr lang="zh-TW" altLang="en-US"/>
              <a:t>列表</a:t>
            </a:r>
            <a:endParaRPr lang="en-US" altLang="zh-TW"/>
          </a:p>
          <a:p>
            <a:r>
              <a:rPr lang="zh-TW" altLang="en-US"/>
              <a:t>其中的 </a:t>
            </a:r>
            <a:r>
              <a:rPr lang="en-US" altLang="zh-TW">
                <a:solidFill>
                  <a:srgbClr val="FFFF00"/>
                </a:solidFill>
              </a:rPr>
              <a:t>net.minecraft</a:t>
            </a:r>
          </a:p>
          <a:p>
            <a:r>
              <a:rPr lang="zh-TW" altLang="en-US"/>
              <a:t>即為 </a:t>
            </a:r>
            <a:r>
              <a:rPr lang="en-US" altLang="zh-TW"/>
              <a:t>Minecraft </a:t>
            </a:r>
            <a:r>
              <a:rPr lang="zh-TW" altLang="en-US"/>
              <a:t>原始碼程式庫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common</a:t>
            </a:r>
            <a:r>
              <a:rPr lang="en-US" altLang="zh-TW"/>
              <a:t> </a:t>
            </a:r>
            <a:r>
              <a:rPr lang="zh-TW" altLang="en-US"/>
              <a:t>表通用，通用程式碼和</a:t>
            </a:r>
            <a:r>
              <a:rPr lang="zh-TW" altLang="en-US">
                <a:solidFill>
                  <a:srgbClr val="00B0F0"/>
                </a:solidFill>
              </a:rPr>
              <a:t>資料</a:t>
            </a:r>
            <a:r>
              <a:rPr lang="zh-TW" altLang="en-US"/>
              <a:t>在此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clientOnly</a:t>
            </a:r>
            <a:r>
              <a:rPr lang="en-US" altLang="zh-TW"/>
              <a:t> </a:t>
            </a:r>
            <a:r>
              <a:rPr lang="zh-TW" altLang="en-US"/>
              <a:t>表客戶端獨有</a:t>
            </a:r>
            <a:endParaRPr lang="en-US" altLang="zh-TW"/>
          </a:p>
          <a:p>
            <a:r>
              <a:rPr lang="zh-TW" altLang="en-US"/>
              <a:t>主要為客戶端專屬程式碼及</a:t>
            </a:r>
            <a:r>
              <a:rPr lang="zh-TW" altLang="en-US">
                <a:solidFill>
                  <a:srgbClr val="00B0F0"/>
                </a:solidFill>
              </a:rPr>
              <a:t>資源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7BF3AC68-712B-44A7-A6D5-F3579F2C1D62}"/>
              </a:ext>
            </a:extLst>
          </p:cNvPr>
          <p:cNvGrpSpPr/>
          <p:nvPr/>
        </p:nvGrpSpPr>
        <p:grpSpPr>
          <a:xfrm>
            <a:off x="8247529" y="191968"/>
            <a:ext cx="3305766" cy="6450745"/>
            <a:chOff x="8247529" y="236793"/>
            <a:chExt cx="3305766" cy="6450745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E7345A7F-8D03-4E09-BB52-C8E37BBC1E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247529" y="236793"/>
              <a:ext cx="3305766" cy="6450745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08ED6F19-4A59-4B86-959E-BD1A325EDAB5}"/>
                </a:ext>
              </a:extLst>
            </p:cNvPr>
            <p:cNvSpPr/>
            <p:nvPr/>
          </p:nvSpPr>
          <p:spPr>
            <a:xfrm>
              <a:off x="8256578" y="770460"/>
              <a:ext cx="317828" cy="35623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6C2FF736-16A9-4863-9DCF-B685659916F4}"/>
                </a:ext>
              </a:extLst>
            </p:cNvPr>
            <p:cNvSpPr/>
            <p:nvPr/>
          </p:nvSpPr>
          <p:spPr>
            <a:xfrm>
              <a:off x="8666629" y="3492500"/>
              <a:ext cx="280147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DBA5881-6A1E-4FC5-A796-AC2DEB1C6F47}"/>
              </a:ext>
            </a:extLst>
          </p:cNvPr>
          <p:cNvGrpSpPr/>
          <p:nvPr/>
        </p:nvGrpSpPr>
        <p:grpSpPr>
          <a:xfrm>
            <a:off x="638705" y="5988281"/>
            <a:ext cx="7382744" cy="473197"/>
            <a:chOff x="638705" y="6022459"/>
            <a:chExt cx="7382744" cy="473197"/>
          </a:xfrm>
        </p:grpSpPr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360AB20A-3153-4986-B5C6-2D4E4F79D7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38705" y="6022529"/>
              <a:ext cx="7382744" cy="473127"/>
            </a:xfrm>
            <a:prstGeom prst="rect">
              <a:avLst/>
            </a:prstGeom>
          </p:spPr>
        </p:pic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16CF228-7E07-40B9-B90B-11F15092AA69}"/>
                </a:ext>
              </a:extLst>
            </p:cNvPr>
            <p:cNvSpPr/>
            <p:nvPr/>
          </p:nvSpPr>
          <p:spPr>
            <a:xfrm>
              <a:off x="1640989" y="6022459"/>
              <a:ext cx="850751" cy="445016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3E112C74-C338-49B0-80EE-7F6C04092890}"/>
                </a:ext>
              </a:extLst>
            </p:cNvPr>
            <p:cNvSpPr/>
            <p:nvPr/>
          </p:nvSpPr>
          <p:spPr>
            <a:xfrm>
              <a:off x="3093721" y="6022459"/>
              <a:ext cx="647223" cy="445016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1484907343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03FFB8D-5551-4102-AF58-1E4915DC63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Mincraft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97D7DEB-8F44-4C24-B6AB-ABAC5E1BCB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93494"/>
            <a:ext cx="10515600" cy="514163"/>
          </a:xfrm>
        </p:spPr>
        <p:txBody>
          <a:bodyPr/>
          <a:lstStyle/>
          <a:p>
            <a:r>
              <a:rPr lang="zh-TW" altLang="en-US"/>
              <a:t>點開原始碼，上方可能會出現此藍條：</a:t>
            </a:r>
            <a:endParaRPr lang="en-US" altLang="zh-TW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8E19C092-61D4-4101-BE3F-5070F129B359}"/>
              </a:ext>
            </a:extLst>
          </p:cNvPr>
          <p:cNvSpPr txBox="1">
            <a:spLocks/>
          </p:cNvSpPr>
          <p:nvPr/>
        </p:nvSpPr>
        <p:spPr>
          <a:xfrm>
            <a:off x="838200" y="2174350"/>
            <a:ext cx="10515600" cy="10284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  <a:r>
              <a:rPr lang="zh-TW" altLang="en-US"/>
              <a:t>，會彈出一個視窗選擇原始碼</a:t>
            </a:r>
            <a:endParaRPr lang="en-US" altLang="zh-TW"/>
          </a:p>
          <a:p>
            <a:r>
              <a:rPr lang="zh-TW" altLang="en-US"/>
              <a:t>若有以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檔案，請選擇並點擊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3EC65081-3CF4-4664-88DF-D6FA6FF7B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202781"/>
            <a:ext cx="10515600" cy="3344720"/>
          </a:xfrm>
          <a:prstGeom prst="rect">
            <a:avLst/>
          </a:prstGeom>
        </p:spPr>
      </p:pic>
      <p:grpSp>
        <p:nvGrpSpPr>
          <p:cNvPr id="14" name="群組 13">
            <a:extLst>
              <a:ext uri="{FF2B5EF4-FFF2-40B4-BE49-F238E27FC236}">
                <a16:creationId xmlns:a16="http://schemas.microsoft.com/office/drawing/2014/main" id="{77FD5EC7-7BD4-43C7-B087-D69B7AEBB8B8}"/>
              </a:ext>
            </a:extLst>
          </p:cNvPr>
          <p:cNvGrpSpPr/>
          <p:nvPr/>
        </p:nvGrpSpPr>
        <p:grpSpPr>
          <a:xfrm>
            <a:off x="838200" y="1507657"/>
            <a:ext cx="10515600" cy="588392"/>
            <a:chOff x="838200" y="1507657"/>
            <a:chExt cx="10515600" cy="58839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A979AB62-BC43-409C-BAFF-920BB06BDE9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838200" y="1507657"/>
              <a:ext cx="10515600" cy="588392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D98336F1-6CC6-42FB-9F8B-AC159764ACD2}"/>
                </a:ext>
              </a:extLst>
            </p:cNvPr>
            <p:cNvSpPr/>
            <p:nvPr/>
          </p:nvSpPr>
          <p:spPr>
            <a:xfrm>
              <a:off x="10384630" y="1854653"/>
              <a:ext cx="914401" cy="208058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sp>
        <p:nvSpPr>
          <p:cNvPr id="15" name="矩形: 圓角 14">
            <a:extLst>
              <a:ext uri="{FF2B5EF4-FFF2-40B4-BE49-F238E27FC236}">
                <a16:creationId xmlns:a16="http://schemas.microsoft.com/office/drawing/2014/main" id="{F899D047-4899-485A-9150-B7AF232801EE}"/>
              </a:ext>
            </a:extLst>
          </p:cNvPr>
          <p:cNvSpPr/>
          <p:nvPr/>
        </p:nvSpPr>
        <p:spPr>
          <a:xfrm>
            <a:off x="5960269" y="5231607"/>
            <a:ext cx="319087" cy="91328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CE773702-CEC2-46C3-B91E-5E3C893F2E60}"/>
              </a:ext>
            </a:extLst>
          </p:cNvPr>
          <p:cNvSpPr/>
          <p:nvPr/>
        </p:nvSpPr>
        <p:spPr>
          <a:xfrm>
            <a:off x="2440782" y="5207467"/>
            <a:ext cx="3990976" cy="138440"/>
          </a:xfrm>
          <a:prstGeom prst="roundRect">
            <a:avLst/>
          </a:prstGeom>
          <a:noFill/>
          <a:ln w="127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D7D36AF7-ADCB-4A51-8EF3-3F1C7D5A4429}"/>
              </a:ext>
            </a:extLst>
          </p:cNvPr>
          <p:cNvSpPr/>
          <p:nvPr/>
        </p:nvSpPr>
        <p:spPr>
          <a:xfrm>
            <a:off x="10223267" y="6256323"/>
            <a:ext cx="539984" cy="249251"/>
          </a:xfrm>
          <a:prstGeom prst="roundRect">
            <a:avLst/>
          </a:prstGeom>
          <a:noFill/>
          <a:ln w="38100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sz="2000"/>
          </a:p>
        </p:txBody>
      </p:sp>
    </p:spTree>
    <p:extLst>
      <p:ext uri="{BB962C8B-B14F-4D97-AF65-F5344CB8AC3E}">
        <p14:creationId xmlns:p14="http://schemas.microsoft.com/office/powerpoint/2010/main" val="4189508423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FED1890-340A-4405-97D7-47D98E07C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7248618" cy="1325563"/>
          </a:xfrm>
        </p:spPr>
        <p:txBody>
          <a:bodyPr/>
          <a:lstStyle/>
          <a:p>
            <a:r>
              <a:rPr lang="en-US" altLang="zh-TW"/>
              <a:t>Minecraft </a:t>
            </a:r>
            <a:r>
              <a:rPr lang="zh-TW" altLang="en-US"/>
              <a:t>原始碼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A11EECC-4266-4AA6-B8E5-F535401539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33771"/>
            <a:ext cx="7000875" cy="3732212"/>
          </a:xfrm>
        </p:spPr>
        <p:txBody>
          <a:bodyPr/>
          <a:lstStyle/>
          <a:p>
            <a:r>
              <a:rPr lang="zh-TW" altLang="en-US"/>
              <a:t>若沒有以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則點擊 </a:t>
            </a:r>
            <a:r>
              <a:rPr lang="en-US" altLang="zh-TW">
                <a:solidFill>
                  <a:srgbClr val="92D050"/>
                </a:solidFill>
              </a:rPr>
              <a:t>Cancel</a:t>
            </a:r>
            <a:r>
              <a:rPr lang="en-US" altLang="zh-TW"/>
              <a:t> </a:t>
            </a:r>
            <a:r>
              <a:rPr lang="zh-TW" altLang="en-US"/>
              <a:t>後</a:t>
            </a:r>
            <a:endParaRPr lang="en-US" altLang="zh-TW"/>
          </a:p>
          <a:p>
            <a:r>
              <a:rPr lang="zh-TW" altLang="en-US"/>
              <a:t>點擊右方 </a:t>
            </a:r>
            <a:r>
              <a:rPr lang="en-US" altLang="zh-TW">
                <a:solidFill>
                  <a:srgbClr val="FFC000"/>
                </a:solidFill>
              </a:rPr>
              <a:t>Gradle</a:t>
            </a:r>
          </a:p>
          <a:p>
            <a:r>
              <a:rPr lang="zh-TW" altLang="en-US"/>
              <a:t>並執行 </a:t>
            </a:r>
            <a:r>
              <a:rPr lang="en-US" altLang="zh-TW">
                <a:solidFill>
                  <a:srgbClr val="92D050"/>
                </a:solidFill>
              </a:rPr>
              <a:t>genSources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再重新點擊 </a:t>
            </a:r>
            <a:r>
              <a:rPr lang="en-US" altLang="zh-TW">
                <a:solidFill>
                  <a:srgbClr val="FFC000"/>
                </a:solidFill>
              </a:rPr>
              <a:t>"Choose Sources..."</a:t>
            </a:r>
          </a:p>
          <a:p>
            <a:r>
              <a:rPr lang="zh-TW" altLang="en-US"/>
              <a:t>選擇以 </a:t>
            </a:r>
            <a:r>
              <a:rPr lang="en-US" altLang="zh-TW">
                <a:solidFill>
                  <a:srgbClr val="FFFF00"/>
                </a:solidFill>
              </a:rPr>
              <a:t>"sources" </a:t>
            </a:r>
            <a:r>
              <a:rPr lang="zh-TW" altLang="en-US"/>
              <a:t>結尾的 </a:t>
            </a:r>
            <a:r>
              <a:rPr lang="en-US" altLang="zh-TW"/>
              <a:t>jar </a:t>
            </a:r>
            <a:r>
              <a:rPr lang="zh-TW" altLang="en-US"/>
              <a:t>檔案</a:t>
            </a:r>
            <a:endParaRPr lang="en-US" altLang="zh-TW"/>
          </a:p>
          <a:p>
            <a:r>
              <a:rPr lang="zh-TW" altLang="en-US"/>
              <a:t>並點擊 </a:t>
            </a:r>
            <a:r>
              <a:rPr lang="en-US" altLang="zh-TW">
                <a:solidFill>
                  <a:srgbClr val="92D050"/>
                </a:solidFill>
              </a:rPr>
              <a:t>OK</a:t>
            </a:r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1E7148E6-128D-45AE-B25A-995568E1211E}"/>
              </a:ext>
            </a:extLst>
          </p:cNvPr>
          <p:cNvGrpSpPr/>
          <p:nvPr/>
        </p:nvGrpSpPr>
        <p:grpSpPr>
          <a:xfrm>
            <a:off x="7839075" y="376530"/>
            <a:ext cx="3473006" cy="6126232"/>
            <a:chOff x="8086818" y="452730"/>
            <a:chExt cx="3473006" cy="6126232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1284F389-46CF-4F92-9A3C-CF784AE6968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086818" y="452730"/>
              <a:ext cx="3457766" cy="6126232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5DACA032-C9A7-4643-9E05-089A6688791D}"/>
                </a:ext>
              </a:extLst>
            </p:cNvPr>
            <p:cNvSpPr/>
            <p:nvPr/>
          </p:nvSpPr>
          <p:spPr>
            <a:xfrm>
              <a:off x="8623231" y="4760456"/>
              <a:ext cx="676979" cy="195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C6128A79-ADE7-45F8-A58F-75561D1C6354}"/>
                </a:ext>
              </a:extLst>
            </p:cNvPr>
            <p:cNvSpPr/>
            <p:nvPr/>
          </p:nvSpPr>
          <p:spPr>
            <a:xfrm>
              <a:off x="11178255" y="1755140"/>
              <a:ext cx="381569" cy="431006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</p:spTree>
    <p:extLst>
      <p:ext uri="{BB962C8B-B14F-4D97-AF65-F5344CB8AC3E}">
        <p14:creationId xmlns:p14="http://schemas.microsoft.com/office/powerpoint/2010/main" val="43031836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290053-5AB7-4530-AB43-747795C344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25" name="內容版面配置區 24">
            <a:extLst>
              <a:ext uri="{FF2B5EF4-FFF2-40B4-BE49-F238E27FC236}">
                <a16:creationId xmlns:a16="http://schemas.microsoft.com/office/drawing/2014/main" id="{054CF1E6-FAAD-4219-9134-E1E849473F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52" y="1679417"/>
            <a:ext cx="4521896" cy="4684490"/>
          </a:xfrm>
        </p:spPr>
        <p:txBody>
          <a:bodyPr>
            <a:normAutofit/>
          </a:bodyPr>
          <a:lstStyle/>
          <a:p>
            <a:r>
              <a:rPr lang="zh-TW" altLang="en-US"/>
              <a:t>首先至 </a:t>
            </a:r>
            <a:r>
              <a:rPr lang="en-US" altLang="zh-TW">
                <a:solidFill>
                  <a:srgbClr val="FFC000"/>
                </a:solidFill>
              </a:rPr>
              <a:t>Fabric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en-US" altLang="zh-TW">
                <a:solidFill>
                  <a:srgbClr val="FFC000"/>
                </a:solidFill>
              </a:rPr>
              <a:t>template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mod generator</a:t>
            </a:r>
            <a:r>
              <a:rPr lang="zh-TW" altLang="en-US">
                <a:solidFill>
                  <a:srgbClr val="FFC000"/>
                </a:solidFill>
              </a:rPr>
              <a:t> 網站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https://fabricmc.net/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develop/template/</a:t>
            </a:r>
            <a:r>
              <a:rPr lang="en-US" altLang="zh-TW">
                <a:solidFill>
                  <a:srgbClr val="FFC000"/>
                </a:solidFill>
              </a:rPr>
              <a:t>)</a:t>
            </a:r>
          </a:p>
          <a:p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將</a:t>
            </a:r>
            <a:r>
              <a:rPr lang="zh-TW" altLang="en-US">
                <a:solidFill>
                  <a:srgbClr val="FFFF00"/>
                </a:solidFill>
              </a:rPr>
              <a:t>模組名稱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套件名稱</a:t>
            </a:r>
            <a:r>
              <a:rPr lang="zh-TW" altLang="en-US"/>
              <a:t>填入</a:t>
            </a:r>
            <a:endParaRPr lang="en-US" altLang="zh-TW"/>
          </a:p>
          <a:p>
            <a:r>
              <a:rPr lang="zh-TW" altLang="en-US"/>
              <a:t>並選擇想要的</a:t>
            </a:r>
            <a:r>
              <a:rPr lang="zh-TW" altLang="en-US">
                <a:solidFill>
                  <a:srgbClr val="00B0F0"/>
                </a:solidFill>
              </a:rPr>
              <a:t>遊戲版本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本教學以 </a:t>
            </a:r>
            <a:r>
              <a:rPr lang="en-US" altLang="zh-TW">
                <a:solidFill>
                  <a:srgbClr val="00B0F0"/>
                </a:solidFill>
              </a:rPr>
              <a:t>1.21.4</a:t>
            </a:r>
            <a:r>
              <a:rPr lang="en-US" altLang="zh-TW"/>
              <a:t> </a:t>
            </a:r>
            <a:r>
              <a:rPr lang="zh-TW" altLang="en-US"/>
              <a:t>為例</a:t>
            </a:r>
            <a:endParaRPr lang="en-US" altLang="zh-TW"/>
          </a:p>
          <a:p>
            <a:r>
              <a:rPr lang="zh-TW" altLang="en-US"/>
              <a:t>不同版本模組寫法會有差異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2D6AE2E-2166-4957-ACEF-47BE36B93B04}"/>
              </a:ext>
            </a:extLst>
          </p:cNvPr>
          <p:cNvGrpSpPr/>
          <p:nvPr/>
        </p:nvGrpSpPr>
        <p:grpSpPr>
          <a:xfrm>
            <a:off x="5087037" y="1481297"/>
            <a:ext cx="6731443" cy="5087441"/>
            <a:chOff x="5341990" y="1436032"/>
            <a:chExt cx="6731443" cy="5087441"/>
          </a:xfrm>
        </p:grpSpPr>
        <p:pic>
          <p:nvPicPr>
            <p:cNvPr id="4" name="圖片 3">
              <a:extLst>
                <a:ext uri="{FF2B5EF4-FFF2-40B4-BE49-F238E27FC236}">
                  <a16:creationId xmlns:a16="http://schemas.microsoft.com/office/drawing/2014/main" id="{CA28AD1B-21E5-4FEA-B9B3-B4A3F04B72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341990" y="1436032"/>
              <a:ext cx="6731443" cy="5087441"/>
            </a:xfrm>
            <a:prstGeom prst="rect">
              <a:avLst/>
            </a:prstGeom>
          </p:spPr>
        </p:pic>
        <p:grpSp>
          <p:nvGrpSpPr>
            <p:cNvPr id="23" name="群組 22">
              <a:extLst>
                <a:ext uri="{FF2B5EF4-FFF2-40B4-BE49-F238E27FC236}">
                  <a16:creationId xmlns:a16="http://schemas.microsoft.com/office/drawing/2014/main" id="{4E9B60A4-0CFB-4808-AA82-A8A8F9B195AF}"/>
                </a:ext>
              </a:extLst>
            </p:cNvPr>
            <p:cNvGrpSpPr/>
            <p:nvPr/>
          </p:nvGrpSpPr>
          <p:grpSpPr>
            <a:xfrm>
              <a:off x="5434222" y="3653966"/>
              <a:ext cx="2431551" cy="2869507"/>
              <a:chOff x="5434222" y="3506925"/>
              <a:chExt cx="2431551" cy="2869507"/>
            </a:xfrm>
          </p:grpSpPr>
          <p:sp>
            <p:nvSpPr>
              <p:cNvPr id="15" name="矩形: 圓角 14">
                <a:extLst>
                  <a:ext uri="{FF2B5EF4-FFF2-40B4-BE49-F238E27FC236}">
                    <a16:creationId xmlns:a16="http://schemas.microsoft.com/office/drawing/2014/main" id="{7B2998E2-FB4A-42DB-A97F-5F258DAFCDB9}"/>
                  </a:ext>
                </a:extLst>
              </p:cNvPr>
              <p:cNvSpPr/>
              <p:nvPr/>
            </p:nvSpPr>
            <p:spPr>
              <a:xfrm>
                <a:off x="5434222" y="3566085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FFFF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18" name="文字方塊 17">
                <a:extLst>
                  <a:ext uri="{FF2B5EF4-FFF2-40B4-BE49-F238E27FC236}">
                    <a16:creationId xmlns:a16="http://schemas.microsoft.com/office/drawing/2014/main" id="{8889BEE9-EFF1-4DFE-9880-4F64D93663C2}"/>
                  </a:ext>
                </a:extLst>
              </p:cNvPr>
              <p:cNvSpPr txBox="1"/>
              <p:nvPr/>
            </p:nvSpPr>
            <p:spPr>
              <a:xfrm>
                <a:off x="6757777" y="3506925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FFFF00"/>
                    </a:solidFill>
                  </a:rPr>
                  <a:t>模組名稱</a:t>
                </a:r>
                <a:endParaRPr lang="zh-TW" altLang="en-US"/>
              </a:p>
            </p:txBody>
          </p:sp>
          <p:sp>
            <p:nvSpPr>
              <p:cNvPr id="19" name="矩形: 圓角 18">
                <a:extLst>
                  <a:ext uri="{FF2B5EF4-FFF2-40B4-BE49-F238E27FC236}">
                    <a16:creationId xmlns:a16="http://schemas.microsoft.com/office/drawing/2014/main" id="{BCEFF2C0-0614-414B-B1B5-87144FBE7E5A}"/>
                  </a:ext>
                </a:extLst>
              </p:cNvPr>
              <p:cNvSpPr/>
              <p:nvPr/>
            </p:nvSpPr>
            <p:spPr>
              <a:xfrm>
                <a:off x="5434222" y="4910698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0" name="文字方塊 19">
                <a:extLst>
                  <a:ext uri="{FF2B5EF4-FFF2-40B4-BE49-F238E27FC236}">
                    <a16:creationId xmlns:a16="http://schemas.microsoft.com/office/drawing/2014/main" id="{62DE7C76-ADD2-45F8-B304-D3D7DC148F12}"/>
                  </a:ext>
                </a:extLst>
              </p:cNvPr>
              <p:cNvSpPr txBox="1"/>
              <p:nvPr/>
            </p:nvSpPr>
            <p:spPr>
              <a:xfrm>
                <a:off x="6757777" y="4851538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92D050"/>
                    </a:solidFill>
                  </a:rPr>
                  <a:t>套件名稱</a:t>
                </a:r>
              </a:p>
            </p:txBody>
          </p: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66A4BC78-6D5B-49CE-98EE-24E552AC6F01}"/>
                  </a:ext>
                </a:extLst>
              </p:cNvPr>
              <p:cNvSpPr/>
              <p:nvPr/>
            </p:nvSpPr>
            <p:spPr>
              <a:xfrm>
                <a:off x="5434222" y="6066260"/>
                <a:ext cx="1323555" cy="251012"/>
              </a:xfrm>
              <a:prstGeom prst="roundRect">
                <a:avLst>
                  <a:gd name="adj" fmla="val 25205"/>
                </a:avLst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文字方塊 21">
                <a:extLst>
                  <a:ext uri="{FF2B5EF4-FFF2-40B4-BE49-F238E27FC236}">
                    <a16:creationId xmlns:a16="http://schemas.microsoft.com/office/drawing/2014/main" id="{5443B220-13AA-4531-A394-52EBCD8524FA}"/>
                  </a:ext>
                </a:extLst>
              </p:cNvPr>
              <p:cNvSpPr txBox="1"/>
              <p:nvPr/>
            </p:nvSpPr>
            <p:spPr>
              <a:xfrm>
                <a:off x="6757777" y="6007100"/>
                <a:ext cx="110799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TW" altLang="en-US">
                    <a:solidFill>
                      <a:srgbClr val="00B0F0"/>
                    </a:solidFill>
                  </a:rPr>
                  <a:t>遊戲版本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154945298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5F3270-3F1E-45D2-BA29-844E5B744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搜尋程式庫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43979C-CF83-4B0B-B0A4-F746213C04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1999" y="1245710"/>
            <a:ext cx="10836303" cy="3056062"/>
          </a:xfrm>
        </p:spPr>
        <p:txBody>
          <a:bodyPr/>
          <a:lstStyle/>
          <a:p>
            <a:r>
              <a:rPr lang="zh-TW" altLang="en-US"/>
              <a:t>連續按兩下 </a:t>
            </a:r>
            <a:r>
              <a:rPr lang="en-US" altLang="zh-TW">
                <a:solidFill>
                  <a:srgbClr val="92D050"/>
                </a:solidFill>
              </a:rPr>
              <a:t>Shift</a:t>
            </a:r>
            <a:r>
              <a:rPr lang="en-US" altLang="zh-TW"/>
              <a:t> </a:t>
            </a:r>
            <a:r>
              <a:rPr lang="zh-TW" altLang="en-US"/>
              <a:t>或點擊右上方的</a:t>
            </a:r>
            <a:r>
              <a:rPr lang="zh-TW" altLang="en-US">
                <a:solidFill>
                  <a:srgbClr val="92D050"/>
                </a:solidFill>
              </a:rPr>
              <a:t>放大鏡</a:t>
            </a:r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/>
              <a:t>即可使用 </a:t>
            </a:r>
            <a:r>
              <a:rPr lang="en-US" altLang="zh-TW">
                <a:solidFill>
                  <a:srgbClr val="00B0F0"/>
                </a:solidFill>
              </a:rPr>
              <a:t>Search Everywhere</a:t>
            </a:r>
          </a:p>
          <a:p>
            <a:r>
              <a:rPr lang="zh-TW" altLang="en-US"/>
              <a:t>記得需勾選 </a:t>
            </a:r>
            <a:r>
              <a:rPr lang="en-US" altLang="zh-TW">
                <a:solidFill>
                  <a:srgbClr val="FFC000"/>
                </a:solidFill>
              </a:rPr>
              <a:t>"Include non-project items"</a:t>
            </a:r>
          </a:p>
          <a:p>
            <a:r>
              <a:rPr lang="zh-TW" altLang="en-US"/>
              <a:t>或將搜尋範圍改成 </a:t>
            </a:r>
            <a:r>
              <a:rPr lang="en-US" altLang="zh-TW">
                <a:solidFill>
                  <a:srgbClr val="FFC000"/>
                </a:solidFill>
              </a:rPr>
              <a:t>"All Places"</a:t>
            </a:r>
            <a:r>
              <a:rPr lang="zh-TW" altLang="en-US">
                <a:solidFill>
                  <a:srgbClr val="FFC000"/>
                </a:solidFill>
              </a:rPr>
              <a:t> </a:t>
            </a:r>
            <a:r>
              <a:rPr lang="zh-TW" altLang="en-US"/>
              <a:t>才能確保搜尋的到</a:t>
            </a:r>
            <a:endParaRPr lang="en-US" altLang="zh-TW"/>
          </a:p>
          <a:p>
            <a:r>
              <a:rPr lang="zh-TW" altLang="en-US"/>
              <a:t>另需注意，可能很多個</a:t>
            </a:r>
            <a:r>
              <a:rPr lang="zh-TW" altLang="en-US">
                <a:solidFill>
                  <a:srgbClr val="00B0F0"/>
                </a:solidFill>
              </a:rPr>
              <a:t>程式庫</a:t>
            </a:r>
            <a:r>
              <a:rPr lang="zh-TW" altLang="en-US"/>
              <a:t>中有相同名稱的東西</a:t>
            </a:r>
            <a:endParaRPr lang="en-US" altLang="zh-TW"/>
          </a:p>
          <a:p>
            <a:r>
              <a:rPr lang="zh-TW" altLang="en-US"/>
              <a:t>可以從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zh-TW" altLang="en-US"/>
              <a:t>名稱或所處</a:t>
            </a:r>
            <a:r>
              <a:rPr lang="zh-TW" altLang="en-US">
                <a:solidFill>
                  <a:srgbClr val="00B0F0"/>
                </a:solidFill>
              </a:rPr>
              <a:t>路徑</a:t>
            </a:r>
            <a:r>
              <a:rPr lang="zh-TW" altLang="en-US"/>
              <a:t>來判斷，也可以直接試錯</a:t>
            </a:r>
            <a:endParaRPr lang="en-US" altLang="zh-TW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B6B551AD-4B4E-422B-9440-5F5049D19703}"/>
              </a:ext>
            </a:extLst>
          </p:cNvPr>
          <p:cNvGrpSpPr/>
          <p:nvPr/>
        </p:nvGrpSpPr>
        <p:grpSpPr>
          <a:xfrm>
            <a:off x="7736940" y="1245710"/>
            <a:ext cx="3861363" cy="708349"/>
            <a:chOff x="7813140" y="1825625"/>
            <a:chExt cx="3861363" cy="708349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CAD86F1-9BC4-4F9F-9829-E5E0CA4019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13140" y="1825625"/>
              <a:ext cx="3861363" cy="708349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AE42B356-9548-4384-B173-F1FAA00520F6}"/>
                </a:ext>
              </a:extLst>
            </p:cNvPr>
            <p:cNvSpPr/>
            <p:nvPr/>
          </p:nvSpPr>
          <p:spPr>
            <a:xfrm>
              <a:off x="11034890" y="2227439"/>
              <a:ext cx="259380" cy="24984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1D998DFE-F50F-44E6-ADD9-18AF01012B59}"/>
              </a:ext>
            </a:extLst>
          </p:cNvPr>
          <p:cNvGrpSpPr/>
          <p:nvPr/>
        </p:nvGrpSpPr>
        <p:grpSpPr>
          <a:xfrm>
            <a:off x="761999" y="4531803"/>
            <a:ext cx="5007003" cy="1875347"/>
            <a:chOff x="6591300" y="4531803"/>
            <a:chExt cx="5007003" cy="1875347"/>
          </a:xfrm>
        </p:grpSpPr>
        <p:pic>
          <p:nvPicPr>
            <p:cNvPr id="9" name="圖片 8">
              <a:extLst>
                <a:ext uri="{FF2B5EF4-FFF2-40B4-BE49-F238E27FC236}">
                  <a16:creationId xmlns:a16="http://schemas.microsoft.com/office/drawing/2014/main" id="{3A48D67F-87D0-4E5C-AF82-03CA818729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91300" y="4531803"/>
              <a:ext cx="5007003" cy="1875347"/>
            </a:xfrm>
            <a:prstGeom prst="rect">
              <a:avLst/>
            </a:prstGeom>
          </p:spPr>
        </p:pic>
        <p:sp>
          <p:nvSpPr>
            <p:cNvPr id="13" name="矩形: 圓角 12">
              <a:extLst>
                <a:ext uri="{FF2B5EF4-FFF2-40B4-BE49-F238E27FC236}">
                  <a16:creationId xmlns:a16="http://schemas.microsoft.com/office/drawing/2014/main" id="{95C5DCFA-A7CD-4E47-A6F9-510B22DD1913}"/>
                </a:ext>
              </a:extLst>
            </p:cNvPr>
            <p:cNvSpPr/>
            <p:nvPr/>
          </p:nvSpPr>
          <p:spPr>
            <a:xfrm>
              <a:off x="9492854" y="4552744"/>
              <a:ext cx="13808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0706C99A-AD38-47B1-ACA1-5BAC711BC3C5}"/>
              </a:ext>
            </a:extLst>
          </p:cNvPr>
          <p:cNvGrpSpPr/>
          <p:nvPr/>
        </p:nvGrpSpPr>
        <p:grpSpPr>
          <a:xfrm>
            <a:off x="6535142" y="4531803"/>
            <a:ext cx="5063160" cy="1875347"/>
            <a:chOff x="6535142" y="4531803"/>
            <a:chExt cx="5063160" cy="1875347"/>
          </a:xfrm>
        </p:grpSpPr>
        <p:pic>
          <p:nvPicPr>
            <p:cNvPr id="11" name="圖片 10">
              <a:extLst>
                <a:ext uri="{FF2B5EF4-FFF2-40B4-BE49-F238E27FC236}">
                  <a16:creationId xmlns:a16="http://schemas.microsoft.com/office/drawing/2014/main" id="{E9A3AA76-AD40-4077-8BC2-EB1AB7747A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35142" y="4531803"/>
              <a:ext cx="5063160" cy="1875347"/>
            </a:xfrm>
            <a:prstGeom prst="rect">
              <a:avLst/>
            </a:prstGeom>
          </p:spPr>
        </p:pic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2E849625-4512-47F8-87CB-F2F3CA5938A0}"/>
                </a:ext>
              </a:extLst>
            </p:cNvPr>
            <p:cNvSpPr/>
            <p:nvPr/>
          </p:nvSpPr>
          <p:spPr>
            <a:xfrm>
              <a:off x="10312996" y="4552744"/>
              <a:ext cx="580786" cy="249842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45113176-894A-4365-B381-D827C2A0EA64}"/>
                </a:ext>
              </a:extLst>
            </p:cNvPr>
            <p:cNvSpPr/>
            <p:nvPr/>
          </p:nvSpPr>
          <p:spPr>
            <a:xfrm>
              <a:off x="7165938" y="5196437"/>
              <a:ext cx="880306" cy="120608"/>
            </a:xfrm>
            <a:prstGeom prst="roundRect">
              <a:avLst/>
            </a:prstGeom>
            <a:noFill/>
            <a:ln w="190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6F997EEE-B844-4784-8FAF-0C058D5C249B}"/>
                </a:ext>
              </a:extLst>
            </p:cNvPr>
            <p:cNvSpPr/>
            <p:nvPr/>
          </p:nvSpPr>
          <p:spPr>
            <a:xfrm>
              <a:off x="7165938" y="5384007"/>
              <a:ext cx="735050" cy="120608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FA7D9956-5B6F-403C-8170-F1B9C63F97AC}"/>
                </a:ext>
              </a:extLst>
            </p:cNvPr>
            <p:cNvSpPr txBox="1"/>
            <p:nvPr/>
          </p:nvSpPr>
          <p:spPr>
            <a:xfrm>
              <a:off x="7064320" y="4950216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00B050"/>
                  </a:solidFill>
                </a:rPr>
                <a:t>與 </a:t>
              </a:r>
              <a:r>
                <a:rPr lang="en-US" altLang="zh-TW" sz="1000">
                  <a:solidFill>
                    <a:srgbClr val="00B050"/>
                  </a:solidFill>
                </a:rPr>
                <a:t>Minecraft </a:t>
              </a:r>
              <a:r>
                <a:rPr lang="zh-TW" altLang="en-US" sz="1000">
                  <a:solidFill>
                    <a:srgbClr val="00B050"/>
                  </a:solidFill>
                </a:rPr>
                <a:t>有關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9CB486CB-659A-4ED8-87B2-94A42F3EA830}"/>
                </a:ext>
              </a:extLst>
            </p:cNvPr>
            <p:cNvSpPr txBox="1"/>
            <p:nvPr/>
          </p:nvSpPr>
          <p:spPr>
            <a:xfrm>
              <a:off x="7877041" y="5317045"/>
              <a:ext cx="1345240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1000">
                  <a:solidFill>
                    <a:srgbClr val="FF5001"/>
                  </a:solidFill>
                </a:rPr>
                <a:t>與 </a:t>
              </a:r>
              <a:r>
                <a:rPr lang="en-US" altLang="zh-TW" sz="1000">
                  <a:solidFill>
                    <a:srgbClr val="FF5001"/>
                  </a:solidFill>
                </a:rPr>
                <a:t>Minecraft </a:t>
              </a:r>
              <a:r>
                <a:rPr lang="zh-TW" altLang="en-US" sz="1000">
                  <a:solidFill>
                    <a:srgbClr val="FF5001"/>
                  </a:solidFill>
                </a:rPr>
                <a:t>無關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7747390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B93DD7E-DE35-4869-BFB1-FC49A5AFFA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A145A0-9977-40FC-990E-C9ED7775F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925"/>
            <a:ext cx="10515600" cy="3748812"/>
          </a:xfrm>
        </p:spPr>
        <p:txBody>
          <a:bodyPr>
            <a:normAutofit/>
          </a:bodyPr>
          <a:lstStyle/>
          <a:p>
            <a:r>
              <a:rPr lang="zh-TW" altLang="en-US"/>
              <a:t>在 </a:t>
            </a:r>
            <a:r>
              <a:rPr lang="en-US" altLang="zh-TW">
                <a:solidFill>
                  <a:srgbClr val="FFFF00"/>
                </a:solidFill>
              </a:rPr>
              <a:t>main</a:t>
            </a:r>
            <a:r>
              <a:rPr lang="en-US" altLang="zh-TW"/>
              <a:t> 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模組</a:t>
            </a:r>
            <a:r>
              <a:rPr lang="zh-TW" altLang="en-US"/>
              <a:t>原始碼的</a:t>
            </a:r>
            <a:r>
              <a:rPr lang="zh-TW" altLang="en-US">
                <a:solidFill>
                  <a:srgbClr val="00B0F0"/>
                </a:solidFill>
              </a:rPr>
              <a:t>初始套件</a:t>
            </a:r>
            <a:r>
              <a:rPr lang="zh-TW" altLang="en-US"/>
              <a:t>下</a:t>
            </a:r>
            <a:endParaRPr lang="en-US" altLang="zh-TW"/>
          </a:p>
          <a:p>
            <a:r>
              <a:rPr lang="zh-TW" altLang="en-US"/>
              <a:t>分別會有 </a:t>
            </a:r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ModNameClient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他們分別</a:t>
            </a:r>
            <a:r>
              <a:rPr lang="zh-TW" altLang="en-US">
                <a:solidFill>
                  <a:srgbClr val="FFC000"/>
                </a:solidFill>
              </a:rPr>
              <a:t>實作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net.fabricmc.api.ModInitializer</a:t>
            </a:r>
            <a:r>
              <a:rPr lang="en-US" altLang="zh-TW">
                <a:solidFill>
                  <a:srgbClr val="FFC0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和 </a:t>
            </a:r>
            <a:r>
              <a:rPr lang="en-US" altLang="zh-TW">
                <a:solidFill>
                  <a:srgbClr val="FFFF00"/>
                </a:solidFill>
              </a:rPr>
              <a:t>net.fabricmc.api.ClientModInitializer</a:t>
            </a:r>
            <a:r>
              <a:rPr lang="zh-TW" altLang="en-US">
                <a:solidFill>
                  <a:srgbClr val="FFFF00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介面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並分別實現 </a:t>
            </a:r>
            <a:r>
              <a:rPr lang="en-US" altLang="zh-TW">
                <a:solidFill>
                  <a:srgbClr val="FFC000"/>
                </a:solidFill>
              </a:rPr>
              <a:t>onInitialize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和 </a:t>
            </a:r>
            <a:r>
              <a:rPr lang="en-US" altLang="zh-TW">
                <a:solidFill>
                  <a:srgbClr val="FFC000"/>
                </a:solidFill>
              </a:rPr>
              <a:t>onInitializeClient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當模組被載入時，便會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/>
              <a:t>這兩個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進行模組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en-US" altLang="zh-TW">
                <a:solidFill>
                  <a:srgbClr val="FFC000"/>
                </a:solidFill>
              </a:rPr>
              <a:t>(initialization</a:t>
            </a:r>
            <a:r>
              <a:rPr lang="zh-TW" altLang="en-US">
                <a:solidFill>
                  <a:srgbClr val="FFC000"/>
                </a:solidFill>
              </a:rPr>
              <a:t>，簡稱 </a:t>
            </a:r>
            <a:r>
              <a:rPr lang="en-US" altLang="zh-TW">
                <a:solidFill>
                  <a:srgbClr val="FFC000"/>
                </a:solidFill>
              </a:rPr>
              <a:t>init)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255823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267C26-484B-4FA0-8BE7-499FEBF2BC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3704120" cy="1325563"/>
          </a:xfrm>
        </p:spPr>
        <p:txBody>
          <a:bodyPr/>
          <a:lstStyle/>
          <a:p>
            <a:r>
              <a:rPr lang="zh-TW" altLang="en-US"/>
              <a:t>初始化器</a:t>
            </a:r>
          </a:p>
        </p:txBody>
      </p:sp>
      <p:sp>
        <p:nvSpPr>
          <p:cNvPr id="9" name="內容版面配置區 8">
            <a:extLst>
              <a:ext uri="{FF2B5EF4-FFF2-40B4-BE49-F238E27FC236}">
                <a16:creationId xmlns:a16="http://schemas.microsoft.com/office/drawing/2014/main" id="{25C94E82-D091-4B63-9AA6-E6A2C0419A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3704120" cy="2775772"/>
          </a:xfrm>
        </p:spPr>
        <p:txBody>
          <a:bodyPr/>
          <a:lstStyle/>
          <a:p>
            <a:r>
              <a:rPr lang="en-US" altLang="zh-TW">
                <a:solidFill>
                  <a:srgbClr val="FFFF00"/>
                </a:solidFill>
              </a:rPr>
              <a:t>ModName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還有兩個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公開靜態不可變欄位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92D050"/>
                </a:solidFill>
              </a:rPr>
              <a:t>MOD_ID 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會在之後使用到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07D31E3E-7E0A-427B-A82F-C72516D29EEE}"/>
              </a:ext>
            </a:extLst>
          </p:cNvPr>
          <p:cNvGrpSpPr/>
          <p:nvPr/>
        </p:nvGrpSpPr>
        <p:grpSpPr>
          <a:xfrm>
            <a:off x="4542320" y="86881"/>
            <a:ext cx="6811480" cy="4524315"/>
            <a:chOff x="4542320" y="222677"/>
            <a:chExt cx="6811480" cy="452431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66488294-A67A-40E9-BAC4-52FB19CCAB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42320" y="222677"/>
              <a:ext cx="6811480" cy="452431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org.slf4j.LoggerFactory;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"tyicmod"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logger is used to write text to the console and the log file.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It is considered best practice to use your mod id as the logger's name.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// That way, it's clear which mod wrote info, warnings, and errors.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LoggerFactory.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getLogger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MOD_ID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code runs as soon as Minecraft is in a mod-load-ready state.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However, some things (like resources) may still be uninitialized.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// Proceed with mild caution.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LOGGER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.info(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"Hello Fabric world!"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7A10AC6F-5110-482C-9A57-66682AAD0951}"/>
                </a:ext>
              </a:extLst>
            </p:cNvPr>
            <p:cNvSpPr txBox="1"/>
            <p:nvPr/>
          </p:nvSpPr>
          <p:spPr>
            <a:xfrm>
              <a:off x="10771589" y="4439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A202B3C-772D-440E-B91E-DDE82D95959A}"/>
              </a:ext>
            </a:extLst>
          </p:cNvPr>
          <p:cNvGrpSpPr/>
          <p:nvPr/>
        </p:nvGrpSpPr>
        <p:grpSpPr>
          <a:xfrm>
            <a:off x="838200" y="4601397"/>
            <a:ext cx="10515600" cy="1938992"/>
            <a:chOff x="3182973" y="4737193"/>
            <a:chExt cx="1051560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0F5343AA-0275-4A8C-8CE8-DA1604B479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973" y="4737193"/>
              <a:ext cx="10515600" cy="1938992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package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org.tyic;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net.fabricmc.api.ClientModInitializer;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TyicModClient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implements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ClientModInitializer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onInitializeClient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 entrypoint is suitable for setting up client-specific logic, such as rendering.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3492FBAB-657A-4798-B771-97BED31C37E9}"/>
                </a:ext>
              </a:extLst>
            </p:cNvPr>
            <p:cNvSpPr txBox="1"/>
            <p:nvPr/>
          </p:nvSpPr>
          <p:spPr>
            <a:xfrm>
              <a:off x="13116361" y="636840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41092794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C45DFB-6DC1-46DF-93CE-A04ADD772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成品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1DFF6A-2D21-4735-AB34-96D4A208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56706"/>
            <a:ext cx="10515600" cy="1144588"/>
          </a:xfrm>
        </p:spPr>
        <p:txBody>
          <a:bodyPr/>
          <a:lstStyle/>
          <a:p>
            <a:r>
              <a:rPr lang="en-US" altLang="zh-TW"/>
              <a:t>Github </a:t>
            </a:r>
            <a:r>
              <a:rPr lang="zh-TW" altLang="en-US"/>
              <a:t>連結：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https://github.com/TYSHIC/tyicmod/tree/00_init</a:t>
            </a:r>
            <a:endParaRPr lang="zh-TW" altLang="en-US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5772031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9019E8-C308-4C33-932C-B5B8762E8B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生成樣板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4648DE3-A5A7-4F6F-81C5-846284D35B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002" y="1127140"/>
            <a:ext cx="4190360" cy="5448098"/>
          </a:xfrm>
        </p:spPr>
        <p:txBody>
          <a:bodyPr>
            <a:normAutofit/>
          </a:bodyPr>
          <a:lstStyle/>
          <a:p>
            <a:r>
              <a:rPr lang="zh-TW" altLang="en-US"/>
              <a:t>將 </a:t>
            </a:r>
            <a:r>
              <a:rPr lang="en-US" altLang="zh-TW">
                <a:solidFill>
                  <a:srgbClr val="92D050"/>
                </a:solidFill>
              </a:rPr>
              <a:t>Data Generation</a:t>
            </a:r>
          </a:p>
          <a:p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92D050"/>
                </a:solidFill>
              </a:rPr>
              <a:t>Split client and common sources</a:t>
            </a:r>
            <a:endParaRPr lang="en-US" altLang="zh-TW" sz="2400">
              <a:solidFill>
                <a:srgbClr val="92D050"/>
              </a:solidFill>
            </a:endParaRPr>
          </a:p>
          <a:p>
            <a:r>
              <a:rPr lang="zh-TW" altLang="en-US"/>
              <a:t>兩個選項勾選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接著點選下方的</a:t>
            </a:r>
            <a:endParaRPr lang="en-US" altLang="zh-TW"/>
          </a:p>
          <a:p>
            <a:r>
              <a:rPr lang="en-US" altLang="zh-TW">
                <a:solidFill>
                  <a:srgbClr val="FFFF00"/>
                </a:solidFill>
              </a:rPr>
              <a:t>Download Template</a:t>
            </a:r>
          </a:p>
          <a:p>
            <a:r>
              <a:rPr lang="zh-TW" altLang="en-US"/>
              <a:t>就會下載模組樣板</a:t>
            </a:r>
            <a:endParaRPr lang="en-US" altLang="zh-TW"/>
          </a:p>
          <a:p>
            <a:r>
              <a:rPr lang="zh-TW" altLang="en-US"/>
              <a:t>將模組樣板</a:t>
            </a:r>
            <a:endParaRPr lang="en-US" altLang="zh-TW"/>
          </a:p>
          <a:p>
            <a:r>
              <a:rPr lang="zh-TW" altLang="en-US"/>
              <a:t>解壓縮至資料夾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1249B9BF-D314-4253-AE5C-B1DA31177E1C}"/>
              </a:ext>
            </a:extLst>
          </p:cNvPr>
          <p:cNvGrpSpPr/>
          <p:nvPr/>
        </p:nvGrpSpPr>
        <p:grpSpPr>
          <a:xfrm>
            <a:off x="5028560" y="1127140"/>
            <a:ext cx="6757788" cy="5448098"/>
            <a:chOff x="5167512" y="1073352"/>
            <a:chExt cx="6757788" cy="5448098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0FAD61E4-658C-477E-A9F3-5D8D6C0F2D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67512" y="1073352"/>
              <a:ext cx="6757788" cy="5448098"/>
            </a:xfrm>
            <a:prstGeom prst="rect">
              <a:avLst/>
            </a:prstGeom>
          </p:spPr>
        </p:pic>
        <p:sp>
          <p:nvSpPr>
            <p:cNvPr id="6" name="矩形: 圓角 5">
              <a:extLst>
                <a:ext uri="{FF2B5EF4-FFF2-40B4-BE49-F238E27FC236}">
                  <a16:creationId xmlns:a16="http://schemas.microsoft.com/office/drawing/2014/main" id="{CCBDA40C-2E75-4D53-9F01-29AFD8CD1A50}"/>
                </a:ext>
              </a:extLst>
            </p:cNvPr>
            <p:cNvSpPr/>
            <p:nvPr/>
          </p:nvSpPr>
          <p:spPr>
            <a:xfrm>
              <a:off x="5234197" y="2843772"/>
              <a:ext cx="6557753" cy="1213877"/>
            </a:xfrm>
            <a:prstGeom prst="roundRect">
              <a:avLst>
                <a:gd name="adj" fmla="val 8727"/>
              </a:avLst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11AE9022-AD6C-41BE-AB90-9243EBC4693C}"/>
                </a:ext>
              </a:extLst>
            </p:cNvPr>
            <p:cNvSpPr/>
            <p:nvPr/>
          </p:nvSpPr>
          <p:spPr>
            <a:xfrm>
              <a:off x="5234197" y="4224898"/>
              <a:ext cx="2338178" cy="461402"/>
            </a:xfrm>
            <a:prstGeom prst="roundRect">
              <a:avLst>
                <a:gd name="adj" fmla="val 16947"/>
              </a:avLst>
            </a:prstGeom>
            <a:noFill/>
            <a:ln w="381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585531406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58E5FD0-8C94-4AD0-8504-FD99B83D3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6834" y="382126"/>
            <a:ext cx="6066866" cy="1325563"/>
          </a:xfrm>
        </p:spPr>
        <p:txBody>
          <a:bodyPr/>
          <a:lstStyle/>
          <a:p>
            <a:r>
              <a:rPr lang="zh-TW" altLang="en-US"/>
              <a:t>解壓縮樣板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0D7403-F1F1-4331-8ADF-C18F7D4D0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2" y="1842626"/>
            <a:ext cx="6066868" cy="1155140"/>
          </a:xfrm>
        </p:spPr>
        <p:txBody>
          <a:bodyPr/>
          <a:lstStyle/>
          <a:p>
            <a:r>
              <a:rPr lang="zh-TW" altLang="en-US"/>
              <a:t>解壓縮後的資料夾結構應該類似如右</a:t>
            </a:r>
            <a:endParaRPr lang="en-US" altLang="zh-TW"/>
          </a:p>
          <a:p>
            <a:r>
              <a:rPr lang="zh-TW" altLang="en-US"/>
              <a:t>注意解壓縮時不可資料夾嵌套，如下</a:t>
            </a:r>
            <a:endParaRPr lang="en-US" altLang="zh-TW"/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4626CD76-1CD0-4033-A2CB-860681AAE408}"/>
              </a:ext>
            </a:extLst>
          </p:cNvPr>
          <p:cNvGrpSpPr/>
          <p:nvPr/>
        </p:nvGrpSpPr>
        <p:grpSpPr>
          <a:xfrm>
            <a:off x="7083232" y="335845"/>
            <a:ext cx="4510363" cy="6186309"/>
            <a:chOff x="6966129" y="1215291"/>
            <a:chExt cx="4510363" cy="6186309"/>
          </a:xfrm>
        </p:grpSpPr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945D5CE-269B-4F6B-B478-0E1472F1E5CA}"/>
                </a:ext>
              </a:extLst>
            </p:cNvPr>
            <p:cNvSpPr txBox="1"/>
            <p:nvPr/>
          </p:nvSpPr>
          <p:spPr>
            <a:xfrm>
              <a:off x="6966129" y="1215291"/>
              <a:ext cx="4510363" cy="6186309"/>
            </a:xfrm>
            <a:prstGeom prst="rect">
              <a:avLst/>
            </a:prstGeom>
            <a:noFill/>
            <a:ln w="38100">
              <a:solidFill>
                <a:srgbClr val="92D050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200"/>
                <a:t>tyicmod</a:t>
              </a:r>
            </a:p>
            <a:p>
              <a:r>
                <a:rPr lang="en-US" altLang="zh-TW" sz="2200"/>
                <a:t>├── .github</a:t>
              </a:r>
            </a:p>
            <a:p>
              <a:r>
                <a:rPr lang="en-US" altLang="zh-TW" sz="2200"/>
                <a:t>├── gradle</a:t>
              </a:r>
            </a:p>
            <a:p>
              <a:r>
                <a:rPr lang="en-US" altLang="zh-TW" sz="2200"/>
                <a:t>├── src</a:t>
              </a:r>
            </a:p>
            <a:p>
              <a:r>
                <a:rPr lang="en-US" altLang="zh-TW" sz="2200"/>
                <a:t>│   ├── client</a:t>
              </a:r>
            </a:p>
            <a:p>
              <a:r>
                <a:rPr lang="en-US" altLang="zh-TW" sz="2200"/>
                <a:t>│   │   ├── java</a:t>
              </a:r>
            </a:p>
            <a:p>
              <a:r>
                <a:rPr lang="en-US" altLang="zh-TW" sz="2200"/>
                <a:t>│   │   └── resources</a:t>
              </a:r>
            </a:p>
            <a:p>
              <a:r>
                <a:rPr lang="en-US" altLang="zh-TW" sz="2200"/>
                <a:t>│   └── main</a:t>
              </a:r>
            </a:p>
            <a:p>
              <a:r>
                <a:rPr lang="en-US" altLang="zh-TW" sz="2200"/>
                <a:t>│       ├── java</a:t>
              </a:r>
            </a:p>
            <a:p>
              <a:r>
                <a:rPr lang="en-US" altLang="zh-TW" sz="2200"/>
                <a:t>│       └── resources</a:t>
              </a:r>
            </a:p>
            <a:p>
              <a:r>
                <a:rPr lang="en-US" altLang="zh-TW" sz="2200"/>
                <a:t>├── .gitattributes</a:t>
              </a:r>
            </a:p>
            <a:p>
              <a:r>
                <a:rPr lang="en-US" altLang="zh-TW" sz="2200"/>
                <a:t>├── .gitignore</a:t>
              </a:r>
            </a:p>
            <a:p>
              <a:r>
                <a:rPr lang="en-US" altLang="zh-TW" sz="2200"/>
                <a:t>├── build.gradle</a:t>
              </a:r>
            </a:p>
            <a:p>
              <a:r>
                <a:rPr lang="en-US" altLang="zh-TW" sz="2200"/>
                <a:t>├── gradle.properties</a:t>
              </a:r>
            </a:p>
            <a:p>
              <a:r>
                <a:rPr lang="en-US" altLang="zh-TW" sz="2200"/>
                <a:t>├── gradlew</a:t>
              </a:r>
            </a:p>
            <a:p>
              <a:r>
                <a:rPr lang="en-US" altLang="zh-TW" sz="2200"/>
                <a:t>├── gradlew.bat</a:t>
              </a:r>
            </a:p>
            <a:p>
              <a:r>
                <a:rPr lang="en-US" altLang="zh-TW" sz="2200"/>
                <a:t>├── LICENSE</a:t>
              </a:r>
            </a:p>
            <a:p>
              <a:r>
                <a:rPr lang="en-US" altLang="zh-TW" sz="2200"/>
                <a:t>└── settings.gradle</a:t>
              </a:r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E9659659-6744-4915-93BA-17B927825143}"/>
                </a:ext>
              </a:extLst>
            </p:cNvPr>
            <p:cNvSpPr/>
            <p:nvPr/>
          </p:nvSpPr>
          <p:spPr>
            <a:xfrm>
              <a:off x="7038130" y="1306619"/>
              <a:ext cx="1124373" cy="301970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1F790B5D-FE74-474C-A2D3-AF969C35FA97}"/>
                </a:ext>
              </a:extLst>
            </p:cNvPr>
            <p:cNvSpPr txBox="1"/>
            <p:nvPr/>
          </p:nvSpPr>
          <p:spPr>
            <a:xfrm>
              <a:off x="8234504" y="1257549"/>
              <a:ext cx="303159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FC000"/>
                  </a:solidFill>
                </a:rPr>
                <a:t>專案資料夾</a:t>
              </a:r>
              <a:r>
                <a:rPr lang="en-US" altLang="zh-TW" sz="2000">
                  <a:solidFill>
                    <a:srgbClr val="FFC000"/>
                  </a:solidFill>
                </a:rPr>
                <a:t>(</a:t>
              </a:r>
              <a:r>
                <a:rPr lang="zh-TW" altLang="en-US" sz="2000">
                  <a:solidFill>
                    <a:srgbClr val="FFC000"/>
                  </a:solidFill>
                </a:rPr>
                <a:t>專案根目錄</a:t>
              </a:r>
              <a:r>
                <a:rPr lang="en-US" altLang="zh-TW" sz="2000">
                  <a:solidFill>
                    <a:srgbClr val="FFC000"/>
                  </a:solidFill>
                </a:rPr>
                <a:t>)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DC472463-4F3B-4A4D-BB9D-5188C216228D}"/>
              </a:ext>
            </a:extLst>
          </p:cNvPr>
          <p:cNvGrpSpPr/>
          <p:nvPr/>
        </p:nvGrpSpPr>
        <p:grpSpPr>
          <a:xfrm>
            <a:off x="676832" y="3227953"/>
            <a:ext cx="6066868" cy="2677656"/>
            <a:chOff x="838198" y="3335388"/>
            <a:chExt cx="6066868" cy="2677656"/>
          </a:xfrm>
        </p:grpSpPr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D3C8221-6DD1-4230-B010-6F8DCD5581B4}"/>
                </a:ext>
              </a:extLst>
            </p:cNvPr>
            <p:cNvSpPr txBox="1"/>
            <p:nvPr/>
          </p:nvSpPr>
          <p:spPr>
            <a:xfrm>
              <a:off x="838198" y="3335388"/>
              <a:ext cx="6066868" cy="2677656"/>
            </a:xfrm>
            <a:prstGeom prst="rect">
              <a:avLst/>
            </a:prstGeom>
            <a:noFill/>
            <a:ln w="28575">
              <a:solidFill>
                <a:srgbClr val="F84D08"/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altLang="zh-TW" sz="2400"/>
                <a:t>tyicmod</a:t>
              </a:r>
            </a:p>
            <a:p>
              <a:r>
                <a:rPr lang="en-US" altLang="zh-TW" sz="2400"/>
                <a:t>└── tyicmod</a:t>
              </a:r>
            </a:p>
            <a:p>
              <a:r>
                <a:rPr lang="en-US" altLang="zh-TW" sz="2400"/>
                <a:t>    ├── .github</a:t>
              </a:r>
            </a:p>
            <a:p>
              <a:r>
                <a:rPr lang="en-US" altLang="zh-TW" sz="2400"/>
                <a:t>    ├── gradle</a:t>
              </a:r>
            </a:p>
            <a:p>
              <a:r>
                <a:rPr lang="en-US" altLang="zh-TW" sz="2400"/>
                <a:t>    ├── src</a:t>
              </a:r>
            </a:p>
            <a:p>
              <a:r>
                <a:rPr lang="en-US" altLang="zh-TW" sz="2400"/>
                <a:t>    │   └── (...)</a:t>
              </a:r>
            </a:p>
            <a:p>
              <a:r>
                <a:rPr lang="en-US" altLang="zh-TW" sz="2400"/>
                <a:t>    └── (...)</a:t>
              </a:r>
            </a:p>
          </p:txBody>
        </p:sp>
        <p:sp>
          <p:nvSpPr>
            <p:cNvPr id="20" name="矩形: 圓角 19">
              <a:extLst>
                <a:ext uri="{FF2B5EF4-FFF2-40B4-BE49-F238E27FC236}">
                  <a16:creationId xmlns:a16="http://schemas.microsoft.com/office/drawing/2014/main" id="{6A997BC1-FC3D-496B-9CD6-6A9F2518ACF1}"/>
                </a:ext>
              </a:extLst>
            </p:cNvPr>
            <p:cNvSpPr/>
            <p:nvPr/>
          </p:nvSpPr>
          <p:spPr>
            <a:xfrm>
              <a:off x="1596835" y="3801003"/>
              <a:ext cx="1189362" cy="310421"/>
            </a:xfrm>
            <a:prstGeom prst="roundRect">
              <a:avLst/>
            </a:prstGeom>
            <a:noFill/>
            <a:ln w="1905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AC73F29E-5FE3-4699-9587-8A2AD2320F0E}"/>
                </a:ext>
              </a:extLst>
            </p:cNvPr>
            <p:cNvSpPr txBox="1"/>
            <p:nvPr/>
          </p:nvSpPr>
          <p:spPr>
            <a:xfrm>
              <a:off x="2786197" y="3756158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真正的專案資料夾</a:t>
              </a:r>
              <a:r>
                <a:rPr lang="en-US" altLang="zh-TW" sz="2000">
                  <a:solidFill>
                    <a:srgbClr val="92D050"/>
                  </a:solidFill>
                </a:rPr>
                <a:t>(</a:t>
              </a:r>
              <a:r>
                <a:rPr lang="zh-TW" altLang="en-US" sz="2000">
                  <a:solidFill>
                    <a:srgbClr val="92D050"/>
                  </a:solidFill>
                </a:rPr>
                <a:t>專案根目錄</a:t>
              </a:r>
              <a:r>
                <a:rPr lang="en-US" altLang="zh-TW" sz="2000">
                  <a:solidFill>
                    <a:srgbClr val="92D050"/>
                  </a:solidFill>
                </a:rPr>
                <a:t>)</a:t>
              </a:r>
              <a:endParaRPr lang="zh-TW" altLang="en-US" sz="2000">
                <a:solidFill>
                  <a:srgbClr val="92D050"/>
                </a:solidFill>
              </a:endParaRPr>
            </a:p>
          </p:txBody>
        </p:sp>
        <p:sp>
          <p:nvSpPr>
            <p:cNvPr id="22" name="矩形: 圓角 21">
              <a:extLst>
                <a:ext uri="{FF2B5EF4-FFF2-40B4-BE49-F238E27FC236}">
                  <a16:creationId xmlns:a16="http://schemas.microsoft.com/office/drawing/2014/main" id="{7361B2A4-7B22-4D05-BFB1-4C12E4767ECB}"/>
                </a:ext>
              </a:extLst>
            </p:cNvPr>
            <p:cNvSpPr/>
            <p:nvPr/>
          </p:nvSpPr>
          <p:spPr>
            <a:xfrm>
              <a:off x="915238" y="3439703"/>
              <a:ext cx="1213599" cy="310421"/>
            </a:xfrm>
            <a:prstGeom prst="roundRect">
              <a:avLst/>
            </a:prstGeom>
            <a:noFill/>
            <a:ln w="19050">
              <a:solidFill>
                <a:srgbClr val="FF500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>
                <a:solidFill>
                  <a:srgbClr val="F84D08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6179DD3-B16C-43FD-89A7-C8EA3CF0726E}"/>
                </a:ext>
              </a:extLst>
            </p:cNvPr>
            <p:cNvSpPr txBox="1"/>
            <p:nvPr/>
          </p:nvSpPr>
          <p:spPr>
            <a:xfrm>
              <a:off x="2126455" y="3391896"/>
              <a:ext cx="380104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F84D08"/>
                  </a:solidFill>
                </a:rPr>
                <a:t>錯誤的專案資料夾</a:t>
              </a:r>
              <a:r>
                <a:rPr lang="en-US" altLang="zh-TW" sz="2000">
                  <a:solidFill>
                    <a:srgbClr val="F84D08"/>
                  </a:solidFill>
                </a:rPr>
                <a:t>(</a:t>
              </a:r>
              <a:r>
                <a:rPr lang="zh-TW" altLang="en-US" sz="2000">
                  <a:solidFill>
                    <a:srgbClr val="F84D08"/>
                  </a:solidFill>
                </a:rPr>
                <a:t>專案根目錄</a:t>
              </a:r>
              <a:r>
                <a:rPr lang="en-US" altLang="zh-TW" sz="2000">
                  <a:solidFill>
                    <a:srgbClr val="F84D08"/>
                  </a:solidFill>
                </a:rPr>
                <a:t>)</a:t>
              </a:r>
              <a:endParaRPr lang="zh-TW" altLang="en-US" sz="2000">
                <a:solidFill>
                  <a:srgbClr val="F84D08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50677746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16" name="內容版面配置區 15">
            <a:extLst>
              <a:ext uri="{FF2B5EF4-FFF2-40B4-BE49-F238E27FC236}">
                <a16:creationId xmlns:a16="http://schemas.microsoft.com/office/drawing/2014/main" id="{0B6B3539-4907-456E-86E3-CEBD5F1851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176" y="1062352"/>
            <a:ext cx="11145648" cy="1073147"/>
          </a:xfrm>
        </p:spPr>
        <p:txBody>
          <a:bodyPr/>
          <a:lstStyle/>
          <a:p>
            <a:r>
              <a:rPr lang="zh-TW" altLang="en-US"/>
              <a:t>開啟 </a:t>
            </a:r>
            <a:r>
              <a:rPr lang="en-US" altLang="zh-TW"/>
              <a:t>IntelliJ IDEA</a:t>
            </a:r>
            <a:r>
              <a:rPr lang="zh-TW" altLang="en-US"/>
              <a:t> 後，點擊左方的 </a:t>
            </a:r>
            <a:r>
              <a:rPr lang="en-US" altLang="zh-TW">
                <a:solidFill>
                  <a:srgbClr val="FFFF00"/>
                </a:solidFill>
              </a:rPr>
              <a:t>Plugin</a:t>
            </a:r>
            <a:r>
              <a:rPr lang="zh-TW" altLang="en-US"/>
              <a:t>，選擇 </a:t>
            </a:r>
            <a:r>
              <a:rPr lang="en-US" altLang="zh-TW">
                <a:solidFill>
                  <a:srgbClr val="FFC000"/>
                </a:solidFill>
              </a:rPr>
              <a:t>Marketplace</a:t>
            </a:r>
          </a:p>
          <a:p>
            <a:r>
              <a:rPr lang="zh-TW" altLang="en-US"/>
              <a:t>搜尋 </a:t>
            </a:r>
            <a:r>
              <a:rPr lang="en-US" altLang="zh-TW">
                <a:solidFill>
                  <a:srgbClr val="92D050"/>
                </a:solidFill>
              </a:rPr>
              <a:t>Minecraft Development</a:t>
            </a:r>
            <a:r>
              <a:rPr lang="zh-TW" altLang="en-US"/>
              <a:t>，並點擊 </a:t>
            </a:r>
            <a:r>
              <a:rPr lang="en-US" altLang="zh-TW">
                <a:solidFill>
                  <a:srgbClr val="00B0F0"/>
                </a:solidFill>
              </a:rPr>
              <a:t>Install</a:t>
            </a:r>
            <a:r>
              <a:rPr lang="en-US" altLang="zh-TW"/>
              <a:t> </a:t>
            </a:r>
            <a:r>
              <a:rPr lang="zh-TW" altLang="en-US"/>
              <a:t>安裝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589B601F-772B-4361-BE9C-18675F5FA9C5}"/>
              </a:ext>
            </a:extLst>
          </p:cNvPr>
          <p:cNvGrpSpPr/>
          <p:nvPr/>
        </p:nvGrpSpPr>
        <p:grpSpPr>
          <a:xfrm>
            <a:off x="2137688" y="2135499"/>
            <a:ext cx="7916624" cy="4549744"/>
            <a:chOff x="838200" y="2085975"/>
            <a:chExt cx="7581900" cy="4357376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8BA800A8-AAA7-484A-B58F-27747E14652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085975"/>
              <a:ext cx="7581900" cy="4357376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E37FF4A4-A319-4A87-AC6E-CD5E58FEEB36}"/>
                </a:ext>
              </a:extLst>
            </p:cNvPr>
            <p:cNvSpPr/>
            <p:nvPr/>
          </p:nvSpPr>
          <p:spPr>
            <a:xfrm>
              <a:off x="919021" y="3380735"/>
              <a:ext cx="1388410" cy="247032"/>
            </a:xfrm>
            <a:prstGeom prst="roundRect">
              <a:avLst/>
            </a:prstGeom>
            <a:noFill/>
            <a:ln w="2857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矩形: 圓角 8">
              <a:extLst>
                <a:ext uri="{FF2B5EF4-FFF2-40B4-BE49-F238E27FC236}">
                  <a16:creationId xmlns:a16="http://schemas.microsoft.com/office/drawing/2014/main" id="{B3A29D98-994D-4DFF-8CA2-E06C34EE9FC5}"/>
                </a:ext>
              </a:extLst>
            </p:cNvPr>
            <p:cNvSpPr/>
            <p:nvPr/>
          </p:nvSpPr>
          <p:spPr>
            <a:xfrm>
              <a:off x="4236102" y="2348707"/>
              <a:ext cx="731979" cy="27781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7EEE7004-915A-4E7B-9E73-CD574D4DFD53}"/>
                </a:ext>
              </a:extLst>
            </p:cNvPr>
            <p:cNvSpPr/>
            <p:nvPr/>
          </p:nvSpPr>
          <p:spPr>
            <a:xfrm>
              <a:off x="2619374" y="2626519"/>
              <a:ext cx="1031875" cy="213672"/>
            </a:xfrm>
            <a:prstGeom prst="roundRect">
              <a:avLst/>
            </a:prstGeom>
            <a:noFill/>
            <a:ln w="28575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5032DD21-F87A-42EA-B6EE-5053A7C0412E}"/>
                </a:ext>
              </a:extLst>
            </p:cNvPr>
            <p:cNvSpPr/>
            <p:nvPr/>
          </p:nvSpPr>
          <p:spPr>
            <a:xfrm>
              <a:off x="5239961" y="3293599"/>
              <a:ext cx="548623" cy="262396"/>
            </a:xfrm>
            <a:prstGeom prst="roundRect">
              <a:avLst/>
            </a:prstGeom>
            <a:noFill/>
            <a:ln w="28575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25525775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1260FBE-3ED6-41E6-BBA1-C8B0DDC312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安裝 </a:t>
            </a:r>
            <a:r>
              <a:rPr lang="en-US" altLang="zh-TW"/>
              <a:t>Minecraft Development </a:t>
            </a:r>
            <a:r>
              <a:rPr lang="zh-TW" altLang="en-US"/>
              <a:t>插件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3903E75-5B59-4AF6-8342-9F25C2213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61649"/>
            <a:ext cx="10515600" cy="1087904"/>
          </a:xfrm>
        </p:spPr>
        <p:txBody>
          <a:bodyPr>
            <a:normAutofit/>
          </a:bodyPr>
          <a:lstStyle/>
          <a:p>
            <a:r>
              <a:rPr lang="zh-TW" altLang="en-US"/>
              <a:t>安裝完成後，選擇 </a:t>
            </a:r>
            <a:r>
              <a:rPr lang="en-US" altLang="zh-TW">
                <a:solidFill>
                  <a:srgbClr val="92D050"/>
                </a:solidFill>
              </a:rPr>
              <a:t>Restart IDE</a:t>
            </a:r>
          </a:p>
          <a:p>
            <a:r>
              <a:rPr lang="zh-TW" altLang="en-US"/>
              <a:t>並選擇 </a:t>
            </a:r>
            <a:r>
              <a:rPr lang="en-US" altLang="zh-TW">
                <a:solidFill>
                  <a:srgbClr val="00B0F0"/>
                </a:solidFill>
              </a:rPr>
              <a:t>Restart</a:t>
            </a:r>
            <a:r>
              <a:rPr lang="en-US" altLang="zh-TW"/>
              <a:t> </a:t>
            </a:r>
            <a:r>
              <a:rPr lang="zh-TW" altLang="en-US"/>
              <a:t>重新啟動 </a:t>
            </a:r>
            <a:r>
              <a:rPr lang="en-US" altLang="zh-TW"/>
              <a:t>IDE</a:t>
            </a:r>
            <a:r>
              <a:rPr lang="zh-TW" altLang="en-US"/>
              <a:t> 以完成</a:t>
            </a:r>
            <a:r>
              <a:rPr lang="zh-TW" altLang="en-US">
                <a:solidFill>
                  <a:srgbClr val="00B0F0"/>
                </a:solidFill>
              </a:rPr>
              <a:t>插件</a:t>
            </a:r>
            <a:r>
              <a:rPr lang="zh-TW" altLang="en-US"/>
              <a:t>安裝</a:t>
            </a:r>
          </a:p>
        </p:txBody>
      </p: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1A3190C7-6FF6-4A49-AF46-F9657CBB6565}"/>
              </a:ext>
            </a:extLst>
          </p:cNvPr>
          <p:cNvGrpSpPr/>
          <p:nvPr/>
        </p:nvGrpSpPr>
        <p:grpSpPr>
          <a:xfrm>
            <a:off x="838200" y="2308505"/>
            <a:ext cx="10515600" cy="4066806"/>
            <a:chOff x="838200" y="2308505"/>
            <a:chExt cx="10515600" cy="4066806"/>
          </a:xfrm>
        </p:grpSpPr>
        <p:pic>
          <p:nvPicPr>
            <p:cNvPr id="15" name="圖片 14">
              <a:extLst>
                <a:ext uri="{FF2B5EF4-FFF2-40B4-BE49-F238E27FC236}">
                  <a16:creationId xmlns:a16="http://schemas.microsoft.com/office/drawing/2014/main" id="{3A0493C5-0E38-4BBF-80C3-2E8C3CB1BE9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8200" y="2308505"/>
              <a:ext cx="10515600" cy="4066806"/>
            </a:xfrm>
            <a:prstGeom prst="rect">
              <a:avLst/>
            </a:prstGeom>
          </p:spPr>
        </p:pic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6E1E4146-1587-410F-9CCE-853DBF6AC84E}"/>
                </a:ext>
              </a:extLst>
            </p:cNvPr>
            <p:cNvSpPr/>
            <p:nvPr/>
          </p:nvSpPr>
          <p:spPr>
            <a:xfrm>
              <a:off x="6722360" y="3514314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0812C665-015C-4151-817E-253DF7783106}"/>
                </a:ext>
              </a:extLst>
            </p:cNvPr>
            <p:cNvSpPr/>
            <p:nvPr/>
          </p:nvSpPr>
          <p:spPr>
            <a:xfrm>
              <a:off x="8255324" y="3929681"/>
              <a:ext cx="1166582" cy="403262"/>
            </a:xfrm>
            <a:prstGeom prst="roundRect">
              <a:avLst/>
            </a:prstGeom>
            <a:noFill/>
            <a:ln w="38100">
              <a:solidFill>
                <a:srgbClr val="92D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矩形: 圓角 17">
              <a:extLst>
                <a:ext uri="{FF2B5EF4-FFF2-40B4-BE49-F238E27FC236}">
                  <a16:creationId xmlns:a16="http://schemas.microsoft.com/office/drawing/2014/main" id="{DE6932B7-D187-407E-A769-7A3E175F4AAF}"/>
                </a:ext>
              </a:extLst>
            </p:cNvPr>
            <p:cNvSpPr/>
            <p:nvPr/>
          </p:nvSpPr>
          <p:spPr>
            <a:xfrm>
              <a:off x="6901653" y="5749552"/>
              <a:ext cx="996254" cy="403262"/>
            </a:xfrm>
            <a:prstGeom prst="roundRect">
              <a:avLst/>
            </a:prstGeom>
            <a:noFill/>
            <a:ln w="38100"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1001357311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6294062-F7E4-42E8-8A9D-69F6F55748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開啟專案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D30FF1-088E-41AF-9C6A-EF64AD6553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9574" y="974587"/>
            <a:ext cx="11405829" cy="1026975"/>
          </a:xfrm>
        </p:spPr>
        <p:txBody>
          <a:bodyPr>
            <a:normAutofit/>
          </a:bodyPr>
          <a:lstStyle/>
          <a:p>
            <a:r>
              <a:rPr lang="en-US" altLang="zh-TW"/>
              <a:t>IDE </a:t>
            </a:r>
            <a:r>
              <a:rPr lang="zh-TW" altLang="en-US"/>
              <a:t>重新啟動後，點擊 </a:t>
            </a:r>
            <a:r>
              <a:rPr lang="en-US" altLang="zh-TW">
                <a:solidFill>
                  <a:srgbClr val="FFC000"/>
                </a:solidFill>
              </a:rPr>
              <a:t>Open</a:t>
            </a:r>
            <a:r>
              <a:rPr lang="zh-TW" altLang="en-US"/>
              <a:t>，選擇專案資料夾，開啟該專案</a:t>
            </a:r>
            <a:endParaRPr lang="en-US" altLang="zh-TW"/>
          </a:p>
          <a:p>
            <a:r>
              <a:rPr lang="zh-TW" altLang="en-US"/>
              <a:t>也可將專案資料夾拖入 </a:t>
            </a:r>
            <a:r>
              <a:rPr lang="en-US" altLang="zh-TW"/>
              <a:t>IntelliJ IDEA</a:t>
            </a:r>
            <a:r>
              <a:rPr lang="zh-TW" altLang="en-US"/>
              <a:t>，同樣也能開啟專案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74DAB2BA-5F27-4D8F-BD95-04940DEA5E93}"/>
              </a:ext>
            </a:extLst>
          </p:cNvPr>
          <p:cNvGrpSpPr/>
          <p:nvPr/>
        </p:nvGrpSpPr>
        <p:grpSpPr>
          <a:xfrm>
            <a:off x="409575" y="2001562"/>
            <a:ext cx="5515904" cy="4527168"/>
            <a:chOff x="409575" y="1965707"/>
            <a:chExt cx="5515904" cy="4527168"/>
          </a:xfrm>
        </p:grpSpPr>
        <p:grpSp>
          <p:nvGrpSpPr>
            <p:cNvPr id="7" name="群組 6">
              <a:extLst>
                <a:ext uri="{FF2B5EF4-FFF2-40B4-BE49-F238E27FC236}">
                  <a16:creationId xmlns:a16="http://schemas.microsoft.com/office/drawing/2014/main" id="{A7F6F5BD-333D-47B5-9BE7-4378E293605E}"/>
                </a:ext>
              </a:extLst>
            </p:cNvPr>
            <p:cNvGrpSpPr/>
            <p:nvPr/>
          </p:nvGrpSpPr>
          <p:grpSpPr>
            <a:xfrm>
              <a:off x="409575" y="1965707"/>
              <a:ext cx="5515904" cy="4527168"/>
              <a:chOff x="3031752" y="1462923"/>
              <a:chExt cx="6128496" cy="5029952"/>
            </a:xfrm>
          </p:grpSpPr>
          <p:pic>
            <p:nvPicPr>
              <p:cNvPr id="5" name="圖片 4">
                <a:extLst>
                  <a:ext uri="{FF2B5EF4-FFF2-40B4-BE49-F238E27FC236}">
                    <a16:creationId xmlns:a16="http://schemas.microsoft.com/office/drawing/2014/main" id="{B5E5443F-FC1D-48C1-A97E-ED890CD54901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2" cstate="screen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>
              <a:xfrm>
                <a:off x="3031752" y="1462923"/>
                <a:ext cx="6128496" cy="5029952"/>
              </a:xfrm>
              <a:prstGeom prst="rect">
                <a:avLst/>
              </a:prstGeom>
            </p:spPr>
          </p:pic>
          <p:sp>
            <p:nvSpPr>
              <p:cNvPr id="6" name="矩形 5">
                <a:extLst>
                  <a:ext uri="{FF2B5EF4-FFF2-40B4-BE49-F238E27FC236}">
                    <a16:creationId xmlns:a16="http://schemas.microsoft.com/office/drawing/2014/main" id="{54C0CB16-C104-470F-9682-670B37B4F7A0}"/>
                  </a:ext>
                </a:extLst>
              </p:cNvPr>
              <p:cNvSpPr/>
              <p:nvPr/>
            </p:nvSpPr>
            <p:spPr>
              <a:xfrm>
                <a:off x="4876800" y="2371725"/>
                <a:ext cx="4057650" cy="3914019"/>
              </a:xfrm>
              <a:prstGeom prst="rect">
                <a:avLst/>
              </a:prstGeom>
              <a:solidFill>
                <a:srgbClr val="1E1F22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400"/>
                  <a:t>這裡會出現一些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之前開啟過的專案</a:t>
                </a:r>
                <a:endParaRPr lang="en-US" altLang="zh-TW" sz="2400"/>
              </a:p>
              <a:p>
                <a:pPr algn="ctr"/>
                <a:r>
                  <a:rPr lang="zh-TW" altLang="en-US" sz="2400"/>
                  <a:t>點擊即可直接開啟</a:t>
                </a:r>
              </a:p>
            </p:txBody>
          </p:sp>
        </p:grpSp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92C8D5EE-2055-4768-B5FF-96FF59047984}"/>
                </a:ext>
              </a:extLst>
            </p:cNvPr>
            <p:cNvSpPr/>
            <p:nvPr/>
          </p:nvSpPr>
          <p:spPr>
            <a:xfrm>
              <a:off x="4281346" y="2360576"/>
              <a:ext cx="554972" cy="247032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47A7AFB-E5A2-4799-86A9-F51EB373573A}"/>
              </a:ext>
            </a:extLst>
          </p:cNvPr>
          <p:cNvGrpSpPr/>
          <p:nvPr/>
        </p:nvGrpSpPr>
        <p:grpSpPr>
          <a:xfrm>
            <a:off x="6266523" y="2001562"/>
            <a:ext cx="5548881" cy="4527168"/>
            <a:chOff x="6266523" y="1965707"/>
            <a:chExt cx="5548881" cy="4527168"/>
          </a:xfrm>
        </p:grpSpPr>
        <p:pic>
          <p:nvPicPr>
            <p:cNvPr id="8" name="圖片 7">
              <a:extLst>
                <a:ext uri="{FF2B5EF4-FFF2-40B4-BE49-F238E27FC236}">
                  <a16:creationId xmlns:a16="http://schemas.microsoft.com/office/drawing/2014/main" id="{DB9DF976-6402-4A48-9ED7-62099B1F84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l="355" t="375" r="355" b="375"/>
            <a:stretch/>
          </p:blipFill>
          <p:spPr>
            <a:xfrm>
              <a:off x="6266523" y="1965707"/>
              <a:ext cx="5548881" cy="4527168"/>
            </a:xfrm>
            <a:prstGeom prst="rect">
              <a:avLst/>
            </a:prstGeom>
          </p:spPr>
        </p:pic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979FB96-0B31-4320-87E0-5CB1195EEAF9}"/>
                </a:ext>
              </a:extLst>
            </p:cNvPr>
            <p:cNvSpPr/>
            <p:nvPr/>
          </p:nvSpPr>
          <p:spPr>
            <a:xfrm>
              <a:off x="9548902" y="3892547"/>
              <a:ext cx="554972" cy="710606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172984375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CB8892-1AA9-4688-BEDF-B3F2AB0678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載入 </a:t>
            </a:r>
            <a:r>
              <a:rPr lang="en-US" altLang="zh-TW"/>
              <a:t>Gradle </a:t>
            </a:r>
            <a:r>
              <a:rPr lang="zh-TW" altLang="en-US"/>
              <a:t>專案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828F7AF-FF2B-4246-9303-23D26714E0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6325" y="1025524"/>
            <a:ext cx="10145232" cy="1079779"/>
          </a:xfrm>
        </p:spPr>
        <p:txBody>
          <a:bodyPr>
            <a:normAutofit/>
          </a:bodyPr>
          <a:lstStyle/>
          <a:p>
            <a:r>
              <a:rPr lang="zh-TW" altLang="en-US"/>
              <a:t>開啟專案後，會自動進行</a:t>
            </a:r>
            <a:r>
              <a:rPr lang="zh-TW" altLang="en-US">
                <a:solidFill>
                  <a:srgbClr val="92D050"/>
                </a:solidFill>
              </a:rPr>
              <a:t>載入 </a:t>
            </a:r>
            <a:r>
              <a:rPr lang="en-US" altLang="zh-TW">
                <a:solidFill>
                  <a:srgbClr val="92D050"/>
                </a:solidFill>
              </a:rPr>
              <a:t>Gradle </a:t>
            </a:r>
            <a:r>
              <a:rPr lang="zh-TW" altLang="en-US">
                <a:solidFill>
                  <a:srgbClr val="92D050"/>
                </a:solidFill>
              </a:rPr>
              <a:t>專案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en-US" altLang="zh-TW">
                <a:solidFill>
                  <a:srgbClr val="00B0F0"/>
                </a:solidFill>
              </a:rPr>
              <a:t>(task)</a:t>
            </a:r>
          </a:p>
          <a:p>
            <a:r>
              <a:rPr lang="zh-TW" altLang="en-US"/>
              <a:t>點擊左下方 </a:t>
            </a:r>
            <a:r>
              <a:rPr lang="en-US" altLang="zh-TW">
                <a:solidFill>
                  <a:srgbClr val="FFC000"/>
                </a:solidFill>
              </a:rPr>
              <a:t>Build</a:t>
            </a:r>
            <a:r>
              <a:rPr lang="en-US" altLang="zh-TW"/>
              <a:t> </a:t>
            </a:r>
            <a:r>
              <a:rPr lang="zh-TW" altLang="en-US"/>
              <a:t>即會顯示</a:t>
            </a:r>
            <a:r>
              <a:rPr lang="zh-TW" altLang="en-US">
                <a:solidFill>
                  <a:srgbClr val="00B0F0"/>
                </a:solidFill>
              </a:rPr>
              <a:t>任務</a:t>
            </a:r>
            <a:r>
              <a:rPr lang="zh-TW" altLang="en-US"/>
              <a:t>執行的進度和輸出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269C849-A098-4005-BEFD-52289FC2B462}"/>
              </a:ext>
            </a:extLst>
          </p:cNvPr>
          <p:cNvGrpSpPr/>
          <p:nvPr/>
        </p:nvGrpSpPr>
        <p:grpSpPr>
          <a:xfrm>
            <a:off x="1066800" y="2057679"/>
            <a:ext cx="10159518" cy="1938290"/>
            <a:chOff x="823914" y="2901600"/>
            <a:chExt cx="10159518" cy="1938290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AAF9919E-E8B9-4B79-99A6-247F893954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838200" y="2901600"/>
              <a:ext cx="10145232" cy="1938290"/>
            </a:xfrm>
            <a:prstGeom prst="rect">
              <a:avLst/>
            </a:prstGeom>
          </p:spPr>
        </p:pic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EBCCB1E9-38B1-4D0F-954B-AB5FB7927C92}"/>
                </a:ext>
              </a:extLst>
            </p:cNvPr>
            <p:cNvSpPr/>
            <p:nvPr/>
          </p:nvSpPr>
          <p:spPr>
            <a:xfrm>
              <a:off x="823914" y="3367088"/>
              <a:ext cx="292100" cy="308944"/>
            </a:xfrm>
            <a:prstGeom prst="roundRect">
              <a:avLst/>
            </a:prstGeom>
            <a:noFill/>
            <a:ln w="28575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sz="2000"/>
            </a:p>
          </p:txBody>
        </p:sp>
      </p:grpSp>
      <p:pic>
        <p:nvPicPr>
          <p:cNvPr id="13" name="圖片 12">
            <a:extLst>
              <a:ext uri="{FF2B5EF4-FFF2-40B4-BE49-F238E27FC236}">
                <a16:creationId xmlns:a16="http://schemas.microsoft.com/office/drawing/2014/main" id="{B12230C9-5130-494D-BA13-476C210B6795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81087" y="4532622"/>
            <a:ext cx="10145232" cy="1938290"/>
          </a:xfrm>
          <a:prstGeom prst="rect">
            <a:avLst/>
          </a:prstGeom>
        </p:spPr>
      </p:pic>
      <p:sp>
        <p:nvSpPr>
          <p:cNvPr id="18" name="內容版面配置區 2">
            <a:extLst>
              <a:ext uri="{FF2B5EF4-FFF2-40B4-BE49-F238E27FC236}">
                <a16:creationId xmlns:a16="http://schemas.microsoft.com/office/drawing/2014/main" id="{36323FC8-D77B-405D-A9E0-C65CD9375FC6}"/>
              </a:ext>
            </a:extLst>
          </p:cNvPr>
          <p:cNvSpPr txBox="1">
            <a:spLocks/>
          </p:cNvSpPr>
          <p:nvPr/>
        </p:nvSpPr>
        <p:spPr>
          <a:xfrm>
            <a:off x="1071564" y="4034855"/>
            <a:ext cx="10154754" cy="4768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等待任務完成再繼續，任務完成後會輸出 </a:t>
            </a:r>
            <a:r>
              <a:rPr lang="en-US" altLang="zh-TW">
                <a:solidFill>
                  <a:srgbClr val="92D050"/>
                </a:solidFill>
              </a:rPr>
              <a:t>SUCCESSFUL</a:t>
            </a:r>
          </a:p>
        </p:txBody>
      </p:sp>
    </p:spTree>
    <p:extLst>
      <p:ext uri="{BB962C8B-B14F-4D97-AF65-F5344CB8AC3E}">
        <p14:creationId xmlns:p14="http://schemas.microsoft.com/office/powerpoint/2010/main" val="2120667808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901</TotalTime>
  <Words>3182</Words>
  <Application>Microsoft Office PowerPoint</Application>
  <PresentationFormat>寬螢幕</PresentationFormat>
  <Paragraphs>337</Paragraphs>
  <Slides>33</Slides>
  <Notes>1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33</vt:i4>
      </vt:variant>
    </vt:vector>
  </HeadingPairs>
  <TitlesOfParts>
    <vt:vector size="37" baseType="lpstr">
      <vt:lpstr>Arial</vt:lpstr>
      <vt:lpstr>Calibri</vt:lpstr>
      <vt:lpstr>Consolas</vt:lpstr>
      <vt:lpstr>TYIC</vt:lpstr>
      <vt:lpstr>Java 專案：前置作業</vt:lpstr>
      <vt:lpstr>引言</vt:lpstr>
      <vt:lpstr>生成樣板</vt:lpstr>
      <vt:lpstr>生成樣板</vt:lpstr>
      <vt:lpstr>解壓縮樣板</vt:lpstr>
      <vt:lpstr>安裝 Minecraft Development 插件</vt:lpstr>
      <vt:lpstr>安裝 Minecraft Development 插件</vt:lpstr>
      <vt:lpstr>開啟專案</vt:lpstr>
      <vt:lpstr>載入 Gradle 專案</vt:lpstr>
      <vt:lpstr>設定 JDK</vt:lpstr>
      <vt:lpstr>執行遊戲</vt:lpstr>
      <vt:lpstr>執行遊戲</vt:lpstr>
      <vt:lpstr>專案結構</vt:lpstr>
      <vt:lpstr>路徑</vt:lpstr>
      <vt:lpstr>路徑</vt:lpstr>
      <vt:lpstr>路徑</vt:lpstr>
      <vt:lpstr>Gradle</vt:lpstr>
      <vt:lpstr>Gradle</vt:lpstr>
      <vt:lpstr>gradle.properties</vt:lpstr>
      <vt:lpstr>Gradle</vt:lpstr>
      <vt:lpstr>JSON</vt:lpstr>
      <vt:lpstr>JSON</vt:lpstr>
      <vt:lpstr>JSON</vt:lpstr>
      <vt:lpstr>fabric.mod.json</vt:lpstr>
      <vt:lpstr>icon.png</vt:lpstr>
      <vt:lpstr>Minecraft 原始碼</vt:lpstr>
      <vt:lpstr>Minecraft 原始碼</vt:lpstr>
      <vt:lpstr>Mincraft 原始碼</vt:lpstr>
      <vt:lpstr>Minecraft 原始碼</vt:lpstr>
      <vt:lpstr>搜尋程式庫</vt:lpstr>
      <vt:lpstr>初始化器</vt:lpstr>
      <vt:lpstr>初始化器</vt:lpstr>
      <vt:lpstr>成品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50_Java 專案：前置作業</dc:title>
  <dc:creator>TYIC</dc:creator>
  <cp:lastModifiedBy>Myster</cp:lastModifiedBy>
  <cp:revision>798</cp:revision>
  <dcterms:created xsi:type="dcterms:W3CDTF">2025-02-01T15:36:10Z</dcterms:created>
  <dcterms:modified xsi:type="dcterms:W3CDTF">2025-02-16T14:34:55Z</dcterms:modified>
</cp:coreProperties>
</file>