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30" r:id="rId3"/>
    <p:sldId id="333" r:id="rId4"/>
    <p:sldId id="332" r:id="rId5"/>
    <p:sldId id="328" r:id="rId6"/>
    <p:sldId id="326" r:id="rId7"/>
    <p:sldId id="329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375220360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1934465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232850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8723720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4B695-0D80-4096-93DE-9590ADEEBD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59843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usfca.edu/~galles/visualization/RedBlack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CBE54B-51F9-4E6B-8BA9-83E8B5C2E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8188" y="1122363"/>
            <a:ext cx="10255624" cy="2387600"/>
          </a:xfrm>
        </p:spPr>
        <p:txBody>
          <a:bodyPr/>
          <a:lstStyle/>
          <a:p>
            <a:r>
              <a:rPr lang="zh-TW" altLang="en-US"/>
              <a:t>補充：進階資料結構與演算法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7608767-FB40-4B27-818A-B7912B57CD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177996310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89294C-4739-4B1F-9FD0-70BAA20D3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641"/>
            <a:ext cx="10515600" cy="1325563"/>
          </a:xfrm>
        </p:spPr>
        <p:txBody>
          <a:bodyPr/>
          <a:lstStyle/>
          <a:p>
            <a:r>
              <a:rPr lang="zh-TW" altLang="en-US"/>
              <a:t>樹與二元樹</a:t>
            </a: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EE5C585B-253D-4D52-9FF5-9CC1F549F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2871"/>
            <a:ext cx="10515600" cy="5318964"/>
          </a:xfrm>
        </p:spPr>
        <p:txBody>
          <a:bodyPr>
            <a:noAutofit/>
          </a:bodyPr>
          <a:lstStyle/>
          <a:p>
            <a:r>
              <a:rPr lang="zh-TW" altLang="en-US" sz="2600">
                <a:solidFill>
                  <a:srgbClr val="00B0F0"/>
                </a:solidFill>
              </a:rPr>
              <a:t>樹</a:t>
            </a:r>
            <a:r>
              <a:rPr lang="en-US" altLang="zh-TW" sz="2600">
                <a:solidFill>
                  <a:srgbClr val="00B0F0"/>
                </a:solidFill>
              </a:rPr>
              <a:t>(tree)</a:t>
            </a:r>
            <a:r>
              <a:rPr lang="zh-TW" altLang="en-US" sz="2600"/>
              <a:t>是一種</a:t>
            </a:r>
            <a:r>
              <a:rPr lang="zh-TW" altLang="en-US" sz="2600">
                <a:solidFill>
                  <a:srgbClr val="00B0F0"/>
                </a:solidFill>
              </a:rPr>
              <a:t>資料結構</a:t>
            </a:r>
            <a:r>
              <a:rPr lang="zh-TW" altLang="en-US" sz="2600"/>
              <a:t>，</a:t>
            </a:r>
            <a:r>
              <a:rPr lang="zh-TW" altLang="en-US" sz="2600">
                <a:solidFill>
                  <a:srgbClr val="00B0F0"/>
                </a:solidFill>
              </a:rPr>
              <a:t>樹</a:t>
            </a:r>
            <a:r>
              <a:rPr lang="zh-TW" altLang="en-US" sz="2600"/>
              <a:t>中的每個</a:t>
            </a:r>
            <a:r>
              <a:rPr lang="zh-TW" altLang="en-US" sz="2600">
                <a:solidFill>
                  <a:srgbClr val="00B0F0"/>
                </a:solidFill>
              </a:rPr>
              <a:t>資料</a:t>
            </a:r>
            <a:r>
              <a:rPr lang="zh-TW" altLang="en-US" sz="2600"/>
              <a:t>稱為</a:t>
            </a:r>
            <a:r>
              <a:rPr lang="zh-TW" altLang="en-US" sz="2600">
                <a:solidFill>
                  <a:srgbClr val="00B0F0"/>
                </a:solidFill>
              </a:rPr>
              <a:t>節點</a:t>
            </a:r>
            <a:r>
              <a:rPr lang="en-US" altLang="zh-TW" sz="2600">
                <a:solidFill>
                  <a:srgbClr val="00B0F0"/>
                </a:solidFill>
              </a:rPr>
              <a:t>(node)</a:t>
            </a:r>
          </a:p>
          <a:p>
            <a:r>
              <a:rPr lang="zh-TW" altLang="en-US" sz="2600">
                <a:solidFill>
                  <a:srgbClr val="00B0F0"/>
                </a:solidFill>
              </a:rPr>
              <a:t>樹</a:t>
            </a:r>
            <a:r>
              <a:rPr lang="zh-TW" altLang="en-US" sz="2600"/>
              <a:t>中的</a:t>
            </a:r>
            <a:r>
              <a:rPr lang="zh-TW" altLang="en-US" sz="2600">
                <a:solidFill>
                  <a:srgbClr val="00B0F0"/>
                </a:solidFill>
              </a:rPr>
              <a:t>資料</a:t>
            </a:r>
            <a:r>
              <a:rPr lang="en-US" altLang="zh-TW" sz="2600">
                <a:solidFill>
                  <a:srgbClr val="00B0F0"/>
                </a:solidFill>
              </a:rPr>
              <a:t>(</a:t>
            </a:r>
            <a:r>
              <a:rPr lang="zh-TW" altLang="en-US" sz="2600">
                <a:solidFill>
                  <a:srgbClr val="00B0F0"/>
                </a:solidFill>
              </a:rPr>
              <a:t>節點</a:t>
            </a:r>
            <a:r>
              <a:rPr lang="en-US" altLang="zh-TW" sz="2600">
                <a:solidFill>
                  <a:srgbClr val="00B0F0"/>
                </a:solidFill>
              </a:rPr>
              <a:t>)</a:t>
            </a:r>
            <a:r>
              <a:rPr lang="zh-TW" altLang="en-US" sz="2600"/>
              <a:t>不可重複，且</a:t>
            </a:r>
            <a:r>
              <a:rPr lang="zh-TW" altLang="en-US" sz="2600">
                <a:solidFill>
                  <a:srgbClr val="00B0F0"/>
                </a:solidFill>
              </a:rPr>
              <a:t>節點</a:t>
            </a:r>
            <a:r>
              <a:rPr lang="zh-TW" altLang="en-US" sz="2600"/>
              <a:t>會連結其他的</a:t>
            </a:r>
            <a:r>
              <a:rPr lang="zh-TW" altLang="en-US" sz="2600">
                <a:solidFill>
                  <a:srgbClr val="00B0F0"/>
                </a:solidFill>
              </a:rPr>
              <a:t>節點</a:t>
            </a:r>
            <a:endParaRPr lang="en-US" altLang="zh-TW" sz="2600">
              <a:solidFill>
                <a:srgbClr val="00B0F0"/>
              </a:solidFill>
            </a:endParaRPr>
          </a:p>
          <a:p>
            <a:r>
              <a:rPr lang="zh-TW" altLang="en-US" sz="2600"/>
              <a:t>連結的</a:t>
            </a:r>
            <a:r>
              <a:rPr lang="zh-TW" altLang="en-US" sz="2600">
                <a:solidFill>
                  <a:srgbClr val="00B0F0"/>
                </a:solidFill>
              </a:rPr>
              <a:t>節點</a:t>
            </a:r>
            <a:r>
              <a:rPr lang="zh-TW" altLang="en-US" sz="2600"/>
              <a:t>之間會形成</a:t>
            </a:r>
            <a:r>
              <a:rPr lang="zh-TW" altLang="en-US" sz="2600">
                <a:solidFill>
                  <a:srgbClr val="00B0F0"/>
                </a:solidFill>
              </a:rPr>
              <a:t>父子關係</a:t>
            </a:r>
            <a:r>
              <a:rPr lang="zh-TW" altLang="en-US" sz="2600"/>
              <a:t>，但連結不可成環</a:t>
            </a:r>
            <a:endParaRPr lang="en-US" altLang="zh-TW" sz="2600"/>
          </a:p>
          <a:p>
            <a:r>
              <a:rPr lang="zh-TW" altLang="en-US" sz="2600"/>
              <a:t>每個</a:t>
            </a:r>
            <a:r>
              <a:rPr lang="zh-TW" altLang="en-US" sz="2600">
                <a:solidFill>
                  <a:srgbClr val="00B0F0"/>
                </a:solidFill>
              </a:rPr>
              <a:t>節點</a:t>
            </a:r>
            <a:r>
              <a:rPr lang="zh-TW" altLang="en-US" sz="2600"/>
              <a:t>只有一個</a:t>
            </a:r>
            <a:r>
              <a:rPr lang="zh-TW" altLang="en-US" sz="2600">
                <a:solidFill>
                  <a:srgbClr val="00B0F0"/>
                </a:solidFill>
              </a:rPr>
              <a:t>父節點</a:t>
            </a:r>
            <a:r>
              <a:rPr lang="zh-TW" altLang="en-US" sz="2600"/>
              <a:t>，但可以有很多個</a:t>
            </a:r>
            <a:r>
              <a:rPr lang="zh-TW" altLang="en-US" sz="2600">
                <a:solidFill>
                  <a:srgbClr val="00B0F0"/>
                </a:solidFill>
              </a:rPr>
              <a:t>子節點</a:t>
            </a:r>
            <a:endParaRPr lang="en-US" altLang="zh-TW" sz="2600">
              <a:solidFill>
                <a:srgbClr val="00B0F0"/>
              </a:solidFill>
            </a:endParaRPr>
          </a:p>
          <a:p>
            <a:r>
              <a:rPr lang="zh-TW" altLang="en-US" sz="2600"/>
              <a:t>相同</a:t>
            </a:r>
            <a:r>
              <a:rPr lang="zh-TW" altLang="en-US" sz="2600">
                <a:solidFill>
                  <a:srgbClr val="00B0F0"/>
                </a:solidFill>
              </a:rPr>
              <a:t>父節點</a:t>
            </a:r>
            <a:r>
              <a:rPr lang="zh-TW" altLang="en-US" sz="2600"/>
              <a:t>的</a:t>
            </a:r>
            <a:r>
              <a:rPr lang="zh-TW" altLang="en-US" sz="2600">
                <a:solidFill>
                  <a:srgbClr val="00B0F0"/>
                </a:solidFill>
              </a:rPr>
              <a:t>節點</a:t>
            </a:r>
            <a:r>
              <a:rPr lang="zh-TW" altLang="en-US" sz="2600"/>
              <a:t>為</a:t>
            </a:r>
            <a:r>
              <a:rPr lang="zh-TW" altLang="en-US" sz="2600">
                <a:solidFill>
                  <a:srgbClr val="00B0F0"/>
                </a:solidFill>
              </a:rPr>
              <a:t>兄弟節點</a:t>
            </a:r>
            <a:r>
              <a:rPr lang="zh-TW" altLang="en-US" sz="2600"/>
              <a:t>，</a:t>
            </a:r>
            <a:r>
              <a:rPr lang="zh-TW" altLang="en-US" sz="2600">
                <a:solidFill>
                  <a:srgbClr val="00B0F0"/>
                </a:solidFill>
              </a:rPr>
              <a:t>父節點</a:t>
            </a:r>
            <a:r>
              <a:rPr lang="zh-TW" altLang="en-US" sz="2600"/>
              <a:t>的</a:t>
            </a:r>
            <a:r>
              <a:rPr lang="zh-TW" altLang="en-US" sz="2600">
                <a:solidFill>
                  <a:srgbClr val="00B0F0"/>
                </a:solidFill>
              </a:rPr>
              <a:t>兄弟節點</a:t>
            </a:r>
            <a:r>
              <a:rPr lang="zh-TW" altLang="en-US" sz="2600"/>
              <a:t>為</a:t>
            </a:r>
            <a:r>
              <a:rPr lang="zh-TW" altLang="en-US" sz="2600">
                <a:solidFill>
                  <a:srgbClr val="00B0F0"/>
                </a:solidFill>
              </a:rPr>
              <a:t>叔伯節點</a:t>
            </a:r>
            <a:endParaRPr lang="en-US" altLang="zh-TW" sz="2600">
              <a:solidFill>
                <a:srgbClr val="00B0F0"/>
              </a:solidFill>
            </a:endParaRPr>
          </a:p>
          <a:p>
            <a:r>
              <a:rPr lang="zh-TW" altLang="en-US" sz="2600">
                <a:solidFill>
                  <a:srgbClr val="00B0F0"/>
                </a:solidFill>
              </a:rPr>
              <a:t>父節點</a:t>
            </a:r>
            <a:r>
              <a:rPr lang="zh-TW" altLang="en-US" sz="2600"/>
              <a:t>的</a:t>
            </a:r>
            <a:r>
              <a:rPr lang="zh-TW" altLang="en-US" sz="2600">
                <a:solidFill>
                  <a:srgbClr val="00B0F0"/>
                </a:solidFill>
              </a:rPr>
              <a:t>父節點</a:t>
            </a:r>
            <a:r>
              <a:rPr lang="zh-TW" altLang="en-US" sz="2600"/>
              <a:t>為</a:t>
            </a:r>
            <a:r>
              <a:rPr lang="zh-TW" altLang="en-US" sz="2600">
                <a:solidFill>
                  <a:srgbClr val="00B0F0"/>
                </a:solidFill>
              </a:rPr>
              <a:t>祖父節點</a:t>
            </a:r>
            <a:r>
              <a:rPr lang="zh-TW" altLang="en-US" sz="2600"/>
              <a:t>，</a:t>
            </a:r>
            <a:r>
              <a:rPr lang="zh-TW" altLang="en-US" sz="2600">
                <a:solidFill>
                  <a:srgbClr val="00B0F0"/>
                </a:solidFill>
              </a:rPr>
              <a:t>父節點</a:t>
            </a:r>
            <a:r>
              <a:rPr lang="zh-TW" altLang="en-US" sz="2600"/>
              <a:t>為</a:t>
            </a:r>
            <a:r>
              <a:rPr lang="zh-TW" altLang="en-US" sz="2600">
                <a:solidFill>
                  <a:srgbClr val="00B0F0"/>
                </a:solidFill>
              </a:rPr>
              <a:t>兄弟節點</a:t>
            </a:r>
            <a:r>
              <a:rPr lang="zh-TW" altLang="en-US" sz="2600"/>
              <a:t>的</a:t>
            </a:r>
            <a:r>
              <a:rPr lang="zh-TW" altLang="en-US" sz="2600">
                <a:solidFill>
                  <a:srgbClr val="00B0F0"/>
                </a:solidFill>
              </a:rPr>
              <a:t>節點</a:t>
            </a:r>
            <a:r>
              <a:rPr lang="zh-TW" altLang="en-US" sz="2600"/>
              <a:t>為</a:t>
            </a:r>
            <a:r>
              <a:rPr lang="zh-TW" altLang="en-US" sz="2600">
                <a:solidFill>
                  <a:srgbClr val="00B0F0"/>
                </a:solidFill>
              </a:rPr>
              <a:t>堂兄弟節點</a:t>
            </a:r>
            <a:endParaRPr lang="en-US" altLang="zh-TW" sz="2600">
              <a:solidFill>
                <a:srgbClr val="00B0F0"/>
              </a:solidFill>
            </a:endParaRPr>
          </a:p>
          <a:p>
            <a:r>
              <a:rPr lang="zh-TW" altLang="en-US" sz="2600">
                <a:solidFill>
                  <a:srgbClr val="00B0F0"/>
                </a:solidFill>
              </a:rPr>
              <a:t>樹</a:t>
            </a:r>
            <a:r>
              <a:rPr lang="zh-TW" altLang="en-US" sz="2600"/>
              <a:t>中的首個</a:t>
            </a:r>
            <a:r>
              <a:rPr lang="zh-TW" altLang="en-US" sz="2600">
                <a:solidFill>
                  <a:srgbClr val="00B0F0"/>
                </a:solidFill>
              </a:rPr>
              <a:t>資料</a:t>
            </a:r>
            <a:r>
              <a:rPr lang="zh-TW" altLang="en-US" sz="2600"/>
              <a:t>為</a:t>
            </a:r>
            <a:r>
              <a:rPr lang="zh-TW" altLang="en-US" sz="2600">
                <a:solidFill>
                  <a:srgbClr val="00B0F0"/>
                </a:solidFill>
              </a:rPr>
              <a:t>根節點</a:t>
            </a:r>
            <a:r>
              <a:rPr lang="en-US" altLang="zh-TW" sz="2600">
                <a:solidFill>
                  <a:srgbClr val="00B0F0"/>
                </a:solidFill>
              </a:rPr>
              <a:t>(root)</a:t>
            </a:r>
            <a:r>
              <a:rPr lang="zh-TW" altLang="en-US" sz="2600"/>
              <a:t>，無</a:t>
            </a:r>
            <a:r>
              <a:rPr lang="zh-TW" altLang="en-US" sz="2600">
                <a:solidFill>
                  <a:srgbClr val="00B0F0"/>
                </a:solidFill>
              </a:rPr>
              <a:t>子節點</a:t>
            </a:r>
            <a:r>
              <a:rPr lang="zh-TW" altLang="en-US" sz="2600"/>
              <a:t>的</a:t>
            </a:r>
            <a:r>
              <a:rPr lang="zh-TW" altLang="en-US" sz="2600">
                <a:solidFill>
                  <a:srgbClr val="00B0F0"/>
                </a:solidFill>
              </a:rPr>
              <a:t>資料</a:t>
            </a:r>
            <a:r>
              <a:rPr lang="zh-TW" altLang="en-US" sz="2600"/>
              <a:t>為</a:t>
            </a:r>
            <a:r>
              <a:rPr lang="zh-TW" altLang="en-US" sz="2600">
                <a:solidFill>
                  <a:srgbClr val="00B0F0"/>
                </a:solidFill>
              </a:rPr>
              <a:t>葉節點</a:t>
            </a:r>
            <a:r>
              <a:rPr lang="en-US" altLang="zh-TW" sz="2600">
                <a:solidFill>
                  <a:srgbClr val="00B0F0"/>
                </a:solidFill>
              </a:rPr>
              <a:t>(leave)</a:t>
            </a:r>
          </a:p>
          <a:p>
            <a:r>
              <a:rPr lang="zh-TW" altLang="en-US" sz="2600"/>
              <a:t>從任一</a:t>
            </a:r>
            <a:r>
              <a:rPr lang="zh-TW" altLang="en-US" sz="2600">
                <a:solidFill>
                  <a:srgbClr val="00B0F0"/>
                </a:solidFill>
              </a:rPr>
              <a:t>葉節點</a:t>
            </a:r>
            <a:r>
              <a:rPr lang="zh-TW" altLang="en-US" sz="2600"/>
              <a:t>到</a:t>
            </a:r>
            <a:r>
              <a:rPr lang="zh-TW" altLang="en-US" sz="2600">
                <a:solidFill>
                  <a:srgbClr val="00B0F0"/>
                </a:solidFill>
              </a:rPr>
              <a:t>根節點</a:t>
            </a:r>
            <a:r>
              <a:rPr lang="zh-TW" altLang="en-US" sz="2600"/>
              <a:t>的</a:t>
            </a:r>
            <a:r>
              <a:rPr lang="zh-TW" altLang="en-US" sz="2600">
                <a:solidFill>
                  <a:srgbClr val="00B0F0"/>
                </a:solidFill>
              </a:rPr>
              <a:t>最大節點數</a:t>
            </a:r>
            <a:r>
              <a:rPr lang="zh-TW" altLang="en-US" sz="2600"/>
              <a:t>為該</a:t>
            </a:r>
            <a:r>
              <a:rPr lang="zh-TW" altLang="en-US" sz="2600">
                <a:solidFill>
                  <a:srgbClr val="00B0F0"/>
                </a:solidFill>
              </a:rPr>
              <a:t>樹</a:t>
            </a:r>
            <a:r>
              <a:rPr lang="zh-TW" altLang="en-US" sz="2600"/>
              <a:t>的</a:t>
            </a:r>
            <a:r>
              <a:rPr lang="zh-TW" altLang="en-US" sz="2600">
                <a:solidFill>
                  <a:srgbClr val="00B0F0"/>
                </a:solidFill>
              </a:rPr>
              <a:t>高度</a:t>
            </a:r>
            <a:r>
              <a:rPr lang="en-US" altLang="zh-TW" sz="2600">
                <a:solidFill>
                  <a:srgbClr val="00B0F0"/>
                </a:solidFill>
              </a:rPr>
              <a:t>(height)</a:t>
            </a:r>
          </a:p>
          <a:p>
            <a:r>
              <a:rPr lang="zh-TW" altLang="en-US" sz="2600"/>
              <a:t>一個</a:t>
            </a:r>
            <a:r>
              <a:rPr lang="zh-TW" altLang="en-US" sz="2600">
                <a:solidFill>
                  <a:srgbClr val="00B0F0"/>
                </a:solidFill>
              </a:rPr>
              <a:t>節點</a:t>
            </a:r>
            <a:r>
              <a:rPr lang="zh-TW" altLang="en-US" sz="2600"/>
              <a:t>和其</a:t>
            </a:r>
            <a:r>
              <a:rPr lang="zh-TW" altLang="en-US" sz="2600">
                <a:solidFill>
                  <a:srgbClr val="00B0F0"/>
                </a:solidFill>
              </a:rPr>
              <a:t>所有子節點</a:t>
            </a:r>
            <a:r>
              <a:rPr lang="zh-TW" altLang="en-US" sz="2600"/>
              <a:t>可被視為一棵新的</a:t>
            </a:r>
            <a:r>
              <a:rPr lang="zh-TW" altLang="en-US" sz="2600">
                <a:solidFill>
                  <a:srgbClr val="00B0F0"/>
                </a:solidFill>
              </a:rPr>
              <a:t>樹</a:t>
            </a:r>
            <a:r>
              <a:rPr lang="en-US" altLang="zh-TW" sz="2600">
                <a:solidFill>
                  <a:srgbClr val="00B0F0"/>
                </a:solidFill>
              </a:rPr>
              <a:t>(</a:t>
            </a:r>
            <a:r>
              <a:rPr lang="zh-TW" altLang="en-US" sz="2600">
                <a:solidFill>
                  <a:srgbClr val="00B0F0"/>
                </a:solidFill>
              </a:rPr>
              <a:t>子樹</a:t>
            </a:r>
            <a:r>
              <a:rPr lang="en-US" altLang="zh-TW" sz="2600">
                <a:solidFill>
                  <a:srgbClr val="00B0F0"/>
                </a:solidFill>
              </a:rPr>
              <a:t>)</a:t>
            </a:r>
          </a:p>
          <a:p>
            <a:r>
              <a:rPr lang="zh-TW" altLang="en-US" sz="2600"/>
              <a:t>且該</a:t>
            </a:r>
            <a:r>
              <a:rPr lang="zh-TW" altLang="en-US" sz="2600">
                <a:solidFill>
                  <a:srgbClr val="00B0F0"/>
                </a:solidFill>
              </a:rPr>
              <a:t>節點</a:t>
            </a:r>
            <a:r>
              <a:rPr lang="zh-TW" altLang="en-US" sz="2600"/>
              <a:t>即為新</a:t>
            </a:r>
            <a:r>
              <a:rPr lang="zh-TW" altLang="en-US" sz="2600">
                <a:solidFill>
                  <a:srgbClr val="00B0F0"/>
                </a:solidFill>
              </a:rPr>
              <a:t>樹</a:t>
            </a:r>
            <a:r>
              <a:rPr lang="en-US" altLang="zh-TW" sz="2600">
                <a:solidFill>
                  <a:srgbClr val="00B0F0"/>
                </a:solidFill>
              </a:rPr>
              <a:t>(</a:t>
            </a:r>
            <a:r>
              <a:rPr lang="zh-TW" altLang="en-US" sz="2600">
                <a:solidFill>
                  <a:srgbClr val="00B0F0"/>
                </a:solidFill>
              </a:rPr>
              <a:t>子樹</a:t>
            </a:r>
            <a:r>
              <a:rPr lang="en-US" altLang="zh-TW" sz="2600">
                <a:solidFill>
                  <a:srgbClr val="00B0F0"/>
                </a:solidFill>
              </a:rPr>
              <a:t>)</a:t>
            </a:r>
            <a:r>
              <a:rPr lang="zh-TW" altLang="en-US" sz="2600"/>
              <a:t>的</a:t>
            </a:r>
            <a:r>
              <a:rPr lang="zh-TW" altLang="en-US" sz="2600">
                <a:solidFill>
                  <a:srgbClr val="00B0F0"/>
                </a:solidFill>
              </a:rPr>
              <a:t>根節點</a:t>
            </a:r>
            <a:endParaRPr lang="en-US" altLang="zh-TW" sz="2600">
              <a:solidFill>
                <a:srgbClr val="00B0F0"/>
              </a:solidFill>
            </a:endParaRPr>
          </a:p>
          <a:p>
            <a:r>
              <a:rPr lang="zh-TW" altLang="en-US" sz="2600">
                <a:solidFill>
                  <a:srgbClr val="00B0F0"/>
                </a:solidFill>
              </a:rPr>
              <a:t>二元樹</a:t>
            </a:r>
            <a:r>
              <a:rPr lang="en-US" altLang="zh-TW" sz="2600">
                <a:solidFill>
                  <a:srgbClr val="00B0F0"/>
                </a:solidFill>
              </a:rPr>
              <a:t>(binary tree)</a:t>
            </a:r>
            <a:r>
              <a:rPr lang="zh-TW" altLang="en-US" sz="2600"/>
              <a:t>是一種</a:t>
            </a:r>
            <a:r>
              <a:rPr lang="zh-TW" altLang="en-US" sz="2600">
                <a:solidFill>
                  <a:srgbClr val="00B0F0"/>
                </a:solidFill>
              </a:rPr>
              <a:t>樹</a:t>
            </a:r>
            <a:r>
              <a:rPr lang="zh-TW" altLang="en-US" sz="2600"/>
              <a:t>，但每個</a:t>
            </a:r>
            <a:r>
              <a:rPr lang="zh-TW" altLang="en-US" sz="2600">
                <a:solidFill>
                  <a:srgbClr val="00B0F0"/>
                </a:solidFill>
              </a:rPr>
              <a:t>節點</a:t>
            </a:r>
            <a:r>
              <a:rPr lang="zh-TW" altLang="en-US" sz="2600"/>
              <a:t>最多只有兩個</a:t>
            </a:r>
            <a:r>
              <a:rPr lang="zh-TW" altLang="en-US" sz="2600">
                <a:solidFill>
                  <a:srgbClr val="00B0F0"/>
                </a:solidFill>
              </a:rPr>
              <a:t>子節點</a:t>
            </a:r>
            <a:endParaRPr lang="en-US" altLang="zh-TW" sz="26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73073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95C800-B14F-4AA3-83C9-B40EF4B6E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70"/>
            <a:ext cx="10515600" cy="1325563"/>
          </a:xfrm>
        </p:spPr>
        <p:txBody>
          <a:bodyPr/>
          <a:lstStyle/>
          <a:p>
            <a:r>
              <a:rPr lang="zh-TW" altLang="en-US"/>
              <a:t>樹與二元樹</a:t>
            </a:r>
          </a:p>
        </p:txBody>
      </p:sp>
      <p:grpSp>
        <p:nvGrpSpPr>
          <p:cNvPr id="73" name="群組 72">
            <a:extLst>
              <a:ext uri="{FF2B5EF4-FFF2-40B4-BE49-F238E27FC236}">
                <a16:creationId xmlns:a16="http://schemas.microsoft.com/office/drawing/2014/main" id="{605A7191-B79D-4090-8CE5-D4B9A58716CD}"/>
              </a:ext>
            </a:extLst>
          </p:cNvPr>
          <p:cNvGrpSpPr/>
          <p:nvPr/>
        </p:nvGrpSpPr>
        <p:grpSpPr>
          <a:xfrm>
            <a:off x="616439" y="2074205"/>
            <a:ext cx="5378032" cy="4245640"/>
            <a:chOff x="1962137" y="1504392"/>
            <a:chExt cx="5378032" cy="4245640"/>
          </a:xfrm>
        </p:grpSpPr>
        <p:grpSp>
          <p:nvGrpSpPr>
            <p:cNvPr id="41" name="群組 40">
              <a:extLst>
                <a:ext uri="{FF2B5EF4-FFF2-40B4-BE49-F238E27FC236}">
                  <a16:creationId xmlns:a16="http://schemas.microsoft.com/office/drawing/2014/main" id="{BB62B8BF-6C2A-46C3-A435-905FBA8E79A8}"/>
                </a:ext>
              </a:extLst>
            </p:cNvPr>
            <p:cNvGrpSpPr/>
            <p:nvPr/>
          </p:nvGrpSpPr>
          <p:grpSpPr>
            <a:xfrm>
              <a:off x="5440548" y="2395255"/>
              <a:ext cx="1899621" cy="2381253"/>
              <a:chOff x="3550920" y="3040714"/>
              <a:chExt cx="1899621" cy="2381253"/>
            </a:xfrm>
          </p:grpSpPr>
          <p:cxnSp>
            <p:nvCxnSpPr>
              <p:cNvPr id="42" name="直線接點 41">
                <a:extLst>
                  <a:ext uri="{FF2B5EF4-FFF2-40B4-BE49-F238E27FC236}">
                    <a16:creationId xmlns:a16="http://schemas.microsoft.com/office/drawing/2014/main" id="{EDA5A962-C8FD-4F63-B84B-2367E49D2B01}"/>
                  </a:ext>
                </a:extLst>
              </p:cNvPr>
              <p:cNvCxnSpPr/>
              <p:nvPr/>
            </p:nvCxnSpPr>
            <p:spPr>
              <a:xfrm>
                <a:off x="4939553" y="5421966"/>
                <a:ext cx="510988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>
                <a:extLst>
                  <a:ext uri="{FF2B5EF4-FFF2-40B4-BE49-F238E27FC236}">
                    <a16:creationId xmlns:a16="http://schemas.microsoft.com/office/drawing/2014/main" id="{F83552F6-BA9E-4C57-B880-D72A74F230E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35974" y="3040714"/>
                <a:ext cx="0" cy="238125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>
                <a:extLst>
                  <a:ext uri="{FF2B5EF4-FFF2-40B4-BE49-F238E27FC236}">
                    <a16:creationId xmlns:a16="http://schemas.microsoft.com/office/drawing/2014/main" id="{0C3F527F-8BCB-4810-9E17-4D6900AE89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0920" y="3040714"/>
                <a:ext cx="1899621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E578C1EB-27E2-48B9-B1C9-B3E83C3BB47A}"/>
                </a:ext>
              </a:extLst>
            </p:cNvPr>
            <p:cNvSpPr txBox="1"/>
            <p:nvPr/>
          </p:nvSpPr>
          <p:spPr>
            <a:xfrm>
              <a:off x="6123212" y="3305470"/>
              <a:ext cx="1140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FFFF00"/>
                  </a:solidFill>
                </a:rPr>
                <a:t>高度 </a:t>
              </a:r>
              <a:r>
                <a:rPr lang="en-US" altLang="zh-TW" sz="2400">
                  <a:solidFill>
                    <a:srgbClr val="FFFF00"/>
                  </a:solidFill>
                </a:rPr>
                <a:t>3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04345019-D5CB-42F2-920C-7D445DF64C08}"/>
                </a:ext>
              </a:extLst>
            </p:cNvPr>
            <p:cNvSpPr/>
            <p:nvPr/>
          </p:nvSpPr>
          <p:spPr>
            <a:xfrm>
              <a:off x="4102770" y="2108922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5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794B2EAE-62BF-463A-B5AF-C6E5D2967237}"/>
                </a:ext>
              </a:extLst>
            </p:cNvPr>
            <p:cNvSpPr/>
            <p:nvPr/>
          </p:nvSpPr>
          <p:spPr>
            <a:xfrm>
              <a:off x="3037342" y="3180485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10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49" name="橢圓 48">
              <a:extLst>
                <a:ext uri="{FF2B5EF4-FFF2-40B4-BE49-F238E27FC236}">
                  <a16:creationId xmlns:a16="http://schemas.microsoft.com/office/drawing/2014/main" id="{54F7A33F-48EE-454D-9167-917264BE90C8}"/>
                </a:ext>
              </a:extLst>
            </p:cNvPr>
            <p:cNvSpPr/>
            <p:nvPr/>
          </p:nvSpPr>
          <p:spPr>
            <a:xfrm>
              <a:off x="5194803" y="3180485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15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D8AA014B-E09F-4B55-AA3C-94140FE67BBC}"/>
                </a:ext>
              </a:extLst>
            </p:cNvPr>
            <p:cNvSpPr/>
            <p:nvPr/>
          </p:nvSpPr>
          <p:spPr>
            <a:xfrm>
              <a:off x="2064050" y="4266336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7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51" name="橢圓 50">
              <a:extLst>
                <a:ext uri="{FF2B5EF4-FFF2-40B4-BE49-F238E27FC236}">
                  <a16:creationId xmlns:a16="http://schemas.microsoft.com/office/drawing/2014/main" id="{89DFF25D-57C1-4B59-BA09-0C0FF5E096F7}"/>
                </a:ext>
              </a:extLst>
            </p:cNvPr>
            <p:cNvSpPr/>
            <p:nvPr/>
          </p:nvSpPr>
          <p:spPr>
            <a:xfrm>
              <a:off x="3043262" y="4266336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9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D6555CE3-15BF-4968-8EC1-3F7596BFAD63}"/>
                </a:ext>
              </a:extLst>
            </p:cNvPr>
            <p:cNvSpPr/>
            <p:nvPr/>
          </p:nvSpPr>
          <p:spPr>
            <a:xfrm>
              <a:off x="5700053" y="4266336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17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7DABF5FC-0C4D-4F7A-9E7A-4D1652A6EF93}"/>
                </a:ext>
              </a:extLst>
            </p:cNvPr>
            <p:cNvCxnSpPr>
              <a:cxnSpLocks/>
              <a:stCxn id="48" idx="4"/>
              <a:endCxn id="51" idx="0"/>
            </p:cNvCxnSpPr>
            <p:nvPr/>
          </p:nvCxnSpPr>
          <p:spPr>
            <a:xfrm>
              <a:off x="3427867" y="3961535"/>
              <a:ext cx="5920" cy="30480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B056A6A5-71CC-4D59-AAF9-8D9010F2F0BC}"/>
                </a:ext>
              </a:extLst>
            </p:cNvPr>
            <p:cNvCxnSpPr>
              <a:cxnSpLocks/>
              <a:stCxn id="48" idx="4"/>
              <a:endCxn id="50" idx="0"/>
            </p:cNvCxnSpPr>
            <p:nvPr/>
          </p:nvCxnSpPr>
          <p:spPr>
            <a:xfrm flipH="1">
              <a:off x="2454575" y="3961535"/>
              <a:ext cx="973292" cy="30480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284D53DA-DC17-4E43-B375-9AFC00FE6FFB}"/>
                </a:ext>
              </a:extLst>
            </p:cNvPr>
            <p:cNvCxnSpPr>
              <a:cxnSpLocks/>
              <a:stCxn id="49" idx="4"/>
              <a:endCxn id="52" idx="0"/>
            </p:cNvCxnSpPr>
            <p:nvPr/>
          </p:nvCxnSpPr>
          <p:spPr>
            <a:xfrm>
              <a:off x="5585328" y="3961535"/>
              <a:ext cx="505250" cy="30480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AE5E862B-84AB-461D-BB14-13E4120B1DFC}"/>
                </a:ext>
              </a:extLst>
            </p:cNvPr>
            <p:cNvCxnSpPr>
              <a:cxnSpLocks/>
              <a:stCxn id="47" idx="4"/>
              <a:endCxn id="48" idx="0"/>
            </p:cNvCxnSpPr>
            <p:nvPr/>
          </p:nvCxnSpPr>
          <p:spPr>
            <a:xfrm flipH="1">
              <a:off x="3427867" y="2889972"/>
              <a:ext cx="1065428" cy="290513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D5DE65D9-B8CC-44EB-9521-8D6B590B1D63}"/>
                </a:ext>
              </a:extLst>
            </p:cNvPr>
            <p:cNvCxnSpPr>
              <a:cxnSpLocks/>
              <a:stCxn id="47" idx="4"/>
              <a:endCxn id="49" idx="0"/>
            </p:cNvCxnSpPr>
            <p:nvPr/>
          </p:nvCxnSpPr>
          <p:spPr>
            <a:xfrm>
              <a:off x="4493295" y="2889972"/>
              <a:ext cx="1092033" cy="290513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橢圓 57">
              <a:extLst>
                <a:ext uri="{FF2B5EF4-FFF2-40B4-BE49-F238E27FC236}">
                  <a16:creationId xmlns:a16="http://schemas.microsoft.com/office/drawing/2014/main" id="{DD279C2D-F0BF-40F2-A21C-FC49214FC3E6}"/>
                </a:ext>
              </a:extLst>
            </p:cNvPr>
            <p:cNvSpPr/>
            <p:nvPr/>
          </p:nvSpPr>
          <p:spPr>
            <a:xfrm>
              <a:off x="4022172" y="4266336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11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BDBAF342-BB90-4008-AC4B-4B3E8DBD6988}"/>
                </a:ext>
              </a:extLst>
            </p:cNvPr>
            <p:cNvCxnSpPr>
              <a:cxnSpLocks/>
              <a:stCxn id="48" idx="4"/>
              <a:endCxn id="58" idx="0"/>
            </p:cNvCxnSpPr>
            <p:nvPr/>
          </p:nvCxnSpPr>
          <p:spPr>
            <a:xfrm>
              <a:off x="3427867" y="3961535"/>
              <a:ext cx="984830" cy="30480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矩形: 圓角 59">
              <a:extLst>
                <a:ext uri="{FF2B5EF4-FFF2-40B4-BE49-F238E27FC236}">
                  <a16:creationId xmlns:a16="http://schemas.microsoft.com/office/drawing/2014/main" id="{60BFF384-0A66-40A6-85AB-AC11151CA1A8}"/>
                </a:ext>
              </a:extLst>
            </p:cNvPr>
            <p:cNvSpPr/>
            <p:nvPr/>
          </p:nvSpPr>
          <p:spPr>
            <a:xfrm>
              <a:off x="4022172" y="2027612"/>
              <a:ext cx="941576" cy="911210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3E20E545-79C3-4294-A06A-A42E4530148D}"/>
                </a:ext>
              </a:extLst>
            </p:cNvPr>
            <p:cNvSpPr txBox="1"/>
            <p:nvPr/>
          </p:nvSpPr>
          <p:spPr>
            <a:xfrm>
              <a:off x="3862018" y="1504392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>
                  <a:solidFill>
                    <a:srgbClr val="00B050"/>
                  </a:solidFill>
                </a:rPr>
                <a:t>根節點</a:t>
              </a:r>
            </a:p>
          </p:txBody>
        </p:sp>
        <p:sp>
          <p:nvSpPr>
            <p:cNvPr id="62" name="矩形: 圓角 61">
              <a:extLst>
                <a:ext uri="{FF2B5EF4-FFF2-40B4-BE49-F238E27FC236}">
                  <a16:creationId xmlns:a16="http://schemas.microsoft.com/office/drawing/2014/main" id="{E3528B06-A3DD-41AE-BCB6-3AD9B9EB5FC5}"/>
                </a:ext>
              </a:extLst>
            </p:cNvPr>
            <p:cNvSpPr/>
            <p:nvPr/>
          </p:nvSpPr>
          <p:spPr>
            <a:xfrm>
              <a:off x="1962137" y="3106506"/>
              <a:ext cx="2947292" cy="2021305"/>
            </a:xfrm>
            <a:prstGeom prst="roundRect">
              <a:avLst>
                <a:gd name="adj" fmla="val 9028"/>
              </a:avLst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BA33C5D3-17B2-4CB4-962E-16F49314D3D0}"/>
                </a:ext>
              </a:extLst>
            </p:cNvPr>
            <p:cNvSpPr txBox="1"/>
            <p:nvPr/>
          </p:nvSpPr>
          <p:spPr>
            <a:xfrm>
              <a:off x="2152825" y="5224035"/>
              <a:ext cx="24096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>
                  <a:solidFill>
                    <a:srgbClr val="00B0F0"/>
                  </a:solidFill>
                </a:rPr>
                <a:t>子樹</a:t>
              </a:r>
              <a:r>
                <a:rPr lang="en-US" altLang="zh-TW" sz="2800">
                  <a:solidFill>
                    <a:srgbClr val="00B0F0"/>
                  </a:solidFill>
                </a:rPr>
                <a:t>(</a:t>
              </a:r>
              <a:r>
                <a:rPr lang="zh-TW" altLang="en-US" sz="2800">
                  <a:solidFill>
                    <a:srgbClr val="00B0F0"/>
                  </a:solidFill>
                </a:rPr>
                <a:t>高度 </a:t>
              </a:r>
              <a:r>
                <a:rPr lang="en-US" altLang="zh-TW" sz="2800">
                  <a:solidFill>
                    <a:srgbClr val="00B0F0"/>
                  </a:solidFill>
                </a:rPr>
                <a:t>2)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64" name="矩形: 圓角 63">
              <a:extLst>
                <a:ext uri="{FF2B5EF4-FFF2-40B4-BE49-F238E27FC236}">
                  <a16:creationId xmlns:a16="http://schemas.microsoft.com/office/drawing/2014/main" id="{62368073-F5DB-4174-BDCB-1226D16A3211}"/>
                </a:ext>
              </a:extLst>
            </p:cNvPr>
            <p:cNvSpPr/>
            <p:nvPr/>
          </p:nvSpPr>
          <p:spPr>
            <a:xfrm>
              <a:off x="5609580" y="4193759"/>
              <a:ext cx="955504" cy="911210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F04F04F7-A56A-4BF0-8980-F4D47B8AABFB}"/>
                </a:ext>
              </a:extLst>
            </p:cNvPr>
            <p:cNvSpPr txBox="1"/>
            <p:nvPr/>
          </p:nvSpPr>
          <p:spPr>
            <a:xfrm>
              <a:off x="5447425" y="5226812"/>
              <a:ext cx="12971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>
                  <a:solidFill>
                    <a:srgbClr val="00B050"/>
                  </a:solidFill>
                </a:rPr>
                <a:t>葉節點</a:t>
              </a:r>
            </a:p>
          </p:txBody>
        </p:sp>
      </p:grpSp>
      <p:grpSp>
        <p:nvGrpSpPr>
          <p:cNvPr id="93" name="群組 92">
            <a:extLst>
              <a:ext uri="{FF2B5EF4-FFF2-40B4-BE49-F238E27FC236}">
                <a16:creationId xmlns:a16="http://schemas.microsoft.com/office/drawing/2014/main" id="{CD9100D8-BE67-40CC-8CE1-9858F1F08091}"/>
              </a:ext>
            </a:extLst>
          </p:cNvPr>
          <p:cNvGrpSpPr/>
          <p:nvPr/>
        </p:nvGrpSpPr>
        <p:grpSpPr>
          <a:xfrm>
            <a:off x="6942968" y="2796821"/>
            <a:ext cx="4540536" cy="2938464"/>
            <a:chOff x="6942968" y="2159264"/>
            <a:chExt cx="4540536" cy="2938464"/>
          </a:xfrm>
        </p:grpSpPr>
        <p:grpSp>
          <p:nvGrpSpPr>
            <p:cNvPr id="74" name="群組 73">
              <a:extLst>
                <a:ext uri="{FF2B5EF4-FFF2-40B4-BE49-F238E27FC236}">
                  <a16:creationId xmlns:a16="http://schemas.microsoft.com/office/drawing/2014/main" id="{FEC2DBCD-7240-45F4-AE90-5E711B6D0271}"/>
                </a:ext>
              </a:extLst>
            </p:cNvPr>
            <p:cNvGrpSpPr/>
            <p:nvPr/>
          </p:nvGrpSpPr>
          <p:grpSpPr>
            <a:xfrm>
              <a:off x="9583883" y="2445597"/>
              <a:ext cx="1899621" cy="2381253"/>
              <a:chOff x="3550920" y="3040714"/>
              <a:chExt cx="1899621" cy="2381253"/>
            </a:xfrm>
          </p:grpSpPr>
          <p:cxnSp>
            <p:nvCxnSpPr>
              <p:cNvPr id="75" name="直線接點 74">
                <a:extLst>
                  <a:ext uri="{FF2B5EF4-FFF2-40B4-BE49-F238E27FC236}">
                    <a16:creationId xmlns:a16="http://schemas.microsoft.com/office/drawing/2014/main" id="{2361BAA6-7DE1-47A3-9C96-365FA82FF5FE}"/>
                  </a:ext>
                </a:extLst>
              </p:cNvPr>
              <p:cNvCxnSpPr/>
              <p:nvPr/>
            </p:nvCxnSpPr>
            <p:spPr>
              <a:xfrm>
                <a:off x="4939553" y="5421966"/>
                <a:ext cx="510988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接點 75">
                <a:extLst>
                  <a:ext uri="{FF2B5EF4-FFF2-40B4-BE49-F238E27FC236}">
                    <a16:creationId xmlns:a16="http://schemas.microsoft.com/office/drawing/2014/main" id="{25CF070E-A77A-41F0-ADB9-65A59DAB94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35974" y="3040714"/>
                <a:ext cx="0" cy="238125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接點 76">
                <a:extLst>
                  <a:ext uri="{FF2B5EF4-FFF2-40B4-BE49-F238E27FC236}">
                    <a16:creationId xmlns:a16="http://schemas.microsoft.com/office/drawing/2014/main" id="{BAE7B819-56A5-4012-8E4D-96F2563DE0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0920" y="3040714"/>
                <a:ext cx="1899621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8B3D3E83-8386-4770-8AE0-F405BD31477D}"/>
                </a:ext>
              </a:extLst>
            </p:cNvPr>
            <p:cNvSpPr txBox="1"/>
            <p:nvPr/>
          </p:nvSpPr>
          <p:spPr>
            <a:xfrm>
              <a:off x="10266547" y="3355812"/>
              <a:ext cx="1140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FFFF00"/>
                  </a:solidFill>
                </a:rPr>
                <a:t>高度 </a:t>
              </a:r>
              <a:r>
                <a:rPr lang="en-US" altLang="zh-TW" sz="2400">
                  <a:solidFill>
                    <a:srgbClr val="FFFF00"/>
                  </a:solidFill>
                </a:rPr>
                <a:t>3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grpSp>
          <p:nvGrpSpPr>
            <p:cNvPr id="79" name="群組 78">
              <a:extLst>
                <a:ext uri="{FF2B5EF4-FFF2-40B4-BE49-F238E27FC236}">
                  <a16:creationId xmlns:a16="http://schemas.microsoft.com/office/drawing/2014/main" id="{1F509406-B5F6-4ADA-9886-819ABE384105}"/>
                </a:ext>
              </a:extLst>
            </p:cNvPr>
            <p:cNvGrpSpPr/>
            <p:nvPr/>
          </p:nvGrpSpPr>
          <p:grpSpPr>
            <a:xfrm>
              <a:off x="6942968" y="2159264"/>
              <a:ext cx="3681470" cy="2938464"/>
              <a:chOff x="399921" y="2754381"/>
              <a:chExt cx="3681470" cy="2938464"/>
            </a:xfrm>
          </p:grpSpPr>
          <p:sp>
            <p:nvSpPr>
              <p:cNvPr id="80" name="橢圓 79">
                <a:extLst>
                  <a:ext uri="{FF2B5EF4-FFF2-40B4-BE49-F238E27FC236}">
                    <a16:creationId xmlns:a16="http://schemas.microsoft.com/office/drawing/2014/main" id="{AB234025-4828-4CDD-9F4D-4726C6E63294}"/>
                  </a:ext>
                </a:extLst>
              </p:cNvPr>
              <p:cNvSpPr/>
              <p:nvPr/>
            </p:nvSpPr>
            <p:spPr>
              <a:xfrm>
                <a:off x="1828215" y="2754381"/>
                <a:ext cx="781050" cy="781050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10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81" name="橢圓 80">
                <a:extLst>
                  <a:ext uri="{FF2B5EF4-FFF2-40B4-BE49-F238E27FC236}">
                    <a16:creationId xmlns:a16="http://schemas.microsoft.com/office/drawing/2014/main" id="{81EAE924-FBC6-4F41-93FF-6D539A9F763A}"/>
                  </a:ext>
                </a:extLst>
              </p:cNvPr>
              <p:cNvSpPr/>
              <p:nvPr/>
            </p:nvSpPr>
            <p:spPr>
              <a:xfrm>
                <a:off x="860671" y="3825944"/>
                <a:ext cx="781050" cy="781050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8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82" name="橢圓 81">
                <a:extLst>
                  <a:ext uri="{FF2B5EF4-FFF2-40B4-BE49-F238E27FC236}">
                    <a16:creationId xmlns:a16="http://schemas.microsoft.com/office/drawing/2014/main" id="{CA6335B9-29DF-4431-B5A2-C50A017E4838}"/>
                  </a:ext>
                </a:extLst>
              </p:cNvPr>
              <p:cNvSpPr/>
              <p:nvPr/>
            </p:nvSpPr>
            <p:spPr>
              <a:xfrm>
                <a:off x="2795091" y="3825944"/>
                <a:ext cx="781050" cy="781050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83" name="橢圓 82">
                <a:extLst>
                  <a:ext uri="{FF2B5EF4-FFF2-40B4-BE49-F238E27FC236}">
                    <a16:creationId xmlns:a16="http://schemas.microsoft.com/office/drawing/2014/main" id="{89A71504-9B57-4E81-B544-7B337B7CAD89}"/>
                  </a:ext>
                </a:extLst>
              </p:cNvPr>
              <p:cNvSpPr/>
              <p:nvPr/>
            </p:nvSpPr>
            <p:spPr>
              <a:xfrm>
                <a:off x="399921" y="4911795"/>
                <a:ext cx="781050" cy="781050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84" name="橢圓 83">
                <a:extLst>
                  <a:ext uri="{FF2B5EF4-FFF2-40B4-BE49-F238E27FC236}">
                    <a16:creationId xmlns:a16="http://schemas.microsoft.com/office/drawing/2014/main" id="{8A36C236-259C-430F-98FB-B7DC58BAE6FA}"/>
                  </a:ext>
                </a:extLst>
              </p:cNvPr>
              <p:cNvSpPr/>
              <p:nvPr/>
            </p:nvSpPr>
            <p:spPr>
              <a:xfrm>
                <a:off x="1394493" y="4911795"/>
                <a:ext cx="781050" cy="781050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85" name="橢圓 84">
                <a:extLst>
                  <a:ext uri="{FF2B5EF4-FFF2-40B4-BE49-F238E27FC236}">
                    <a16:creationId xmlns:a16="http://schemas.microsoft.com/office/drawing/2014/main" id="{A1D8E7C9-3712-4DAE-A296-AD3785CF307A}"/>
                  </a:ext>
                </a:extLst>
              </p:cNvPr>
              <p:cNvSpPr/>
              <p:nvPr/>
            </p:nvSpPr>
            <p:spPr>
              <a:xfrm>
                <a:off x="3300341" y="4911795"/>
                <a:ext cx="781050" cy="781050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cxnSp>
            <p:nvCxnSpPr>
              <p:cNvPr id="86" name="直線接點 85">
                <a:extLst>
                  <a:ext uri="{FF2B5EF4-FFF2-40B4-BE49-F238E27FC236}">
                    <a16:creationId xmlns:a16="http://schemas.microsoft.com/office/drawing/2014/main" id="{91EC649E-EDCD-4C42-BF9C-D939A47F94E7}"/>
                  </a:ext>
                </a:extLst>
              </p:cNvPr>
              <p:cNvCxnSpPr>
                <a:cxnSpLocks/>
                <a:stCxn id="81" idx="4"/>
                <a:endCxn id="84" idx="0"/>
              </p:cNvCxnSpPr>
              <p:nvPr/>
            </p:nvCxnSpPr>
            <p:spPr>
              <a:xfrm>
                <a:off x="1251196" y="4606994"/>
                <a:ext cx="533822" cy="30480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線接點 86">
                <a:extLst>
                  <a:ext uri="{FF2B5EF4-FFF2-40B4-BE49-F238E27FC236}">
                    <a16:creationId xmlns:a16="http://schemas.microsoft.com/office/drawing/2014/main" id="{BC390A3C-135C-4C25-9BCB-1FD84D446E5F}"/>
                  </a:ext>
                </a:extLst>
              </p:cNvPr>
              <p:cNvCxnSpPr>
                <a:cxnSpLocks/>
                <a:stCxn id="81" idx="4"/>
                <a:endCxn id="83" idx="0"/>
              </p:cNvCxnSpPr>
              <p:nvPr/>
            </p:nvCxnSpPr>
            <p:spPr>
              <a:xfrm flipH="1">
                <a:off x="790446" y="4606994"/>
                <a:ext cx="460750" cy="30480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線接點 87">
                <a:extLst>
                  <a:ext uri="{FF2B5EF4-FFF2-40B4-BE49-F238E27FC236}">
                    <a16:creationId xmlns:a16="http://schemas.microsoft.com/office/drawing/2014/main" id="{3AA58EC5-7FC7-464E-82D5-DD23955093FE}"/>
                  </a:ext>
                </a:extLst>
              </p:cNvPr>
              <p:cNvCxnSpPr>
                <a:cxnSpLocks/>
                <a:stCxn id="82" idx="4"/>
                <a:endCxn id="85" idx="0"/>
              </p:cNvCxnSpPr>
              <p:nvPr/>
            </p:nvCxnSpPr>
            <p:spPr>
              <a:xfrm>
                <a:off x="3185616" y="4606994"/>
                <a:ext cx="505250" cy="30480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線接點 88">
                <a:extLst>
                  <a:ext uri="{FF2B5EF4-FFF2-40B4-BE49-F238E27FC236}">
                    <a16:creationId xmlns:a16="http://schemas.microsoft.com/office/drawing/2014/main" id="{2414E9D6-72DF-4A37-9B06-B08C28F515DC}"/>
                  </a:ext>
                </a:extLst>
              </p:cNvPr>
              <p:cNvCxnSpPr>
                <a:cxnSpLocks/>
                <a:stCxn id="80" idx="4"/>
                <a:endCxn id="81" idx="0"/>
              </p:cNvCxnSpPr>
              <p:nvPr/>
            </p:nvCxnSpPr>
            <p:spPr>
              <a:xfrm flipH="1">
                <a:off x="1251196" y="3535431"/>
                <a:ext cx="967544" cy="290513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線接點 89">
                <a:extLst>
                  <a:ext uri="{FF2B5EF4-FFF2-40B4-BE49-F238E27FC236}">
                    <a16:creationId xmlns:a16="http://schemas.microsoft.com/office/drawing/2014/main" id="{75220A2E-D0E8-4B12-A1F0-FAFE7486D55B}"/>
                  </a:ext>
                </a:extLst>
              </p:cNvPr>
              <p:cNvCxnSpPr>
                <a:cxnSpLocks/>
                <a:stCxn id="80" idx="4"/>
                <a:endCxn id="82" idx="0"/>
              </p:cNvCxnSpPr>
              <p:nvPr/>
            </p:nvCxnSpPr>
            <p:spPr>
              <a:xfrm>
                <a:off x="2218740" y="3535431"/>
                <a:ext cx="966876" cy="290513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橢圓 90">
                <a:extLst>
                  <a:ext uri="{FF2B5EF4-FFF2-40B4-BE49-F238E27FC236}">
                    <a16:creationId xmlns:a16="http://schemas.microsoft.com/office/drawing/2014/main" id="{2E5A6350-7B5F-4069-971C-85661343FBF4}"/>
                  </a:ext>
                </a:extLst>
              </p:cNvPr>
              <p:cNvSpPr/>
              <p:nvPr/>
            </p:nvSpPr>
            <p:spPr>
              <a:xfrm>
                <a:off x="2329549" y="4911795"/>
                <a:ext cx="781050" cy="781050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cxnSp>
            <p:nvCxnSpPr>
              <p:cNvPr id="92" name="直線接點 91">
                <a:extLst>
                  <a:ext uri="{FF2B5EF4-FFF2-40B4-BE49-F238E27FC236}">
                    <a16:creationId xmlns:a16="http://schemas.microsoft.com/office/drawing/2014/main" id="{33A76613-49FB-443F-A19E-2BC6321862DD}"/>
                  </a:ext>
                </a:extLst>
              </p:cNvPr>
              <p:cNvCxnSpPr>
                <a:cxnSpLocks/>
                <a:stCxn id="82" idx="4"/>
                <a:endCxn id="91" idx="0"/>
              </p:cNvCxnSpPr>
              <p:nvPr/>
            </p:nvCxnSpPr>
            <p:spPr>
              <a:xfrm flipH="1">
                <a:off x="2720074" y="4606994"/>
                <a:ext cx="465542" cy="30480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E9C1A634-BF04-4B2B-87B5-B0EB452BB0C2}"/>
              </a:ext>
            </a:extLst>
          </p:cNvPr>
          <p:cNvCxnSpPr>
            <a:cxnSpLocks/>
          </p:cNvCxnSpPr>
          <p:nvPr/>
        </p:nvCxnSpPr>
        <p:spPr>
          <a:xfrm>
            <a:off x="6454588" y="1164911"/>
            <a:ext cx="0" cy="547793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B0417394-4F27-49CB-B57E-C71C4B6320B2}"/>
              </a:ext>
            </a:extLst>
          </p:cNvPr>
          <p:cNvSpPr txBox="1"/>
          <p:nvPr/>
        </p:nvSpPr>
        <p:spPr>
          <a:xfrm>
            <a:off x="2893595" y="1270802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600">
                <a:solidFill>
                  <a:srgbClr val="FFFF00"/>
                </a:solidFill>
              </a:rPr>
              <a:t>樹</a:t>
            </a: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63C5F739-67B1-4836-8499-3388F6325678}"/>
              </a:ext>
            </a:extLst>
          </p:cNvPr>
          <p:cNvSpPr txBox="1"/>
          <p:nvPr/>
        </p:nvSpPr>
        <p:spPr>
          <a:xfrm>
            <a:off x="8754921" y="1270802"/>
            <a:ext cx="16145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600">
                <a:solidFill>
                  <a:srgbClr val="FFFF00"/>
                </a:solidFill>
              </a:rPr>
              <a:t>二元樹</a:t>
            </a:r>
          </a:p>
        </p:txBody>
      </p:sp>
    </p:spTree>
    <p:extLst>
      <p:ext uri="{BB962C8B-B14F-4D97-AF65-F5344CB8AC3E}">
        <p14:creationId xmlns:p14="http://schemas.microsoft.com/office/powerpoint/2010/main" val="209502957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84E4B3-2F2B-4D98-952E-2F98CBD5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二元搜尋樹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468B4F-9525-4BD4-9FE6-2C3D942F8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1788"/>
            <a:ext cx="10515600" cy="461971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二元搜尋樹</a:t>
            </a:r>
            <a:r>
              <a:rPr lang="en-US" altLang="zh-TW">
                <a:solidFill>
                  <a:srgbClr val="00B0F0"/>
                </a:solidFill>
              </a:rPr>
              <a:t>(binary search tree)</a:t>
            </a:r>
            <a:r>
              <a:rPr lang="zh-TW" altLang="en-US"/>
              <a:t>是一種特殊的</a:t>
            </a:r>
            <a:r>
              <a:rPr lang="zh-TW" altLang="en-US">
                <a:solidFill>
                  <a:srgbClr val="00B0F0"/>
                </a:solidFill>
              </a:rPr>
              <a:t>二元樹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在</a:t>
            </a:r>
            <a:r>
              <a:rPr lang="zh-TW" altLang="en-US">
                <a:solidFill>
                  <a:srgbClr val="00B0F0"/>
                </a:solidFill>
              </a:rPr>
              <a:t>二元搜尋樹</a:t>
            </a:r>
            <a:r>
              <a:rPr lang="zh-TW" altLang="en-US">
                <a:solidFill>
                  <a:srgbClr val="FFFF00"/>
                </a:solidFill>
              </a:rPr>
              <a:t>中</a:t>
            </a:r>
            <a:r>
              <a:rPr lang="zh-TW" altLang="en-US"/>
              <a:t>，</a:t>
            </a:r>
            <a:r>
              <a:rPr lang="zh-TW" altLang="en-US">
                <a:solidFill>
                  <a:srgbClr val="FFFF00"/>
                </a:solidFill>
              </a:rPr>
              <a:t>比</a:t>
            </a:r>
            <a:r>
              <a:rPr lang="zh-TW" altLang="en-US">
                <a:solidFill>
                  <a:srgbClr val="00B0F0"/>
                </a:solidFill>
              </a:rPr>
              <a:t>根節點</a:t>
            </a:r>
            <a:r>
              <a:rPr lang="zh-TW" altLang="en-US">
                <a:solidFill>
                  <a:srgbClr val="FFFF00"/>
                </a:solidFill>
              </a:rPr>
              <a:t>小的</a:t>
            </a:r>
            <a:r>
              <a:rPr lang="zh-TW" altLang="en-US">
                <a:solidFill>
                  <a:srgbClr val="00B0F0"/>
                </a:solidFill>
              </a:rPr>
              <a:t>資料</a:t>
            </a:r>
            <a:r>
              <a:rPr lang="zh-TW" altLang="en-US">
                <a:solidFill>
                  <a:srgbClr val="FFFF00"/>
                </a:solidFill>
              </a:rPr>
              <a:t>會放到</a:t>
            </a:r>
            <a:r>
              <a:rPr lang="zh-TW" altLang="en-US">
                <a:solidFill>
                  <a:srgbClr val="00B0F0"/>
                </a:solidFill>
              </a:rPr>
              <a:t>左子樹</a:t>
            </a:r>
            <a:r>
              <a:rPr lang="zh-TW" altLang="en-US">
                <a:solidFill>
                  <a:srgbClr val="FFFF00"/>
                </a:solidFill>
              </a:rPr>
              <a:t>中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比</a:t>
            </a:r>
            <a:r>
              <a:rPr lang="zh-TW" altLang="en-US">
                <a:solidFill>
                  <a:srgbClr val="00B0F0"/>
                </a:solidFill>
              </a:rPr>
              <a:t>根節點</a:t>
            </a:r>
            <a:r>
              <a:rPr lang="zh-TW" altLang="en-US">
                <a:solidFill>
                  <a:srgbClr val="FFFF00"/>
                </a:solidFill>
              </a:rPr>
              <a:t>大的</a:t>
            </a:r>
            <a:r>
              <a:rPr lang="zh-TW" altLang="en-US">
                <a:solidFill>
                  <a:srgbClr val="00B0F0"/>
                </a:solidFill>
              </a:rPr>
              <a:t>資料</a:t>
            </a:r>
            <a:r>
              <a:rPr lang="zh-TW" altLang="en-US">
                <a:solidFill>
                  <a:srgbClr val="FFFF00"/>
                </a:solidFill>
              </a:rPr>
              <a:t>會放到</a:t>
            </a:r>
            <a:r>
              <a:rPr lang="zh-TW" altLang="en-US">
                <a:solidFill>
                  <a:srgbClr val="00B0F0"/>
                </a:solidFill>
              </a:rPr>
              <a:t>右子樹</a:t>
            </a:r>
            <a:r>
              <a:rPr lang="zh-TW" altLang="en-US">
                <a:solidFill>
                  <a:srgbClr val="FFFF00"/>
                </a:solidFill>
              </a:rPr>
              <a:t>中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這樣使用</a:t>
            </a:r>
            <a:r>
              <a:rPr lang="zh-TW" altLang="en-US">
                <a:solidFill>
                  <a:srgbClr val="00B0F0"/>
                </a:solidFill>
              </a:rPr>
              <a:t>二分搜尋法</a:t>
            </a:r>
            <a:r>
              <a:rPr lang="zh-TW" altLang="en-US"/>
              <a:t>就會非常快速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所以其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r>
              <a:rPr lang="en-US" altLang="zh-TW">
                <a:solidFill>
                  <a:srgbClr val="FFC000"/>
                </a:solidFill>
              </a:rPr>
              <a:t>(access)</a:t>
            </a:r>
            <a:r>
              <a:rPr lang="zh-TW" altLang="en-US"/>
              <a:t>效率較</a:t>
            </a:r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zh-TW" altLang="en-US"/>
              <a:t>高、較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低</a:t>
            </a:r>
            <a:endParaRPr lang="en-US" altLang="zh-TW"/>
          </a:p>
          <a:p>
            <a:r>
              <a:rPr lang="zh-TW" altLang="en-US">
                <a:solidFill>
                  <a:srgbClr val="FFC000"/>
                </a:solidFill>
              </a:rPr>
              <a:t>搜尋</a:t>
            </a:r>
            <a:r>
              <a:rPr lang="en-US" altLang="zh-TW">
                <a:solidFill>
                  <a:srgbClr val="FFC000"/>
                </a:solidFill>
              </a:rPr>
              <a:t>(search)</a:t>
            </a:r>
            <a:r>
              <a:rPr lang="zh-TW" altLang="en-US"/>
              <a:t>效率較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zh-TW" altLang="en-US"/>
              <a:t>高</a:t>
            </a:r>
            <a:endParaRPr lang="en-US" altLang="zh-TW"/>
          </a:p>
          <a:p>
            <a:r>
              <a:rPr lang="zh-TW" altLang="en-US">
                <a:solidFill>
                  <a:srgbClr val="FFC000"/>
                </a:solidFill>
              </a:rPr>
              <a:t>插入</a:t>
            </a:r>
            <a:r>
              <a:rPr lang="en-US" altLang="zh-TW">
                <a:solidFill>
                  <a:srgbClr val="FFC000"/>
                </a:solidFill>
              </a:rPr>
              <a:t>(insert)</a:t>
            </a:r>
            <a:r>
              <a:rPr lang="zh-TW" altLang="en-US"/>
              <a:t>、</a:t>
            </a:r>
            <a:r>
              <a:rPr lang="zh-TW" altLang="en-US">
                <a:solidFill>
                  <a:srgbClr val="FFC000"/>
                </a:solidFill>
              </a:rPr>
              <a:t>刪除</a:t>
            </a:r>
            <a:r>
              <a:rPr lang="en-US" altLang="zh-TW">
                <a:solidFill>
                  <a:srgbClr val="FFC000"/>
                </a:solidFill>
              </a:rPr>
              <a:t>(delete)</a:t>
            </a:r>
            <a:r>
              <a:rPr lang="zh-TW" altLang="en-US"/>
              <a:t>效率較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高、較</a:t>
            </a:r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zh-TW" altLang="en-US"/>
              <a:t>低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若</a:t>
            </a:r>
            <a:r>
              <a:rPr lang="zh-TW" altLang="en-US">
                <a:solidFill>
                  <a:srgbClr val="00B0F0"/>
                </a:solidFill>
              </a:rPr>
              <a:t>資料</a:t>
            </a:r>
            <a:r>
              <a:rPr lang="zh-TW" altLang="en-US"/>
              <a:t>已排序，則放入</a:t>
            </a:r>
            <a:r>
              <a:rPr lang="zh-TW" altLang="en-US">
                <a:solidFill>
                  <a:srgbClr val="00B0F0"/>
                </a:solidFill>
              </a:rPr>
              <a:t>二元搜尋樹</a:t>
            </a:r>
            <a:r>
              <a:rPr lang="zh-TW" altLang="en-US"/>
              <a:t>後會變為</a:t>
            </a:r>
            <a:r>
              <a:rPr lang="zh-TW" altLang="en-US">
                <a:solidFill>
                  <a:srgbClr val="00B0F0"/>
                </a:solidFill>
              </a:rPr>
              <a:t>歪斜樹</a:t>
            </a:r>
            <a:r>
              <a:rPr lang="en-US" altLang="zh-TW">
                <a:solidFill>
                  <a:srgbClr val="00B0F0"/>
                </a:solidFill>
              </a:rPr>
              <a:t>(skewed tree)</a:t>
            </a:r>
          </a:p>
        </p:txBody>
      </p:sp>
    </p:spTree>
    <p:extLst>
      <p:ext uri="{BB962C8B-B14F-4D97-AF65-F5344CB8AC3E}">
        <p14:creationId xmlns:p14="http://schemas.microsoft.com/office/powerpoint/2010/main" val="184936265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F67EA2-2D4F-4F86-B5BA-C2149855B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72"/>
            <a:ext cx="10515600" cy="1325563"/>
          </a:xfrm>
        </p:spPr>
        <p:txBody>
          <a:bodyPr/>
          <a:lstStyle/>
          <a:p>
            <a:r>
              <a:rPr lang="zh-TW" altLang="en-US"/>
              <a:t>二元搜尋樹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543A79B5-4E8E-473F-A4D1-9EF3338580DF}"/>
              </a:ext>
            </a:extLst>
          </p:cNvPr>
          <p:cNvSpPr txBox="1"/>
          <p:nvPr/>
        </p:nvSpPr>
        <p:spPr>
          <a:xfrm>
            <a:off x="1459091" y="118810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600">
                <a:solidFill>
                  <a:srgbClr val="FFFF00"/>
                </a:solidFill>
              </a:rPr>
              <a:t>正常情形</a:t>
            </a: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08F26668-1B06-4461-AB8E-05A8434D896A}"/>
              </a:ext>
            </a:extLst>
          </p:cNvPr>
          <p:cNvSpPr txBox="1"/>
          <p:nvPr/>
        </p:nvSpPr>
        <p:spPr>
          <a:xfrm>
            <a:off x="9513264" y="1164249"/>
            <a:ext cx="20762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600">
                <a:solidFill>
                  <a:srgbClr val="FFFF00"/>
                </a:solidFill>
              </a:rPr>
              <a:t>特殊情形</a:t>
            </a:r>
            <a:endParaRPr lang="en-US" altLang="zh-TW" sz="3600">
              <a:solidFill>
                <a:srgbClr val="FFFF00"/>
              </a:solidFill>
            </a:endParaRPr>
          </a:p>
          <a:p>
            <a:pPr algn="ctr"/>
            <a:r>
              <a:rPr lang="en-US" altLang="zh-TW" sz="3600">
                <a:solidFill>
                  <a:srgbClr val="FFFF00"/>
                </a:solidFill>
              </a:rPr>
              <a:t>(</a:t>
            </a:r>
            <a:r>
              <a:rPr lang="zh-TW" altLang="en-US" sz="3600">
                <a:solidFill>
                  <a:srgbClr val="FFFF00"/>
                </a:solidFill>
              </a:rPr>
              <a:t>歪斜樹</a:t>
            </a:r>
            <a:r>
              <a:rPr lang="en-US" altLang="zh-TW" sz="3600">
                <a:solidFill>
                  <a:srgbClr val="FFFF00"/>
                </a:solidFill>
              </a:rPr>
              <a:t>)</a:t>
            </a:r>
            <a:endParaRPr lang="zh-TW" altLang="en-US" sz="3600">
              <a:solidFill>
                <a:srgbClr val="FFFF00"/>
              </a:solidFill>
            </a:endParaRPr>
          </a:p>
        </p:txBody>
      </p:sp>
      <p:grpSp>
        <p:nvGrpSpPr>
          <p:cNvPr id="90" name="群組 89">
            <a:extLst>
              <a:ext uri="{FF2B5EF4-FFF2-40B4-BE49-F238E27FC236}">
                <a16:creationId xmlns:a16="http://schemas.microsoft.com/office/drawing/2014/main" id="{D4B42AC7-76E3-46B0-85C3-12C1E763FD36}"/>
              </a:ext>
            </a:extLst>
          </p:cNvPr>
          <p:cNvGrpSpPr/>
          <p:nvPr/>
        </p:nvGrpSpPr>
        <p:grpSpPr>
          <a:xfrm>
            <a:off x="7033631" y="1164911"/>
            <a:ext cx="4387238" cy="5405475"/>
            <a:chOff x="7033631" y="1164911"/>
            <a:chExt cx="4387238" cy="5405475"/>
          </a:xfrm>
        </p:grpSpPr>
        <p:sp>
          <p:nvSpPr>
            <p:cNvPr id="40" name="橢圓 39">
              <a:extLst>
                <a:ext uri="{FF2B5EF4-FFF2-40B4-BE49-F238E27FC236}">
                  <a16:creationId xmlns:a16="http://schemas.microsoft.com/office/drawing/2014/main" id="{1877632D-2026-4CF3-BA8B-9FF260A9A6AC}"/>
                </a:ext>
              </a:extLst>
            </p:cNvPr>
            <p:cNvSpPr/>
            <p:nvPr/>
          </p:nvSpPr>
          <p:spPr>
            <a:xfrm>
              <a:off x="8912360" y="3535431"/>
              <a:ext cx="646331" cy="646331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10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C92DF1EF-D546-4AB9-8BE9-00115A6A0C01}"/>
                </a:ext>
              </a:extLst>
            </p:cNvPr>
            <p:cNvSpPr/>
            <p:nvPr/>
          </p:nvSpPr>
          <p:spPr>
            <a:xfrm>
              <a:off x="9530800" y="4334793"/>
              <a:ext cx="646331" cy="646331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11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5" name="橢圓 44">
              <a:extLst>
                <a:ext uri="{FF2B5EF4-FFF2-40B4-BE49-F238E27FC236}">
                  <a16:creationId xmlns:a16="http://schemas.microsoft.com/office/drawing/2014/main" id="{4EF41ACD-8FDB-413D-8E03-3149001086FD}"/>
                </a:ext>
              </a:extLst>
            </p:cNvPr>
            <p:cNvSpPr/>
            <p:nvPr/>
          </p:nvSpPr>
          <p:spPr>
            <a:xfrm>
              <a:off x="10197550" y="5138106"/>
              <a:ext cx="646331" cy="646331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EF91CE6B-49FA-47E4-A5D7-E63588AA56A8}"/>
                </a:ext>
              </a:extLst>
            </p:cNvPr>
            <p:cNvCxnSpPr>
              <a:cxnSpLocks/>
              <a:stCxn id="42" idx="4"/>
              <a:endCxn id="45" idx="0"/>
            </p:cNvCxnSpPr>
            <p:nvPr/>
          </p:nvCxnSpPr>
          <p:spPr>
            <a:xfrm>
              <a:off x="9853966" y="4981124"/>
              <a:ext cx="666750" cy="156982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3AF7EBAA-A89D-43C7-A184-E7B0F0F03BAA}"/>
                </a:ext>
              </a:extLst>
            </p:cNvPr>
            <p:cNvCxnSpPr>
              <a:cxnSpLocks/>
              <a:stCxn id="40" idx="4"/>
              <a:endCxn id="42" idx="0"/>
            </p:cNvCxnSpPr>
            <p:nvPr/>
          </p:nvCxnSpPr>
          <p:spPr>
            <a:xfrm>
              <a:off x="9235526" y="4181762"/>
              <a:ext cx="618440" cy="15303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橢圓 54">
              <a:extLst>
                <a:ext uri="{FF2B5EF4-FFF2-40B4-BE49-F238E27FC236}">
                  <a16:creationId xmlns:a16="http://schemas.microsoft.com/office/drawing/2014/main" id="{983603C0-AC99-429A-AB0A-7A8B17D9966B}"/>
                </a:ext>
              </a:extLst>
            </p:cNvPr>
            <p:cNvSpPr/>
            <p:nvPr/>
          </p:nvSpPr>
          <p:spPr>
            <a:xfrm>
              <a:off x="10774538" y="5924055"/>
              <a:ext cx="646331" cy="646331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01555A86-03F4-4F40-A602-0A9D460D5615}"/>
                </a:ext>
              </a:extLst>
            </p:cNvPr>
            <p:cNvCxnSpPr>
              <a:cxnSpLocks/>
              <a:stCxn id="45" idx="4"/>
              <a:endCxn id="55" idx="0"/>
            </p:cNvCxnSpPr>
            <p:nvPr/>
          </p:nvCxnSpPr>
          <p:spPr>
            <a:xfrm>
              <a:off x="10520716" y="5784437"/>
              <a:ext cx="576988" cy="139618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4F0F4B04-CA59-4903-B0E0-474ED2C41877}"/>
                </a:ext>
              </a:extLst>
            </p:cNvPr>
            <p:cNvSpPr/>
            <p:nvPr/>
          </p:nvSpPr>
          <p:spPr>
            <a:xfrm>
              <a:off x="7033631" y="1164911"/>
              <a:ext cx="646331" cy="646331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603F4A9A-B925-43FC-A019-88C6D32F6867}"/>
                </a:ext>
              </a:extLst>
            </p:cNvPr>
            <p:cNvSpPr/>
            <p:nvPr/>
          </p:nvSpPr>
          <p:spPr>
            <a:xfrm>
              <a:off x="7599279" y="1951067"/>
              <a:ext cx="646331" cy="646331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8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C70EA5E8-3B0E-44F3-B10A-EEE25216D150}"/>
                </a:ext>
              </a:extLst>
            </p:cNvPr>
            <p:cNvSpPr/>
            <p:nvPr/>
          </p:nvSpPr>
          <p:spPr>
            <a:xfrm>
              <a:off x="8266029" y="2754381"/>
              <a:ext cx="646331" cy="646331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0FC8A88F-FC25-4CAF-B1EF-40172212D3B9}"/>
                </a:ext>
              </a:extLst>
            </p:cNvPr>
            <p:cNvCxnSpPr>
              <a:cxnSpLocks/>
              <a:stCxn id="28" idx="4"/>
              <a:endCxn id="29" idx="0"/>
            </p:cNvCxnSpPr>
            <p:nvPr/>
          </p:nvCxnSpPr>
          <p:spPr>
            <a:xfrm>
              <a:off x="7922445" y="2597398"/>
              <a:ext cx="666750" cy="156983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1B1721E3-AE11-4CF9-BA70-017B5E18437C}"/>
                </a:ext>
              </a:extLst>
            </p:cNvPr>
            <p:cNvCxnSpPr>
              <a:cxnSpLocks/>
              <a:stCxn id="26" idx="4"/>
              <a:endCxn id="28" idx="0"/>
            </p:cNvCxnSpPr>
            <p:nvPr/>
          </p:nvCxnSpPr>
          <p:spPr>
            <a:xfrm>
              <a:off x="7356797" y="1811242"/>
              <a:ext cx="565648" cy="139825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FC81EA80-3CA7-4ED4-A02F-985889D7BF3B}"/>
                </a:ext>
              </a:extLst>
            </p:cNvPr>
            <p:cNvCxnSpPr>
              <a:cxnSpLocks/>
              <a:stCxn id="29" idx="4"/>
              <a:endCxn id="40" idx="0"/>
            </p:cNvCxnSpPr>
            <p:nvPr/>
          </p:nvCxnSpPr>
          <p:spPr>
            <a:xfrm>
              <a:off x="8589195" y="3400712"/>
              <a:ext cx="646331" cy="13471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3B00B1A7-3B3D-49ED-91E3-011EA92F69DF}"/>
              </a:ext>
            </a:extLst>
          </p:cNvPr>
          <p:cNvGrpSpPr/>
          <p:nvPr/>
        </p:nvGrpSpPr>
        <p:grpSpPr>
          <a:xfrm>
            <a:off x="3040836" y="3040714"/>
            <a:ext cx="1899621" cy="2381253"/>
            <a:chOff x="3550920" y="3040714"/>
            <a:chExt cx="1899621" cy="2381253"/>
          </a:xfrm>
        </p:grpSpPr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E81D0EFE-C32A-4959-A740-D65CF33A78E8}"/>
                </a:ext>
              </a:extLst>
            </p:cNvPr>
            <p:cNvCxnSpPr/>
            <p:nvPr/>
          </p:nvCxnSpPr>
          <p:spPr>
            <a:xfrm>
              <a:off x="4939553" y="5421966"/>
              <a:ext cx="510988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730E7E66-6A4F-4C31-BEA3-0289957394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35974" y="3040714"/>
              <a:ext cx="0" cy="2381253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77BD6B60-EBA8-4047-B184-26DEE3FAAF7D}"/>
                </a:ext>
              </a:extLst>
            </p:cNvPr>
            <p:cNvCxnSpPr>
              <a:cxnSpLocks/>
            </p:cNvCxnSpPr>
            <p:nvPr/>
          </p:nvCxnSpPr>
          <p:spPr>
            <a:xfrm>
              <a:off x="3550920" y="3040714"/>
              <a:ext cx="1899621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789674C3-0262-4E7D-8A1C-7A46C5A1C3FE}"/>
              </a:ext>
            </a:extLst>
          </p:cNvPr>
          <p:cNvSpPr txBox="1"/>
          <p:nvPr/>
        </p:nvSpPr>
        <p:spPr>
          <a:xfrm>
            <a:off x="3723500" y="3950929"/>
            <a:ext cx="1140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rgbClr val="FFFF00"/>
                </a:solidFill>
              </a:rPr>
              <a:t>高度 </a:t>
            </a:r>
            <a:r>
              <a:rPr lang="en-US" altLang="zh-TW" sz="2400">
                <a:solidFill>
                  <a:srgbClr val="FFFF00"/>
                </a:solidFill>
              </a:rPr>
              <a:t>3</a:t>
            </a:r>
            <a:endParaRPr lang="zh-TW" altLang="en-US" sz="2400">
              <a:solidFill>
                <a:srgbClr val="FFFF00"/>
              </a:solidFill>
            </a:endParaRPr>
          </a:p>
        </p:txBody>
      </p:sp>
      <p:grpSp>
        <p:nvGrpSpPr>
          <p:cNvPr id="68" name="群組 67">
            <a:extLst>
              <a:ext uri="{FF2B5EF4-FFF2-40B4-BE49-F238E27FC236}">
                <a16:creationId xmlns:a16="http://schemas.microsoft.com/office/drawing/2014/main" id="{A8F3019E-DB0E-4CD3-8AE5-08DA56F45E33}"/>
              </a:ext>
            </a:extLst>
          </p:cNvPr>
          <p:cNvGrpSpPr/>
          <p:nvPr/>
        </p:nvGrpSpPr>
        <p:grpSpPr>
          <a:xfrm>
            <a:off x="6279000" y="1463437"/>
            <a:ext cx="4241715" cy="4857752"/>
            <a:chOff x="6388184" y="1463437"/>
            <a:chExt cx="4241715" cy="4857752"/>
          </a:xfrm>
        </p:grpSpPr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F7782A60-4FA4-4435-9659-E14B4E5FCB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88184" y="6321189"/>
              <a:ext cx="4241715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A6399795-2373-47F4-89BB-BABF9797AA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97988" y="1463438"/>
              <a:ext cx="0" cy="4857751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26A04690-D869-4081-9744-7140A9543883}"/>
                </a:ext>
              </a:extLst>
            </p:cNvPr>
            <p:cNvCxnSpPr/>
            <p:nvPr/>
          </p:nvCxnSpPr>
          <p:spPr>
            <a:xfrm flipH="1">
              <a:off x="6388184" y="1463437"/>
              <a:ext cx="510988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0FA17F7B-CADC-4E65-BB6A-DE5D4CACDAD4}"/>
              </a:ext>
            </a:extLst>
          </p:cNvPr>
          <p:cNvSpPr txBox="1"/>
          <p:nvPr/>
        </p:nvSpPr>
        <p:spPr>
          <a:xfrm>
            <a:off x="6338392" y="3646624"/>
            <a:ext cx="1140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rgbClr val="FFFF00"/>
                </a:solidFill>
              </a:rPr>
              <a:t>高度 </a:t>
            </a:r>
            <a:r>
              <a:rPr lang="en-US" altLang="zh-TW" sz="2400">
                <a:solidFill>
                  <a:srgbClr val="FFFF00"/>
                </a:solidFill>
              </a:rPr>
              <a:t>7</a:t>
            </a:r>
            <a:endParaRPr lang="zh-TW" altLang="en-US" sz="2400">
              <a:solidFill>
                <a:srgbClr val="FFFF00"/>
              </a:solidFill>
            </a:endParaRPr>
          </a:p>
        </p:txBody>
      </p:sp>
      <p:grpSp>
        <p:nvGrpSpPr>
          <p:cNvPr id="89" name="群組 88">
            <a:extLst>
              <a:ext uri="{FF2B5EF4-FFF2-40B4-BE49-F238E27FC236}">
                <a16:creationId xmlns:a16="http://schemas.microsoft.com/office/drawing/2014/main" id="{4C3BE25F-242B-4276-9E73-B4DA74F3683E}"/>
              </a:ext>
            </a:extLst>
          </p:cNvPr>
          <p:cNvGrpSpPr/>
          <p:nvPr/>
        </p:nvGrpSpPr>
        <p:grpSpPr>
          <a:xfrm>
            <a:off x="399921" y="2754381"/>
            <a:ext cx="3681470" cy="2938464"/>
            <a:chOff x="399921" y="2754381"/>
            <a:chExt cx="3681470" cy="2938464"/>
          </a:xfrm>
        </p:grpSpPr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C106E17D-9F90-4414-AB55-D8050B8F5C8A}"/>
                </a:ext>
              </a:extLst>
            </p:cNvPr>
            <p:cNvSpPr/>
            <p:nvPr/>
          </p:nvSpPr>
          <p:spPr>
            <a:xfrm>
              <a:off x="1828215" y="2754381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10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71A7044A-7C0D-4462-BECA-802D2F7255EC}"/>
                </a:ext>
              </a:extLst>
            </p:cNvPr>
            <p:cNvSpPr/>
            <p:nvPr/>
          </p:nvSpPr>
          <p:spPr>
            <a:xfrm>
              <a:off x="860671" y="3825944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8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04B9C918-84B7-444E-94D6-CDAEC25AF3C7}"/>
                </a:ext>
              </a:extLst>
            </p:cNvPr>
            <p:cNvSpPr/>
            <p:nvPr/>
          </p:nvSpPr>
          <p:spPr>
            <a:xfrm>
              <a:off x="2795091" y="3825944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15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00DE6F15-F3F9-4BA9-AC81-91EFAFC673AB}"/>
                </a:ext>
              </a:extLst>
            </p:cNvPr>
            <p:cNvSpPr/>
            <p:nvPr/>
          </p:nvSpPr>
          <p:spPr>
            <a:xfrm>
              <a:off x="399921" y="4911795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5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CE249ABC-7B49-4611-BD78-F1D574ED52E8}"/>
                </a:ext>
              </a:extLst>
            </p:cNvPr>
            <p:cNvSpPr/>
            <p:nvPr/>
          </p:nvSpPr>
          <p:spPr>
            <a:xfrm>
              <a:off x="1394493" y="4911795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9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C3759DBE-D43C-4542-92EB-425795B0859F}"/>
                </a:ext>
              </a:extLst>
            </p:cNvPr>
            <p:cNvSpPr/>
            <p:nvPr/>
          </p:nvSpPr>
          <p:spPr>
            <a:xfrm>
              <a:off x="3300341" y="4911795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17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F2A2EB2C-F615-4C5E-9821-A39361D67EDD}"/>
                </a:ext>
              </a:extLst>
            </p:cNvPr>
            <p:cNvCxnSpPr>
              <a:cxnSpLocks/>
              <a:stCxn id="5" idx="4"/>
              <a:endCxn id="8" idx="0"/>
            </p:cNvCxnSpPr>
            <p:nvPr/>
          </p:nvCxnSpPr>
          <p:spPr>
            <a:xfrm>
              <a:off x="1251196" y="4606994"/>
              <a:ext cx="533822" cy="30480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EE65FC9C-118C-4B5E-8838-B292DC23380A}"/>
                </a:ext>
              </a:extLst>
            </p:cNvPr>
            <p:cNvCxnSpPr>
              <a:cxnSpLocks/>
              <a:stCxn id="5" idx="4"/>
              <a:endCxn id="7" idx="0"/>
            </p:cNvCxnSpPr>
            <p:nvPr/>
          </p:nvCxnSpPr>
          <p:spPr>
            <a:xfrm flipH="1">
              <a:off x="790446" y="4606994"/>
              <a:ext cx="460750" cy="30480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99C94EDE-D3CF-4EE5-A5F3-196B7DAF4794}"/>
                </a:ext>
              </a:extLst>
            </p:cNvPr>
            <p:cNvCxnSpPr>
              <a:cxnSpLocks/>
              <a:stCxn id="6" idx="4"/>
              <a:endCxn id="10" idx="0"/>
            </p:cNvCxnSpPr>
            <p:nvPr/>
          </p:nvCxnSpPr>
          <p:spPr>
            <a:xfrm>
              <a:off x="3185616" y="4606994"/>
              <a:ext cx="505250" cy="30480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CFDD3C91-B6D8-49C9-B462-634F5C0A07DB}"/>
                </a:ext>
              </a:extLst>
            </p:cNvPr>
            <p:cNvCxnSpPr>
              <a:cxnSpLocks/>
              <a:stCxn id="4" idx="4"/>
              <a:endCxn id="5" idx="0"/>
            </p:cNvCxnSpPr>
            <p:nvPr/>
          </p:nvCxnSpPr>
          <p:spPr>
            <a:xfrm flipH="1">
              <a:off x="1251196" y="3535431"/>
              <a:ext cx="967544" cy="290513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A745CF65-C4C5-4A75-BA4C-280B41509DE9}"/>
                </a:ext>
              </a:extLst>
            </p:cNvPr>
            <p:cNvCxnSpPr>
              <a:cxnSpLocks/>
              <a:stCxn id="4" idx="4"/>
              <a:endCxn id="6" idx="0"/>
            </p:cNvCxnSpPr>
            <p:nvPr/>
          </p:nvCxnSpPr>
          <p:spPr>
            <a:xfrm>
              <a:off x="2218740" y="3535431"/>
              <a:ext cx="966876" cy="290513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橢圓 70">
              <a:extLst>
                <a:ext uri="{FF2B5EF4-FFF2-40B4-BE49-F238E27FC236}">
                  <a16:creationId xmlns:a16="http://schemas.microsoft.com/office/drawing/2014/main" id="{7DAE81A5-3D4A-4BBC-9D0D-0E15A3E21AF1}"/>
                </a:ext>
              </a:extLst>
            </p:cNvPr>
            <p:cNvSpPr/>
            <p:nvPr/>
          </p:nvSpPr>
          <p:spPr>
            <a:xfrm>
              <a:off x="2329549" y="4911795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11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cxnSp>
          <p:nvCxnSpPr>
            <p:cNvPr id="77" name="直線接點 76">
              <a:extLst>
                <a:ext uri="{FF2B5EF4-FFF2-40B4-BE49-F238E27FC236}">
                  <a16:creationId xmlns:a16="http://schemas.microsoft.com/office/drawing/2014/main" id="{9E5157FC-2A44-4904-8A58-CADC0592E557}"/>
                </a:ext>
              </a:extLst>
            </p:cNvPr>
            <p:cNvCxnSpPr>
              <a:cxnSpLocks/>
              <a:stCxn id="6" idx="4"/>
              <a:endCxn id="71" idx="0"/>
            </p:cNvCxnSpPr>
            <p:nvPr/>
          </p:nvCxnSpPr>
          <p:spPr>
            <a:xfrm flipH="1">
              <a:off x="2720074" y="4606994"/>
              <a:ext cx="465542" cy="30480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6BC0B899-E08C-4BB7-BE43-ADEF003893ED}"/>
              </a:ext>
            </a:extLst>
          </p:cNvPr>
          <p:cNvCxnSpPr>
            <a:cxnSpLocks/>
          </p:cNvCxnSpPr>
          <p:nvPr/>
        </p:nvCxnSpPr>
        <p:spPr>
          <a:xfrm>
            <a:off x="5656729" y="1164911"/>
            <a:ext cx="0" cy="547793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84814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46D491-5166-4ECF-88A0-F4D20FB65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紅黑樹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BF5E47-219C-4C54-8B9E-78BC09559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6268"/>
            <a:ext cx="10515600" cy="3675062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紅黑樹</a:t>
            </a:r>
            <a:r>
              <a:rPr lang="en-US" altLang="zh-TW">
                <a:solidFill>
                  <a:srgbClr val="00B0F0"/>
                </a:solidFill>
              </a:rPr>
              <a:t>(red-black tree)</a:t>
            </a:r>
            <a:r>
              <a:rPr lang="zh-TW" altLang="en-US"/>
              <a:t>是一種</a:t>
            </a:r>
            <a:r>
              <a:rPr lang="zh-TW" altLang="en-US">
                <a:solidFill>
                  <a:srgbClr val="00B0F0"/>
                </a:solidFill>
              </a:rPr>
              <a:t>二元搜尋樹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紅黑樹</a:t>
            </a:r>
            <a:r>
              <a:rPr lang="zh-TW" altLang="en-US"/>
              <a:t>會</a:t>
            </a:r>
            <a:r>
              <a:rPr lang="zh-TW" altLang="en-US">
                <a:solidFill>
                  <a:srgbClr val="00B0F0"/>
                </a:solidFill>
              </a:rPr>
              <a:t>自平衡</a:t>
            </a:r>
            <a:r>
              <a:rPr lang="en-US" altLang="zh-TW">
                <a:solidFill>
                  <a:srgbClr val="00B0F0"/>
                </a:solidFill>
              </a:rPr>
              <a:t>(self-balancing)</a:t>
            </a:r>
            <a:r>
              <a:rPr lang="zh-TW" altLang="en-US"/>
              <a:t>，避免出現剛剛的特殊情形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紅黑樹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葉節點</a:t>
            </a:r>
            <a:r>
              <a:rPr lang="zh-TW" altLang="en-US"/>
              <a:t>皆為</a:t>
            </a:r>
            <a:r>
              <a:rPr lang="zh-TW" altLang="en-US">
                <a:solidFill>
                  <a:srgbClr val="00B0F0"/>
                </a:solidFill>
              </a:rPr>
              <a:t>空資料</a:t>
            </a:r>
            <a:r>
              <a:rPr lang="en-US" altLang="zh-TW">
                <a:solidFill>
                  <a:srgbClr val="00B0F0"/>
                </a:solidFill>
              </a:rPr>
              <a:t>(null</a:t>
            </a:r>
            <a:r>
              <a:rPr lang="zh-TW" altLang="en-US">
                <a:solidFill>
                  <a:srgbClr val="00B0F0"/>
                </a:solidFill>
              </a:rPr>
              <a:t> 或 </a:t>
            </a:r>
            <a:r>
              <a:rPr lang="en-US" altLang="zh-TW">
                <a:solidFill>
                  <a:srgbClr val="00B0F0"/>
                </a:solidFill>
              </a:rPr>
              <a:t>nil)</a:t>
            </a:r>
            <a:r>
              <a:rPr lang="zh-TW" altLang="en-US"/>
              <a:t>，並定義了幾條規則：</a:t>
            </a:r>
            <a:endParaRPr lang="en-US" altLang="zh-TW"/>
          </a:p>
          <a:p>
            <a:r>
              <a:rPr lang="en-US" altLang="zh-TW">
                <a:solidFill>
                  <a:srgbClr val="FFFF00"/>
                </a:solidFill>
              </a:rPr>
              <a:t>1.</a:t>
            </a:r>
            <a:r>
              <a:rPr lang="zh-TW" altLang="en-US">
                <a:solidFill>
                  <a:srgbClr val="00B0F0"/>
                </a:solidFill>
              </a:rPr>
              <a:t> 節點</a:t>
            </a:r>
            <a:r>
              <a:rPr lang="zh-TW" altLang="en-US">
                <a:solidFill>
                  <a:srgbClr val="FFFF00"/>
                </a:solidFill>
              </a:rPr>
              <a:t>是</a:t>
            </a:r>
            <a:r>
              <a:rPr lang="zh-TW" altLang="en-US">
                <a:solidFill>
                  <a:srgbClr val="00B0F0"/>
                </a:solidFill>
              </a:rPr>
              <a:t>紅色</a:t>
            </a:r>
            <a:r>
              <a:rPr lang="zh-TW" altLang="en-US">
                <a:solidFill>
                  <a:srgbClr val="FFFF00"/>
                </a:solidFill>
              </a:rPr>
              <a:t>或</a:t>
            </a:r>
            <a:r>
              <a:rPr lang="zh-TW" altLang="en-US">
                <a:solidFill>
                  <a:srgbClr val="00B0F0"/>
                </a:solidFill>
              </a:rPr>
              <a:t>黑色 </a:t>
            </a:r>
            <a:r>
              <a:rPr lang="en-US" altLang="zh-TW">
                <a:solidFill>
                  <a:srgbClr val="FFFF00"/>
                </a:solidFill>
              </a:rPr>
              <a:t>2.</a:t>
            </a:r>
            <a:r>
              <a:rPr lang="zh-TW" altLang="en-US">
                <a:solidFill>
                  <a:srgbClr val="FFFF0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根節點</a:t>
            </a:r>
            <a:r>
              <a:rPr lang="zh-TW" altLang="en-US">
                <a:solidFill>
                  <a:srgbClr val="FFFF00"/>
                </a:solidFill>
              </a:rPr>
              <a:t>是</a:t>
            </a:r>
            <a:r>
              <a:rPr lang="zh-TW" altLang="en-US">
                <a:solidFill>
                  <a:srgbClr val="00B0F0"/>
                </a:solidFill>
              </a:rPr>
              <a:t>黑色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FFFF00"/>
                </a:solidFill>
              </a:rPr>
              <a:t>3.</a:t>
            </a:r>
            <a:r>
              <a:rPr lang="zh-TW" altLang="en-US">
                <a:solidFill>
                  <a:srgbClr val="FFFF00"/>
                </a:solidFill>
              </a:rPr>
              <a:t> 所有的</a:t>
            </a:r>
            <a:r>
              <a:rPr lang="zh-TW" altLang="en-US">
                <a:solidFill>
                  <a:srgbClr val="00B0F0"/>
                </a:solidFill>
              </a:rPr>
              <a:t>葉節點</a:t>
            </a:r>
            <a:r>
              <a:rPr lang="zh-TW" altLang="en-US">
                <a:solidFill>
                  <a:srgbClr val="FFFF00"/>
                </a:solidFill>
              </a:rPr>
              <a:t>都是</a:t>
            </a:r>
            <a:r>
              <a:rPr lang="zh-TW" altLang="en-US">
                <a:solidFill>
                  <a:srgbClr val="00B0F0"/>
                </a:solidFill>
              </a:rPr>
              <a:t>黑色 </a:t>
            </a:r>
            <a:r>
              <a:rPr lang="en-US" altLang="zh-TW">
                <a:solidFill>
                  <a:srgbClr val="FFFF00"/>
                </a:solidFill>
              </a:rPr>
              <a:t>4.</a:t>
            </a:r>
            <a:r>
              <a:rPr lang="zh-TW" altLang="en-US">
                <a:solidFill>
                  <a:srgbClr val="FFFF0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相接節點</a:t>
            </a:r>
            <a:r>
              <a:rPr lang="zh-TW" altLang="en-US">
                <a:solidFill>
                  <a:srgbClr val="FFFF00"/>
                </a:solidFill>
              </a:rPr>
              <a:t>不能皆為</a:t>
            </a:r>
            <a:r>
              <a:rPr lang="zh-TW" altLang="en-US">
                <a:solidFill>
                  <a:srgbClr val="00B0F0"/>
                </a:solidFill>
              </a:rPr>
              <a:t>紅色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FFFF00"/>
                </a:solidFill>
              </a:rPr>
              <a:t>5.</a:t>
            </a:r>
            <a:r>
              <a:rPr lang="zh-TW" altLang="en-US">
                <a:solidFill>
                  <a:srgbClr val="FFFF00"/>
                </a:solidFill>
              </a:rPr>
              <a:t> 從</a:t>
            </a:r>
            <a:r>
              <a:rPr lang="zh-TW" altLang="en-US">
                <a:solidFill>
                  <a:srgbClr val="00B0F0"/>
                </a:solidFill>
              </a:rPr>
              <a:t>根節點</a:t>
            </a:r>
            <a:r>
              <a:rPr lang="zh-TW" altLang="en-US">
                <a:solidFill>
                  <a:srgbClr val="FFFF00"/>
                </a:solidFill>
              </a:rPr>
              <a:t>到任一</a:t>
            </a:r>
            <a:r>
              <a:rPr lang="zh-TW" altLang="en-US">
                <a:solidFill>
                  <a:srgbClr val="00B0F0"/>
                </a:solidFill>
              </a:rPr>
              <a:t>葉節點</a:t>
            </a:r>
            <a:r>
              <a:rPr lang="zh-TW" altLang="en-US">
                <a:solidFill>
                  <a:srgbClr val="FFFF00"/>
                </a:solidFill>
              </a:rPr>
              <a:t>的</a:t>
            </a:r>
            <a:r>
              <a:rPr lang="zh-TW" altLang="en-US">
                <a:solidFill>
                  <a:srgbClr val="00B0F0"/>
                </a:solidFill>
              </a:rPr>
              <a:t>黑色節點</a:t>
            </a:r>
            <a:r>
              <a:rPr lang="zh-TW" altLang="en-US">
                <a:solidFill>
                  <a:srgbClr val="FFFF00"/>
                </a:solidFill>
              </a:rPr>
              <a:t>數量皆相同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這樣的規則使得</a:t>
            </a:r>
            <a:r>
              <a:rPr lang="zh-TW" altLang="en-US">
                <a:solidFill>
                  <a:srgbClr val="00B0F0"/>
                </a:solidFill>
              </a:rPr>
              <a:t>最長路徑長度</a:t>
            </a:r>
            <a:r>
              <a:rPr lang="zh-TW" altLang="en-US">
                <a:solidFill>
                  <a:srgbClr val="FFFF00"/>
                </a:solidFill>
              </a:rPr>
              <a:t>不超過</a:t>
            </a:r>
            <a:r>
              <a:rPr lang="zh-TW" altLang="en-US">
                <a:solidFill>
                  <a:srgbClr val="00B0F0"/>
                </a:solidFill>
              </a:rPr>
              <a:t>最短路徑長度</a:t>
            </a:r>
            <a:r>
              <a:rPr lang="zh-TW" altLang="en-US">
                <a:solidFill>
                  <a:srgbClr val="FFFF00"/>
                </a:solidFill>
              </a:rPr>
              <a:t>的兩倍</a:t>
            </a:r>
            <a:endParaRPr lang="en-US" altLang="zh-TW">
              <a:solidFill>
                <a:srgbClr val="FFFF00"/>
              </a:solidFill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58A407F0-58E6-4393-8706-E0D72548F148}"/>
              </a:ext>
            </a:extLst>
          </p:cNvPr>
          <p:cNvGrpSpPr/>
          <p:nvPr/>
        </p:nvGrpSpPr>
        <p:grpSpPr>
          <a:xfrm>
            <a:off x="9099177" y="5794002"/>
            <a:ext cx="2469774" cy="430305"/>
            <a:chOff x="8032170" y="5784663"/>
            <a:chExt cx="2469774" cy="430305"/>
          </a:xfrm>
        </p:grpSpPr>
        <p:pic>
          <p:nvPicPr>
            <p:cNvPr id="5" name="圖片 4">
              <a:hlinkClick r:id="rId2"/>
              <a:extLst>
                <a:ext uri="{FF2B5EF4-FFF2-40B4-BE49-F238E27FC236}">
                  <a16:creationId xmlns:a16="http://schemas.microsoft.com/office/drawing/2014/main" id="{30106A45-A4BC-4C3E-928C-1CEC87ABE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2170" y="5784663"/>
              <a:ext cx="430305" cy="430305"/>
            </a:xfrm>
            <a:prstGeom prst="rect">
              <a:avLst/>
            </a:prstGeom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53E134F4-C906-4EDC-BF57-1411E82EA43B}"/>
                </a:ext>
              </a:extLst>
            </p:cNvPr>
            <p:cNvSpPr txBox="1"/>
            <p:nvPr/>
          </p:nvSpPr>
          <p:spPr>
            <a:xfrm>
              <a:off x="8462475" y="5815149"/>
              <a:ext cx="2039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/>
                <a:t>紅黑樹線上模擬器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5941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6A9FEA-C187-4C82-A845-A76725173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紅黑樹</a:t>
            </a:r>
          </a:p>
        </p:txBody>
      </p: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69157433-82BF-451A-ACAB-487D929C9852}"/>
              </a:ext>
            </a:extLst>
          </p:cNvPr>
          <p:cNvGrpSpPr/>
          <p:nvPr/>
        </p:nvGrpSpPr>
        <p:grpSpPr>
          <a:xfrm>
            <a:off x="506213" y="2172805"/>
            <a:ext cx="5915058" cy="3421781"/>
            <a:chOff x="876792" y="1972989"/>
            <a:chExt cx="5915058" cy="3421781"/>
          </a:xfrm>
        </p:grpSpPr>
        <p:sp>
          <p:nvSpPr>
            <p:cNvPr id="19" name="橢圓 18">
              <a:extLst>
                <a:ext uri="{FF2B5EF4-FFF2-40B4-BE49-F238E27FC236}">
                  <a16:creationId xmlns:a16="http://schemas.microsoft.com/office/drawing/2014/main" id="{C0ED9D33-C1B7-4779-96EE-773A8F5D0141}"/>
                </a:ext>
              </a:extLst>
            </p:cNvPr>
            <p:cNvSpPr/>
            <p:nvPr/>
          </p:nvSpPr>
          <p:spPr>
            <a:xfrm>
              <a:off x="3506866" y="1972989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10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0" name="橢圓 19">
              <a:extLst>
                <a:ext uri="{FF2B5EF4-FFF2-40B4-BE49-F238E27FC236}">
                  <a16:creationId xmlns:a16="http://schemas.microsoft.com/office/drawing/2014/main" id="{D53597AC-AEAD-420B-9671-6EA076CFED39}"/>
                </a:ext>
              </a:extLst>
            </p:cNvPr>
            <p:cNvSpPr/>
            <p:nvPr/>
          </p:nvSpPr>
          <p:spPr>
            <a:xfrm>
              <a:off x="1990575" y="3062722"/>
              <a:ext cx="631094" cy="631094"/>
            </a:xfrm>
            <a:prstGeom prst="ellipse">
              <a:avLst/>
            </a:prstGeom>
            <a:solidFill>
              <a:srgbClr val="C0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8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1" name="橢圓 20">
              <a:extLst>
                <a:ext uri="{FF2B5EF4-FFF2-40B4-BE49-F238E27FC236}">
                  <a16:creationId xmlns:a16="http://schemas.microsoft.com/office/drawing/2014/main" id="{3C6A904B-D463-4679-B8CD-8133EEC2D198}"/>
                </a:ext>
              </a:extLst>
            </p:cNvPr>
            <p:cNvSpPr/>
            <p:nvPr/>
          </p:nvSpPr>
          <p:spPr>
            <a:xfrm>
              <a:off x="4971742" y="3062722"/>
              <a:ext cx="631094" cy="631094"/>
            </a:xfrm>
            <a:prstGeom prst="ellipse">
              <a:avLst/>
            </a:prstGeom>
            <a:solidFill>
              <a:srgbClr val="C0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E22F2439-7FC6-45E4-BD7F-04C43CD70780}"/>
                </a:ext>
              </a:extLst>
            </p:cNvPr>
            <p:cNvSpPr/>
            <p:nvPr/>
          </p:nvSpPr>
          <p:spPr>
            <a:xfrm>
              <a:off x="1248023" y="4040997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3" name="橢圓 22">
              <a:extLst>
                <a:ext uri="{FF2B5EF4-FFF2-40B4-BE49-F238E27FC236}">
                  <a16:creationId xmlns:a16="http://schemas.microsoft.com/office/drawing/2014/main" id="{A894C519-E53D-423B-B8B7-ACA89075480C}"/>
                </a:ext>
              </a:extLst>
            </p:cNvPr>
            <p:cNvSpPr/>
            <p:nvPr/>
          </p:nvSpPr>
          <p:spPr>
            <a:xfrm>
              <a:off x="2784022" y="4040997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4560B987-C87C-46CB-A2A6-381D504B4BA7}"/>
                </a:ext>
              </a:extLst>
            </p:cNvPr>
            <p:cNvSpPr/>
            <p:nvPr/>
          </p:nvSpPr>
          <p:spPr>
            <a:xfrm>
              <a:off x="5751030" y="4040997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18E78C66-02B5-42BF-B69D-4A3AF29A98DB}"/>
                </a:ext>
              </a:extLst>
            </p:cNvPr>
            <p:cNvCxnSpPr>
              <a:cxnSpLocks/>
              <a:stCxn id="20" idx="4"/>
              <a:endCxn id="23" idx="0"/>
            </p:cNvCxnSpPr>
            <p:nvPr/>
          </p:nvCxnSpPr>
          <p:spPr>
            <a:xfrm>
              <a:off x="2306122" y="3693816"/>
              <a:ext cx="793447" cy="34718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9DCA579B-E5E1-436A-8B70-2AE5A805B054}"/>
                </a:ext>
              </a:extLst>
            </p:cNvPr>
            <p:cNvCxnSpPr>
              <a:cxnSpLocks/>
              <a:stCxn id="20" idx="4"/>
              <a:endCxn id="22" idx="0"/>
            </p:cNvCxnSpPr>
            <p:nvPr/>
          </p:nvCxnSpPr>
          <p:spPr>
            <a:xfrm flipH="1">
              <a:off x="1563570" y="3693816"/>
              <a:ext cx="742552" cy="34718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85990C97-5310-44BE-BD7B-660662A27303}"/>
                </a:ext>
              </a:extLst>
            </p:cNvPr>
            <p:cNvCxnSpPr>
              <a:cxnSpLocks/>
              <a:stCxn id="21" idx="4"/>
              <a:endCxn id="24" idx="0"/>
            </p:cNvCxnSpPr>
            <p:nvPr/>
          </p:nvCxnSpPr>
          <p:spPr>
            <a:xfrm>
              <a:off x="5287289" y="3693816"/>
              <a:ext cx="779288" cy="34718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900A300A-F9B5-44D3-92D7-FD75EF3B808E}"/>
                </a:ext>
              </a:extLst>
            </p:cNvPr>
            <p:cNvCxnSpPr>
              <a:cxnSpLocks/>
              <a:stCxn id="19" idx="4"/>
              <a:endCxn id="20" idx="0"/>
            </p:cNvCxnSpPr>
            <p:nvPr/>
          </p:nvCxnSpPr>
          <p:spPr>
            <a:xfrm flipH="1">
              <a:off x="2306122" y="2604083"/>
              <a:ext cx="1516291" cy="45863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0C18FBBA-B0F2-4EB6-952A-E3871D8A24D2}"/>
                </a:ext>
              </a:extLst>
            </p:cNvPr>
            <p:cNvCxnSpPr>
              <a:cxnSpLocks/>
              <a:stCxn id="19" idx="4"/>
              <a:endCxn id="21" idx="0"/>
            </p:cNvCxnSpPr>
            <p:nvPr/>
          </p:nvCxnSpPr>
          <p:spPr>
            <a:xfrm>
              <a:off x="3822413" y="2604083"/>
              <a:ext cx="1464876" cy="45863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D19FBD98-BF65-4594-B252-FB01411AC055}"/>
                </a:ext>
              </a:extLst>
            </p:cNvPr>
            <p:cNvSpPr/>
            <p:nvPr/>
          </p:nvSpPr>
          <p:spPr>
            <a:xfrm>
              <a:off x="4264272" y="4040997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11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F2E90978-6519-4555-BE04-01C775EED26A}"/>
                </a:ext>
              </a:extLst>
            </p:cNvPr>
            <p:cNvCxnSpPr>
              <a:cxnSpLocks/>
              <a:stCxn id="21" idx="4"/>
              <a:endCxn id="30" idx="0"/>
            </p:cNvCxnSpPr>
            <p:nvPr/>
          </p:nvCxnSpPr>
          <p:spPr>
            <a:xfrm flipH="1">
              <a:off x="4579819" y="3693816"/>
              <a:ext cx="707470" cy="34718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: 圓角 31">
              <a:extLst>
                <a:ext uri="{FF2B5EF4-FFF2-40B4-BE49-F238E27FC236}">
                  <a16:creationId xmlns:a16="http://schemas.microsoft.com/office/drawing/2014/main" id="{CDD3C874-D955-4A0E-9A8D-FF1AD7919031}"/>
                </a:ext>
              </a:extLst>
            </p:cNvPr>
            <p:cNvSpPr/>
            <p:nvPr/>
          </p:nvSpPr>
          <p:spPr>
            <a:xfrm>
              <a:off x="876792" y="5051870"/>
              <a:ext cx="657718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33" name="矩形: 圓角 32">
              <a:extLst>
                <a:ext uri="{FF2B5EF4-FFF2-40B4-BE49-F238E27FC236}">
                  <a16:creationId xmlns:a16="http://schemas.microsoft.com/office/drawing/2014/main" id="{6D909C82-1A57-413D-98E8-24058BA4872E}"/>
                </a:ext>
              </a:extLst>
            </p:cNvPr>
            <p:cNvSpPr/>
            <p:nvPr/>
          </p:nvSpPr>
          <p:spPr>
            <a:xfrm>
              <a:off x="1639287" y="5051870"/>
              <a:ext cx="657718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38" name="矩形: 圓角 37">
              <a:extLst>
                <a:ext uri="{FF2B5EF4-FFF2-40B4-BE49-F238E27FC236}">
                  <a16:creationId xmlns:a16="http://schemas.microsoft.com/office/drawing/2014/main" id="{FB3E977C-4CCE-4466-8701-C9682A299B53}"/>
                </a:ext>
              </a:extLst>
            </p:cNvPr>
            <p:cNvSpPr/>
            <p:nvPr/>
          </p:nvSpPr>
          <p:spPr>
            <a:xfrm>
              <a:off x="2392766" y="5051870"/>
              <a:ext cx="657718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39" name="矩形: 圓角 38">
              <a:extLst>
                <a:ext uri="{FF2B5EF4-FFF2-40B4-BE49-F238E27FC236}">
                  <a16:creationId xmlns:a16="http://schemas.microsoft.com/office/drawing/2014/main" id="{B33B811E-C237-4110-84B1-17F5E6E3CF26}"/>
                </a:ext>
              </a:extLst>
            </p:cNvPr>
            <p:cNvSpPr/>
            <p:nvPr/>
          </p:nvSpPr>
          <p:spPr>
            <a:xfrm>
              <a:off x="3164695" y="5051870"/>
              <a:ext cx="657718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40" name="矩形: 圓角 39">
              <a:extLst>
                <a:ext uri="{FF2B5EF4-FFF2-40B4-BE49-F238E27FC236}">
                  <a16:creationId xmlns:a16="http://schemas.microsoft.com/office/drawing/2014/main" id="{29A12CCE-4E94-4A5F-8D5D-A9052DCF2436}"/>
                </a:ext>
              </a:extLst>
            </p:cNvPr>
            <p:cNvSpPr/>
            <p:nvPr/>
          </p:nvSpPr>
          <p:spPr>
            <a:xfrm>
              <a:off x="3915445" y="5051870"/>
              <a:ext cx="657718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0A991273-3EE4-4C68-A7D1-4FCAB30E88F4}"/>
                </a:ext>
              </a:extLst>
            </p:cNvPr>
            <p:cNvSpPr/>
            <p:nvPr/>
          </p:nvSpPr>
          <p:spPr>
            <a:xfrm>
              <a:off x="4656693" y="5051870"/>
              <a:ext cx="657718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42" name="矩形: 圓角 41">
              <a:extLst>
                <a:ext uri="{FF2B5EF4-FFF2-40B4-BE49-F238E27FC236}">
                  <a16:creationId xmlns:a16="http://schemas.microsoft.com/office/drawing/2014/main" id="{87197F30-7C1A-450D-8570-271647F68F58}"/>
                </a:ext>
              </a:extLst>
            </p:cNvPr>
            <p:cNvSpPr/>
            <p:nvPr/>
          </p:nvSpPr>
          <p:spPr>
            <a:xfrm>
              <a:off x="5392884" y="5051870"/>
              <a:ext cx="657718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43" name="矩形: 圓角 42">
              <a:extLst>
                <a:ext uri="{FF2B5EF4-FFF2-40B4-BE49-F238E27FC236}">
                  <a16:creationId xmlns:a16="http://schemas.microsoft.com/office/drawing/2014/main" id="{79F522A9-DC90-45CB-9A66-56A9AEC9C5EB}"/>
                </a:ext>
              </a:extLst>
            </p:cNvPr>
            <p:cNvSpPr/>
            <p:nvPr/>
          </p:nvSpPr>
          <p:spPr>
            <a:xfrm>
              <a:off x="6134132" y="5051870"/>
              <a:ext cx="657718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cxnSp>
          <p:nvCxnSpPr>
            <p:cNvPr id="68" name="直線接點 67">
              <a:extLst>
                <a:ext uri="{FF2B5EF4-FFF2-40B4-BE49-F238E27FC236}">
                  <a16:creationId xmlns:a16="http://schemas.microsoft.com/office/drawing/2014/main" id="{73AF93E4-C0CB-4763-B00A-C800CDEEFE81}"/>
                </a:ext>
              </a:extLst>
            </p:cNvPr>
            <p:cNvCxnSpPr>
              <a:cxnSpLocks/>
              <a:stCxn id="33" idx="0"/>
              <a:endCxn id="22" idx="4"/>
            </p:cNvCxnSpPr>
            <p:nvPr/>
          </p:nvCxnSpPr>
          <p:spPr>
            <a:xfrm flipH="1" flipV="1">
              <a:off x="1563570" y="4672091"/>
              <a:ext cx="404576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接點 68">
              <a:extLst>
                <a:ext uri="{FF2B5EF4-FFF2-40B4-BE49-F238E27FC236}">
                  <a16:creationId xmlns:a16="http://schemas.microsoft.com/office/drawing/2014/main" id="{F522EDDD-7C24-4A25-886A-0AC17CC1AAF8}"/>
                </a:ext>
              </a:extLst>
            </p:cNvPr>
            <p:cNvCxnSpPr>
              <a:cxnSpLocks/>
              <a:stCxn id="22" idx="4"/>
              <a:endCxn id="32" idx="0"/>
            </p:cNvCxnSpPr>
            <p:nvPr/>
          </p:nvCxnSpPr>
          <p:spPr>
            <a:xfrm flipH="1">
              <a:off x="1205651" y="4672091"/>
              <a:ext cx="357919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接點 74">
              <a:extLst>
                <a:ext uri="{FF2B5EF4-FFF2-40B4-BE49-F238E27FC236}">
                  <a16:creationId xmlns:a16="http://schemas.microsoft.com/office/drawing/2014/main" id="{8EA955A5-C69A-47B0-BD69-3C66F45BE44F}"/>
                </a:ext>
              </a:extLst>
            </p:cNvPr>
            <p:cNvCxnSpPr>
              <a:cxnSpLocks/>
              <a:stCxn id="39" idx="0"/>
              <a:endCxn id="23" idx="4"/>
            </p:cNvCxnSpPr>
            <p:nvPr/>
          </p:nvCxnSpPr>
          <p:spPr>
            <a:xfrm flipH="1" flipV="1">
              <a:off x="3099569" y="4672091"/>
              <a:ext cx="393985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接點 75">
              <a:extLst>
                <a:ext uri="{FF2B5EF4-FFF2-40B4-BE49-F238E27FC236}">
                  <a16:creationId xmlns:a16="http://schemas.microsoft.com/office/drawing/2014/main" id="{5494C188-0C6B-4E71-89B0-13464FC76E7D}"/>
                </a:ext>
              </a:extLst>
            </p:cNvPr>
            <p:cNvCxnSpPr>
              <a:cxnSpLocks/>
              <a:stCxn id="23" idx="4"/>
              <a:endCxn id="38" idx="0"/>
            </p:cNvCxnSpPr>
            <p:nvPr/>
          </p:nvCxnSpPr>
          <p:spPr>
            <a:xfrm flipH="1">
              <a:off x="2721625" y="4672091"/>
              <a:ext cx="377944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接點 82">
              <a:extLst>
                <a:ext uri="{FF2B5EF4-FFF2-40B4-BE49-F238E27FC236}">
                  <a16:creationId xmlns:a16="http://schemas.microsoft.com/office/drawing/2014/main" id="{121C8021-53F6-4DBE-A80E-BB1B97072D31}"/>
                </a:ext>
              </a:extLst>
            </p:cNvPr>
            <p:cNvCxnSpPr>
              <a:cxnSpLocks/>
              <a:stCxn id="41" idx="0"/>
              <a:endCxn id="30" idx="4"/>
            </p:cNvCxnSpPr>
            <p:nvPr/>
          </p:nvCxnSpPr>
          <p:spPr>
            <a:xfrm flipH="1" flipV="1">
              <a:off x="4579819" y="4672091"/>
              <a:ext cx="405733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接點 83">
              <a:extLst>
                <a:ext uri="{FF2B5EF4-FFF2-40B4-BE49-F238E27FC236}">
                  <a16:creationId xmlns:a16="http://schemas.microsoft.com/office/drawing/2014/main" id="{2214CF5D-BB80-46A2-962E-096AFE1491F0}"/>
                </a:ext>
              </a:extLst>
            </p:cNvPr>
            <p:cNvCxnSpPr>
              <a:cxnSpLocks/>
              <a:stCxn id="30" idx="4"/>
              <a:endCxn id="40" idx="0"/>
            </p:cNvCxnSpPr>
            <p:nvPr/>
          </p:nvCxnSpPr>
          <p:spPr>
            <a:xfrm flipH="1">
              <a:off x="4244304" y="4672091"/>
              <a:ext cx="335515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接點 88">
              <a:extLst>
                <a:ext uri="{FF2B5EF4-FFF2-40B4-BE49-F238E27FC236}">
                  <a16:creationId xmlns:a16="http://schemas.microsoft.com/office/drawing/2014/main" id="{67977C9F-902A-460C-95C8-AE4DC57FD3F6}"/>
                </a:ext>
              </a:extLst>
            </p:cNvPr>
            <p:cNvCxnSpPr>
              <a:cxnSpLocks/>
              <a:stCxn id="24" idx="4"/>
              <a:endCxn id="42" idx="0"/>
            </p:cNvCxnSpPr>
            <p:nvPr/>
          </p:nvCxnSpPr>
          <p:spPr>
            <a:xfrm flipH="1">
              <a:off x="5721743" y="4672091"/>
              <a:ext cx="344834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接點 89">
              <a:extLst>
                <a:ext uri="{FF2B5EF4-FFF2-40B4-BE49-F238E27FC236}">
                  <a16:creationId xmlns:a16="http://schemas.microsoft.com/office/drawing/2014/main" id="{62F13589-863D-43E0-9929-1B16297F2B94}"/>
                </a:ext>
              </a:extLst>
            </p:cNvPr>
            <p:cNvCxnSpPr>
              <a:cxnSpLocks/>
              <a:stCxn id="43" idx="0"/>
              <a:endCxn id="24" idx="4"/>
            </p:cNvCxnSpPr>
            <p:nvPr/>
          </p:nvCxnSpPr>
          <p:spPr>
            <a:xfrm flipH="1" flipV="1">
              <a:off x="6066577" y="4672091"/>
              <a:ext cx="396414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群組 153">
            <a:extLst>
              <a:ext uri="{FF2B5EF4-FFF2-40B4-BE49-F238E27FC236}">
                <a16:creationId xmlns:a16="http://schemas.microsoft.com/office/drawing/2014/main" id="{03443F97-C047-4177-8956-DFC161DF7769}"/>
              </a:ext>
            </a:extLst>
          </p:cNvPr>
          <p:cNvGrpSpPr/>
          <p:nvPr/>
        </p:nvGrpSpPr>
        <p:grpSpPr>
          <a:xfrm>
            <a:off x="6879602" y="1778060"/>
            <a:ext cx="4625615" cy="4400056"/>
            <a:chOff x="6934985" y="1690688"/>
            <a:chExt cx="4625615" cy="4400056"/>
          </a:xfrm>
        </p:grpSpPr>
        <p:sp>
          <p:nvSpPr>
            <p:cNvPr id="74" name="橢圓 73">
              <a:extLst>
                <a:ext uri="{FF2B5EF4-FFF2-40B4-BE49-F238E27FC236}">
                  <a16:creationId xmlns:a16="http://schemas.microsoft.com/office/drawing/2014/main" id="{C0ED9D33-C1B7-4779-96EE-773A8F5D0141}"/>
                </a:ext>
              </a:extLst>
            </p:cNvPr>
            <p:cNvSpPr/>
            <p:nvPr/>
          </p:nvSpPr>
          <p:spPr>
            <a:xfrm>
              <a:off x="8465992" y="1690688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8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77" name="橢圓 76">
              <a:extLst>
                <a:ext uri="{FF2B5EF4-FFF2-40B4-BE49-F238E27FC236}">
                  <a16:creationId xmlns:a16="http://schemas.microsoft.com/office/drawing/2014/main" id="{D53597AC-AEAD-420B-9671-6EA076CFED39}"/>
                </a:ext>
              </a:extLst>
            </p:cNvPr>
            <p:cNvSpPr/>
            <p:nvPr/>
          </p:nvSpPr>
          <p:spPr>
            <a:xfrm>
              <a:off x="8604925" y="3758696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10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78" name="橢圓 77">
              <a:extLst>
                <a:ext uri="{FF2B5EF4-FFF2-40B4-BE49-F238E27FC236}">
                  <a16:creationId xmlns:a16="http://schemas.microsoft.com/office/drawing/2014/main" id="{3C6A904B-D463-4679-B8CD-8133EEC2D198}"/>
                </a:ext>
              </a:extLst>
            </p:cNvPr>
            <p:cNvSpPr/>
            <p:nvPr/>
          </p:nvSpPr>
          <p:spPr>
            <a:xfrm>
              <a:off x="9555417" y="2780421"/>
              <a:ext cx="631094" cy="631094"/>
            </a:xfrm>
            <a:prstGeom prst="ellipse">
              <a:avLst/>
            </a:prstGeom>
            <a:solidFill>
              <a:srgbClr val="C0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79" name="橢圓 78">
              <a:extLst>
                <a:ext uri="{FF2B5EF4-FFF2-40B4-BE49-F238E27FC236}">
                  <a16:creationId xmlns:a16="http://schemas.microsoft.com/office/drawing/2014/main" id="{E22F2439-7FC6-45E4-BD7F-04C43CD70780}"/>
                </a:ext>
              </a:extLst>
            </p:cNvPr>
            <p:cNvSpPr/>
            <p:nvPr/>
          </p:nvSpPr>
          <p:spPr>
            <a:xfrm>
              <a:off x="7879132" y="4736971"/>
              <a:ext cx="631094" cy="631094"/>
            </a:xfrm>
            <a:prstGeom prst="ellipse">
              <a:avLst/>
            </a:prstGeom>
            <a:solidFill>
              <a:srgbClr val="C0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80" name="橢圓 79">
              <a:extLst>
                <a:ext uri="{FF2B5EF4-FFF2-40B4-BE49-F238E27FC236}">
                  <a16:creationId xmlns:a16="http://schemas.microsoft.com/office/drawing/2014/main" id="{A894C519-E53D-423B-B8B7-ACA89075480C}"/>
                </a:ext>
              </a:extLst>
            </p:cNvPr>
            <p:cNvSpPr/>
            <p:nvPr/>
          </p:nvSpPr>
          <p:spPr>
            <a:xfrm>
              <a:off x="9370800" y="4736971"/>
              <a:ext cx="631094" cy="631094"/>
            </a:xfrm>
            <a:prstGeom prst="ellipse">
              <a:avLst/>
            </a:prstGeom>
            <a:solidFill>
              <a:srgbClr val="C0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11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81" name="橢圓 80">
              <a:extLst>
                <a:ext uri="{FF2B5EF4-FFF2-40B4-BE49-F238E27FC236}">
                  <a16:creationId xmlns:a16="http://schemas.microsoft.com/office/drawing/2014/main" id="{4560B987-C87C-46CB-A2A6-381D504B4BA7}"/>
                </a:ext>
              </a:extLst>
            </p:cNvPr>
            <p:cNvSpPr/>
            <p:nvPr/>
          </p:nvSpPr>
          <p:spPr>
            <a:xfrm>
              <a:off x="10537965" y="3758696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82" name="直線接點 81">
              <a:extLst>
                <a:ext uri="{FF2B5EF4-FFF2-40B4-BE49-F238E27FC236}">
                  <a16:creationId xmlns:a16="http://schemas.microsoft.com/office/drawing/2014/main" id="{18E78C66-02B5-42BF-B69D-4A3AF29A98DB}"/>
                </a:ext>
              </a:extLst>
            </p:cNvPr>
            <p:cNvCxnSpPr>
              <a:cxnSpLocks/>
              <a:stCxn id="77" idx="4"/>
              <a:endCxn id="80" idx="0"/>
            </p:cNvCxnSpPr>
            <p:nvPr/>
          </p:nvCxnSpPr>
          <p:spPr>
            <a:xfrm>
              <a:off x="8920472" y="4389790"/>
              <a:ext cx="765875" cy="34718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接點 84">
              <a:extLst>
                <a:ext uri="{FF2B5EF4-FFF2-40B4-BE49-F238E27FC236}">
                  <a16:creationId xmlns:a16="http://schemas.microsoft.com/office/drawing/2014/main" id="{9DCA579B-E5E1-436A-8B70-2AE5A805B054}"/>
                </a:ext>
              </a:extLst>
            </p:cNvPr>
            <p:cNvCxnSpPr>
              <a:cxnSpLocks/>
              <a:stCxn id="77" idx="4"/>
              <a:endCxn id="79" idx="0"/>
            </p:cNvCxnSpPr>
            <p:nvPr/>
          </p:nvCxnSpPr>
          <p:spPr>
            <a:xfrm flipH="1">
              <a:off x="8194679" y="4389790"/>
              <a:ext cx="725793" cy="34718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接點 85">
              <a:extLst>
                <a:ext uri="{FF2B5EF4-FFF2-40B4-BE49-F238E27FC236}">
                  <a16:creationId xmlns:a16="http://schemas.microsoft.com/office/drawing/2014/main" id="{85990C97-5310-44BE-BD7B-660662A27303}"/>
                </a:ext>
              </a:extLst>
            </p:cNvPr>
            <p:cNvCxnSpPr>
              <a:cxnSpLocks/>
              <a:stCxn id="78" idx="4"/>
              <a:endCxn id="81" idx="0"/>
            </p:cNvCxnSpPr>
            <p:nvPr/>
          </p:nvCxnSpPr>
          <p:spPr>
            <a:xfrm>
              <a:off x="9870964" y="3411515"/>
              <a:ext cx="982548" cy="34718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接點 86">
              <a:extLst>
                <a:ext uri="{FF2B5EF4-FFF2-40B4-BE49-F238E27FC236}">
                  <a16:creationId xmlns:a16="http://schemas.microsoft.com/office/drawing/2014/main" id="{0C18FBBA-B0F2-4EB6-952A-E3871D8A24D2}"/>
                </a:ext>
              </a:extLst>
            </p:cNvPr>
            <p:cNvCxnSpPr>
              <a:cxnSpLocks/>
              <a:stCxn id="74" idx="4"/>
              <a:endCxn id="78" idx="0"/>
            </p:cNvCxnSpPr>
            <p:nvPr/>
          </p:nvCxnSpPr>
          <p:spPr>
            <a:xfrm>
              <a:off x="8781539" y="2321782"/>
              <a:ext cx="1089425" cy="45863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橢圓 87">
              <a:extLst>
                <a:ext uri="{FF2B5EF4-FFF2-40B4-BE49-F238E27FC236}">
                  <a16:creationId xmlns:a16="http://schemas.microsoft.com/office/drawing/2014/main" id="{D19FBD98-BF65-4594-B252-FB01411AC055}"/>
                </a:ext>
              </a:extLst>
            </p:cNvPr>
            <p:cNvSpPr/>
            <p:nvPr/>
          </p:nvSpPr>
          <p:spPr>
            <a:xfrm>
              <a:off x="7285148" y="2738782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91" name="直線接點 90">
              <a:extLst>
                <a:ext uri="{FF2B5EF4-FFF2-40B4-BE49-F238E27FC236}">
                  <a16:creationId xmlns:a16="http://schemas.microsoft.com/office/drawing/2014/main" id="{F2E90978-6519-4555-BE04-01C775EED26A}"/>
                </a:ext>
              </a:extLst>
            </p:cNvPr>
            <p:cNvCxnSpPr>
              <a:cxnSpLocks/>
              <a:stCxn id="78" idx="4"/>
              <a:endCxn id="77" idx="0"/>
            </p:cNvCxnSpPr>
            <p:nvPr/>
          </p:nvCxnSpPr>
          <p:spPr>
            <a:xfrm flipH="1">
              <a:off x="8920472" y="3411515"/>
              <a:ext cx="950492" cy="34718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矩形: 圓角 91">
              <a:extLst>
                <a:ext uri="{FF2B5EF4-FFF2-40B4-BE49-F238E27FC236}">
                  <a16:creationId xmlns:a16="http://schemas.microsoft.com/office/drawing/2014/main" id="{CDD3C874-D955-4A0E-9A8D-FF1AD7919031}"/>
                </a:ext>
              </a:extLst>
            </p:cNvPr>
            <p:cNvSpPr/>
            <p:nvPr/>
          </p:nvSpPr>
          <p:spPr>
            <a:xfrm>
              <a:off x="7532160" y="5747844"/>
              <a:ext cx="631094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93" name="矩形: 圓角 92">
              <a:extLst>
                <a:ext uri="{FF2B5EF4-FFF2-40B4-BE49-F238E27FC236}">
                  <a16:creationId xmlns:a16="http://schemas.microsoft.com/office/drawing/2014/main" id="{6D909C82-1A57-413D-98E8-24058BA4872E}"/>
                </a:ext>
              </a:extLst>
            </p:cNvPr>
            <p:cNvSpPr/>
            <p:nvPr/>
          </p:nvSpPr>
          <p:spPr>
            <a:xfrm>
              <a:off x="8257987" y="5747844"/>
              <a:ext cx="631094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94" name="矩形: 圓角 93">
              <a:extLst>
                <a:ext uri="{FF2B5EF4-FFF2-40B4-BE49-F238E27FC236}">
                  <a16:creationId xmlns:a16="http://schemas.microsoft.com/office/drawing/2014/main" id="{FB3E977C-4CCE-4466-8701-C9682A299B53}"/>
                </a:ext>
              </a:extLst>
            </p:cNvPr>
            <p:cNvSpPr/>
            <p:nvPr/>
          </p:nvSpPr>
          <p:spPr>
            <a:xfrm>
              <a:off x="9028358" y="5747844"/>
              <a:ext cx="631094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95" name="矩形: 圓角 94">
              <a:extLst>
                <a:ext uri="{FF2B5EF4-FFF2-40B4-BE49-F238E27FC236}">
                  <a16:creationId xmlns:a16="http://schemas.microsoft.com/office/drawing/2014/main" id="{B33B811E-C237-4110-84B1-17F5E6E3CF26}"/>
                </a:ext>
              </a:extLst>
            </p:cNvPr>
            <p:cNvSpPr/>
            <p:nvPr/>
          </p:nvSpPr>
          <p:spPr>
            <a:xfrm>
              <a:off x="9748692" y="5747844"/>
              <a:ext cx="631094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96" name="矩形: 圓角 95">
              <a:extLst>
                <a:ext uri="{FF2B5EF4-FFF2-40B4-BE49-F238E27FC236}">
                  <a16:creationId xmlns:a16="http://schemas.microsoft.com/office/drawing/2014/main" id="{29A12CCE-4E94-4A5F-8D5D-A9052DCF2436}"/>
                </a:ext>
              </a:extLst>
            </p:cNvPr>
            <p:cNvSpPr/>
            <p:nvPr/>
          </p:nvSpPr>
          <p:spPr>
            <a:xfrm>
              <a:off x="6934985" y="3749655"/>
              <a:ext cx="631094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97" name="矩形: 圓角 96">
              <a:extLst>
                <a:ext uri="{FF2B5EF4-FFF2-40B4-BE49-F238E27FC236}">
                  <a16:creationId xmlns:a16="http://schemas.microsoft.com/office/drawing/2014/main" id="{0A991273-3EE4-4C68-A7D1-4FCAB30E88F4}"/>
                </a:ext>
              </a:extLst>
            </p:cNvPr>
            <p:cNvSpPr/>
            <p:nvPr/>
          </p:nvSpPr>
          <p:spPr>
            <a:xfrm>
              <a:off x="7677407" y="3749655"/>
              <a:ext cx="631094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98" name="矩形: 圓角 97">
              <a:extLst>
                <a:ext uri="{FF2B5EF4-FFF2-40B4-BE49-F238E27FC236}">
                  <a16:creationId xmlns:a16="http://schemas.microsoft.com/office/drawing/2014/main" id="{87197F30-7C1A-450D-8570-271647F68F58}"/>
                </a:ext>
              </a:extLst>
            </p:cNvPr>
            <p:cNvSpPr/>
            <p:nvPr/>
          </p:nvSpPr>
          <p:spPr>
            <a:xfrm>
              <a:off x="10186511" y="4769569"/>
              <a:ext cx="631094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99" name="矩形: 圓角 98">
              <a:extLst>
                <a:ext uri="{FF2B5EF4-FFF2-40B4-BE49-F238E27FC236}">
                  <a16:creationId xmlns:a16="http://schemas.microsoft.com/office/drawing/2014/main" id="{79F522A9-DC90-45CB-9A66-56A9AEC9C5EB}"/>
                </a:ext>
              </a:extLst>
            </p:cNvPr>
            <p:cNvSpPr/>
            <p:nvPr/>
          </p:nvSpPr>
          <p:spPr>
            <a:xfrm>
              <a:off x="10929506" y="4769569"/>
              <a:ext cx="631094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cxnSp>
          <p:nvCxnSpPr>
            <p:cNvPr id="100" name="直線接點 99">
              <a:extLst>
                <a:ext uri="{FF2B5EF4-FFF2-40B4-BE49-F238E27FC236}">
                  <a16:creationId xmlns:a16="http://schemas.microsoft.com/office/drawing/2014/main" id="{73AF93E4-C0CB-4763-B00A-C800CDEEFE81}"/>
                </a:ext>
              </a:extLst>
            </p:cNvPr>
            <p:cNvCxnSpPr>
              <a:cxnSpLocks/>
              <a:stCxn id="93" idx="0"/>
              <a:endCxn id="79" idx="4"/>
            </p:cNvCxnSpPr>
            <p:nvPr/>
          </p:nvCxnSpPr>
          <p:spPr>
            <a:xfrm flipH="1" flipV="1">
              <a:off x="8194679" y="5368065"/>
              <a:ext cx="378855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接點 100">
              <a:extLst>
                <a:ext uri="{FF2B5EF4-FFF2-40B4-BE49-F238E27FC236}">
                  <a16:creationId xmlns:a16="http://schemas.microsoft.com/office/drawing/2014/main" id="{F522EDDD-7C24-4A25-886A-0AC17CC1AAF8}"/>
                </a:ext>
              </a:extLst>
            </p:cNvPr>
            <p:cNvCxnSpPr>
              <a:cxnSpLocks/>
              <a:stCxn id="79" idx="4"/>
              <a:endCxn id="92" idx="0"/>
            </p:cNvCxnSpPr>
            <p:nvPr/>
          </p:nvCxnSpPr>
          <p:spPr>
            <a:xfrm flipH="1">
              <a:off x="7847707" y="5368065"/>
              <a:ext cx="346972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接點 101">
              <a:extLst>
                <a:ext uri="{FF2B5EF4-FFF2-40B4-BE49-F238E27FC236}">
                  <a16:creationId xmlns:a16="http://schemas.microsoft.com/office/drawing/2014/main" id="{8EA955A5-C69A-47B0-BD69-3C66F45BE44F}"/>
                </a:ext>
              </a:extLst>
            </p:cNvPr>
            <p:cNvCxnSpPr>
              <a:cxnSpLocks/>
              <a:stCxn id="95" idx="0"/>
              <a:endCxn id="80" idx="4"/>
            </p:cNvCxnSpPr>
            <p:nvPr/>
          </p:nvCxnSpPr>
          <p:spPr>
            <a:xfrm flipH="1" flipV="1">
              <a:off x="9686347" y="5368065"/>
              <a:ext cx="377892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接點 102">
              <a:extLst>
                <a:ext uri="{FF2B5EF4-FFF2-40B4-BE49-F238E27FC236}">
                  <a16:creationId xmlns:a16="http://schemas.microsoft.com/office/drawing/2014/main" id="{5494C188-0C6B-4E71-89B0-13464FC76E7D}"/>
                </a:ext>
              </a:extLst>
            </p:cNvPr>
            <p:cNvCxnSpPr>
              <a:cxnSpLocks/>
              <a:stCxn id="80" idx="4"/>
              <a:endCxn id="94" idx="0"/>
            </p:cNvCxnSpPr>
            <p:nvPr/>
          </p:nvCxnSpPr>
          <p:spPr>
            <a:xfrm flipH="1">
              <a:off x="9343905" y="5368065"/>
              <a:ext cx="342442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接點 103">
              <a:extLst>
                <a:ext uri="{FF2B5EF4-FFF2-40B4-BE49-F238E27FC236}">
                  <a16:creationId xmlns:a16="http://schemas.microsoft.com/office/drawing/2014/main" id="{121C8021-53F6-4DBE-A80E-BB1B97072D31}"/>
                </a:ext>
              </a:extLst>
            </p:cNvPr>
            <p:cNvCxnSpPr>
              <a:cxnSpLocks/>
              <a:stCxn id="97" idx="0"/>
              <a:endCxn id="88" idx="4"/>
            </p:cNvCxnSpPr>
            <p:nvPr/>
          </p:nvCxnSpPr>
          <p:spPr>
            <a:xfrm flipH="1" flipV="1">
              <a:off x="7600695" y="3369876"/>
              <a:ext cx="392259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接點 104">
              <a:extLst>
                <a:ext uri="{FF2B5EF4-FFF2-40B4-BE49-F238E27FC236}">
                  <a16:creationId xmlns:a16="http://schemas.microsoft.com/office/drawing/2014/main" id="{2214CF5D-BB80-46A2-962E-096AFE1491F0}"/>
                </a:ext>
              </a:extLst>
            </p:cNvPr>
            <p:cNvCxnSpPr>
              <a:cxnSpLocks/>
              <a:stCxn id="88" idx="4"/>
              <a:endCxn id="96" idx="0"/>
            </p:cNvCxnSpPr>
            <p:nvPr/>
          </p:nvCxnSpPr>
          <p:spPr>
            <a:xfrm flipH="1">
              <a:off x="7250532" y="3369876"/>
              <a:ext cx="350163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接點 105">
              <a:extLst>
                <a:ext uri="{FF2B5EF4-FFF2-40B4-BE49-F238E27FC236}">
                  <a16:creationId xmlns:a16="http://schemas.microsoft.com/office/drawing/2014/main" id="{67977C9F-902A-460C-95C8-AE4DC57FD3F6}"/>
                </a:ext>
              </a:extLst>
            </p:cNvPr>
            <p:cNvCxnSpPr>
              <a:cxnSpLocks/>
              <a:stCxn id="81" idx="4"/>
              <a:endCxn id="98" idx="0"/>
            </p:cNvCxnSpPr>
            <p:nvPr/>
          </p:nvCxnSpPr>
          <p:spPr>
            <a:xfrm flipH="1">
              <a:off x="10502058" y="4389790"/>
              <a:ext cx="351454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接點 106">
              <a:extLst>
                <a:ext uri="{FF2B5EF4-FFF2-40B4-BE49-F238E27FC236}">
                  <a16:creationId xmlns:a16="http://schemas.microsoft.com/office/drawing/2014/main" id="{62F13589-863D-43E0-9929-1B16297F2B94}"/>
                </a:ext>
              </a:extLst>
            </p:cNvPr>
            <p:cNvCxnSpPr>
              <a:cxnSpLocks/>
              <a:stCxn id="99" idx="0"/>
              <a:endCxn id="81" idx="4"/>
            </p:cNvCxnSpPr>
            <p:nvPr/>
          </p:nvCxnSpPr>
          <p:spPr>
            <a:xfrm flipH="1" flipV="1">
              <a:off x="10853512" y="4389790"/>
              <a:ext cx="391541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接點 107">
              <a:extLst>
                <a:ext uri="{FF2B5EF4-FFF2-40B4-BE49-F238E27FC236}">
                  <a16:creationId xmlns:a16="http://schemas.microsoft.com/office/drawing/2014/main" id="{604A4EED-92B4-4C16-8465-822FF75E64DD}"/>
                </a:ext>
              </a:extLst>
            </p:cNvPr>
            <p:cNvCxnSpPr>
              <a:cxnSpLocks/>
              <a:stCxn id="74" idx="4"/>
              <a:endCxn id="88" idx="0"/>
            </p:cNvCxnSpPr>
            <p:nvPr/>
          </p:nvCxnSpPr>
          <p:spPr>
            <a:xfrm flipH="1">
              <a:off x="7600695" y="2321782"/>
              <a:ext cx="1180844" cy="41700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6" name="直線接點 155">
            <a:extLst>
              <a:ext uri="{FF2B5EF4-FFF2-40B4-BE49-F238E27FC236}">
                <a16:creationId xmlns:a16="http://schemas.microsoft.com/office/drawing/2014/main" id="{A8EE128D-5600-4842-94BE-7E8E88E0F377}"/>
              </a:ext>
            </a:extLst>
          </p:cNvPr>
          <p:cNvCxnSpPr>
            <a:cxnSpLocks/>
          </p:cNvCxnSpPr>
          <p:nvPr/>
        </p:nvCxnSpPr>
        <p:spPr>
          <a:xfrm>
            <a:off x="6580094" y="1407459"/>
            <a:ext cx="0" cy="515470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25024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1CBE48E2-41FD-4EDA-8801-606A138B7FC3}" vid="{F6EAACDE-0833-4468-B256-0551E00349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348</TotalTime>
  <Words>547</Words>
  <Application>Microsoft Office PowerPoint</Application>
  <PresentationFormat>寬螢幕</PresentationFormat>
  <Paragraphs>106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0" baseType="lpstr">
      <vt:lpstr>Arial</vt:lpstr>
      <vt:lpstr>Consolas</vt:lpstr>
      <vt:lpstr>TYIC</vt:lpstr>
      <vt:lpstr>補充：進階資料結構與演算法</vt:lpstr>
      <vt:lpstr>樹與二元樹</vt:lpstr>
      <vt:lpstr>樹與二元樹</vt:lpstr>
      <vt:lpstr>二元搜尋樹</vt:lpstr>
      <vt:lpstr>二元搜尋樹</vt:lpstr>
      <vt:lpstr>紅黑樹</vt:lpstr>
      <vt:lpstr>紅黑樹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91_補充：進階資料結構與演算法</dc:title>
  <dc:creator>TYIC</dc:creator>
  <cp:lastModifiedBy>Myster</cp:lastModifiedBy>
  <cp:revision>173</cp:revision>
  <dcterms:created xsi:type="dcterms:W3CDTF">2024-09-07T06:19:01Z</dcterms:created>
  <dcterms:modified xsi:type="dcterms:W3CDTF">2024-11-17T12:10:53Z</dcterms:modified>
</cp:coreProperties>
</file>