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31" r:id="rId3"/>
    <p:sldId id="357" r:id="rId4"/>
    <p:sldId id="320" r:id="rId5"/>
    <p:sldId id="319" r:id="rId6"/>
    <p:sldId id="312" r:id="rId7"/>
    <p:sldId id="316" r:id="rId8"/>
    <p:sldId id="342" r:id="rId9"/>
    <p:sldId id="343" r:id="rId10"/>
    <p:sldId id="344" r:id="rId11"/>
    <p:sldId id="345" r:id="rId12"/>
    <p:sldId id="346" r:id="rId13"/>
    <p:sldId id="334" r:id="rId14"/>
    <p:sldId id="335" r:id="rId15"/>
    <p:sldId id="339" r:id="rId16"/>
    <p:sldId id="347" r:id="rId17"/>
    <p:sldId id="298" r:id="rId18"/>
    <p:sldId id="299" r:id="rId19"/>
    <p:sldId id="338" r:id="rId20"/>
    <p:sldId id="349" r:id="rId21"/>
    <p:sldId id="348" r:id="rId22"/>
    <p:sldId id="271" r:id="rId23"/>
    <p:sldId id="272" r:id="rId24"/>
    <p:sldId id="340" r:id="rId25"/>
    <p:sldId id="337" r:id="rId26"/>
    <p:sldId id="336" r:id="rId27"/>
    <p:sldId id="354" r:id="rId28"/>
    <p:sldId id="355" r:id="rId29"/>
    <p:sldId id="351" r:id="rId30"/>
    <p:sldId id="356" r:id="rId31"/>
    <p:sldId id="341" r:id="rId32"/>
    <p:sldId id="350" r:id="rId33"/>
    <p:sldId id="353" r:id="rId34"/>
    <p:sldId id="352" r:id="rId35"/>
    <p:sldId id="359" r:id="rId36"/>
    <p:sldId id="358" r:id="rId37"/>
    <p:sldId id="360" r:id="rId38"/>
    <p:sldId id="361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99"/>
    <a:srgbClr val="66FFFF"/>
    <a:srgbClr val="9999FF"/>
    <a:srgbClr val="3366FF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3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02761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599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2761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897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0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1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2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3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4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1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2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math/src/Main3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1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2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3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B11-5E99-46E4-B40F-6F2A2FA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78BB-5658-432F-8E7E-FA1C5538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435"/>
            <a:ext cx="10515600" cy="2629554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是在函數的趨近上下界相等時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用來表示函數的趨近界線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Θ(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003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EFB0-6C57-4DF4-9644-7F5CF889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92" y="617467"/>
            <a:ext cx="6126266" cy="1325563"/>
          </a:xfrm>
        </p:spPr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3262A-1E76-4229-A17C-9056DA15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615339"/>
            <a:ext cx="5602941" cy="56273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en-US" altLang="zh-TW">
                <a:solidFill>
                  <a:srgbClr val="00B0F0"/>
                </a:solidFill>
              </a:rPr>
              <a:t>(time complexity)</a:t>
            </a:r>
          </a:p>
          <a:p>
            <a:r>
              <a:rPr lang="zh-TW" altLang="en-US"/>
              <a:t>是用於描述某一演算法</a:t>
            </a:r>
            <a:endParaRPr lang="en-US" altLang="zh-TW"/>
          </a:p>
          <a:p>
            <a:r>
              <a:rPr lang="zh-TW" altLang="en-US"/>
              <a:t>資料量與執行時間的關係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有：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常數時間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對數時間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線性時間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二次時間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線性對數時間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需注意，因為 </a:t>
            </a:r>
            <a:r>
              <a:rPr lang="en-US" altLang="zh-TW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故各時間複雜度大小之排序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不一定為真實執行時間多寡之排序</a:t>
            </a:r>
            <a:endParaRPr lang="en-US" altLang="zh-TW">
              <a:solidFill>
                <a:srgbClr val="FFFF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400CC8-62EF-42B6-BE9D-4CA1F466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3" y="2192491"/>
            <a:ext cx="6126265" cy="4050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5322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6E6C-C20D-4F9E-8B1F-76B5C8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6ACC-FE14-4E96-BABF-85584E9B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en-US" altLang="zh-TW">
                <a:solidFill>
                  <a:srgbClr val="00B0F0"/>
                </a:solidFill>
              </a:rPr>
              <a:t>(space complexity)</a:t>
            </a:r>
          </a:p>
          <a:p>
            <a:r>
              <a:rPr lang="zh-TW" altLang="en-US"/>
              <a:t>是用於描述某一演算法資料量與所需儲存空間的關係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同樣的，因為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故各空間複雜度大小之排序不一定為真實使用空間多寡之排序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通常在研究演算法時，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的重要性會大於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830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對於多個值，想要找尋最大值、最小值</a:t>
            </a:r>
            <a:endParaRPr lang="en-US" altLang="zh-TW"/>
          </a:p>
          <a:p>
            <a:r>
              <a:rPr lang="zh-TW" altLang="en-US"/>
              <a:t>除了對資料排序外，也可利用以下方法，時間複雜度為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828576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BBDAED26-1AE7-4991-81EC-417538124134}"/>
              </a:ext>
            </a:extLst>
          </p:cNvPr>
          <p:cNvGrpSpPr/>
          <p:nvPr/>
        </p:nvGrpSpPr>
        <p:grpSpPr>
          <a:xfrm>
            <a:off x="1494420" y="1372219"/>
            <a:ext cx="9203160" cy="5175453"/>
            <a:chOff x="1494420" y="1372219"/>
            <a:chExt cx="9203160" cy="517545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AF6774-FC90-4FD1-82F4-AEFAC74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420" y="1372219"/>
              <a:ext cx="920316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006365" y="61783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680" y="24293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249350" y="1367412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509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261179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2A42FBC3-2CA0-41C3-8A69-A6F2EDF1E347}"/>
              </a:ext>
            </a:extLst>
          </p:cNvPr>
          <p:cNvGrpSpPr/>
          <p:nvPr/>
        </p:nvGrpSpPr>
        <p:grpSpPr>
          <a:xfrm>
            <a:off x="515469" y="2296644"/>
            <a:ext cx="7561685" cy="3973793"/>
            <a:chOff x="838200" y="2519082"/>
            <a:chExt cx="7561685" cy="3973793"/>
          </a:xfrm>
        </p:grpSpPr>
        <p:sp>
          <p:nvSpPr>
            <p:cNvPr id="159" name="Rectangle 2">
              <a:extLst>
                <a:ext uri="{FF2B5EF4-FFF2-40B4-BE49-F238E27FC236}">
                  <a16:creationId xmlns:a16="http://schemas.microsoft.com/office/drawing/2014/main" id="{12242000-66D2-4364-A61E-B2DF6167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2557"/>
              <a:ext cx="7561685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766378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985" y="2519082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3038661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364224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78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8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1BE514-23B4-4EE8-8588-F6A91FDA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每次只會搜尋可能區間中間的資料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若在搜尋到較目標大的資料時，下次搜尋只會搜尋較小的資料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若在搜尋到較目標小的資料時，下次搜尋只會搜尋較大的資料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重複直到搜尋到目標資料，或是可能區間無效，即找不到目標資料</a:t>
            </a:r>
            <a:endParaRPr lang="en-US" altLang="zh-TW"/>
          </a:p>
          <a:p>
            <a:r>
              <a:rPr lang="zh-TW" altLang="en-US"/>
              <a:t>程式上實現，會使用兩個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來紀錄可能區間的左邊界與右邊界</a:t>
            </a:r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較高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8823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64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73E5B35-7A4C-4E81-B9BA-9745A01DA40F}"/>
              </a:ext>
            </a:extLst>
          </p:cNvPr>
          <p:cNvGrpSpPr/>
          <p:nvPr/>
        </p:nvGrpSpPr>
        <p:grpSpPr>
          <a:xfrm>
            <a:off x="712693" y="1120913"/>
            <a:ext cx="10782063" cy="5262979"/>
            <a:chOff x="712693" y="1016138"/>
            <a:chExt cx="10782063" cy="5262979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95E70FA6-0539-4A72-8531-D02715A7E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93" y="1016138"/>
              <a:ext cx="10782063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10861249" y="594056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5856" y="1016138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8040545" y="3109466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Index: 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8040545" y="4574351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0166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40BE518-8463-4D6C-86D6-CB6927424B1E}"/>
              </a:ext>
            </a:extLst>
          </p:cNvPr>
          <p:cNvGrpSpPr/>
          <p:nvPr/>
        </p:nvGrpSpPr>
        <p:grpSpPr>
          <a:xfrm>
            <a:off x="4757587" y="1230513"/>
            <a:ext cx="6973384" cy="5093702"/>
            <a:chOff x="4380415" y="1362576"/>
            <a:chExt cx="6973384" cy="509370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9641DF5-39A2-439C-8B60-A62365A03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415" y="1362576"/>
              <a:ext cx="6973384" cy="509370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Insert Index: 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l);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資料應插入的索引值即為左邊界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14561-81BE-4D8D-8302-73AB42499A1B}"/>
                </a:ext>
              </a:extLst>
            </p:cNvPr>
            <p:cNvSpPr txBox="1"/>
            <p:nvPr/>
          </p:nvSpPr>
          <p:spPr>
            <a:xfrm>
              <a:off x="10720291" y="611772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340070BD-073E-4FF7-8360-C8ED4492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136257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9CB4A-D56B-4B88-B3BA-29F4ECAF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78" y="1086351"/>
            <a:ext cx="4257208" cy="1880227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在找不到目標時</a:t>
            </a:r>
            <a:endParaRPr lang="en-US" altLang="zh-TW" sz="2400"/>
          </a:p>
          <a:p>
            <a:r>
              <a:rPr lang="zh-TW" altLang="en-US" sz="2400"/>
              <a:t>可以找</a:t>
            </a:r>
            <a:r>
              <a:rPr lang="zh-TW" altLang="en-US" sz="2400">
                <a:solidFill>
                  <a:srgbClr val="FFFF00"/>
                </a:solidFill>
              </a:rPr>
              <a:t>大於目標的最小索引值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>
                <a:solidFill>
                  <a:srgbClr val="FFFF00"/>
                </a:solidFill>
              </a:rPr>
              <a:t>也就是若要將目標插入資料時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>
                <a:solidFill>
                  <a:srgbClr val="FFFF00"/>
                </a:solidFill>
              </a:rPr>
              <a:t>要插入到的索引值</a:t>
            </a:r>
            <a:endParaRPr lang="en-US" altLang="zh-TW" sz="2400">
              <a:solidFill>
                <a:srgbClr val="FFFF0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0A42ED-133C-4145-A67C-198E588A0126}"/>
              </a:ext>
            </a:extLst>
          </p:cNvPr>
          <p:cNvGrpSpPr/>
          <p:nvPr/>
        </p:nvGrpSpPr>
        <p:grpSpPr>
          <a:xfrm>
            <a:off x="500377" y="4139451"/>
            <a:ext cx="3938271" cy="1077218"/>
            <a:chOff x="8104094" y="3982335"/>
            <a:chExt cx="3938271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3FE33F02-61EF-4311-9A29-477B4456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4" y="3982335"/>
              <a:ext cx="3938271" cy="1077218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9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DEAEE0B-B0D4-4E8A-8392-1B1DB00433CB}"/>
                </a:ext>
              </a:extLst>
            </p:cNvPr>
            <p:cNvSpPr txBox="1"/>
            <p:nvPr/>
          </p:nvSpPr>
          <p:spPr>
            <a:xfrm>
              <a:off x="11072228" y="4720999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B6B6FB-07AF-4C39-B506-A8D024999052}"/>
              </a:ext>
            </a:extLst>
          </p:cNvPr>
          <p:cNvGrpSpPr/>
          <p:nvPr/>
        </p:nvGrpSpPr>
        <p:grpSpPr>
          <a:xfrm>
            <a:off x="500378" y="2954434"/>
            <a:ext cx="3938272" cy="1077218"/>
            <a:chOff x="8104095" y="3982335"/>
            <a:chExt cx="3938272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CA9CC578-C287-4DAE-87DB-5220D472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3982335"/>
              <a:ext cx="3938272" cy="1077218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1 2 3 4 5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0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F3A10CB-3747-4E65-A840-576E050CB78E}"/>
                </a:ext>
              </a:extLst>
            </p:cNvPr>
            <p:cNvSpPr txBox="1"/>
            <p:nvPr/>
          </p:nvSpPr>
          <p:spPr>
            <a:xfrm>
              <a:off x="11072228" y="4720999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5886EE-2F75-439E-B99D-44EEB0AD098A}"/>
              </a:ext>
            </a:extLst>
          </p:cNvPr>
          <p:cNvGrpSpPr/>
          <p:nvPr/>
        </p:nvGrpSpPr>
        <p:grpSpPr>
          <a:xfrm>
            <a:off x="500378" y="5302890"/>
            <a:ext cx="3938270" cy="1077218"/>
            <a:chOff x="8104095" y="3982335"/>
            <a:chExt cx="3938270" cy="1077218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27A9DB6D-8D09-478B-8ED3-61B32AAC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3982335"/>
              <a:ext cx="3938270" cy="1077218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6 7 8 9 10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5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C50866C-7DF3-42D2-9A98-FFDBD4FFBE77}"/>
                </a:ext>
              </a:extLst>
            </p:cNvPr>
            <p:cNvSpPr txBox="1"/>
            <p:nvPr/>
          </p:nvSpPr>
          <p:spPr>
            <a:xfrm>
              <a:off x="11072227" y="4720999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1310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8"/>
            <a:ext cx="10889669" cy="910792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072256"/>
            <a:ext cx="655574" cy="35480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2535766"/>
            <a:ext cx="10889669" cy="910792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4036660"/>
            <a:ext cx="10889669" cy="910792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354629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D0B704-1ACB-4CC6-A542-9E3D03860786}"/>
              </a:ext>
            </a:extLst>
          </p:cNvPr>
          <p:cNvGrpSpPr/>
          <p:nvPr/>
        </p:nvGrpSpPr>
        <p:grpSpPr>
          <a:xfrm>
            <a:off x="646545" y="5521014"/>
            <a:ext cx="10889669" cy="910792"/>
            <a:chOff x="646545" y="1159929"/>
            <a:chExt cx="10889669" cy="1325563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936BB32-AE4B-4516-9D5B-A178F27E72CE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700F3F7-3714-46A3-8A6F-E7CD8CFE3A8A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0B7128F5-C01F-4930-9787-32C6253D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36446249-444E-4FFD-B93F-12AE02FAC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684966F-495B-4986-870C-32515B5E3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5D28A497-837B-45D7-8AF8-4FCDEFEE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3EE50032-7F60-4D57-B80A-A03A5212C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4ED132C-FBCC-479D-B22D-B02B4A284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3F86108-E46D-4108-AD32-196765D1F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D1560E18-C404-48F8-89E4-5EF1CBB93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690F50B7-07E3-41EB-B658-70ECF1212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AB79BCE-AE99-473B-BD27-B1B509185AF6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E1E96C-D7ED-4E18-B59A-89CA636423B7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CD1799C-7795-4E77-94C9-BBCABF0F2A1E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2FE1310-E6B9-49CB-A3D1-8183DAD74B99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CCB1B598-CD14-408B-8127-882183C0A9E0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A1DDC7-D172-4F24-BB75-074D6AD1013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804A1A63-F3C3-4580-AB87-DA939083453D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75619D-B7C9-4A56-B34E-9A207734B9EF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B67CE66-D8DD-454E-917B-5730C3028F69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2" name="箭號: 向下 81">
              <a:extLst>
                <a:ext uri="{FF2B5EF4-FFF2-40B4-BE49-F238E27FC236}">
                  <a16:creationId xmlns:a16="http://schemas.microsoft.com/office/drawing/2014/main" id="{0DBA27EB-7332-4C56-9666-4BA4338968BD}"/>
                </a:ext>
              </a:extLst>
            </p:cNvPr>
            <p:cNvSpPr/>
            <p:nvPr/>
          </p:nvSpPr>
          <p:spPr>
            <a:xfrm>
              <a:off x="2473121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83" name="箭號: 向下 82">
              <a:extLst>
                <a:ext uri="{FF2B5EF4-FFF2-40B4-BE49-F238E27FC236}">
                  <a16:creationId xmlns:a16="http://schemas.microsoft.com/office/drawing/2014/main" id="{1389BD16-534D-4027-B8D8-EC019EE8AAB7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F278C57-CF94-4B4A-AF4C-D6E5DB6BCA0E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03" name="箭號: 向下 102">
            <a:extLst>
              <a:ext uri="{FF2B5EF4-FFF2-40B4-BE49-F238E27FC236}">
                <a16:creationId xmlns:a16="http://schemas.microsoft.com/office/drawing/2014/main" id="{20527670-DAB6-4987-BDFF-5317D66FD0D6}"/>
              </a:ext>
            </a:extLst>
          </p:cNvPr>
          <p:cNvSpPr/>
          <p:nvPr/>
        </p:nvSpPr>
        <p:spPr>
          <a:xfrm>
            <a:off x="5772932" y="506207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0E41DF21-B99D-4D40-A171-DE7B2B15BE3B}"/>
              </a:ext>
            </a:extLst>
          </p:cNvPr>
          <p:cNvSpPr/>
          <p:nvPr/>
        </p:nvSpPr>
        <p:spPr>
          <a:xfrm>
            <a:off x="3904801" y="5962762"/>
            <a:ext cx="414662" cy="4146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3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103" grpId="0" animBg="1"/>
      <p:bldP spid="1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  <a:r>
                  <a:rPr lang="en-US" altLang="zh-TW">
                    <a:solidFill>
                      <a:srgbClr val="00B0F0"/>
                    </a:solidFill>
                  </a:rPr>
                  <a:t>(least common multiple</a:t>
                </a:r>
                <a:r>
                  <a:rPr lang="zh-TW" altLang="en-US">
                    <a:solidFill>
                      <a:srgbClr val="00B0F0"/>
                    </a:solidFill>
                  </a:rPr>
                  <a:t>，簡稱 </a:t>
                </a:r>
                <a:r>
                  <a:rPr lang="en-US" altLang="zh-TW">
                    <a:solidFill>
                      <a:srgbClr val="00B0F0"/>
                    </a:solidFill>
                  </a:rPr>
                  <a:t>lcm)</a:t>
                </a:r>
              </a:p>
              <a:p>
                <a:r>
                  <a:rPr lang="zh-TW" altLang="en-US"/>
                  <a:t>程式實現常使用數學性質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𝑔𝑐𝑑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/>
                  <a:t>先求出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最大公因數</a:t>
                </a:r>
                <a:r>
                  <a:rPr lang="zh-TW" altLang="en-US"/>
                  <a:t>，再求出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  <a:blipFill>
                <a:blip r:embed="rId2"/>
                <a:stretch>
                  <a:fillRect l="-1217" t="-6312" b="-3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69B2F-0375-4B7D-82E1-A5A6706E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2EF70-AE7B-4386-8351-D2A58CCC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24"/>
            <a:ext cx="10515600" cy="2074022"/>
          </a:xfrm>
        </p:spPr>
        <p:txBody>
          <a:bodyPr/>
          <a:lstStyle/>
          <a:p>
            <a:r>
              <a:rPr lang="zh-TW" altLang="en-US"/>
              <a:t>在許多演算法中，會需要將兩個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/>
              <a:t>的資料</a:t>
            </a:r>
            <a:r>
              <a:rPr lang="zh-TW" altLang="en-US">
                <a:solidFill>
                  <a:srgbClr val="FFC000"/>
                </a:solidFill>
              </a:rPr>
              <a:t>交換</a:t>
            </a:r>
            <a:r>
              <a:rPr lang="en-US" altLang="zh-TW">
                <a:solidFill>
                  <a:srgbClr val="FFC000"/>
                </a:solidFill>
              </a:rPr>
              <a:t>(swap)</a:t>
            </a:r>
          </a:p>
          <a:p>
            <a:r>
              <a:rPr lang="zh-TW" altLang="en-US"/>
              <a:t>若直接將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，會導致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/>
              <a:t>的資料遺失</a:t>
            </a:r>
            <a:endParaRPr lang="en-US" altLang="zh-TW"/>
          </a:p>
          <a:p>
            <a:r>
              <a:rPr lang="zh-TW" altLang="en-US"/>
              <a:t>故應先將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給另一個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zh-TW" altLang="en-US"/>
              <a:t>，避免資料遺失</a:t>
            </a:r>
            <a:endParaRPr lang="en-US" altLang="zh-TW"/>
          </a:p>
          <a:p>
            <a:r>
              <a:rPr lang="zh-TW" altLang="en-US"/>
              <a:t>再將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，最後將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8D8CB91-C3D7-455A-B4EF-C6A25BF923A6}"/>
              </a:ext>
            </a:extLst>
          </p:cNvPr>
          <p:cNvSpPr/>
          <p:nvPr/>
        </p:nvSpPr>
        <p:spPr>
          <a:xfrm>
            <a:off x="309227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43A070B-1F9C-4233-A1E9-2BF0050FA365}"/>
              </a:ext>
            </a:extLst>
          </p:cNvPr>
          <p:cNvGrpSpPr/>
          <p:nvPr/>
        </p:nvGrpSpPr>
        <p:grpSpPr>
          <a:xfrm>
            <a:off x="784414" y="4034584"/>
            <a:ext cx="1492731" cy="2234924"/>
            <a:chOff x="209146" y="4078193"/>
            <a:chExt cx="1492731" cy="2234924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6DFBFBC2-0328-4AEE-881F-22D609E6B02E}"/>
                </a:ext>
              </a:extLst>
            </p:cNvPr>
            <p:cNvGrpSpPr/>
            <p:nvPr/>
          </p:nvGrpSpPr>
          <p:grpSpPr>
            <a:xfrm>
              <a:off x="573676" y="4917515"/>
              <a:ext cx="1121427" cy="556279"/>
              <a:chOff x="456363" y="5431113"/>
              <a:chExt cx="1121427" cy="55627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1D9A41-B14F-424E-A8A3-F493F77452C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6F3ACE3-D6FB-4B77-B269-C6F657BD154C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E9FDCD5F-4450-45ED-88B6-0827FDFCFFC2}"/>
                </a:ext>
              </a:extLst>
            </p:cNvPr>
            <p:cNvGrpSpPr/>
            <p:nvPr/>
          </p:nvGrpSpPr>
          <p:grpSpPr>
            <a:xfrm>
              <a:off x="560126" y="4078193"/>
              <a:ext cx="1134977" cy="556279"/>
              <a:chOff x="442813" y="4665380"/>
              <a:chExt cx="1134977" cy="556279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01DA6-851A-46A7-B020-0F23C6322F39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C52AABF-B76D-4471-84F9-E29A85CACD2C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04474C66-7C93-4195-A4A1-62B65A87E544}"/>
                </a:ext>
              </a:extLst>
            </p:cNvPr>
            <p:cNvGrpSpPr/>
            <p:nvPr/>
          </p:nvGrpSpPr>
          <p:grpSpPr>
            <a:xfrm>
              <a:off x="209146" y="5756838"/>
              <a:ext cx="1492731" cy="556279"/>
              <a:chOff x="1954884" y="4665380"/>
              <a:chExt cx="1492731" cy="55627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C753290-110A-4CE4-B650-61DBEAD3840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08A1A76-84DD-459D-AF16-DFA57E4400A8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1F43571-AC51-4234-A9CF-C31622A60BC3}"/>
              </a:ext>
            </a:extLst>
          </p:cNvPr>
          <p:cNvGrpSpPr/>
          <p:nvPr/>
        </p:nvGrpSpPr>
        <p:grpSpPr>
          <a:xfrm>
            <a:off x="2292030" y="4312722"/>
            <a:ext cx="635618" cy="1678878"/>
            <a:chOff x="2292030" y="4312722"/>
            <a:chExt cx="635618" cy="1678878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5F220B1B-22F3-4DE4-AD06-A38AEDEA7A97}"/>
                </a:ext>
              </a:extLst>
            </p:cNvPr>
            <p:cNvGrpSpPr/>
            <p:nvPr/>
          </p:nvGrpSpPr>
          <p:grpSpPr>
            <a:xfrm>
              <a:off x="2359228" y="4312722"/>
              <a:ext cx="568420" cy="1678878"/>
              <a:chOff x="2393560" y="4312722"/>
              <a:chExt cx="568420" cy="1678878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AD2EB567-2F18-4165-834D-3466DF2BF7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7770" y="4028513"/>
                <a:ext cx="0" cy="5684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3408C7C-20D0-4FEA-B31E-C56888162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915" y="4312722"/>
                <a:ext cx="0" cy="1678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A975037B-DE8D-4BE0-9C34-0806BC7D32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677770" y="5707390"/>
                <a:ext cx="0" cy="56842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09A29C69-63E9-4387-8E16-4D143620CA5C}"/>
                </a:ext>
              </a:extLst>
            </p:cNvPr>
            <p:cNvSpPr txBox="1"/>
            <p:nvPr/>
          </p:nvSpPr>
          <p:spPr>
            <a:xfrm>
              <a:off x="2292030" y="481642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9F329EA9-EBAA-4195-829E-595FC6FC79AF}"/>
              </a:ext>
            </a:extLst>
          </p:cNvPr>
          <p:cNvGrpSpPr/>
          <p:nvPr/>
        </p:nvGrpSpPr>
        <p:grpSpPr>
          <a:xfrm>
            <a:off x="3753372" y="4034584"/>
            <a:ext cx="1492731" cy="2234924"/>
            <a:chOff x="3564265" y="4078193"/>
            <a:chExt cx="1492731" cy="2234924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F423A868-B55F-4912-8D43-D67A4724EF14}"/>
                </a:ext>
              </a:extLst>
            </p:cNvPr>
            <p:cNvGrpSpPr/>
            <p:nvPr/>
          </p:nvGrpSpPr>
          <p:grpSpPr>
            <a:xfrm>
              <a:off x="3928795" y="4917515"/>
              <a:ext cx="1121427" cy="556279"/>
              <a:chOff x="456363" y="5431113"/>
              <a:chExt cx="1121427" cy="556279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9E7A572-7C4E-41F7-AA59-19484663AA29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C39CE5C4-B422-4713-B485-CFB5F571C8B6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C8965ED3-A05F-414A-A7B6-1BF0653D6B85}"/>
                </a:ext>
              </a:extLst>
            </p:cNvPr>
            <p:cNvGrpSpPr/>
            <p:nvPr/>
          </p:nvGrpSpPr>
          <p:grpSpPr>
            <a:xfrm>
              <a:off x="3915245" y="4078193"/>
              <a:ext cx="1134977" cy="556279"/>
              <a:chOff x="442813" y="4665380"/>
              <a:chExt cx="1134977" cy="556279"/>
            </a:xfrm>
          </p:grpSpPr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DC4DFDA2-E430-4BA9-9753-06E27B47131F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D68E5B1-709C-4E75-B183-0C436F500DA5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30DE040A-AAA9-44FE-B025-652526C55830}"/>
                </a:ext>
              </a:extLst>
            </p:cNvPr>
            <p:cNvGrpSpPr/>
            <p:nvPr/>
          </p:nvGrpSpPr>
          <p:grpSpPr>
            <a:xfrm>
              <a:off x="3564265" y="5756838"/>
              <a:ext cx="1492731" cy="556279"/>
              <a:chOff x="1954884" y="4665380"/>
              <a:chExt cx="1492731" cy="556279"/>
            </a:xfrm>
          </p:grpSpPr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1BD3D449-2F89-42B1-84B4-85213B89B86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8660DF09-9752-434A-A792-EE683992AA83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4250506C-B0F1-4AB4-941E-5549EEA576D1}"/>
              </a:ext>
            </a:extLst>
          </p:cNvPr>
          <p:cNvGrpSpPr/>
          <p:nvPr/>
        </p:nvGrpSpPr>
        <p:grpSpPr>
          <a:xfrm>
            <a:off x="5260988" y="4304012"/>
            <a:ext cx="635618" cy="856299"/>
            <a:chOff x="5681481" y="4347621"/>
            <a:chExt cx="635618" cy="856299"/>
          </a:xfrm>
        </p:grpSpPr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B4281B76-2ADE-40C8-AC07-D14DDAE4E2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236D6EDC-109F-4F5C-A187-E48438FFF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3471B553-CF59-40D9-AF93-3679522D6254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74A7FD64-960E-42AC-BE7D-4CCAADA62317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459764DC-8F0A-484F-97F5-671D4CD47875}"/>
              </a:ext>
            </a:extLst>
          </p:cNvPr>
          <p:cNvSpPr/>
          <p:nvPr/>
        </p:nvSpPr>
        <p:spPr>
          <a:xfrm>
            <a:off x="604821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A970CAFC-ABF0-4B62-BD43-C271028AEBEA}"/>
              </a:ext>
            </a:extLst>
          </p:cNvPr>
          <p:cNvGrpSpPr/>
          <p:nvPr/>
        </p:nvGrpSpPr>
        <p:grpSpPr>
          <a:xfrm>
            <a:off x="6732049" y="4034584"/>
            <a:ext cx="1492731" cy="2234924"/>
            <a:chOff x="6888490" y="4078193"/>
            <a:chExt cx="1492731" cy="2234924"/>
          </a:xfrm>
        </p:grpSpPr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03A327AF-FC6B-4CA9-B0C1-41DBE23C58BB}"/>
                </a:ext>
              </a:extLst>
            </p:cNvPr>
            <p:cNvGrpSpPr/>
            <p:nvPr/>
          </p:nvGrpSpPr>
          <p:grpSpPr>
            <a:xfrm>
              <a:off x="7253020" y="4917515"/>
              <a:ext cx="1121427" cy="556279"/>
              <a:chOff x="456363" y="5431113"/>
              <a:chExt cx="1121427" cy="556279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DC591D2-5C9E-4293-A64B-FBAEA92394BA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6A85CD41-80D6-4B40-A875-960AFD1B0B29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531D26EC-AF6C-447B-BEDB-296E7A4F36DC}"/>
                </a:ext>
              </a:extLst>
            </p:cNvPr>
            <p:cNvGrpSpPr/>
            <p:nvPr/>
          </p:nvGrpSpPr>
          <p:grpSpPr>
            <a:xfrm>
              <a:off x="7239470" y="4078193"/>
              <a:ext cx="1134977" cy="556279"/>
              <a:chOff x="442813" y="4665380"/>
              <a:chExt cx="1134977" cy="556279"/>
            </a:xfrm>
          </p:grpSpPr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0F102517-8101-43C9-9523-9210C62DCAFB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370874A5-3C3F-4238-BF5A-F6B2A4F27E2D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C69E5131-28EF-4EE9-85CC-BE372976BE14}"/>
                </a:ext>
              </a:extLst>
            </p:cNvPr>
            <p:cNvGrpSpPr/>
            <p:nvPr/>
          </p:nvGrpSpPr>
          <p:grpSpPr>
            <a:xfrm>
              <a:off x="6888490" y="5756838"/>
              <a:ext cx="1492731" cy="556279"/>
              <a:chOff x="1954884" y="4665380"/>
              <a:chExt cx="1492731" cy="556279"/>
            </a:xfrm>
          </p:grpSpPr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A911377B-07F6-475C-962C-D8DB32BBA7C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295D406-224F-4E63-9B08-82A80C2E7E86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DBBD5FC4-8BAF-4AA5-95D6-CDDA1E3B7D52}"/>
              </a:ext>
            </a:extLst>
          </p:cNvPr>
          <p:cNvGrpSpPr/>
          <p:nvPr/>
        </p:nvGrpSpPr>
        <p:grpSpPr>
          <a:xfrm>
            <a:off x="8239665" y="5150803"/>
            <a:ext cx="635618" cy="856299"/>
            <a:chOff x="5681481" y="4347621"/>
            <a:chExt cx="635618" cy="856299"/>
          </a:xfrm>
        </p:grpSpPr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86B78843-E14E-4E8D-8CE3-766CDC6125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4EA00684-56E3-4A0A-A29D-5DABEA8397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AAB0A8E-8974-4343-A88C-91557101E8DF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A3912965-BA71-496B-BEA9-7F0BF809634D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36" name="箭號: 向右 135">
            <a:extLst>
              <a:ext uri="{FF2B5EF4-FFF2-40B4-BE49-F238E27FC236}">
                <a16:creationId xmlns:a16="http://schemas.microsoft.com/office/drawing/2014/main" id="{32D3DDEC-FB4C-4DFA-A274-F70103B4B47D}"/>
              </a:ext>
            </a:extLst>
          </p:cNvPr>
          <p:cNvSpPr/>
          <p:nvPr/>
        </p:nvSpPr>
        <p:spPr>
          <a:xfrm>
            <a:off x="9017142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C152CCCA-0440-4F77-8F9F-AD19D92DE777}"/>
              </a:ext>
            </a:extLst>
          </p:cNvPr>
          <p:cNvGrpSpPr/>
          <p:nvPr/>
        </p:nvGrpSpPr>
        <p:grpSpPr>
          <a:xfrm>
            <a:off x="9683247" y="4034584"/>
            <a:ext cx="1492731" cy="2234924"/>
            <a:chOff x="10145873" y="4078193"/>
            <a:chExt cx="1492731" cy="2234924"/>
          </a:xfrm>
        </p:grpSpPr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05C67574-F56B-4F7F-8B17-44AAD9277EC4}"/>
                </a:ext>
              </a:extLst>
            </p:cNvPr>
            <p:cNvGrpSpPr/>
            <p:nvPr/>
          </p:nvGrpSpPr>
          <p:grpSpPr>
            <a:xfrm>
              <a:off x="10510403" y="4917515"/>
              <a:ext cx="1121427" cy="556279"/>
              <a:chOff x="456363" y="5431113"/>
              <a:chExt cx="1121427" cy="556279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B6FA4F6-32E7-498C-A320-0800B493187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9F2DD5C7-6E75-45E3-929B-E10A64DD5232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1C400B1-67BE-4186-95A2-B74893EBCA98}"/>
                </a:ext>
              </a:extLst>
            </p:cNvPr>
            <p:cNvGrpSpPr/>
            <p:nvPr/>
          </p:nvGrpSpPr>
          <p:grpSpPr>
            <a:xfrm>
              <a:off x="10496853" y="4078193"/>
              <a:ext cx="1134977" cy="556279"/>
              <a:chOff x="442813" y="4665380"/>
              <a:chExt cx="1134977" cy="556279"/>
            </a:xfrm>
          </p:grpSpPr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285CF95E-82A3-4A80-879F-89DDDB7914D1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6AD1C62-73F5-40EC-BBC6-A2E353A49B3B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8F9A21CC-DF66-40A1-BD1C-820B78B4CAD1}"/>
                </a:ext>
              </a:extLst>
            </p:cNvPr>
            <p:cNvGrpSpPr/>
            <p:nvPr/>
          </p:nvGrpSpPr>
          <p:grpSpPr>
            <a:xfrm>
              <a:off x="10145873" y="5756838"/>
              <a:ext cx="1492731" cy="556279"/>
              <a:chOff x="1954884" y="4665380"/>
              <a:chExt cx="1492731" cy="556279"/>
            </a:xfrm>
          </p:grpSpPr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2ACA17C3-9467-4224-897C-CE62451C6C9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3C5CF0A-6FDE-4F9F-AF42-C695B60663AB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1" grpId="0" animBg="1"/>
      <p:bldP spid="1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524F33A8-CB51-4858-8146-6E9667DCF29E}"/>
              </a:ext>
            </a:extLst>
          </p:cNvPr>
          <p:cNvGrpSpPr/>
          <p:nvPr/>
        </p:nvGrpSpPr>
        <p:grpSpPr>
          <a:xfrm>
            <a:off x="838199" y="1592075"/>
            <a:ext cx="10515601" cy="4708982"/>
            <a:chOff x="838199" y="1690687"/>
            <a:chExt cx="10515601" cy="4708982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6A036AF0-E4BA-4798-B5E1-471F38D7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690687"/>
              <a:ext cx="10515599" cy="47089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將資料讀入變數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a, b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scanner.nextInt(), b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"BEFORE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交換資料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b;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 = tmp;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"AFTER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43C7D5C-93F5-4CB1-9DA7-3C54C782FFCA}"/>
                </a:ext>
              </a:extLst>
            </p:cNvPr>
            <p:cNvSpPr txBox="1"/>
            <p:nvPr/>
          </p:nvSpPr>
          <p:spPr>
            <a:xfrm>
              <a:off x="10604877" y="5999559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2"/>
                  </a:solidFill>
                </a:rPr>
                <a:t>java</a:t>
              </a:r>
              <a:endParaRPr lang="zh-TW" altLang="en-US" sz="20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77A149BA-A9BF-4618-8B6A-D3A54977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690688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781F055-5DA8-40E2-9AAE-10FB3100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2C354B2-FA91-4806-93C6-0842EED8BD62}"/>
              </a:ext>
            </a:extLst>
          </p:cNvPr>
          <p:cNvGrpSpPr/>
          <p:nvPr/>
        </p:nvGrpSpPr>
        <p:grpSpPr>
          <a:xfrm>
            <a:off x="6831106" y="4209467"/>
            <a:ext cx="4522694" cy="923330"/>
            <a:chOff x="6831106" y="4067607"/>
            <a:chExt cx="4522694" cy="92333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081FAA5-3D82-4DF4-91E0-311BE443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106" y="4067607"/>
              <a:ext cx="452269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BEFORE swap: a = 6, b = 8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AFTER swap: a = 8, b = 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C7108CD-78C5-4D8E-8B4D-FE5C111099A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1141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CEB02-F0F0-4584-B9D3-3BB3151F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D4B5B-B1C9-49F4-A16B-572F3716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313"/>
            <a:ext cx="1051560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是一個非常常見、重要的問題</a:t>
            </a:r>
            <a:endParaRPr lang="en-US" altLang="zh-TW"/>
          </a:p>
          <a:p>
            <a:r>
              <a:rPr lang="zh-TW" altLang="en-US"/>
              <a:t>排序主要分為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en-US" altLang="zh-TW">
                <a:solidFill>
                  <a:srgbClr val="FFFF00"/>
                </a:solidFill>
              </a:rPr>
              <a:t>(bubble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(selection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en-US" altLang="zh-TW">
                <a:solidFill>
                  <a:srgbClr val="FFFF00"/>
                </a:solidFill>
              </a:rPr>
              <a:t>(insertion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en-US" altLang="zh-TW">
                <a:solidFill>
                  <a:srgbClr val="FFFF00"/>
                </a:solidFill>
              </a:rPr>
              <a:t>(merge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(quick sort)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en-US" altLang="zh-TW">
                <a:solidFill>
                  <a:srgbClr val="00B0F0"/>
                </a:solidFill>
              </a:rPr>
              <a:t>(Timsort)</a:t>
            </a: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r>
              <a:rPr lang="en-US" altLang="zh-TW">
                <a:solidFill>
                  <a:srgbClr val="00B0F0"/>
                </a:solidFill>
              </a:rPr>
              <a:t>(radix sort)</a:t>
            </a:r>
          </a:p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對資料類型限制較多，故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較常使用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因要讀取每筆資料，大部分</a:t>
            </a:r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不可能小於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5451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D4A52-E795-4F8C-BBB9-108B2FE6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串列與鏈結串列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F253B-3F9C-44D7-9CD0-EB36641B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363"/>
            <a:ext cx="10515600" cy="47418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是一種資料結構，可以像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是一種資料結構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59301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7E446-40D1-48A3-B605-5DB3A3F9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D6986-D389-475D-AA6C-137293D8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639888"/>
            <a:ext cx="1095375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還有</a:t>
            </a:r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en-US" altLang="zh-TW">
                <a:solidFill>
                  <a:srgbClr val="00B0F0"/>
                </a:solidFill>
              </a:rPr>
              <a:t>(stability)</a:t>
            </a:r>
            <a:r>
              <a:rPr lang="zh-TW" altLang="en-US"/>
              <a:t>的問題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zh-TW" altLang="en-US"/>
              <a:t>是指對於相同的資料是否會改變他們之間的前後順序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en-US" altLang="zh-TW">
                <a:solidFill>
                  <a:srgbClr val="00B0F0"/>
                </a:solidFill>
              </a:rPr>
              <a:t>(stable sort)</a:t>
            </a:r>
            <a:r>
              <a:rPr lang="zh-TW" altLang="en-US"/>
              <a:t>不會改變相同資料的順序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en-US" altLang="zh-TW">
                <a:solidFill>
                  <a:srgbClr val="00B0F0"/>
                </a:solidFill>
              </a:rPr>
              <a:t>(non-stable sort)</a:t>
            </a:r>
            <a:r>
              <a:rPr lang="zh-TW" altLang="en-US"/>
              <a:t>則會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選擇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時，通常會優先選擇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598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0B18-EAD7-40B6-9A9E-087471BB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9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(Bubble Sort)</a:t>
                </a:r>
                <a:r>
                  <a:rPr lang="zh-TW" altLang="en-US"/>
                  <a:t>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endParaRPr lang="en-US" altLang="zh-TW"/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由左到右，依序比較兩個相鄰的資料，最後一個元素除外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若第一個資料比第二個資料大，便交換這兩個資料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重複 </a:t>
                </a:r>
                <a:r>
                  <a:rPr lang="en-US" altLang="zh-TW">
                    <a:solidFill>
                      <a:srgbClr val="FFFF00"/>
                    </a:solidFill>
                  </a:rPr>
                  <a:t>n - 1 </a:t>
                </a:r>
                <a:r>
                  <a:rPr lang="zh-TW" altLang="en-US">
                    <a:solidFill>
                      <a:srgbClr val="FFFF00"/>
                    </a:solidFill>
                  </a:rPr>
                  <a:t>次，其中 </a:t>
                </a:r>
                <a:r>
                  <a:rPr lang="en-US" altLang="zh-TW">
                    <a:solidFill>
                      <a:srgbClr val="FFFF00"/>
                    </a:solidFill>
                  </a:rPr>
                  <a:t>n</a:t>
                </a:r>
                <a:r>
                  <a:rPr lang="zh-TW" altLang="en-US">
                    <a:solidFill>
                      <a:srgbClr val="FFFF00"/>
                    </a:solidFill>
                  </a:rPr>
                  <a:t> 為資料個數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因每輪的最大值都會像氣泡一樣浮上來，被交換到最右邊</a:t>
                </a:r>
                <a:endParaRPr lang="en-US" altLang="zh-TW"/>
              </a:p>
              <a:p>
                <a:r>
                  <a:rPr lang="zh-TW" altLang="en-US"/>
                  <a:t>故最終就會將資料由小到大排序完成</a:t>
                </a:r>
                <a:endParaRPr lang="en-US" altLang="zh-TW"/>
              </a:p>
              <a:p>
                <a:r>
                  <a:rPr lang="zh-TW" altLang="en-US"/>
                  <a:t>總共須比較、交換資料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</a:t>
                </a:r>
                <a:endParaRPr lang="en-US" altLang="zh-TW"/>
              </a:p>
              <a:p>
                <a:r>
                  <a:rPr lang="zh-TW" altLang="en-US"/>
                  <a:t>故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2786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4246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4246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A24F8AF-83C9-48FD-B798-D938622D2811}"/>
              </a:ext>
            </a:extLst>
          </p:cNvPr>
          <p:cNvGrpSpPr/>
          <p:nvPr/>
        </p:nvGrpSpPr>
        <p:grpSpPr>
          <a:xfrm>
            <a:off x="424602" y="3958170"/>
            <a:ext cx="2554940" cy="398088"/>
            <a:chOff x="1228165" y="1690688"/>
            <a:chExt cx="2554940" cy="398088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662679E-1995-4FEA-A187-D222986AB89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0DB8085-166C-4B97-A09F-81571ADD597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4CD7D66-E63A-4639-B801-73DC703518C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5B655AF-69AF-43B7-B4D1-BF909C0AFA6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8578F8D-0ED8-448D-917F-E3244A5314D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424602" y="4939533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424602" y="5920898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3333648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3333648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3333648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3333648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B3F3EED-5DA5-42B5-A4FB-12BF445B20C8}"/>
              </a:ext>
            </a:extLst>
          </p:cNvPr>
          <p:cNvGrpSpPr/>
          <p:nvPr/>
        </p:nvGrpSpPr>
        <p:grpSpPr>
          <a:xfrm>
            <a:off x="6303413" y="1995444"/>
            <a:ext cx="2554940" cy="398088"/>
            <a:chOff x="1228165" y="1690688"/>
            <a:chExt cx="2554940" cy="398088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0112BFF-CA0A-4B57-AF93-E4A40543F86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9F41BC26-DC3A-4C89-A94F-CCDFD15F726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8E74073C-EACA-4F9B-A874-080F5BF768D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A04D625-CA37-4E7F-85A5-48DF181A7D4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8ADCFD3-2303-4D91-ABD9-5BBF10A2A63A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1403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E87783F-86BC-4D7B-8FCF-E956C67E0972}"/>
              </a:ext>
            </a:extLst>
          </p:cNvPr>
          <p:cNvGrpSpPr/>
          <p:nvPr/>
        </p:nvGrpSpPr>
        <p:grpSpPr>
          <a:xfrm>
            <a:off x="6303413" y="2976807"/>
            <a:ext cx="2554940" cy="398088"/>
            <a:chOff x="1228165" y="1690688"/>
            <a:chExt cx="2554940" cy="398088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02EF0D5-831D-4DB6-8BB4-A1814290A1D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C926C558-6CD7-40C9-92C3-C6043192C1F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9D51439-618A-4C3F-BBE6-58A8C247986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48475902-C588-495F-AF61-A22E291E540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63FBDBC-B549-4DA9-89BF-A2DFC3F51A8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CD092863-B2A6-420B-8BBB-B3814CDD971C}"/>
              </a:ext>
            </a:extLst>
          </p:cNvPr>
          <p:cNvGrpSpPr/>
          <p:nvPr/>
        </p:nvGrpSpPr>
        <p:grpSpPr>
          <a:xfrm>
            <a:off x="6303413" y="3952657"/>
            <a:ext cx="2554940" cy="398088"/>
            <a:chOff x="1228165" y="1690688"/>
            <a:chExt cx="2554940" cy="398088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57EEDD7-2050-4D5F-A3C9-91507E4C80C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B08FC11-923A-4CAA-839B-C66F51CFC1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37B36BC-2C22-474C-89E1-ABD1E39592C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8483769B-0C9E-418F-850B-0B99949169B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F940EA8-9391-4B3C-89A2-11721DFC196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BD9C2479-E6B6-4F0C-9F4F-A2872518E580}"/>
              </a:ext>
            </a:extLst>
          </p:cNvPr>
          <p:cNvGrpSpPr/>
          <p:nvPr/>
        </p:nvGrpSpPr>
        <p:grpSpPr>
          <a:xfrm>
            <a:off x="9212458" y="1995444"/>
            <a:ext cx="2554940" cy="398088"/>
            <a:chOff x="1228165" y="1690688"/>
            <a:chExt cx="2554940" cy="398088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75AD15E-F86E-4979-B53C-3EF7ABF94B23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6829D7F-B875-42FF-9528-9D5F7E66B1F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8758549-F73F-4109-A034-46D226E38B0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02684BC-402E-489C-8AEB-430C04BAE13D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1A2B92F0-7EC4-4143-B538-3B545B5D56B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7" name="群組 236">
            <a:extLst>
              <a:ext uri="{FF2B5EF4-FFF2-40B4-BE49-F238E27FC236}">
                <a16:creationId xmlns:a16="http://schemas.microsoft.com/office/drawing/2014/main" id="{30B44EEE-DF72-4B48-867E-A21B496B7A36}"/>
              </a:ext>
            </a:extLst>
          </p:cNvPr>
          <p:cNvGrpSpPr/>
          <p:nvPr/>
        </p:nvGrpSpPr>
        <p:grpSpPr>
          <a:xfrm>
            <a:off x="9212458" y="2976807"/>
            <a:ext cx="2554940" cy="398088"/>
            <a:chOff x="1228165" y="1690688"/>
            <a:chExt cx="2554940" cy="398088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8935A98-4A26-424E-804A-6D5879F83CF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2E2E073-AD96-4B65-B3BD-6E75EF601F5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3F94011-9266-4F99-9413-262339B4810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8BBF67A-2B21-491D-936B-63AEB7780CB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FCDC5FA-D10E-4966-857C-81A23ACEBC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FC25578D-E91B-44AF-B0FE-2D52FE67952D}"/>
              </a:ext>
            </a:extLst>
          </p:cNvPr>
          <p:cNvGrpSpPr/>
          <p:nvPr/>
        </p:nvGrpSpPr>
        <p:grpSpPr>
          <a:xfrm>
            <a:off x="9212458" y="4939533"/>
            <a:ext cx="2554940" cy="398088"/>
            <a:chOff x="1228165" y="1690688"/>
            <a:chExt cx="2554940" cy="398088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6E5B9A9-41D3-4921-9DF9-F538F1DD607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DC146F95-A8BD-4E03-9708-B31E6D96A63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D97AB7FF-B0CA-410A-BD55-1917997146F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2ABC6F2-7855-4F5B-A130-383BF499129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57E0223-A821-439F-B592-63A44769D51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462218" y="1414545"/>
            <a:ext cx="954108" cy="540417"/>
            <a:chOff x="462218" y="1109789"/>
            <a:chExt cx="954108" cy="54041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8" y="1109789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群組 249">
            <a:extLst>
              <a:ext uri="{FF2B5EF4-FFF2-40B4-BE49-F238E27FC236}">
                <a16:creationId xmlns:a16="http://schemas.microsoft.com/office/drawing/2014/main" id="{38283B33-5B8B-4DED-915D-0DC96E6A0201}"/>
              </a:ext>
            </a:extLst>
          </p:cNvPr>
          <p:cNvGrpSpPr/>
          <p:nvPr/>
        </p:nvGrpSpPr>
        <p:grpSpPr>
          <a:xfrm>
            <a:off x="956864" y="2399318"/>
            <a:ext cx="979756" cy="546244"/>
            <a:chOff x="449394" y="1103962"/>
            <a:chExt cx="979756" cy="546244"/>
          </a:xfrm>
        </p:grpSpPr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8A778374-B871-4D78-90BC-71B8F32BFF39}"/>
                </a:ext>
              </a:extLst>
            </p:cNvPr>
            <p:cNvSpPr txBox="1"/>
            <p:nvPr/>
          </p:nvSpPr>
          <p:spPr>
            <a:xfrm>
              <a:off x="449394" y="1103962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AE289D53-39FC-4961-B3C2-66572D3EE67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FD75D6D6-0292-48C0-873A-5338934E1C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42D0675A-4F8A-445B-8190-77AC91A88CF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1D58201E-995C-4145-9484-D584A127CA99}"/>
              </a:ext>
            </a:extLst>
          </p:cNvPr>
          <p:cNvGrpSpPr/>
          <p:nvPr/>
        </p:nvGrpSpPr>
        <p:grpSpPr>
          <a:xfrm>
            <a:off x="1608752" y="3376156"/>
            <a:ext cx="697627" cy="548541"/>
            <a:chOff x="590458" y="1101665"/>
            <a:chExt cx="697627" cy="548541"/>
          </a:xfrm>
        </p:grpSpPr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2EBA8EB5-9223-43A0-B649-A38F9476D994}"/>
                </a:ext>
              </a:extLst>
            </p:cNvPr>
            <p:cNvSpPr txBox="1"/>
            <p:nvPr/>
          </p:nvSpPr>
          <p:spPr>
            <a:xfrm>
              <a:off x="590458" y="11016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BF518042-2405-4352-998F-E6EB1CA5D15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單箭頭接點 257">
              <a:extLst>
                <a:ext uri="{FF2B5EF4-FFF2-40B4-BE49-F238E27FC236}">
                  <a16:creationId xmlns:a16="http://schemas.microsoft.com/office/drawing/2014/main" id="{A38BAFFE-17BD-46FD-89C7-F5612E83F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D709D8B8-2A3E-4F5F-B8DB-ECD32DF63281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2119740" y="4359541"/>
            <a:ext cx="697627" cy="534492"/>
            <a:chOff x="590458" y="1115714"/>
            <a:chExt cx="697627" cy="53449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590458" y="111571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10636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3956131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E5791832-B9B5-4CD6-A107-7FE052D8973F}"/>
              </a:ext>
            </a:extLst>
          </p:cNvPr>
          <p:cNvSpPr txBox="1"/>
          <p:nvPr/>
        </p:nvSpPr>
        <p:spPr>
          <a:xfrm>
            <a:off x="6925897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9E18D976-5434-42EC-B2A5-85F56712D123}"/>
              </a:ext>
            </a:extLst>
          </p:cNvPr>
          <p:cNvSpPr txBox="1"/>
          <p:nvPr/>
        </p:nvSpPr>
        <p:spPr>
          <a:xfrm>
            <a:off x="9835815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60960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90392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3368887" y="1412169"/>
            <a:ext cx="979756" cy="546780"/>
            <a:chOff x="449394" y="1103426"/>
            <a:chExt cx="979756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3879875" y="2393532"/>
            <a:ext cx="979756" cy="546780"/>
            <a:chOff x="449394" y="1103426"/>
            <a:chExt cx="979756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4517799" y="3374895"/>
            <a:ext cx="697627" cy="546780"/>
            <a:chOff x="590458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0F94459A-5615-491D-99DB-3B7BDAF4015C}"/>
              </a:ext>
            </a:extLst>
          </p:cNvPr>
          <p:cNvGrpSpPr/>
          <p:nvPr/>
        </p:nvGrpSpPr>
        <p:grpSpPr>
          <a:xfrm>
            <a:off x="6324523" y="1412169"/>
            <a:ext cx="979756" cy="546780"/>
            <a:chOff x="449394" y="1103426"/>
            <a:chExt cx="979756" cy="546780"/>
          </a:xfrm>
        </p:grpSpPr>
        <p:sp>
          <p:nvSpPr>
            <p:cNvPr id="293" name="文字方塊 292">
              <a:extLst>
                <a:ext uri="{FF2B5EF4-FFF2-40B4-BE49-F238E27FC236}">
                  <a16:creationId xmlns:a16="http://schemas.microsoft.com/office/drawing/2014/main" id="{C5849FE3-4C66-41F2-B121-9BD36DDBADB3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id="{BCAD49B0-46F5-4B95-8B63-B4D951C2CD8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>
              <a:extLst>
                <a:ext uri="{FF2B5EF4-FFF2-40B4-BE49-F238E27FC236}">
                  <a16:creationId xmlns:a16="http://schemas.microsoft.com/office/drawing/2014/main" id="{DDD25162-930A-44D5-AA6A-5611CDD4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FE0D3098-EBCB-447B-BD6A-C42F2D0702B6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群組 296">
            <a:extLst>
              <a:ext uri="{FF2B5EF4-FFF2-40B4-BE49-F238E27FC236}">
                <a16:creationId xmlns:a16="http://schemas.microsoft.com/office/drawing/2014/main" id="{DDAA8CEA-D994-4FAE-B6CA-A0558A474C6F}"/>
              </a:ext>
            </a:extLst>
          </p:cNvPr>
          <p:cNvGrpSpPr/>
          <p:nvPr/>
        </p:nvGrpSpPr>
        <p:grpSpPr>
          <a:xfrm>
            <a:off x="6969871" y="2393532"/>
            <a:ext cx="697627" cy="546780"/>
            <a:chOff x="590458" y="1103426"/>
            <a:chExt cx="697627" cy="546780"/>
          </a:xfrm>
        </p:grpSpPr>
        <p:sp>
          <p:nvSpPr>
            <p:cNvPr id="298" name="文字方塊 297">
              <a:extLst>
                <a:ext uri="{FF2B5EF4-FFF2-40B4-BE49-F238E27FC236}">
                  <a16:creationId xmlns:a16="http://schemas.microsoft.com/office/drawing/2014/main" id="{84EE12F0-3E8B-4112-8782-9A3461A3C64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99" name="直線單箭頭接點 298">
              <a:extLst>
                <a:ext uri="{FF2B5EF4-FFF2-40B4-BE49-F238E27FC236}">
                  <a16:creationId xmlns:a16="http://schemas.microsoft.com/office/drawing/2014/main" id="{CA8E9C6B-21E3-46B4-8FD9-41D266619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單箭頭接點 299">
              <a:extLst>
                <a:ext uri="{FF2B5EF4-FFF2-40B4-BE49-F238E27FC236}">
                  <a16:creationId xmlns:a16="http://schemas.microsoft.com/office/drawing/2014/main" id="{CA2FEDD1-8291-46E3-9ECD-64614247EE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95D5089D-EAA2-49EF-BD94-3CDE698754D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B27492A1-F050-49C3-8468-69A2359B1CE1}"/>
              </a:ext>
            </a:extLst>
          </p:cNvPr>
          <p:cNvGrpSpPr/>
          <p:nvPr/>
        </p:nvGrpSpPr>
        <p:grpSpPr>
          <a:xfrm>
            <a:off x="9374632" y="1412169"/>
            <a:ext cx="697627" cy="546780"/>
            <a:chOff x="590458" y="1103426"/>
            <a:chExt cx="697627" cy="546780"/>
          </a:xfrm>
        </p:grpSpPr>
        <p:sp>
          <p:nvSpPr>
            <p:cNvPr id="303" name="文字方塊 302">
              <a:extLst>
                <a:ext uri="{FF2B5EF4-FFF2-40B4-BE49-F238E27FC236}">
                  <a16:creationId xmlns:a16="http://schemas.microsoft.com/office/drawing/2014/main" id="{2F700C0E-9DB6-4F2D-95FE-ED70FFF3CBCE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04" name="直線單箭頭接點 303">
              <a:extLst>
                <a:ext uri="{FF2B5EF4-FFF2-40B4-BE49-F238E27FC236}">
                  <a16:creationId xmlns:a16="http://schemas.microsoft.com/office/drawing/2014/main" id="{8FB0F70D-2076-4440-9F0D-A0C1CBCF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43630EBA-D128-4213-9172-1A3618DCECE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F3A22414-76CC-4EE0-9880-63B9A49B8BB5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9039225" y="4161226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782042" y="4359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212458" y="5920898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318" name="箭號: 向右 317">
            <a:extLst>
              <a:ext uri="{FF2B5EF4-FFF2-40B4-BE49-F238E27FC236}">
                <a16:creationId xmlns:a16="http://schemas.microsoft.com/office/drawing/2014/main" id="{5D6E6C26-64BA-4277-8414-47E5A8815533}"/>
              </a:ext>
            </a:extLst>
          </p:cNvPr>
          <p:cNvSpPr/>
          <p:nvPr/>
        </p:nvSpPr>
        <p:spPr>
          <a:xfrm rot="5400000">
            <a:off x="10303105" y="5473054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94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1" grpId="0"/>
      <p:bldP spid="272" grpId="0"/>
      <p:bldP spid="310" grpId="0"/>
      <p:bldP spid="3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590F3-8FE1-4F5D-BF3A-BD50C112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6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5AA40-9E92-448E-8A96-1B696E3F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527"/>
            <a:ext cx="4023117" cy="1615766"/>
          </a:xfrm>
        </p:spPr>
        <p:txBody>
          <a:bodyPr>
            <a:normAutofit/>
          </a:bodyPr>
          <a:lstStyle/>
          <a:p>
            <a:r>
              <a:rPr lang="zh-TW" altLang="en-US"/>
              <a:t>若整輪皆沒有資料交換</a:t>
            </a:r>
            <a:endParaRPr lang="en-US" altLang="zh-TW"/>
          </a:p>
          <a:p>
            <a:r>
              <a:rPr lang="zh-TW" altLang="en-US"/>
              <a:t>表示排序已完成</a:t>
            </a:r>
            <a:endParaRPr lang="en-US" altLang="zh-TW"/>
          </a:p>
          <a:p>
            <a:r>
              <a:rPr lang="zh-TW" altLang="en-US"/>
              <a:t>可提前結束排序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322D279-DF34-4E96-94F5-0686486D53E2}"/>
              </a:ext>
            </a:extLst>
          </p:cNvPr>
          <p:cNvGrpSpPr/>
          <p:nvPr/>
        </p:nvGrpSpPr>
        <p:grpSpPr>
          <a:xfrm>
            <a:off x="838200" y="4433585"/>
            <a:ext cx="3653118" cy="923330"/>
            <a:chOff x="7700682" y="4067607"/>
            <a:chExt cx="3653118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4B4B0FDC-17A4-449B-AA5B-DD6B45F31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2 -1 0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0, 2, 6, 7]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F326637-DED5-4ACC-B90B-4DE25861330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C1A229C-EE1C-40BD-9987-91ACD7DB5220}"/>
              </a:ext>
            </a:extLst>
          </p:cNvPr>
          <p:cNvGrpSpPr/>
          <p:nvPr/>
        </p:nvGrpSpPr>
        <p:grpSpPr>
          <a:xfrm>
            <a:off x="5231316" y="1116308"/>
            <a:ext cx="6122484" cy="5493812"/>
            <a:chOff x="5231316" y="1125273"/>
            <a:chExt cx="612248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98F0F-0A89-44DE-B599-3B84DCF3F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316" y="1125273"/>
              <a:ext cx="6109365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氣泡排序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用於判斷是否要提早結束排序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i; j++)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&gt;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交換兩個資料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arr[j];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arr[j] =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tmp;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有資料交換，表示須繼續排序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(flag)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該輪沒有資料交換，表示排序已提前完成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768F49C-5C2E-4857-8EBB-1E1B3D842BE5}"/>
                </a:ext>
              </a:extLst>
            </p:cNvPr>
            <p:cNvSpPr txBox="1"/>
            <p:nvPr/>
          </p:nvSpPr>
          <p:spPr>
            <a:xfrm>
              <a:off x="10720293" y="628053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9E064A4-DD3B-4515-8A17-087365C8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12527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7894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6E60-9424-4A28-810B-08055C97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選擇排序法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/>
                  <a:t>選擇排序法也是一種非常簡單的排序法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r>
                  <a:rPr lang="zh-TW" altLang="en-US">
                    <a:solidFill>
                      <a:srgbClr val="FFFF00"/>
                    </a:solidFill>
                  </a:rPr>
                  <a:t>將資料分為左邊的已排序資料及右邊的未排序資料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從右邊的未排序資料找出最小值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插入到左邊的已排序資料最末端</a:t>
                </a:r>
                <a:r>
                  <a:rPr lang="en-US" altLang="zh-TW">
                    <a:solidFill>
                      <a:srgbClr val="FFFF00"/>
                    </a:solidFill>
                  </a:rPr>
                  <a:t>(</a:t>
                </a:r>
                <a:r>
                  <a:rPr lang="zh-TW" altLang="en-US">
                    <a:solidFill>
                      <a:srgbClr val="FFFF00"/>
                    </a:solidFill>
                  </a:rPr>
                  <a:t>或與未排序資料的最左邊交換</a:t>
                </a:r>
                <a:r>
                  <a:rPr lang="en-US" altLang="zh-TW">
                    <a:solidFill>
                      <a:srgbClr val="FFFF00"/>
                    </a:solidFill>
                  </a:rPr>
                  <a:t>)</a:t>
                </a: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最終就會將資料由小到大排序完成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總共須比較資料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+ 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</a:t>
                </a:r>
                <a:endParaRPr lang="en-US" altLang="zh-TW"/>
              </a:p>
              <a:p>
                <a:r>
                  <a:rPr lang="zh-TW" altLang="en-US"/>
                  <a:t>但只須插入</a:t>
                </a:r>
                <a:r>
                  <a:rPr lang="en-US" altLang="zh-TW"/>
                  <a:t>(</a:t>
                </a:r>
                <a:r>
                  <a:rPr lang="zh-TW" altLang="en-US"/>
                  <a:t>或交換</a:t>
                </a:r>
                <a:r>
                  <a:rPr lang="en-US" altLang="zh-TW"/>
                  <a:t>)</a:t>
                </a:r>
                <a:r>
                  <a:rPr lang="zh-TW" altLang="en-US"/>
                  <a:t>資料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1 </a:t>
                </a:r>
                <a:r>
                  <a:rPr lang="zh-TW" altLang="en-US"/>
                  <a:t>次，故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TW" altLang="en-US">
                    <a:solidFill>
                      <a:srgbClr val="FFC000"/>
                    </a:solidFill>
                  </a:rPr>
                  <a:t>插入</a:t>
                </a:r>
                <a:r>
                  <a:rPr lang="zh-TW" altLang="en-US"/>
                  <a:t>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鏈結串列</a:t>
                </a:r>
                <a:r>
                  <a:rPr lang="zh-TW" altLang="en-US"/>
                  <a:t>，而</a:t>
                </a:r>
                <a:r>
                  <a:rPr lang="zh-TW" altLang="en-US">
                    <a:solidFill>
                      <a:srgbClr val="FFC000"/>
                    </a:solidFill>
                  </a:rPr>
                  <a:t>交換</a:t>
                </a:r>
                <a:r>
                  <a:rPr lang="zh-TW" altLang="en-US"/>
                  <a:t>則常用於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endParaRPr lang="en-US" altLang="zh-TW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041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6096000" y="1026289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F9C94870-387D-4156-956B-A21345E9ED99}"/>
              </a:ext>
            </a:extLst>
          </p:cNvPr>
          <p:cNvSpPr txBox="1"/>
          <p:nvPr/>
        </p:nvSpPr>
        <p:spPr>
          <a:xfrm>
            <a:off x="660197" y="1987397"/>
            <a:ext cx="677108" cy="32779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插入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30320090-1D87-4DF8-A672-6E937B7F6C4F}"/>
              </a:ext>
            </a:extLst>
          </p:cNvPr>
          <p:cNvSpPr txBox="1"/>
          <p:nvPr/>
        </p:nvSpPr>
        <p:spPr>
          <a:xfrm>
            <a:off x="10848874" y="1917870"/>
            <a:ext cx="677108" cy="34169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交換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不穩定排序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021BAB4-7A6A-4A0B-8D73-98BEF07AA077}"/>
              </a:ext>
            </a:extLst>
          </p:cNvPr>
          <p:cNvGrpSpPr/>
          <p:nvPr/>
        </p:nvGrpSpPr>
        <p:grpSpPr>
          <a:xfrm>
            <a:off x="1864200" y="1489789"/>
            <a:ext cx="3608064" cy="398088"/>
            <a:chOff x="1117147" y="1995444"/>
            <a:chExt cx="3608064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117147" y="199544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891416" y="199544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665685" y="199544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3439954" y="199544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4214223" y="199544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stCxn id="3" idx="3"/>
              <a:endCxn id="93" idx="1"/>
            </p:cNvCxnSpPr>
            <p:nvPr/>
          </p:nvCxnSpPr>
          <p:spPr>
            <a:xfrm>
              <a:off x="1628135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402404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176673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3950942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群組 211">
            <a:extLst>
              <a:ext uri="{FF2B5EF4-FFF2-40B4-BE49-F238E27FC236}">
                <a16:creationId xmlns:a16="http://schemas.microsoft.com/office/drawing/2014/main" id="{16819939-D792-4CF9-B8FE-DD115D70D79B}"/>
              </a:ext>
            </a:extLst>
          </p:cNvPr>
          <p:cNvGrpSpPr/>
          <p:nvPr/>
        </p:nvGrpSpPr>
        <p:grpSpPr>
          <a:xfrm>
            <a:off x="1864200" y="2497347"/>
            <a:ext cx="3608064" cy="398088"/>
            <a:chOff x="1117147" y="1995444"/>
            <a:chExt cx="3608064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117147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1891416" y="199544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2665685" y="199544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3439954" y="199544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4214223" y="199544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1628135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402404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176673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3950942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1692409" y="870797"/>
            <a:ext cx="3524361" cy="576147"/>
            <a:chOff x="-2312474" y="1074059"/>
            <a:chExt cx="3524361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830093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22971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286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2312474" y="1440655"/>
              <a:ext cx="352436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2342981" y="1876259"/>
            <a:ext cx="723275" cy="576147"/>
            <a:chOff x="-1661902" y="1074059"/>
            <a:chExt cx="723275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61902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01789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18110" y="1440655"/>
              <a:ext cx="40734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群組 273">
            <a:extLst>
              <a:ext uri="{FF2B5EF4-FFF2-40B4-BE49-F238E27FC236}">
                <a16:creationId xmlns:a16="http://schemas.microsoft.com/office/drawing/2014/main" id="{3966F44A-1EF0-473C-9634-4DB69CCBCB87}"/>
              </a:ext>
            </a:extLst>
          </p:cNvPr>
          <p:cNvGrpSpPr/>
          <p:nvPr/>
        </p:nvGrpSpPr>
        <p:grpSpPr>
          <a:xfrm>
            <a:off x="1864200" y="3523508"/>
            <a:ext cx="3608064" cy="398088"/>
            <a:chOff x="1117147" y="1995444"/>
            <a:chExt cx="3608064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117147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1891416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2665685" y="199544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3439954" y="199544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4214223" y="199544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1628135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402404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176673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3950942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3113146" y="2902420"/>
            <a:ext cx="723275" cy="576147"/>
            <a:chOff x="-1661902" y="1074059"/>
            <a:chExt cx="723275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1661902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150417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1518110" y="1440655"/>
              <a:ext cx="40734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群組 339">
            <a:extLst>
              <a:ext uri="{FF2B5EF4-FFF2-40B4-BE49-F238E27FC236}">
                <a16:creationId xmlns:a16="http://schemas.microsoft.com/office/drawing/2014/main" id="{D74D5816-6DE4-4488-A0B4-56311F002AB4}"/>
              </a:ext>
            </a:extLst>
          </p:cNvPr>
          <p:cNvGrpSpPr/>
          <p:nvPr/>
        </p:nvGrpSpPr>
        <p:grpSpPr>
          <a:xfrm>
            <a:off x="1864200" y="4538764"/>
            <a:ext cx="3608064" cy="398088"/>
            <a:chOff x="1117147" y="1995444"/>
            <a:chExt cx="3608064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117147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1891416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2665685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3439954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4214223" y="199544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1628135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402404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176673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3950942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4028456" y="3917676"/>
            <a:ext cx="1182470" cy="576147"/>
            <a:chOff x="-746592" y="1074059"/>
            <a:chExt cx="1182470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502068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732652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746592" y="1440655"/>
              <a:ext cx="118247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群組 354">
            <a:extLst>
              <a:ext uri="{FF2B5EF4-FFF2-40B4-BE49-F238E27FC236}">
                <a16:creationId xmlns:a16="http://schemas.microsoft.com/office/drawing/2014/main" id="{9198A03D-D1C3-49ED-B307-0C3333E2E57F}"/>
              </a:ext>
            </a:extLst>
          </p:cNvPr>
          <p:cNvGrpSpPr/>
          <p:nvPr/>
        </p:nvGrpSpPr>
        <p:grpSpPr>
          <a:xfrm>
            <a:off x="1864200" y="5136055"/>
            <a:ext cx="3608064" cy="398088"/>
            <a:chOff x="1117147" y="1995444"/>
            <a:chExt cx="3608064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117147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1891416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2665685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3439954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4214223" y="199544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1628135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402404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176673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3950942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箭號: 向右 376">
            <a:extLst>
              <a:ext uri="{FF2B5EF4-FFF2-40B4-BE49-F238E27FC236}">
                <a16:creationId xmlns:a16="http://schemas.microsoft.com/office/drawing/2014/main" id="{6B2511ED-16CA-4841-A012-4EB705A937D8}"/>
              </a:ext>
            </a:extLst>
          </p:cNvPr>
          <p:cNvSpPr/>
          <p:nvPr/>
        </p:nvSpPr>
        <p:spPr>
          <a:xfrm rot="5400000">
            <a:off x="3464670" y="5687556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8" name="群組 377">
            <a:extLst>
              <a:ext uri="{FF2B5EF4-FFF2-40B4-BE49-F238E27FC236}">
                <a16:creationId xmlns:a16="http://schemas.microsoft.com/office/drawing/2014/main" id="{DFD0A1AC-31DE-4D0E-9E03-BC7F8BC1DF05}"/>
              </a:ext>
            </a:extLst>
          </p:cNvPr>
          <p:cNvGrpSpPr/>
          <p:nvPr/>
        </p:nvGrpSpPr>
        <p:grpSpPr>
          <a:xfrm>
            <a:off x="1864200" y="6140102"/>
            <a:ext cx="3608064" cy="398088"/>
            <a:chOff x="1117147" y="1995444"/>
            <a:chExt cx="3608064" cy="398088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4548766B-23B5-4DE2-9DC3-689EDEB42B60}"/>
                </a:ext>
              </a:extLst>
            </p:cNvPr>
            <p:cNvSpPr/>
            <p:nvPr/>
          </p:nvSpPr>
          <p:spPr>
            <a:xfrm>
              <a:off x="1117147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24D6DF10-7F86-4881-B8E7-823AD81911C0}"/>
                </a:ext>
              </a:extLst>
            </p:cNvPr>
            <p:cNvSpPr/>
            <p:nvPr/>
          </p:nvSpPr>
          <p:spPr>
            <a:xfrm>
              <a:off x="1891416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75E193DF-037B-44DA-A517-E071DD5DE113}"/>
                </a:ext>
              </a:extLst>
            </p:cNvPr>
            <p:cNvSpPr/>
            <p:nvPr/>
          </p:nvSpPr>
          <p:spPr>
            <a:xfrm>
              <a:off x="2665685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8BB8208-B9E1-4C88-BD22-3EFE56FBA445}"/>
                </a:ext>
              </a:extLst>
            </p:cNvPr>
            <p:cNvSpPr/>
            <p:nvPr/>
          </p:nvSpPr>
          <p:spPr>
            <a:xfrm>
              <a:off x="3439954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72AA5B49-0720-4686-8CA1-5CB5E9CB95E1}"/>
                </a:ext>
              </a:extLst>
            </p:cNvPr>
            <p:cNvSpPr/>
            <p:nvPr/>
          </p:nvSpPr>
          <p:spPr>
            <a:xfrm>
              <a:off x="4214223" y="199544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84" name="直線單箭頭接點 383">
              <a:extLst>
                <a:ext uri="{FF2B5EF4-FFF2-40B4-BE49-F238E27FC236}">
                  <a16:creationId xmlns:a16="http://schemas.microsoft.com/office/drawing/2014/main" id="{92E31350-D492-457B-BE5B-F7753447ED9F}"/>
                </a:ext>
              </a:extLst>
            </p:cNvPr>
            <p:cNvCxnSpPr>
              <a:stCxn id="379" idx="3"/>
              <a:endCxn id="380" idx="1"/>
            </p:cNvCxnSpPr>
            <p:nvPr/>
          </p:nvCxnSpPr>
          <p:spPr>
            <a:xfrm>
              <a:off x="1628135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單箭頭接點 384">
              <a:extLst>
                <a:ext uri="{FF2B5EF4-FFF2-40B4-BE49-F238E27FC236}">
                  <a16:creationId xmlns:a16="http://schemas.microsoft.com/office/drawing/2014/main" id="{9D89D85B-4E2A-4A44-A6C3-47021C2C9829}"/>
                </a:ext>
              </a:extLst>
            </p:cNvPr>
            <p:cNvCxnSpPr>
              <a:cxnSpLocks/>
              <a:stCxn id="380" idx="3"/>
              <a:endCxn id="381" idx="1"/>
            </p:cNvCxnSpPr>
            <p:nvPr/>
          </p:nvCxnSpPr>
          <p:spPr>
            <a:xfrm>
              <a:off x="2402404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>
              <a:extLst>
                <a:ext uri="{FF2B5EF4-FFF2-40B4-BE49-F238E27FC236}">
                  <a16:creationId xmlns:a16="http://schemas.microsoft.com/office/drawing/2014/main" id="{F46A1578-1780-4B81-983C-B40FB619E92B}"/>
                </a:ext>
              </a:extLst>
            </p:cNvPr>
            <p:cNvCxnSpPr>
              <a:cxnSpLocks/>
              <a:stCxn id="381" idx="3"/>
              <a:endCxn id="382" idx="1"/>
            </p:cNvCxnSpPr>
            <p:nvPr/>
          </p:nvCxnSpPr>
          <p:spPr>
            <a:xfrm>
              <a:off x="3176673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>
              <a:extLst>
                <a:ext uri="{FF2B5EF4-FFF2-40B4-BE49-F238E27FC236}">
                  <a16:creationId xmlns:a16="http://schemas.microsoft.com/office/drawing/2014/main" id="{B9801158-50C5-4DD5-94BF-ABD31D3773FC}"/>
                </a:ext>
              </a:extLst>
            </p:cNvPr>
            <p:cNvCxnSpPr>
              <a:cxnSpLocks/>
              <a:stCxn id="382" idx="3"/>
              <a:endCxn id="383" idx="1"/>
            </p:cNvCxnSpPr>
            <p:nvPr/>
          </p:nvCxnSpPr>
          <p:spPr>
            <a:xfrm>
              <a:off x="3950942" y="2194488"/>
              <a:ext cx="263281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群組 387">
            <a:extLst>
              <a:ext uri="{FF2B5EF4-FFF2-40B4-BE49-F238E27FC236}">
                <a16:creationId xmlns:a16="http://schemas.microsoft.com/office/drawing/2014/main" id="{E5A69E33-8AB4-4648-82A7-CEA43E212073}"/>
              </a:ext>
            </a:extLst>
          </p:cNvPr>
          <p:cNvGrpSpPr/>
          <p:nvPr/>
        </p:nvGrpSpPr>
        <p:grpSpPr>
          <a:xfrm>
            <a:off x="7383200" y="1492290"/>
            <a:ext cx="2554940" cy="398088"/>
            <a:chOff x="1228165" y="1690688"/>
            <a:chExt cx="2554940" cy="398088"/>
          </a:xfrm>
        </p:grpSpPr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BF4EE23-5642-4288-A8F7-B9F594F21990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EAD6206-880C-4B74-8C01-96A23FD3453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21F02B39-79F9-4066-B300-19CE67F7264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D3CA9BDE-5062-4727-9601-289C3B91959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DBE0A826-40BB-4FF2-806D-4957D7CD134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94" name="群組 393">
            <a:extLst>
              <a:ext uri="{FF2B5EF4-FFF2-40B4-BE49-F238E27FC236}">
                <a16:creationId xmlns:a16="http://schemas.microsoft.com/office/drawing/2014/main" id="{6A700E8F-D721-41E8-BD2E-E3582FC6B108}"/>
              </a:ext>
            </a:extLst>
          </p:cNvPr>
          <p:cNvGrpSpPr/>
          <p:nvPr/>
        </p:nvGrpSpPr>
        <p:grpSpPr>
          <a:xfrm>
            <a:off x="7640194" y="897576"/>
            <a:ext cx="2043571" cy="561241"/>
            <a:chOff x="-336698" y="1088965"/>
            <a:chExt cx="2043571" cy="561241"/>
          </a:xfrm>
        </p:grpSpPr>
        <p:sp>
          <p:nvSpPr>
            <p:cNvPr id="395" name="文字方塊 394">
              <a:extLst>
                <a:ext uri="{FF2B5EF4-FFF2-40B4-BE49-F238E27FC236}">
                  <a16:creationId xmlns:a16="http://schemas.microsoft.com/office/drawing/2014/main" id="{EED09733-B0CE-4A01-A703-C9EE8C59A301}"/>
                </a:ext>
              </a:extLst>
            </p:cNvPr>
            <p:cNvSpPr txBox="1"/>
            <p:nvPr/>
          </p:nvSpPr>
          <p:spPr>
            <a:xfrm>
              <a:off x="34073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96" name="直線單箭頭接點 395">
              <a:extLst>
                <a:ext uri="{FF2B5EF4-FFF2-40B4-BE49-F238E27FC236}">
                  <a16:creationId xmlns:a16="http://schemas.microsoft.com/office/drawing/2014/main" id="{0D1E4E92-9410-4E74-8C38-9B162A7E89C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單箭頭接點 396">
              <a:extLst>
                <a:ext uri="{FF2B5EF4-FFF2-40B4-BE49-F238E27FC236}">
                  <a16:creationId xmlns:a16="http://schemas.microsoft.com/office/drawing/2014/main" id="{EE01E7DD-24D8-444D-877C-E8751927D56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2C4FEA70-611F-4128-A5DD-2160B801216A}"/>
                </a:ext>
              </a:extLst>
            </p:cNvPr>
            <p:cNvCxnSpPr>
              <a:cxnSpLocks/>
            </p:cNvCxnSpPr>
            <p:nvPr/>
          </p:nvCxnSpPr>
          <p:spPr>
            <a:xfrm>
              <a:off x="-336698" y="1445417"/>
              <a:ext cx="204357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群組 398">
            <a:extLst>
              <a:ext uri="{FF2B5EF4-FFF2-40B4-BE49-F238E27FC236}">
                <a16:creationId xmlns:a16="http://schemas.microsoft.com/office/drawing/2014/main" id="{1C01433B-E5EE-47E2-B347-293E87F5C595}"/>
              </a:ext>
            </a:extLst>
          </p:cNvPr>
          <p:cNvGrpSpPr/>
          <p:nvPr/>
        </p:nvGrpSpPr>
        <p:grpSpPr>
          <a:xfrm>
            <a:off x="7383200" y="2494207"/>
            <a:ext cx="2554940" cy="398088"/>
            <a:chOff x="1228165" y="1690688"/>
            <a:chExt cx="2554940" cy="398088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C8DED63E-3710-45D1-9147-57FE72EE533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C84828D9-428E-4231-A2B8-FBC48A86C6A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18554127-7A4B-4174-85C2-346CCDDC38E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813A8161-7FE0-47F2-8CD6-DF067ABBEE0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D137C6E7-4B31-43F5-BC33-E674AE69E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05" name="群組 404">
            <a:extLst>
              <a:ext uri="{FF2B5EF4-FFF2-40B4-BE49-F238E27FC236}">
                <a16:creationId xmlns:a16="http://schemas.microsoft.com/office/drawing/2014/main" id="{1F640299-42F0-42EA-AF08-F0E2B537E10E}"/>
              </a:ext>
            </a:extLst>
          </p:cNvPr>
          <p:cNvGrpSpPr/>
          <p:nvPr/>
        </p:nvGrpSpPr>
        <p:grpSpPr>
          <a:xfrm>
            <a:off x="8152162" y="1899493"/>
            <a:ext cx="1531603" cy="561241"/>
            <a:chOff x="175270" y="1088965"/>
            <a:chExt cx="1531603" cy="561241"/>
          </a:xfrm>
        </p:grpSpPr>
        <p:sp>
          <p:nvSpPr>
            <p:cNvPr id="406" name="文字方塊 405">
              <a:extLst>
                <a:ext uri="{FF2B5EF4-FFF2-40B4-BE49-F238E27FC236}">
                  <a16:creationId xmlns:a16="http://schemas.microsoft.com/office/drawing/2014/main" id="{77F8D84D-B476-4167-91F5-FCAD20ABC2E7}"/>
                </a:ext>
              </a:extLst>
            </p:cNvPr>
            <p:cNvSpPr txBox="1"/>
            <p:nvPr/>
          </p:nvSpPr>
          <p:spPr>
            <a:xfrm>
              <a:off x="59213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9E2B619B-274F-4EEF-8DDE-C2CE589D39DE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單箭頭接點 407">
              <a:extLst>
                <a:ext uri="{FF2B5EF4-FFF2-40B4-BE49-F238E27FC236}">
                  <a16:creationId xmlns:a16="http://schemas.microsoft.com/office/drawing/2014/main" id="{5CB5FA92-9003-48EA-BF4C-06B3A5518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接點 408">
              <a:extLst>
                <a:ext uri="{FF2B5EF4-FFF2-40B4-BE49-F238E27FC236}">
                  <a16:creationId xmlns:a16="http://schemas.microsoft.com/office/drawing/2014/main" id="{8E098783-A5F7-4BE9-AFCE-7F89C9D72C3C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45417"/>
              <a:ext cx="15316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350524E4-0E55-4B77-8A52-CB73240FE2BD}"/>
              </a:ext>
            </a:extLst>
          </p:cNvPr>
          <p:cNvGrpSpPr/>
          <p:nvPr/>
        </p:nvGrpSpPr>
        <p:grpSpPr>
          <a:xfrm>
            <a:off x="7383200" y="3494675"/>
            <a:ext cx="2554940" cy="398088"/>
            <a:chOff x="1228165" y="1690688"/>
            <a:chExt cx="2554940" cy="398088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B048192-51E5-42A6-9C8C-4F3FD918424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43C3145F-7ABC-4626-8CE6-911CB7F45AA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846F540F-795B-4201-BB90-C0C00C4A006E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06BFDB72-8CCB-4485-9D89-90ADF7E3693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03735352-5AFE-4F0D-A0DB-A6205612F8B9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746457B9-7B70-4E20-ABA4-F0D71CBF5945}"/>
              </a:ext>
            </a:extLst>
          </p:cNvPr>
          <p:cNvGrpSpPr/>
          <p:nvPr/>
        </p:nvGrpSpPr>
        <p:grpSpPr>
          <a:xfrm>
            <a:off x="8666512" y="2899961"/>
            <a:ext cx="1017253" cy="561241"/>
            <a:chOff x="689620" y="1088965"/>
            <a:chExt cx="1017253" cy="561241"/>
          </a:xfrm>
        </p:grpSpPr>
        <p:sp>
          <p:nvSpPr>
            <p:cNvPr id="417" name="文字方塊 416">
              <a:extLst>
                <a:ext uri="{FF2B5EF4-FFF2-40B4-BE49-F238E27FC236}">
                  <a16:creationId xmlns:a16="http://schemas.microsoft.com/office/drawing/2014/main" id="{05471A85-E75A-4ED6-B95A-C1D6A4475C3E}"/>
                </a:ext>
              </a:extLst>
            </p:cNvPr>
            <p:cNvSpPr txBox="1"/>
            <p:nvPr/>
          </p:nvSpPr>
          <p:spPr>
            <a:xfrm>
              <a:off x="87447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18" name="直線單箭頭接點 417">
              <a:extLst>
                <a:ext uri="{FF2B5EF4-FFF2-40B4-BE49-F238E27FC236}">
                  <a16:creationId xmlns:a16="http://schemas.microsoft.com/office/drawing/2014/main" id="{9945BC9F-1233-499A-B89D-0A338B67CDC8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單箭頭接點 418">
              <a:extLst>
                <a:ext uri="{FF2B5EF4-FFF2-40B4-BE49-F238E27FC236}">
                  <a16:creationId xmlns:a16="http://schemas.microsoft.com/office/drawing/2014/main" id="{89132603-6045-4205-A2DB-B12A2CDDABCB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接點 419">
              <a:extLst>
                <a:ext uri="{FF2B5EF4-FFF2-40B4-BE49-F238E27FC236}">
                  <a16:creationId xmlns:a16="http://schemas.microsoft.com/office/drawing/2014/main" id="{E1A351A4-0DCE-4AA9-98DC-33F801E48201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45417"/>
              <a:ext cx="101725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群組 420">
            <a:extLst>
              <a:ext uri="{FF2B5EF4-FFF2-40B4-BE49-F238E27FC236}">
                <a16:creationId xmlns:a16="http://schemas.microsoft.com/office/drawing/2014/main" id="{0C539001-0542-4BFF-BD8D-34F7CB39CC7B}"/>
              </a:ext>
            </a:extLst>
          </p:cNvPr>
          <p:cNvGrpSpPr/>
          <p:nvPr/>
        </p:nvGrpSpPr>
        <p:grpSpPr>
          <a:xfrm>
            <a:off x="7383200" y="4493823"/>
            <a:ext cx="2554940" cy="398088"/>
            <a:chOff x="1228165" y="1690688"/>
            <a:chExt cx="2554940" cy="398088"/>
          </a:xfrm>
        </p:grpSpPr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053EF566-6438-4566-B419-8D27B6CBDA1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362EEFA-E340-41EA-9862-2C6C0E904D5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4AE0B28-88BF-44CD-A476-63EA1B773BF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45140F1B-5660-466D-AE87-CC09113BD34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C44F59C7-E322-4EEC-A117-BEFCEE4DCD5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27" name="群組 426">
            <a:extLst>
              <a:ext uri="{FF2B5EF4-FFF2-40B4-BE49-F238E27FC236}">
                <a16:creationId xmlns:a16="http://schemas.microsoft.com/office/drawing/2014/main" id="{2A32016B-45B9-4A25-9B2E-5050A06EDF7F}"/>
              </a:ext>
            </a:extLst>
          </p:cNvPr>
          <p:cNvGrpSpPr/>
          <p:nvPr/>
        </p:nvGrpSpPr>
        <p:grpSpPr>
          <a:xfrm>
            <a:off x="8810856" y="3899109"/>
            <a:ext cx="697627" cy="561241"/>
            <a:chOff x="833964" y="1088965"/>
            <a:chExt cx="697627" cy="561241"/>
          </a:xfrm>
        </p:grpSpPr>
        <p:sp>
          <p:nvSpPr>
            <p:cNvPr id="428" name="文字方塊 427">
              <a:extLst>
                <a:ext uri="{FF2B5EF4-FFF2-40B4-BE49-F238E27FC236}">
                  <a16:creationId xmlns:a16="http://schemas.microsoft.com/office/drawing/2014/main" id="{5383D0B3-D097-4E7F-B05A-B389FF01BBF3}"/>
                </a:ext>
              </a:extLst>
            </p:cNvPr>
            <p:cNvSpPr txBox="1"/>
            <p:nvPr/>
          </p:nvSpPr>
          <p:spPr>
            <a:xfrm>
              <a:off x="833964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29" name="直線單箭頭接點 428">
              <a:extLst>
                <a:ext uri="{FF2B5EF4-FFF2-40B4-BE49-F238E27FC236}">
                  <a16:creationId xmlns:a16="http://schemas.microsoft.com/office/drawing/2014/main" id="{55412991-71EE-469A-9DE4-01D9E8AE33FB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9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>
              <a:extLst>
                <a:ext uri="{FF2B5EF4-FFF2-40B4-BE49-F238E27FC236}">
                  <a16:creationId xmlns:a16="http://schemas.microsoft.com/office/drawing/2014/main" id="{340F0C26-E399-48F0-A404-E651F17C0A8C}"/>
                </a:ext>
              </a:extLst>
            </p:cNvPr>
            <p:cNvCxnSpPr>
              <a:cxnSpLocks/>
            </p:cNvCxnSpPr>
            <p:nvPr/>
          </p:nvCxnSpPr>
          <p:spPr>
            <a:xfrm>
              <a:off x="128976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>
              <a:extLst>
                <a:ext uri="{FF2B5EF4-FFF2-40B4-BE49-F238E27FC236}">
                  <a16:creationId xmlns:a16="http://schemas.microsoft.com/office/drawing/2014/main" id="{7B10F09A-5BB6-42F8-AD15-BDB25CEA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70" y="1445417"/>
              <a:ext cx="24061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群組 431">
            <a:extLst>
              <a:ext uri="{FF2B5EF4-FFF2-40B4-BE49-F238E27FC236}">
                <a16:creationId xmlns:a16="http://schemas.microsoft.com/office/drawing/2014/main" id="{9FAD4B98-EEB2-46A3-96E0-FD1B1AAC3790}"/>
              </a:ext>
            </a:extLst>
          </p:cNvPr>
          <p:cNvGrpSpPr/>
          <p:nvPr/>
        </p:nvGrpSpPr>
        <p:grpSpPr>
          <a:xfrm>
            <a:off x="7383200" y="5136055"/>
            <a:ext cx="2554940" cy="398088"/>
            <a:chOff x="1228165" y="1690688"/>
            <a:chExt cx="2554940" cy="398088"/>
          </a:xfrm>
        </p:grpSpPr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6392E94-50FF-4407-987A-1561B514769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D872DE65-5A8C-46FF-980D-44B48AFAB61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5BFD97F1-9224-4198-A572-CABD88DD1F70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CB8B1C8B-B3F6-4459-8BA9-B735772261A5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94627E6C-6D76-4DC9-BBD4-A80DCA60A444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438" name="箭號: 向右 437">
            <a:extLst>
              <a:ext uri="{FF2B5EF4-FFF2-40B4-BE49-F238E27FC236}">
                <a16:creationId xmlns:a16="http://schemas.microsoft.com/office/drawing/2014/main" id="{63EA8975-9511-41C0-940B-E84AEEE53AA8}"/>
              </a:ext>
            </a:extLst>
          </p:cNvPr>
          <p:cNvSpPr/>
          <p:nvPr/>
        </p:nvSpPr>
        <p:spPr>
          <a:xfrm rot="5400000">
            <a:off x="8503262" y="5687556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9" name="群組 438">
            <a:extLst>
              <a:ext uri="{FF2B5EF4-FFF2-40B4-BE49-F238E27FC236}">
                <a16:creationId xmlns:a16="http://schemas.microsoft.com/office/drawing/2014/main" id="{11B41FCA-471B-4A0B-9A18-3251E7676E29}"/>
              </a:ext>
            </a:extLst>
          </p:cNvPr>
          <p:cNvGrpSpPr/>
          <p:nvPr/>
        </p:nvGrpSpPr>
        <p:grpSpPr>
          <a:xfrm>
            <a:off x="7383200" y="6134206"/>
            <a:ext cx="2554940" cy="398088"/>
            <a:chOff x="1228165" y="1690688"/>
            <a:chExt cx="2554940" cy="398088"/>
          </a:xfrm>
        </p:grpSpPr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CD0A7BEF-B9CA-46AE-AD95-FA4E893D594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5CD83850-6AD9-405C-B69A-52D8C8D60C50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5C977EF1-47CD-401B-8C2F-FA0DF262DBB2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F1B759C-127F-4EAF-A93A-F1D06C08180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0FAC83A-B4E7-4803-AF72-EAA1E1BBC1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133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animBg="1"/>
      <p:bldP spid="4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42" y="74235"/>
            <a:ext cx="5333511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70A097-FE6A-4E76-9DC5-31325F57EB3C}"/>
              </a:ext>
            </a:extLst>
          </p:cNvPr>
          <p:cNvGrpSpPr/>
          <p:nvPr/>
        </p:nvGrpSpPr>
        <p:grpSpPr>
          <a:xfrm>
            <a:off x="215642" y="74235"/>
            <a:ext cx="11654472" cy="6709529"/>
            <a:chOff x="215642" y="74235"/>
            <a:chExt cx="11654472" cy="6709529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42" y="1399798"/>
              <a:ext cx="5333511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369BB4B-9E96-465D-8C8A-DDD1A985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153" y="74235"/>
              <a:ext cx="6320961" cy="67095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minNode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 ? firstNode :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(minNode) ||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minNode = currentNode;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(sortLastNode, minNode);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sortLastNode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236607" y="644521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14" y="74235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055839" y="4182571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055839" y="5352059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06620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5083A-536D-416F-AF33-6E560F79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CC26F42-D5C4-4765-9290-84C7A76B4D00}"/>
              </a:ext>
            </a:extLst>
          </p:cNvPr>
          <p:cNvGrpSpPr/>
          <p:nvPr/>
        </p:nvGrpSpPr>
        <p:grpSpPr>
          <a:xfrm>
            <a:off x="6558781" y="2294762"/>
            <a:ext cx="4989353" cy="923330"/>
            <a:chOff x="7700681" y="4067607"/>
            <a:chExt cx="4989353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930C688-C01C-409F-83E8-1B6D0B70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1" y="4067607"/>
              <a:ext cx="4989352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9D7C124-1FD7-4478-8811-514C792CD534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08B7A42-6484-43B2-B6A2-5A6B7EAAD620}"/>
              </a:ext>
            </a:extLst>
          </p:cNvPr>
          <p:cNvGrpSpPr/>
          <p:nvPr/>
        </p:nvGrpSpPr>
        <p:grpSpPr>
          <a:xfrm>
            <a:off x="6558782" y="4018311"/>
            <a:ext cx="4989352" cy="923330"/>
            <a:chOff x="7700682" y="4067607"/>
            <a:chExt cx="4989352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C70DFAA-292F-4D91-8887-FCFE1D83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4989352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96D450A-429C-4F51-BAD3-AA27807EA1DB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5049AE4-4D07-40F0-BA64-282AE2749402}"/>
              </a:ext>
            </a:extLst>
          </p:cNvPr>
          <p:cNvGrpSpPr/>
          <p:nvPr/>
        </p:nvGrpSpPr>
        <p:grpSpPr>
          <a:xfrm>
            <a:off x="643866" y="1021986"/>
            <a:ext cx="5452134" cy="5478423"/>
            <a:chOff x="6096000" y="1129562"/>
            <a:chExt cx="5452134" cy="5478423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DA55BB01-AC4D-4F1B-A24A-79CE2E52D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129562"/>
              <a:ext cx="54521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minIndex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(minIndex ==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arr[j] &lt; min)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min = arr[j];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minIndex = j;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arr[i];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min;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arr[minIndex] = tmp;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03BA1BF-BC5C-4F78-987C-392BB52F53D2}"/>
                </a:ext>
              </a:extLst>
            </p:cNvPr>
            <p:cNvSpPr txBox="1"/>
            <p:nvPr/>
          </p:nvSpPr>
          <p:spPr>
            <a:xfrm>
              <a:off x="10914627" y="626943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C14C31A2-A32B-45AA-B5D4-6A1EDED7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9234" y="1135695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96541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2713C-3DD0-4968-A9C7-7DBB3DEA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B89D36-7F8B-409C-A0E5-1DC0B36BF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8700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B69C85-8B73-42B6-8731-42D78A5A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435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FFFF00"/>
                </a:solidFill>
              </a:rPr>
              <a:t>好處在於增刪元素比較快，但壞處就是存取元素慢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須將插入目標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和所有後方的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向後移動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只需要修改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就可以了</a:t>
            </a:r>
            <a:endParaRPr lang="en-US" altLang="zh-TW"/>
          </a:p>
          <a:p>
            <a:r>
              <a:rPr lang="zh-TW" altLang="en-US"/>
              <a:t>但在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只需進行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的簡單數學運算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需要用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 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尋找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1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2</a:t>
            </a:r>
            <a:r>
              <a:rPr lang="zh-TW" altLang="en-US">
                <a:solidFill>
                  <a:srgbClr val="00B0F0"/>
                </a:solidFill>
              </a:rPr>
              <a:t> 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尋找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3</a:t>
            </a:r>
            <a:r>
              <a:rPr lang="zh-TW" altLang="en-US"/>
              <a:t> 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持續下去直到找到指定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69669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69669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69669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69669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E5C1055-08E3-4CC5-B906-1FE015558F01}"/>
              </a:ext>
            </a:extLst>
          </p:cNvPr>
          <p:cNvSpPr txBox="1"/>
          <p:nvPr/>
        </p:nvSpPr>
        <p:spPr>
          <a:xfrm>
            <a:off x="5068120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0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854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0990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543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11569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33423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21612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4135507" y="2819806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594601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03CAA424-BECE-4B3D-B6E1-4CB77E7DA19D}"/>
              </a:ext>
            </a:extLst>
          </p:cNvPr>
          <p:cNvSpPr txBox="1"/>
          <p:nvPr/>
        </p:nvSpPr>
        <p:spPr>
          <a:xfrm>
            <a:off x="6946336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0DC1E4BB-61D6-4CF2-B154-04E4FB64A4BC}"/>
              </a:ext>
            </a:extLst>
          </p:cNvPr>
          <p:cNvSpPr txBox="1"/>
          <p:nvPr/>
        </p:nvSpPr>
        <p:spPr>
          <a:xfrm>
            <a:off x="8367600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20E13185-AADD-482B-B22E-9ED1483520B0}"/>
              </a:ext>
            </a:extLst>
          </p:cNvPr>
          <p:cNvSpPr txBox="1"/>
          <p:nvPr/>
        </p:nvSpPr>
        <p:spPr>
          <a:xfrm>
            <a:off x="9779452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0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53516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796550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DD5A208B-27FC-46CE-B722-27E2152CF5C1}"/>
              </a:ext>
            </a:extLst>
          </p:cNvPr>
          <p:cNvSpPr txBox="1"/>
          <p:nvPr/>
        </p:nvSpPr>
        <p:spPr>
          <a:xfrm>
            <a:off x="9380131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0xFF20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79891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417258" y="515685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陣列索引值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706502" y="255819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63954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27817" y="421156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023784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BE72AB00-DDAB-4E97-857A-33A76E7C865D}"/>
              </a:ext>
            </a:extLst>
          </p:cNvPr>
          <p:cNvSpPr/>
          <p:nvPr/>
        </p:nvSpPr>
        <p:spPr>
          <a:xfrm>
            <a:off x="9440990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375412" y="2104851"/>
            <a:ext cx="150742" cy="550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654087" y="2818076"/>
            <a:ext cx="36969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9F6CE48A-7503-4946-AB3D-1375AA27B73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>
            <a:off x="9083270" y="2818076"/>
            <a:ext cx="35772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138890" y="1588585"/>
            <a:ext cx="4176267" cy="1936672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7601527" y="2587310"/>
            <a:ext cx="459765" cy="45976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8642620" y="2031395"/>
            <a:ext cx="2473046" cy="1076547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42621" y="1959615"/>
            <a:ext cx="2455989" cy="8041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303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303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3729" y="162826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6961599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8382382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821804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74984A-4EE4-4B07-9E70-6E88C4B24766}"/>
              </a:ext>
            </a:extLst>
          </p:cNvPr>
          <p:cNvGrpSpPr/>
          <p:nvPr/>
        </p:nvGrpSpPr>
        <p:grpSpPr>
          <a:xfrm>
            <a:off x="7154133" y="4982562"/>
            <a:ext cx="4049139" cy="1462192"/>
            <a:chOff x="7154133" y="4982562"/>
            <a:chExt cx="4049139" cy="1462192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233874AE-FB5B-4A7C-B965-3580294EDD25}"/>
                </a:ext>
              </a:extLst>
            </p:cNvPr>
            <p:cNvSpPr/>
            <p:nvPr/>
          </p:nvSpPr>
          <p:spPr>
            <a:xfrm>
              <a:off x="7213566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文字方塊 283">
              <a:extLst>
                <a:ext uri="{FF2B5EF4-FFF2-40B4-BE49-F238E27FC236}">
                  <a16:creationId xmlns:a16="http://schemas.microsoft.com/office/drawing/2014/main" id="{143EF915-651E-4CEF-9AA4-8CEA35BFFC27}"/>
                </a:ext>
              </a:extLst>
            </p:cNvPr>
            <p:cNvSpPr txBox="1"/>
            <p:nvPr/>
          </p:nvSpPr>
          <p:spPr>
            <a:xfrm>
              <a:off x="7565301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5" name="文字方塊 284">
              <a:extLst>
                <a:ext uri="{FF2B5EF4-FFF2-40B4-BE49-F238E27FC236}">
                  <a16:creationId xmlns:a16="http://schemas.microsoft.com/office/drawing/2014/main" id="{EE37C84A-2656-4DA5-B5E2-F4B46FE0CB00}"/>
                </a:ext>
              </a:extLst>
            </p:cNvPr>
            <p:cNvSpPr txBox="1"/>
            <p:nvPr/>
          </p:nvSpPr>
          <p:spPr>
            <a:xfrm>
              <a:off x="8986565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6" name="文字方塊 285">
              <a:extLst>
                <a:ext uri="{FF2B5EF4-FFF2-40B4-BE49-F238E27FC236}">
                  <a16:creationId xmlns:a16="http://schemas.microsoft.com/office/drawing/2014/main" id="{620D44FA-634A-47F0-AD92-7104532D9E05}"/>
                </a:ext>
              </a:extLst>
            </p:cNvPr>
            <p:cNvSpPr txBox="1"/>
            <p:nvPr/>
          </p:nvSpPr>
          <p:spPr>
            <a:xfrm>
              <a:off x="10398417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0" name="文字方塊 289">
              <a:extLst>
                <a:ext uri="{FF2B5EF4-FFF2-40B4-BE49-F238E27FC236}">
                  <a16:creationId xmlns:a16="http://schemas.microsoft.com/office/drawing/2014/main" id="{B8A3EA51-ED2F-4A19-ADB2-221C793EA10D}"/>
                </a:ext>
              </a:extLst>
            </p:cNvPr>
            <p:cNvSpPr txBox="1"/>
            <p:nvPr/>
          </p:nvSpPr>
          <p:spPr>
            <a:xfrm>
              <a:off x="7154133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1" name="文字方塊 290">
              <a:extLst>
                <a:ext uri="{FF2B5EF4-FFF2-40B4-BE49-F238E27FC236}">
                  <a16:creationId xmlns:a16="http://schemas.microsoft.com/office/drawing/2014/main" id="{83BF430A-7D04-4366-B18D-AF08D2EA4144}"/>
                </a:ext>
              </a:extLst>
            </p:cNvPr>
            <p:cNvSpPr txBox="1"/>
            <p:nvPr/>
          </p:nvSpPr>
          <p:spPr>
            <a:xfrm>
              <a:off x="8584473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0xFF50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2" name="文字方塊 291">
              <a:extLst>
                <a:ext uri="{FF2B5EF4-FFF2-40B4-BE49-F238E27FC236}">
                  <a16:creationId xmlns:a16="http://schemas.microsoft.com/office/drawing/2014/main" id="{BEF80BB1-B444-4942-8CB4-931CBF4E7010}"/>
                </a:ext>
              </a:extLst>
            </p:cNvPr>
            <p:cNvSpPr txBox="1"/>
            <p:nvPr/>
          </p:nvSpPr>
          <p:spPr>
            <a:xfrm>
              <a:off x="9999096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234579C9-FAFA-451D-8D87-BBEB0F57E394}"/>
                </a:ext>
              </a:extLst>
            </p:cNvPr>
            <p:cNvSpPr/>
            <p:nvPr/>
          </p:nvSpPr>
          <p:spPr>
            <a:xfrm>
              <a:off x="8642749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48E627DD-83C0-42D9-8851-90EC0D2FB0B0}"/>
                </a:ext>
              </a:extLst>
            </p:cNvPr>
            <p:cNvSpPr/>
            <p:nvPr/>
          </p:nvSpPr>
          <p:spPr>
            <a:xfrm>
              <a:off x="10059955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8273052" y="5251244"/>
              <a:ext cx="36969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02235" y="5251244"/>
              <a:ext cx="35772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69F48BC-1141-45C3-8165-4B9992F44061}"/>
                </a:ext>
              </a:extLst>
            </p:cNvPr>
            <p:cNvSpPr txBox="1"/>
            <p:nvPr/>
          </p:nvSpPr>
          <p:spPr>
            <a:xfrm>
              <a:off x="7569460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758EE9D-364B-4D88-A562-51834AE384C7}"/>
                </a:ext>
              </a:extLst>
            </p:cNvPr>
            <p:cNvSpPr txBox="1"/>
            <p:nvPr/>
          </p:nvSpPr>
          <p:spPr>
            <a:xfrm>
              <a:off x="9024058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198799D9-7B4A-49B5-B83D-33A60B82FC94}"/>
                </a:ext>
              </a:extLst>
            </p:cNvPr>
            <p:cNvSpPr txBox="1"/>
            <p:nvPr/>
          </p:nvSpPr>
          <p:spPr>
            <a:xfrm>
              <a:off x="10429665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10846 -1.11111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09206 0.1057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23529 0.1354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168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157" grpId="0" animBg="1"/>
      <p:bldP spid="163" grpId="0"/>
      <p:bldP spid="229" grpId="0" animBg="1"/>
      <p:bldP spid="241" grpId="0" animBg="1"/>
      <p:bldP spid="274" grpId="0" animBg="1"/>
      <p:bldP spid="275" grpId="0" animBg="1"/>
      <p:bldP spid="211" grpId="0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6786E79-CD4D-40A6-8FC0-78D53689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1"/>
            <a:ext cx="10515600" cy="51609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是一種資料結構</a:t>
            </a:r>
            <a:endParaRPr lang="en-US" altLang="zh-TW"/>
          </a:p>
          <a:p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(FIFO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first-in-first-out)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類似，但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(LIFO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last-in-first-out)</a:t>
            </a:r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進入稱為</a:t>
            </a:r>
            <a:r>
              <a:rPr lang="zh-TW" altLang="en-US">
                <a:solidFill>
                  <a:srgbClr val="FFC000"/>
                </a:solidFill>
              </a:rPr>
              <a:t>推入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、出來稱為</a:t>
            </a:r>
            <a:r>
              <a:rPr lang="zh-TW" altLang="en-US">
                <a:solidFill>
                  <a:srgbClr val="FFC000"/>
                </a:solidFill>
              </a:rPr>
              <a:t>彈出</a:t>
            </a:r>
            <a:r>
              <a:rPr lang="en-US" altLang="zh-TW">
                <a:solidFill>
                  <a:srgbClr val="FFC000"/>
                </a:solidFill>
              </a:rPr>
              <a:t>(pop)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是同時具有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性質的資料結構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進出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156-6CFF-4123-BFBC-0066D62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5E0F7-DB07-40CE-B2CD-FC8963A1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287"/>
            <a:ext cx="10515600" cy="481694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是用來表示一個函數趨近的上界，其定義為：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i="1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的最小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快速判別法：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(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只保留最高次項，並捨棄係數</a:t>
            </a:r>
            <a:endParaRPr lang="en-US" altLang="zh-TW" sz="200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，只保留最高次項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，並捨棄係數變為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4981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74953-3A82-4A0C-82E8-6A21C39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C8C0-289D-4DF5-8220-34D17A87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94"/>
            <a:ext cx="10515600" cy="3633600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相似，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是用來表示一個函數趨近的下界，其定義為：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2995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3404</TotalTime>
  <Words>5455</Words>
  <Application>Microsoft Office PowerPoint</Application>
  <PresentationFormat>寬螢幕</PresentationFormat>
  <Paragraphs>742</Paragraphs>
  <Slides>38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Consolas</vt:lpstr>
      <vt:lpstr>Times New Roman</vt:lpstr>
      <vt:lpstr>TYIC</vt:lpstr>
      <vt:lpstr>基礎資料結構與演算法</vt:lpstr>
      <vt:lpstr>資料結構與演算法</vt:lpstr>
      <vt:lpstr>串列與鏈結串列</vt:lpstr>
      <vt:lpstr>陣列與鏈結串列</vt:lpstr>
      <vt:lpstr>陣列與鏈結串列</vt:lpstr>
      <vt:lpstr>佇列、堆疊、雙端佇列</vt:lpstr>
      <vt:lpstr>佇列、堆疊、雙端佇列</vt:lpstr>
      <vt:lpstr>O (大 O 符號)</vt:lpstr>
      <vt:lpstr>Ω (大 Ω 符號)</vt:lpstr>
      <vt:lpstr> Θ (大 Θ 符號)</vt:lpstr>
      <vt:lpstr>時間複雜度</vt:lpstr>
      <vt:lpstr>空間複雜度</vt:lpstr>
      <vt:lpstr>尋找最大、最小值</vt:lpstr>
      <vt:lpstr>尋找最大、最小值</vt:lpstr>
      <vt:lpstr>循序搜尋法</vt:lpstr>
      <vt:lpstr>循序搜尋法</vt:lpstr>
      <vt:lpstr>二分搜尋法</vt:lpstr>
      <vt:lpstr>二分搜尋法</vt:lpstr>
      <vt:lpstr>二分搜尋法</vt:lpstr>
      <vt:lpstr>二分搜尋法的衍伸應用</vt:lpstr>
      <vt:lpstr>二分搜尋法的衍生應用</vt:lpstr>
      <vt:lpstr>最大公因數</vt:lpstr>
      <vt:lpstr>補充：輾轉相除法證明</vt:lpstr>
      <vt:lpstr>最小公倍數</vt:lpstr>
      <vt:lpstr>獲取一正整數位數</vt:lpstr>
      <vt:lpstr>獲取一正整數之每一位數</vt:lpstr>
      <vt:lpstr>交換</vt:lpstr>
      <vt:lpstr>交換</vt:lpstr>
      <vt:lpstr>排序</vt:lpstr>
      <vt:lpstr>排序</vt:lpstr>
      <vt:lpstr>氣泡排序法</vt:lpstr>
      <vt:lpstr>氣泡排序法</vt:lpstr>
      <vt:lpstr>氣泡排序法</vt:lpstr>
      <vt:lpstr>選擇排序法</vt:lpstr>
      <vt:lpstr>選擇排序法</vt:lpstr>
      <vt:lpstr>選擇排序法(插入)</vt:lpstr>
      <vt:lpstr>選擇排序法(交換)</vt:lpstr>
      <vt:lpstr>插入排序法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90_基礎資料結構與演算法</dc:title>
  <dc:creator>TYIC</dc:creator>
  <cp:lastModifiedBy>Myster</cp:lastModifiedBy>
  <cp:revision>1104</cp:revision>
  <dcterms:created xsi:type="dcterms:W3CDTF">2024-11-03T06:57:05Z</dcterms:created>
  <dcterms:modified xsi:type="dcterms:W3CDTF">2024-11-29T16:11:15Z</dcterms:modified>
</cp:coreProperties>
</file>