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62" r:id="rId15"/>
    <p:sldId id="271" r:id="rId16"/>
    <p:sldId id="294" r:id="rId17"/>
    <p:sldId id="295" r:id="rId18"/>
    <p:sldId id="296" r:id="rId19"/>
    <p:sldId id="29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99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1967D-2DD3-4C36-96B1-E3AA5FB7040E}" type="datetimeFigureOut">
              <a:rPr lang="zh-TW" altLang="en-US" smtClean="0"/>
              <a:t>2025/2/8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299E-8C5D-4011-9A49-A23A440BB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66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11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40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18696128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83949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66452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145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F054-156B-47C7-A887-6AC85AD7A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154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4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2_array/src/Main5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ocs.oracle.com/en/java/javase/21/docs/api/index.html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3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3_random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1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2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2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2_array/src/Main1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D4944-900F-43C3-A0C0-91194B771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包裝類別與工具類別</a:t>
            </a:r>
            <a:r>
              <a:rPr lang="en-US" altLang="zh-TW"/>
              <a:t>(1)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78E08E-3563-49B1-A6A2-DB6D5FD72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3816832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EBD78-595A-45AC-8D6B-84480DED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k</a:t>
            </a:r>
            <a:r>
              <a:rPr lang="zh-TW" altLang="en-US"/>
              <a:t> 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BE04D8-4B18-4A47-AB32-1032E7B1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3042444"/>
          </a:xfrm>
        </p:spPr>
        <p:txBody>
          <a:bodyPr/>
          <a:lstStyle/>
          <a:p>
            <a:r>
              <a:rPr lang="zh-TW" altLang="en-US"/>
              <a:t>剛剛所介紹的叫做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en-US" altLang="zh-TW">
                <a:solidFill>
                  <a:srgbClr val="00B0F0"/>
                </a:solidFill>
              </a:rPr>
              <a:t>(1D array)</a:t>
            </a:r>
          </a:p>
          <a:p>
            <a:r>
              <a:rPr lang="zh-TW" altLang="en-US"/>
              <a:t>由 </a:t>
            </a:r>
            <a:r>
              <a:rPr lang="en-US" altLang="zh-TW"/>
              <a:t>1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en-US" altLang="zh-TW">
                <a:solidFill>
                  <a:srgbClr val="00B0F0"/>
                </a:solidFill>
              </a:rPr>
              <a:t>(2D array)</a:t>
            </a:r>
            <a:r>
              <a:rPr lang="zh-TW" altLang="en-US"/>
              <a:t>由 </a:t>
            </a:r>
            <a:r>
              <a:rPr lang="en-US" altLang="zh-TW"/>
              <a:t>2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由 </a:t>
            </a:r>
            <a:r>
              <a:rPr lang="en-US" altLang="zh-TW"/>
              <a:t>k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en-US" altLang="zh-TW">
                <a:solidFill>
                  <a:srgbClr val="00B0F0"/>
                </a:solidFill>
              </a:rPr>
              <a:t>(k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1)</a:t>
            </a:r>
            <a:r>
              <a:rPr lang="zh-TW" altLang="en-US">
                <a:solidFill>
                  <a:srgbClr val="00B0F0"/>
                </a:solidFill>
              </a:rPr>
              <a:t>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8B63D89-77F4-4BAF-BA14-71FE4D958E2F}"/>
              </a:ext>
            </a:extLst>
          </p:cNvPr>
          <p:cNvGrpSpPr/>
          <p:nvPr/>
        </p:nvGrpSpPr>
        <p:grpSpPr>
          <a:xfrm>
            <a:off x="838200" y="4067969"/>
            <a:ext cx="6777316" cy="2462213"/>
            <a:chOff x="838200" y="4001294"/>
            <a:chExt cx="6777316" cy="246221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ECA89DA-56ED-4F29-9A6E-F17DD49DC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001294"/>
              <a:ext cx="6777316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[][] arr = {{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subArr : 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subArr)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A5534B7-F200-4ED6-B021-8B3C333F1E2B}"/>
                </a:ext>
              </a:extLst>
            </p:cNvPr>
            <p:cNvSpPr txBox="1"/>
            <p:nvPr/>
          </p:nvSpPr>
          <p:spPr>
            <a:xfrm>
              <a:off x="6924301" y="609417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B1A3259-2095-4B72-923F-F86532B9D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6616" y="4001294"/>
              <a:ext cx="538900" cy="527184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CEB58FB-B2E4-4586-9AED-0BCA07894AFE}"/>
              </a:ext>
            </a:extLst>
          </p:cNvPr>
          <p:cNvGrpSpPr/>
          <p:nvPr/>
        </p:nvGrpSpPr>
        <p:grpSpPr>
          <a:xfrm>
            <a:off x="8669059" y="4701623"/>
            <a:ext cx="2684741" cy="1323439"/>
            <a:chOff x="8669058" y="4701623"/>
            <a:chExt cx="2684741" cy="132343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0850F7E-5D91-40F8-B3B7-D349D83C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9058" y="4701623"/>
              <a:ext cx="2684740" cy="132343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2 1 4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8 3 6 4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6EFFC38-ACDF-43F1-A698-1C30A6EAE905}"/>
                </a:ext>
              </a:extLst>
            </p:cNvPr>
            <p:cNvSpPr txBox="1"/>
            <p:nvPr/>
          </p:nvSpPr>
          <p:spPr>
            <a:xfrm>
              <a:off x="10572816" y="5717285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76740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8328E-5CCE-47E4-82B4-6C988EA0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陣列工具類別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E6AE5-4660-4582-A794-2A2ACA1B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565"/>
            <a:ext cx="10515600" cy="2784690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工具類別</a:t>
            </a:r>
            <a:r>
              <a:rPr lang="zh-TW" altLang="en-US" sz="2400"/>
              <a:t>是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Arrays</a:t>
            </a:r>
          </a:p>
          <a:p>
            <a:r>
              <a:rPr lang="zh-TW" altLang="en-US" sz="2400"/>
              <a:t>當中定義了許多關於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公開靜態方法</a:t>
            </a:r>
            <a:r>
              <a:rPr lang="zh-TW" altLang="en-US" sz="2400"/>
              <a:t>，如：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arrType</a:t>
            </a:r>
            <a:r>
              <a:rPr lang="en-US" altLang="zh-TW" sz="2400">
                <a:solidFill>
                  <a:srgbClr val="92D050"/>
                </a:solidFill>
              </a:rPr>
              <a:t> copyOf(</a:t>
            </a:r>
            <a:r>
              <a:rPr lang="en-US" altLang="zh-TW" sz="2400">
                <a:solidFill>
                  <a:srgbClr val="00B0F0"/>
                </a:solidFill>
              </a:rPr>
              <a:t>srcArray, newArrLength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sort(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equals(</a:t>
            </a:r>
            <a:r>
              <a:rPr lang="en-US" altLang="zh-TW" sz="2400">
                <a:solidFill>
                  <a:srgbClr val="00B0F0"/>
                </a:solidFill>
              </a:rPr>
              <a:t>arr1, arr2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C000"/>
                </a:solidFill>
              </a:rPr>
              <a:t>String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toString(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fill(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binarySearch(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</a:p>
          <a:p>
            <a:r>
              <a:rPr lang="zh-TW" altLang="en-US" sz="2400"/>
              <a:t>更多方法可以在 </a:t>
            </a:r>
            <a:r>
              <a:rPr lang="en-US" altLang="zh-TW" sz="2400">
                <a:solidFill>
                  <a:srgbClr val="FFFF00"/>
                </a:solidFill>
              </a:rPr>
              <a:t>Java API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中查找：</a:t>
            </a:r>
            <a:endParaRPr lang="zh-TW" altLang="en-US" sz="2400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2B6FAAB-EAF4-4FE0-8148-98A008A7F0F6}"/>
              </a:ext>
            </a:extLst>
          </p:cNvPr>
          <p:cNvGrpSpPr/>
          <p:nvPr/>
        </p:nvGrpSpPr>
        <p:grpSpPr>
          <a:xfrm>
            <a:off x="838201" y="3677547"/>
            <a:ext cx="5176186" cy="2864003"/>
            <a:chOff x="838201" y="3594823"/>
            <a:chExt cx="5176186" cy="2864003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FCF54123-C4B9-429E-B8D2-11B3E77D7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3594823"/>
              <a:ext cx="51761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{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arr1.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binarySearch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fill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0C55B38-6813-48D3-AC97-7D1FE0D19FAA}"/>
                </a:ext>
              </a:extLst>
            </p:cNvPr>
            <p:cNvSpPr txBox="1"/>
            <p:nvPr/>
          </p:nvSpPr>
          <p:spPr>
            <a:xfrm>
              <a:off x="5323171" y="608949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7" name="圖片 6">
              <a:hlinkClick r:id="rId3"/>
              <a:extLst>
                <a:ext uri="{FF2B5EF4-FFF2-40B4-BE49-F238E27FC236}">
                  <a16:creationId xmlns:a16="http://schemas.microsoft.com/office/drawing/2014/main" id="{33599E07-0DB7-4935-ABF9-23B77119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572" y="3596504"/>
              <a:ext cx="529814" cy="518296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6FBC9E6-29D0-49B3-B9E8-4F2FBA37B635}"/>
              </a:ext>
            </a:extLst>
          </p:cNvPr>
          <p:cNvGrpSpPr/>
          <p:nvPr/>
        </p:nvGrpSpPr>
        <p:grpSpPr>
          <a:xfrm>
            <a:off x="6257365" y="3677547"/>
            <a:ext cx="5096436" cy="1323439"/>
            <a:chOff x="6257365" y="4286786"/>
            <a:chExt cx="5096436" cy="132343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EFE5C42-B8C9-461C-BFA3-22AC1170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365" y="4286786"/>
              <a:ext cx="5096436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2, 3, 4, 5, 6, 7, 8, 9]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[6, 6, 6, 6]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198FF69-8428-431F-B41C-FB88F9D7250F}"/>
                </a:ext>
              </a:extLst>
            </p:cNvPr>
            <p:cNvSpPr txBox="1"/>
            <p:nvPr/>
          </p:nvSpPr>
          <p:spPr>
            <a:xfrm>
              <a:off x="10409311" y="5240893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BBB3C80-EC26-4771-828A-8EF0EC272F92}"/>
              </a:ext>
            </a:extLst>
          </p:cNvPr>
          <p:cNvGrpSpPr/>
          <p:nvPr/>
        </p:nvGrpSpPr>
        <p:grpSpPr>
          <a:xfrm>
            <a:off x="6014386" y="3208101"/>
            <a:ext cx="1972408" cy="394266"/>
            <a:chOff x="9430050" y="6123076"/>
            <a:chExt cx="1972408" cy="394266"/>
          </a:xfrm>
        </p:grpSpPr>
        <p:pic>
          <p:nvPicPr>
            <p:cNvPr id="18" name="圖片 17">
              <a:hlinkClick r:id="rId5"/>
              <a:extLst>
                <a:ext uri="{FF2B5EF4-FFF2-40B4-BE49-F238E27FC236}">
                  <a16:creationId xmlns:a16="http://schemas.microsoft.com/office/drawing/2014/main" id="{8FF3936C-26BF-4447-9761-7A814A9F2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0FC05A-3C70-48A1-9593-0BFEA937CBA3}"/>
                </a:ext>
              </a:extLst>
            </p:cNvPr>
            <p:cNvSpPr txBox="1"/>
            <p:nvPr/>
          </p:nvSpPr>
          <p:spPr>
            <a:xfrm>
              <a:off x="9430050" y="6135543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Java 21 API</a:t>
              </a:r>
              <a:endParaRPr lang="zh-TW" altLang="en-US"/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991D5C5A-E848-4517-A087-753BCA4D487C}"/>
              </a:ext>
            </a:extLst>
          </p:cNvPr>
          <p:cNvSpPr txBox="1">
            <a:spLocks/>
          </p:cNvSpPr>
          <p:nvPr/>
        </p:nvSpPr>
        <p:spPr>
          <a:xfrm>
            <a:off x="6257364" y="5077257"/>
            <a:ext cx="5096436" cy="143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特別注意，呼叫 </a:t>
            </a:r>
            <a:r>
              <a:rPr lang="en-US" altLang="zh-TW" sz="2400">
                <a:solidFill>
                  <a:srgbClr val="92D050"/>
                </a:solidFill>
              </a:rPr>
              <a:t>binarySearch </a:t>
            </a:r>
            <a:r>
              <a:rPr lang="zh-TW" altLang="en-US" sz="2400"/>
              <a:t>前</a:t>
            </a:r>
            <a:endParaRPr lang="en-US" altLang="zh-TW" sz="2400"/>
          </a:p>
          <a:p>
            <a:r>
              <a:rPr lang="zh-TW" altLang="en-US" sz="2400"/>
              <a:t>一定要先將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由小到大</a:t>
            </a:r>
            <a:r>
              <a:rPr lang="zh-TW" altLang="en-US" sz="2400">
                <a:solidFill>
                  <a:srgbClr val="FFC000"/>
                </a:solidFill>
              </a:rPr>
              <a:t>排序</a:t>
            </a:r>
            <a:r>
              <a:rPr lang="en-US" altLang="zh-TW" sz="2400">
                <a:solidFill>
                  <a:srgbClr val="FFC000"/>
                </a:solidFill>
              </a:rPr>
              <a:t>(sort)</a:t>
            </a:r>
          </a:p>
          <a:p>
            <a:r>
              <a:rPr lang="zh-TW" altLang="en-US" sz="2400"/>
              <a:t>這與</a:t>
            </a:r>
            <a:r>
              <a:rPr lang="zh-TW" altLang="en-US" sz="2400">
                <a:solidFill>
                  <a:srgbClr val="00B0F0"/>
                </a:solidFill>
              </a:rPr>
              <a:t>二分搜尋法</a:t>
            </a:r>
            <a:r>
              <a:rPr lang="zh-TW" altLang="en-US" sz="2400"/>
              <a:t>原理有關</a:t>
            </a:r>
          </a:p>
        </p:txBody>
      </p:sp>
    </p:spTree>
    <p:extLst>
      <p:ext uri="{BB962C8B-B14F-4D97-AF65-F5344CB8AC3E}">
        <p14:creationId xmlns:p14="http://schemas.microsoft.com/office/powerpoint/2010/main" val="240852721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EADA-3C5F-4A69-93C0-0060093F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46D10-311E-4D1F-B4CC-0231F787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956049"/>
            <a:ext cx="11116236" cy="258015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不定長度引數</a:t>
            </a:r>
            <a:r>
              <a:rPr lang="en-US" altLang="zh-TW">
                <a:solidFill>
                  <a:srgbClr val="00B0F0"/>
                </a:solidFill>
              </a:rPr>
              <a:t>(variable-length argument)</a:t>
            </a:r>
          </a:p>
          <a:p>
            <a:r>
              <a:rPr lang="zh-TW" altLang="en-US"/>
              <a:t>是指傳入的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數量不限制，可以有很多個，使用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接收</a:t>
            </a:r>
            <a:endParaRPr lang="en-US" altLang="zh-TW"/>
          </a:p>
          <a:p>
            <a:r>
              <a:rPr lang="zh-TW" altLang="en-US"/>
              <a:t>而一個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只能有一個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，且必須是最後一個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，內容為</a:t>
            </a:r>
            <a:r>
              <a:rPr lang="zh-TW" altLang="en-US">
                <a:solidFill>
                  <a:srgbClr val="00B0F0"/>
                </a:solidFill>
              </a:rPr>
              <a:t>不定長度引數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也可以接收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，但互換則不行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A0F434D-DD8D-453B-A1BD-3865F1F4AEF1}"/>
              </a:ext>
            </a:extLst>
          </p:cNvPr>
          <p:cNvGrpSpPr/>
          <p:nvPr/>
        </p:nvGrpSpPr>
        <p:grpSpPr>
          <a:xfrm>
            <a:off x="537882" y="3536200"/>
            <a:ext cx="11116236" cy="923330"/>
            <a:chOff x="537878" y="2426103"/>
            <a:chExt cx="11116236" cy="92333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D7CE7A9F-DA8A-4ED3-862E-224038323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78" y="2426103"/>
              <a:ext cx="11116236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</a:t>
              </a:r>
              <a:r>
                <a:rPr lang="zh-TW" altLang="en-US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型別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86A4F13-59E5-41A2-8C88-C9C20FDAE2BF}"/>
                </a:ext>
              </a:extLst>
            </p:cNvPr>
            <p:cNvSpPr txBox="1"/>
            <p:nvPr/>
          </p:nvSpPr>
          <p:spPr>
            <a:xfrm>
              <a:off x="11020607" y="301087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1735374-8AAC-45C8-A890-0E9697C2A1CB}"/>
              </a:ext>
            </a:extLst>
          </p:cNvPr>
          <p:cNvSpPr txBox="1">
            <a:spLocks/>
          </p:cNvSpPr>
          <p:nvPr/>
        </p:nvSpPr>
        <p:spPr>
          <a:xfrm>
            <a:off x="537882" y="4459529"/>
            <a:ext cx="11116236" cy="101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下方為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io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PrintStream</a:t>
            </a:r>
            <a:r>
              <a:rPr lang="en-US" altLang="zh-TW"/>
              <a:t> </a:t>
            </a:r>
            <a:r>
              <a:rPr lang="zh-TW" altLang="en-US"/>
              <a:t>的 </a:t>
            </a:r>
            <a:r>
              <a:rPr lang="en-US" altLang="zh-TW">
                <a:solidFill>
                  <a:srgbClr val="92D050"/>
                </a:solidFill>
              </a:rPr>
              <a:t>printf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方法定義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其使用到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來接收不定數量的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2D791C9-4D2F-44D5-8F32-FB2E327C3EC6}"/>
              </a:ext>
            </a:extLst>
          </p:cNvPr>
          <p:cNvGrpSpPr/>
          <p:nvPr/>
        </p:nvGrpSpPr>
        <p:grpSpPr>
          <a:xfrm>
            <a:off x="537882" y="5471644"/>
            <a:ext cx="11116236" cy="1015663"/>
            <a:chOff x="537882" y="5471644"/>
            <a:chExt cx="11116236" cy="1015663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596F0B5E-8F02-468D-A878-EE0CB47A0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82" y="5471644"/>
              <a:ext cx="11116236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PrintStream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printf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format, Object ...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format(format, args);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18FD3BA-D634-4877-B58B-A80A0D4A08C4}"/>
                </a:ext>
              </a:extLst>
            </p:cNvPr>
            <p:cNvSpPr txBox="1"/>
            <p:nvPr/>
          </p:nvSpPr>
          <p:spPr>
            <a:xfrm>
              <a:off x="11020610" y="614520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5129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25455-CECF-48AB-9330-B1D8A77B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973CE99-3CC4-431F-A9E6-C036204C5A03}"/>
              </a:ext>
            </a:extLst>
          </p:cNvPr>
          <p:cNvGrpSpPr/>
          <p:nvPr/>
        </p:nvGrpSpPr>
        <p:grpSpPr>
          <a:xfrm>
            <a:off x="328385" y="1027906"/>
            <a:ext cx="5467721" cy="5478423"/>
            <a:chOff x="658906" y="1027906"/>
            <a:chExt cx="5467721" cy="5478423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E04BC4C2-1538-4C66-8455-0AC1BAC39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06" y="1027906"/>
              <a:ext cx="5467721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c, d));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FB4098E-577E-4B09-AA9A-E881A1922803}"/>
                </a:ext>
              </a:extLst>
            </p:cNvPr>
            <p:cNvSpPr txBox="1"/>
            <p:nvPr/>
          </p:nvSpPr>
          <p:spPr>
            <a:xfrm>
              <a:off x="5435412" y="613699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F4E93F0D-E0F9-478C-ACD2-A61B7A6BD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727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6286DBF-8BAE-439D-974E-188F7F33447D}"/>
              </a:ext>
            </a:extLst>
          </p:cNvPr>
          <p:cNvGrpSpPr/>
          <p:nvPr/>
        </p:nvGrpSpPr>
        <p:grpSpPr>
          <a:xfrm>
            <a:off x="6096000" y="1027906"/>
            <a:ext cx="5752029" cy="5693866"/>
            <a:chOff x="5781065" y="1027906"/>
            <a:chExt cx="5752029" cy="5693866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E62D16F6-FEAD-4F6D-93FF-0F3FF5CC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065" y="1027906"/>
              <a:ext cx="5752029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Main6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(index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scanner.hasNextInt())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arr[index++]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2066C61-D086-4F7F-8F6B-24D0DDBE3FD2}"/>
                </a:ext>
              </a:extLst>
            </p:cNvPr>
            <p:cNvSpPr txBox="1"/>
            <p:nvPr/>
          </p:nvSpPr>
          <p:spPr>
            <a:xfrm>
              <a:off x="10841879" y="63524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3B90397-E582-4DBC-8852-512778C9E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4194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D82164B-9D8C-4409-B5E0-6E5265A44747}"/>
              </a:ext>
            </a:extLst>
          </p:cNvPr>
          <p:cNvGrpSpPr/>
          <p:nvPr/>
        </p:nvGrpSpPr>
        <p:grpSpPr>
          <a:xfrm>
            <a:off x="339533" y="381575"/>
            <a:ext cx="2516146" cy="646331"/>
            <a:chOff x="1590189" y="6057728"/>
            <a:chExt cx="2516146" cy="646331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293FE355-68C3-4C4B-AD8F-2A47CFC0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057728"/>
              <a:ext cx="251614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153 289 51 459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17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C74D9EB-0BD8-45BB-895D-7F8106A50B90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CC52FBD-041F-4C51-BD50-1176F3B816B1}"/>
              </a:ext>
            </a:extLst>
          </p:cNvPr>
          <p:cNvGrpSpPr/>
          <p:nvPr/>
        </p:nvGrpSpPr>
        <p:grpSpPr>
          <a:xfrm>
            <a:off x="8154526" y="381575"/>
            <a:ext cx="3697941" cy="646331"/>
            <a:chOff x="408394" y="6057728"/>
            <a:chExt cx="3697941" cy="646331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A8C73BCD-E626-4433-8933-ED3ED2C85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94" y="6057728"/>
              <a:ext cx="3697941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194 2716 582 1746 9506 388^D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A31C10F1-B5D6-4942-91D2-672B5FFC2F23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86540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B2107-73BD-47A9-868C-9C076503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F5FFD61-7FBF-40C7-AE5D-04D1EBC7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541"/>
            <a:ext cx="10515600" cy="4673506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就是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其有許多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，如：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strip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[] </a:t>
            </a:r>
            <a:r>
              <a:rPr lang="en-US" altLang="zh-TW">
                <a:solidFill>
                  <a:srgbClr val="92D050"/>
                </a:solidFill>
              </a:rPr>
              <a:t>split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regex)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substring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beginIndex,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endIndex)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startsWith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prefix)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endsWith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suffix)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contains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charAt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index)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replace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target,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replacement)</a:t>
            </a:r>
          </a:p>
          <a:p>
            <a:r>
              <a:rPr lang="zh-TW" altLang="en-US"/>
              <a:t>在大部分程式語言中，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通常都有這些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0115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BFCCF-ED16-4A90-A11A-2C9328FC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B2C0953-DACA-4357-874E-6AC33BFA8B32}"/>
              </a:ext>
            </a:extLst>
          </p:cNvPr>
          <p:cNvGrpSpPr/>
          <p:nvPr/>
        </p:nvGrpSpPr>
        <p:grpSpPr>
          <a:xfrm>
            <a:off x="8390965" y="3270331"/>
            <a:ext cx="2962835" cy="1200329"/>
            <a:chOff x="1522684" y="5780729"/>
            <a:chExt cx="2962835" cy="1200329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5B960F75-5E77-4EEE-B849-E8BB1133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684" y="5780729"/>
              <a:ext cx="2962835" cy="120032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74836,28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6D298A9-046A-4B99-BB2B-A4C9067A46F6}"/>
                </a:ext>
              </a:extLst>
            </p:cNvPr>
            <p:cNvSpPr txBox="1"/>
            <p:nvPr/>
          </p:nvSpPr>
          <p:spPr>
            <a:xfrm>
              <a:off x="3605150" y="6673281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9948E82-A120-4690-BE5C-D6D0D2A668B0}"/>
              </a:ext>
            </a:extLst>
          </p:cNvPr>
          <p:cNvGrpSpPr/>
          <p:nvPr/>
        </p:nvGrpSpPr>
        <p:grpSpPr>
          <a:xfrm>
            <a:off x="838200" y="1325563"/>
            <a:ext cx="7241085" cy="5068701"/>
            <a:chOff x="838200" y="1325563"/>
            <a:chExt cx="7241085" cy="5068701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0C353486-E7BB-4B72-9E1C-0025CA05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346728"/>
              <a:ext cx="7241085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找整數中連續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個數字和的最大值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count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maxString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string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string.length() - count;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count; j++)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sum += Character.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getNumericValue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(string.charAt(i + j));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(sum &gt; max)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 = sum;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maxString = string.substring(i, i + count);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.println(maxString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max);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36B0B-DD87-4749-8762-F9C3ACBE85F4}"/>
                </a:ext>
              </a:extLst>
            </p:cNvPr>
            <p:cNvSpPr txBox="1"/>
            <p:nvPr/>
          </p:nvSpPr>
          <p:spPr>
            <a:xfrm>
              <a:off x="7388070" y="60249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5C8B66C7-54DC-483F-802C-46BBED270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0385" y="1325563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76123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3E14E-F0D5-439D-9398-E72A736D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DC1CCB5-A556-452C-8A85-16BC2C4B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中，可以使用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Random </a:t>
            </a:r>
            <a:r>
              <a:rPr lang="zh-TW" altLang="en-US"/>
              <a:t>來生成隨機數</a:t>
            </a:r>
            <a:endParaRPr lang="en-US" altLang="zh-TW"/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有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seed)</a:t>
            </a:r>
            <a:r>
              <a:rPr lang="zh-TW" altLang="en-US"/>
              <a:t>，其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有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lowerBound,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偽隨機</a:t>
            </a:r>
            <a:r>
              <a:rPr lang="en-US" altLang="zh-TW">
                <a:solidFill>
                  <a:srgbClr val="00B0F0"/>
                </a:solidFill>
              </a:rPr>
              <a:t>(pseudorandom)</a:t>
            </a:r>
            <a:r>
              <a:rPr lang="zh-TW" altLang="en-US">
                <a:solidFill>
                  <a:srgbClr val="00B0F0"/>
                </a:solidFill>
              </a:rPr>
              <a:t>生成器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/>
              <a:t> </a:t>
            </a:r>
            <a:r>
              <a:rPr lang="zh-TW" altLang="en-US"/>
              <a:t>在同一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r>
              <a:rPr lang="en-US" altLang="zh-TW">
                <a:solidFill>
                  <a:srgbClr val="00B0F0"/>
                </a:solidFill>
              </a:rPr>
              <a:t>(seed)</a:t>
            </a:r>
            <a:r>
              <a:rPr lang="zh-TW" altLang="en-US"/>
              <a:t>所生成的</a:t>
            </a:r>
            <a:r>
              <a:rPr lang="zh-TW" altLang="en-US">
                <a:solidFill>
                  <a:srgbClr val="00B0F0"/>
                </a:solidFill>
              </a:rPr>
              <a:t>隨機數序列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無參數建構子</a:t>
            </a:r>
            <a:r>
              <a:rPr lang="zh-TW" altLang="en-US"/>
              <a:t>會使用當前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unix </a:t>
            </a:r>
            <a:r>
              <a:rPr lang="zh-TW" altLang="en-US">
                <a:solidFill>
                  <a:srgbClr val="00B0F0"/>
                </a:solidFill>
              </a:rPr>
              <a:t>時間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746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A2427-A599-49F9-8BA0-40986DB4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62376" cy="1325563"/>
          </a:xfrm>
        </p:spPr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5533E-437E-4C3D-BFC3-9464A1D5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612"/>
            <a:ext cx="5446372" cy="2644775"/>
          </a:xfrm>
        </p:spPr>
        <p:txBody>
          <a:bodyPr/>
          <a:lstStyle/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 </a:t>
            </a:r>
          </a:p>
          <a:p>
            <a:r>
              <a:rPr lang="zh-TW" altLang="en-US"/>
              <a:t>則可以生成</a:t>
            </a:r>
            <a:endParaRPr lang="en-US" altLang="zh-TW"/>
          </a:p>
          <a:p>
            <a:r>
              <a:rPr lang="zh-TW" altLang="en-US"/>
              <a:t>在半開區間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1)</a:t>
            </a:r>
            <a:r>
              <a:rPr lang="en-US" altLang="zh-TW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zh-TW" altLang="en-US"/>
              <a:t>間的隨機數</a:t>
            </a:r>
            <a:endParaRPr lang="en-US" altLang="zh-TW"/>
          </a:p>
          <a:p>
            <a:r>
              <a:rPr lang="zh-TW" altLang="en-US"/>
              <a:t>其內部也是使用了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CAE8793-3FD4-45D8-AEFD-3A8FBB9944A2}"/>
              </a:ext>
            </a:extLst>
          </p:cNvPr>
          <p:cNvGrpSpPr/>
          <p:nvPr/>
        </p:nvGrpSpPr>
        <p:grpSpPr>
          <a:xfrm>
            <a:off x="838200" y="5622459"/>
            <a:ext cx="10515600" cy="923330"/>
            <a:chOff x="-5579605" y="5903839"/>
            <a:chExt cx="10515600" cy="92333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3F24721-4E05-4119-A899-9F976F6A6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79605" y="5903839"/>
              <a:ext cx="10515600" cy="892552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[0.5598715847357625, 0.450838353119576, 0.5623495846152963, 0.21469423361943507, 0.290874720158952]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[0.3564439755039498, 0.546236143641482, 0.7969334809641179, 0.4668859506985015, 0.9069712317195023]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526613C-FF6D-4D3A-9E14-71FB52757CDE}"/>
                </a:ext>
              </a:extLst>
            </p:cNvPr>
            <p:cNvSpPr txBox="1"/>
            <p:nvPr/>
          </p:nvSpPr>
          <p:spPr>
            <a:xfrm>
              <a:off x="4155012" y="651939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E762F95-65F6-4040-8F35-CA0959EF28D7}"/>
              </a:ext>
            </a:extLst>
          </p:cNvPr>
          <p:cNvGrpSpPr/>
          <p:nvPr/>
        </p:nvGrpSpPr>
        <p:grpSpPr>
          <a:xfrm>
            <a:off x="6600576" y="67598"/>
            <a:ext cx="4753224" cy="5493812"/>
            <a:chOff x="6600576" y="67598"/>
            <a:chExt cx="4753224" cy="54938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403B1C5-E66D-4A8E-9436-6D19B013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0576" y="67598"/>
              <a:ext cx="4753224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java.util.Random;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arr4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arr1[i] = random1.nextDouble();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arr2[i] = random2.nextDouble();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arr3[i] = random3.nextDouble();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arr4[i] = Math.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(arr2));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(arr4));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B9CF477-C684-4D60-AA80-D8F2969150A3}"/>
                </a:ext>
              </a:extLst>
            </p:cNvPr>
            <p:cNvSpPr txBox="1"/>
            <p:nvPr/>
          </p:nvSpPr>
          <p:spPr>
            <a:xfrm>
              <a:off x="10662585" y="519207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430C8DA2-3B78-43DE-8E6B-F3A31DD9F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67598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773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469D4-7265-4AC3-A1A4-C5B433A4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082964-69AE-4A8A-894E-0E8C4EC8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550"/>
            <a:ext cx="10515600" cy="5135562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中，關於數學的東西多半定義在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</a:p>
          <a:p>
            <a:r>
              <a:rPr lang="zh-TW" altLang="en-US"/>
              <a:t>其中的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有許多，下方為部分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基礎運算：</a:t>
            </a:r>
            <a:r>
              <a:rPr lang="en-US" altLang="zh-TW">
                <a:solidFill>
                  <a:srgbClr val="92D050"/>
                </a:solidFill>
              </a:rPr>
              <a:t>abs(</a:t>
            </a:r>
            <a:r>
              <a:rPr lang="zh-TW" altLang="en-US">
                <a:solidFill>
                  <a:srgbClr val="92D050"/>
                </a:solidFill>
              </a:rPr>
              <a:t>絕對值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sqrt(</a:t>
            </a:r>
            <a:r>
              <a:rPr lang="zh-TW" altLang="en-US">
                <a:solidFill>
                  <a:srgbClr val="92D050"/>
                </a:solidFill>
              </a:rPr>
              <a:t>開根號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cbrt(</a:t>
            </a:r>
            <a:r>
              <a:rPr lang="zh-TW" altLang="en-US">
                <a:solidFill>
                  <a:srgbClr val="92D050"/>
                </a:solidFill>
              </a:rPr>
              <a:t>開三次方根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log10(</a:t>
            </a:r>
            <a:r>
              <a:rPr lang="zh-TW" altLang="en-US">
                <a:solidFill>
                  <a:srgbClr val="92D050"/>
                </a:solidFill>
              </a:rPr>
              <a:t>常用對數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exp(</a:t>
            </a:r>
            <a:r>
              <a:rPr lang="zh-TW" altLang="en-US">
                <a:solidFill>
                  <a:srgbClr val="92D050"/>
                </a:solidFill>
              </a:rPr>
              <a:t>自然指數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log(</a:t>
            </a:r>
            <a:r>
              <a:rPr lang="zh-TW" altLang="en-US">
                <a:solidFill>
                  <a:srgbClr val="92D050"/>
                </a:solidFill>
              </a:rPr>
              <a:t>自然對數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三角運算：</a:t>
            </a:r>
            <a:r>
              <a:rPr lang="en-US" altLang="zh-TW">
                <a:solidFill>
                  <a:srgbClr val="92D050"/>
                </a:solidFill>
              </a:rPr>
              <a:t>sin(</a:t>
            </a:r>
            <a:r>
              <a:rPr lang="zh-TW" altLang="en-US">
                <a:solidFill>
                  <a:srgbClr val="92D050"/>
                </a:solidFill>
              </a:rPr>
              <a:t>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cos(</a:t>
            </a:r>
            <a:r>
              <a:rPr lang="zh-TW" altLang="en-US">
                <a:solidFill>
                  <a:srgbClr val="92D050"/>
                </a:solidFill>
              </a:rPr>
              <a:t>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tan(</a:t>
            </a:r>
            <a:r>
              <a:rPr lang="zh-TW" altLang="en-US">
                <a:solidFill>
                  <a:srgbClr val="92D050"/>
                </a:solidFill>
              </a:rPr>
              <a:t>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sin2(</a:t>
            </a:r>
            <a:r>
              <a:rPr lang="zh-TW" altLang="en-US">
                <a:solidFill>
                  <a:srgbClr val="92D050"/>
                </a:solidFill>
              </a:rPr>
              <a:t>正弦平方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cos2(</a:t>
            </a:r>
            <a:r>
              <a:rPr lang="zh-TW" altLang="en-US">
                <a:solidFill>
                  <a:srgbClr val="92D050"/>
                </a:solidFill>
              </a:rPr>
              <a:t>餘弦平方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tan2(</a:t>
            </a:r>
            <a:r>
              <a:rPr lang="zh-TW" altLang="en-US">
                <a:solidFill>
                  <a:srgbClr val="92D050"/>
                </a:solidFill>
              </a:rPr>
              <a:t>正切平方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asin(</a:t>
            </a:r>
            <a:r>
              <a:rPr lang="zh-TW" altLang="en-US">
                <a:solidFill>
                  <a:srgbClr val="92D050"/>
                </a:solidFill>
              </a:rPr>
              <a:t>反正弦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acos(</a:t>
            </a:r>
            <a:r>
              <a:rPr lang="zh-TW" altLang="en-US">
                <a:solidFill>
                  <a:srgbClr val="92D050"/>
                </a:solidFill>
              </a:rPr>
              <a:t>反餘弦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atan(</a:t>
            </a:r>
            <a:r>
              <a:rPr lang="zh-TW" altLang="en-US">
                <a:solidFill>
                  <a:srgbClr val="92D050"/>
                </a:solidFill>
              </a:rPr>
              <a:t>反正切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toRadians(</a:t>
            </a:r>
            <a:r>
              <a:rPr lang="zh-TW" altLang="en-US">
                <a:solidFill>
                  <a:srgbClr val="92D050"/>
                </a:solidFill>
              </a:rPr>
              <a:t>角度轉弧度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toDegrees(</a:t>
            </a:r>
            <a:r>
              <a:rPr lang="zh-TW" altLang="en-US">
                <a:solidFill>
                  <a:srgbClr val="92D050"/>
                </a:solidFill>
              </a:rPr>
              <a:t>弧度轉角度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其中三角函數、反三角函數使用的單位都是弧度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908725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9A5B4-D40D-422E-B23B-EDE38E50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8DB342-EFC6-4F92-ACCD-F175FF2F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4"/>
            <a:ext cx="10515600" cy="457517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round(</a:t>
            </a:r>
            <a:r>
              <a:rPr lang="zh-TW" altLang="en-US">
                <a:solidFill>
                  <a:srgbClr val="92D050"/>
                </a:solidFill>
              </a:rPr>
              <a:t>四捨五入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floor(</a:t>
            </a:r>
            <a:r>
              <a:rPr lang="zh-TW" altLang="en-US">
                <a:solidFill>
                  <a:srgbClr val="92D050"/>
                </a:solidFill>
              </a:rPr>
              <a:t>向下取整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ceil(</a:t>
            </a:r>
            <a:r>
              <a:rPr lang="zh-TW" altLang="en-US">
                <a:solidFill>
                  <a:srgbClr val="92D050"/>
                </a:solidFill>
              </a:rPr>
              <a:t>向上取整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，且皆只有兩個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pow(</a:t>
            </a:r>
            <a:r>
              <a:rPr lang="zh-TW" altLang="en-US">
                <a:solidFill>
                  <a:srgbClr val="92D050"/>
                </a:solidFill>
              </a:rPr>
              <a:t>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max(</a:t>
            </a:r>
            <a:r>
              <a:rPr lang="zh-TW" altLang="en-US">
                <a:solidFill>
                  <a:srgbClr val="92D050"/>
                </a:solidFill>
              </a:rPr>
              <a:t>取最大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min(</a:t>
            </a:r>
            <a:r>
              <a:rPr lang="zh-TW" altLang="en-US">
                <a:solidFill>
                  <a:srgbClr val="92D050"/>
                </a:solidFill>
              </a:rPr>
              <a:t>取最小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以及限制數值範圍的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，保證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value </a:t>
            </a:r>
            <a:r>
              <a:rPr lang="zh-TW" altLang="en-US"/>
              <a:t>不超過 </a:t>
            </a:r>
            <a:r>
              <a:rPr lang="en-US" altLang="zh-TW">
                <a:solidFill>
                  <a:srgbClr val="00B0F0"/>
                </a:solidFill>
              </a:rPr>
              <a:t>max 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min</a:t>
            </a:r>
            <a:r>
              <a:rPr lang="zh-TW" altLang="en-US"/>
              <a:t>：</a:t>
            </a:r>
            <a:endParaRPr lang="fr-FR" altLang="zh-TW"/>
          </a:p>
          <a:p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clamp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value,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min,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max)</a:t>
            </a:r>
          </a:p>
          <a:p>
            <a:r>
              <a:rPr lang="zh-TW" altLang="en-US"/>
              <a:t>該類別也定義了一些數學常數：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PI(3.141...)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E(2.718...)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TAU(2</a:t>
            </a:r>
            <a:r>
              <a:rPr lang="zh-TW" altLang="en-US">
                <a:solidFill>
                  <a:srgbClr val="92D050"/>
                </a:solidFill>
              </a:rPr>
              <a:t>倍</a:t>
            </a:r>
            <a:r>
              <a:rPr lang="en-US" altLang="zh-TW">
                <a:solidFill>
                  <a:srgbClr val="92D050"/>
                </a:solidFill>
              </a:rPr>
              <a:t>PI</a:t>
            </a:r>
            <a:r>
              <a:rPr lang="zh-TW" altLang="en-US">
                <a:solidFill>
                  <a:srgbClr val="92D050"/>
                </a:solidFill>
              </a:rPr>
              <a:t>，</a:t>
            </a:r>
            <a:r>
              <a:rPr lang="en-US" altLang="zh-TW">
                <a:solidFill>
                  <a:srgbClr val="92D050"/>
                </a:solidFill>
              </a:rPr>
              <a:t>6.283...)</a:t>
            </a:r>
          </a:p>
          <a:p>
            <a:r>
              <a:rPr lang="zh-TW" altLang="en-US"/>
              <a:t>以上這些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，在其他程式語言中也基本上都有提供</a:t>
            </a:r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17644396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270D3-246D-4D81-9194-B07C02BC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F76883-F9FF-43CF-A39F-3F1B2D34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800"/>
            <a:ext cx="10515600" cy="4144600"/>
          </a:xfrm>
        </p:spPr>
        <p:txBody>
          <a:bodyPr/>
          <a:lstStyle/>
          <a:p>
            <a:r>
              <a:rPr lang="zh-TW" altLang="en-US"/>
              <a:t>雖然在 </a:t>
            </a:r>
            <a:r>
              <a:rPr lang="en-US" altLang="zh-TW"/>
              <a:t>Java </a:t>
            </a:r>
            <a:r>
              <a:rPr lang="zh-TW" altLang="en-US"/>
              <a:t>中幾乎所有東西都是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卻不是</a:t>
            </a:r>
            <a:endParaRPr lang="en-US" altLang="zh-TW"/>
          </a:p>
          <a:p>
            <a:r>
              <a:rPr lang="zh-TW" altLang="en-US"/>
              <a:t>這導致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無法像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一樣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所以出現了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en-US" altLang="zh-TW">
                <a:solidFill>
                  <a:srgbClr val="00B0F0"/>
                </a:solidFill>
              </a:rPr>
              <a:t>(wrapper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class)</a:t>
            </a:r>
            <a:r>
              <a:rPr lang="zh-TW" altLang="en-US"/>
              <a:t>來解決這個問題</a:t>
            </a:r>
            <a:endParaRPr lang="en-US" altLang="zh-TW"/>
          </a:p>
          <a:p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對應了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，分別為：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Character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Integer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Long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Float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Double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Boolean</a:t>
            </a:r>
          </a:p>
          <a:p>
            <a:r>
              <a:rPr lang="zh-TW" altLang="en-US"/>
              <a:t>這些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FFC00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內，所以可以直接使用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一樣，具有</a:t>
            </a:r>
            <a:r>
              <a:rPr lang="zh-TW" altLang="en-US">
                <a:solidFill>
                  <a:srgbClr val="00B0F0"/>
                </a:solidFill>
              </a:rPr>
              <a:t>不可變性</a:t>
            </a:r>
            <a:r>
              <a:rPr lang="zh-TW" altLang="en-US"/>
              <a:t>，即不可更改內容</a:t>
            </a:r>
          </a:p>
        </p:txBody>
      </p:sp>
    </p:spTree>
    <p:extLst>
      <p:ext uri="{BB962C8B-B14F-4D97-AF65-F5344CB8AC3E}">
        <p14:creationId xmlns:p14="http://schemas.microsoft.com/office/powerpoint/2010/main" val="2944542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1592-8773-49AB-BB24-F0FD6A1F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FBA92-7336-40AC-8A4A-4ECF6CF8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1960095"/>
            <a:ext cx="10811436" cy="3732494"/>
          </a:xfrm>
        </p:spPr>
        <p:txBody>
          <a:bodyPr>
            <a:normAutofit/>
          </a:bodyPr>
          <a:lstStyle/>
          <a:p>
            <a:r>
              <a:rPr lang="zh-TW" altLang="en-US"/>
              <a:t>欲創建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公開靜態方法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valueOf</a:t>
            </a:r>
            <a:r>
              <a:rPr lang="en-US" altLang="zh-TW"/>
              <a:t>"</a:t>
            </a:r>
          </a:p>
          <a:p>
            <a:r>
              <a:rPr lang="zh-TW" altLang="en-US"/>
              <a:t>必有一個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具有唯一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，且為對應的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有些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，可能的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這個動作稱為</a:t>
            </a:r>
            <a:r>
              <a:rPr lang="zh-TW" altLang="en-US">
                <a:solidFill>
                  <a:srgbClr val="FFC000"/>
                </a:solidFill>
              </a:rPr>
              <a:t>裝箱</a:t>
            </a:r>
            <a:r>
              <a:rPr lang="en-US" altLang="zh-TW">
                <a:solidFill>
                  <a:srgbClr val="FFC000"/>
                </a:solidFill>
              </a:rPr>
              <a:t>(boxing)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公開動態方法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/>
          </a:p>
          <a:p>
            <a:r>
              <a:rPr lang="zh-TW" altLang="en-US"/>
              <a:t>就被稱為</a:t>
            </a:r>
            <a:r>
              <a:rPr lang="zh-TW" altLang="en-US">
                <a:solidFill>
                  <a:srgbClr val="FFC000"/>
                </a:solidFill>
              </a:rPr>
              <a:t>拆箱</a:t>
            </a:r>
            <a:r>
              <a:rPr lang="en-US" altLang="zh-TW">
                <a:solidFill>
                  <a:srgbClr val="FFC000"/>
                </a:solidFill>
              </a:rPr>
              <a:t>(unboxing)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64565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B5A3A-36A1-4F9D-BD0B-870DC9F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39"/>
            <a:ext cx="10515600" cy="1325563"/>
          </a:xfrm>
        </p:spPr>
        <p:txBody>
          <a:bodyPr/>
          <a:lstStyle/>
          <a:p>
            <a:r>
              <a:rPr lang="zh-TW" altLang="en-US"/>
              <a:t>自動拆箱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A4B8C-D464-4CFD-A363-57B347173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505197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可以像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一樣進行各式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4A56BC7-EC69-4AE2-8553-03EB447BA148}"/>
              </a:ext>
            </a:extLst>
          </p:cNvPr>
          <p:cNvGrpSpPr/>
          <p:nvPr/>
        </p:nvGrpSpPr>
        <p:grpSpPr>
          <a:xfrm>
            <a:off x="838200" y="4677285"/>
            <a:ext cx="10515600" cy="1600438"/>
            <a:chOff x="838200" y="4784861"/>
            <a:chExt cx="10515600" cy="1600438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3A0BCAD-85C7-45E3-B833-738261EE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84861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7A86F5-BDFB-4880-B0E4-A6BF1EF9D299}"/>
                </a:ext>
              </a:extLst>
            </p:cNvPr>
            <p:cNvSpPr txBox="1"/>
            <p:nvPr/>
          </p:nvSpPr>
          <p:spPr>
            <a:xfrm>
              <a:off x="10662585" y="60159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116F6D1-8084-43B7-B656-EBDF11677DAB}"/>
              </a:ext>
            </a:extLst>
          </p:cNvPr>
          <p:cNvGrpSpPr/>
          <p:nvPr/>
        </p:nvGrpSpPr>
        <p:grpSpPr>
          <a:xfrm>
            <a:off x="838200" y="1855695"/>
            <a:ext cx="10515600" cy="1600440"/>
            <a:chOff x="838200" y="3127416"/>
            <a:chExt cx="10515600" cy="160044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97BFAAD-B313-42A1-A0B8-3CF4BDB7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27417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0DBAEB5-E877-4E61-A2DE-B0F73E6A901E}"/>
                </a:ext>
              </a:extLst>
            </p:cNvPr>
            <p:cNvSpPr txBox="1"/>
            <p:nvPr/>
          </p:nvSpPr>
          <p:spPr>
            <a:xfrm>
              <a:off x="10662585" y="435852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B5C3B089-BE52-4A8A-B562-68420239D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3340" y="3127416"/>
              <a:ext cx="510460" cy="499362"/>
            </a:xfrm>
            <a:prstGeom prst="rect">
              <a:avLst/>
            </a:prstGeom>
          </p:spPr>
        </p:pic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D85E341-E2FE-4B97-882A-7A912B49B154}"/>
              </a:ext>
            </a:extLst>
          </p:cNvPr>
          <p:cNvSpPr txBox="1">
            <a:spLocks/>
          </p:cNvSpPr>
          <p:nvPr/>
        </p:nvSpPr>
        <p:spPr>
          <a:xfrm>
            <a:off x="838200" y="3574973"/>
            <a:ext cx="10515600" cy="110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這是因為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會在</a:t>
            </a:r>
            <a:r>
              <a:rPr lang="zh-TW" altLang="en-US">
                <a:solidFill>
                  <a:srgbClr val="00B0F0"/>
                </a:solidFill>
              </a:rPr>
              <a:t>包裝類別運算</a:t>
            </a:r>
            <a:r>
              <a:rPr lang="zh-TW" altLang="en-US"/>
              <a:t>前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FFC000"/>
                </a:solidFill>
              </a:rPr>
              <a:t>自動拆箱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E86349-6CB9-4CE5-98C4-2AFBB97CE57A}"/>
              </a:ext>
            </a:extLst>
          </p:cNvPr>
          <p:cNvSpPr/>
          <p:nvPr/>
        </p:nvSpPr>
        <p:spPr>
          <a:xfrm>
            <a:off x="4164806" y="235505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A3A7710-5C8E-412A-8EBC-68AD1F18D410}"/>
              </a:ext>
            </a:extLst>
          </p:cNvPr>
          <p:cNvSpPr/>
          <p:nvPr/>
        </p:nvSpPr>
        <p:spPr>
          <a:xfrm>
            <a:off x="3574256" y="257383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AA0973C-3CCF-4DBF-A573-9639931B13C2}"/>
              </a:ext>
            </a:extLst>
          </p:cNvPr>
          <p:cNvSpPr/>
          <p:nvPr/>
        </p:nvSpPr>
        <p:spPr>
          <a:xfrm>
            <a:off x="3574256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D0CD1-DF50-4811-87F9-EC88BD9E37A3}"/>
              </a:ext>
            </a:extLst>
          </p:cNvPr>
          <p:cNvSpPr/>
          <p:nvPr/>
        </p:nvSpPr>
        <p:spPr>
          <a:xfrm>
            <a:off x="5834062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9877FA-2027-49F5-A9E1-C9DDC906F105}"/>
              </a:ext>
            </a:extLst>
          </p:cNvPr>
          <p:cNvSpPr txBox="1"/>
          <p:nvPr/>
        </p:nvSpPr>
        <p:spPr>
          <a:xfrm>
            <a:off x="6369784" y="23241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</p:spTree>
    <p:extLst>
      <p:ext uri="{BB962C8B-B14F-4D97-AF65-F5344CB8AC3E}">
        <p14:creationId xmlns:p14="http://schemas.microsoft.com/office/powerpoint/2010/main" val="3481416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631F6DCF-16D7-4D32-B35A-0EC34A877FA5}"/>
              </a:ext>
            </a:extLst>
          </p:cNvPr>
          <p:cNvGrpSpPr/>
          <p:nvPr/>
        </p:nvGrpSpPr>
        <p:grpSpPr>
          <a:xfrm>
            <a:off x="4552950" y="1102035"/>
            <a:ext cx="6990224" cy="2554545"/>
            <a:chOff x="4552950" y="1102035"/>
            <a:chExt cx="6990224" cy="255454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4620CF28-315C-4A7E-9494-68EC0DA9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1102035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Integer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D0B9F4E-0B40-4964-8695-592EFFD467DB}"/>
                </a:ext>
              </a:extLst>
            </p:cNvPr>
            <p:cNvSpPr txBox="1"/>
            <p:nvPr/>
          </p:nvSpPr>
          <p:spPr>
            <a:xfrm>
              <a:off x="10851959" y="32872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A4DE3DC-214E-4DEF-9BF8-7068C97B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自動裝箱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883F72-8659-4EEB-9CC3-5E39F654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27" y="2069894"/>
            <a:ext cx="3904124" cy="3081216"/>
          </a:xfrm>
        </p:spPr>
        <p:txBody>
          <a:bodyPr>
            <a:normAutofit/>
          </a:bodyPr>
          <a:lstStyle/>
          <a:p>
            <a:r>
              <a:rPr lang="zh-TW" altLang="en-US">
                <a:latin typeface="+mj-lt"/>
              </a:rPr>
              <a:t>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r>
              <a:rPr lang="zh-TW" altLang="en-US">
                <a:latin typeface="+mj-lt"/>
              </a:rPr>
              <a:t>給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也會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自動拆箱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而將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給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則會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自動裝箱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F8367C1-D2D9-454B-A2E2-699EAB131BFE}"/>
              </a:ext>
            </a:extLst>
          </p:cNvPr>
          <p:cNvSpPr/>
          <p:nvPr/>
        </p:nvSpPr>
        <p:spPr>
          <a:xfrm>
            <a:off x="6286501" y="2901936"/>
            <a:ext cx="595312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3427A5-E215-4A1E-8C34-A41B3AACF31C}"/>
              </a:ext>
            </a:extLst>
          </p:cNvPr>
          <p:cNvSpPr/>
          <p:nvPr/>
        </p:nvSpPr>
        <p:spPr>
          <a:xfrm>
            <a:off x="8627267" y="1674373"/>
            <a:ext cx="369095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41172A1-ED78-4515-8764-85F44873FC7A}"/>
              </a:ext>
            </a:extLst>
          </p:cNvPr>
          <p:cNvSpPr/>
          <p:nvPr/>
        </p:nvSpPr>
        <p:spPr>
          <a:xfrm>
            <a:off x="8074025" y="1913436"/>
            <a:ext cx="372209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44834D5-DFE2-4B79-BB3B-FD6A14827226}"/>
              </a:ext>
            </a:extLst>
          </p:cNvPr>
          <p:cNvSpPr/>
          <p:nvPr/>
        </p:nvSpPr>
        <p:spPr>
          <a:xfrm>
            <a:off x="8627268" y="1934028"/>
            <a:ext cx="1259681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2CD7AF5-B4D8-401D-B36B-83553EE26D26}"/>
              </a:ext>
            </a:extLst>
          </p:cNvPr>
          <p:cNvSpPr txBox="1"/>
          <p:nvPr/>
        </p:nvSpPr>
        <p:spPr>
          <a:xfrm>
            <a:off x="8591403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4FFB75-0A21-48E5-82C4-8060063DEDB0}"/>
              </a:ext>
            </a:extLst>
          </p:cNvPr>
          <p:cNvSpPr txBox="1"/>
          <p:nvPr/>
        </p:nvSpPr>
        <p:spPr>
          <a:xfrm>
            <a:off x="6173927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92D050"/>
                </a:solidFill>
              </a:rPr>
              <a:t>自動裝箱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9C5A9CB-C3EA-4D67-B0AA-19EAF53ADCF4}"/>
              </a:ext>
            </a:extLst>
          </p:cNvPr>
          <p:cNvGrpSpPr/>
          <p:nvPr/>
        </p:nvGrpSpPr>
        <p:grpSpPr>
          <a:xfrm>
            <a:off x="4552951" y="3873838"/>
            <a:ext cx="6990224" cy="2554545"/>
            <a:chOff x="4552951" y="3873838"/>
            <a:chExt cx="6990224" cy="255454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D768719-D90D-4768-BD7B-16F865731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1" y="3873838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TWO_HUNDRED.intValue()));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 +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417997-069F-4D25-8756-0D6141412B7F}"/>
                </a:ext>
              </a:extLst>
            </p:cNvPr>
            <p:cNvSpPr txBox="1"/>
            <p:nvPr/>
          </p:nvSpPr>
          <p:spPr>
            <a:xfrm>
              <a:off x="10851959" y="60590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8" name="圖片 17">
            <a:hlinkClick r:id="rId2"/>
            <a:extLst>
              <a:ext uri="{FF2B5EF4-FFF2-40B4-BE49-F238E27FC236}">
                <a16:creationId xmlns:a16="http://schemas.microsoft.com/office/drawing/2014/main" id="{81E354B5-C85C-469E-B291-497D32C00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592" y="1102035"/>
            <a:ext cx="450582" cy="4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0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3904D-B0D4-4C01-B1F4-E61C392F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1951768-2B78-4D4A-B892-E56CA159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1463811"/>
            <a:ext cx="11349318" cy="1549690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也是個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並且</a:t>
            </a:r>
            <a:r>
              <a:rPr lang="zh-TW" altLang="en-US">
                <a:solidFill>
                  <a:srgbClr val="FFC000"/>
                </a:solidFill>
              </a:rPr>
              <a:t>直接繼承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，但是沒有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任何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建立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的方式如下：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388CB8-09A1-4599-A6C7-4A88C3403FA3}"/>
              </a:ext>
            </a:extLst>
          </p:cNvPr>
          <p:cNvGrpSpPr/>
          <p:nvPr/>
        </p:nvGrpSpPr>
        <p:grpSpPr>
          <a:xfrm>
            <a:off x="421341" y="3013501"/>
            <a:ext cx="11349318" cy="830997"/>
            <a:chOff x="421341" y="3013501"/>
            <a:chExt cx="11349318" cy="830997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E6B90188-2D16-46E9-963C-EF0EA80C7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41" y="3013501"/>
              <a:ext cx="11349318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第一種，指定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陣列長度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第二種，無指定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B536591-5B12-49A9-BDD0-901C6207668B}"/>
                </a:ext>
              </a:extLst>
            </p:cNvPr>
            <p:cNvSpPr txBox="1"/>
            <p:nvPr/>
          </p:nvSpPr>
          <p:spPr>
            <a:xfrm>
              <a:off x="11079444" y="347516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4D1171C-E330-483F-BC7E-B4C1AEA9F5BC}"/>
              </a:ext>
            </a:extLst>
          </p:cNvPr>
          <p:cNvSpPr txBox="1">
            <a:spLocks/>
          </p:cNvSpPr>
          <p:nvPr/>
        </p:nvSpPr>
        <p:spPr>
          <a:xfrm>
            <a:off x="421341" y="3903794"/>
            <a:ext cx="11349318" cy="2611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第一種創建方式指定了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的內容和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en-US" altLang="zh-TW">
                <a:solidFill>
                  <a:srgbClr val="00B0F0"/>
                </a:solidFill>
              </a:rPr>
              <a:t>(length)</a:t>
            </a:r>
          </a:p>
          <a:p>
            <a:r>
              <a:rPr lang="zh-TW" altLang="en-US"/>
              <a:t>大括號內填入不定數量的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，以逗號分隔，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的數量即為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第二種創建方式只指定了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，並沒有指定內容，內容為預設值</a:t>
            </a:r>
            <a:endParaRPr lang="en-US" altLang="zh-TW"/>
          </a:p>
          <a:p>
            <a:r>
              <a:rPr lang="zh-TW" altLang="en-US"/>
              <a:t>兩種皆只能作為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後不可變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為 </a:t>
            </a:r>
            <a:r>
              <a:rPr lang="en-US" altLang="zh-TW"/>
              <a:t>"</a:t>
            </a:r>
            <a:r>
              <a:rPr lang="zh-TW" altLang="en-US">
                <a:solidFill>
                  <a:srgbClr val="92D050"/>
                </a:solidFill>
              </a:rPr>
              <a:t>元素型別</a:t>
            </a:r>
            <a:r>
              <a:rPr lang="en-US" altLang="zh-TW">
                <a:solidFill>
                  <a:srgbClr val="92D050"/>
                </a:solidFill>
              </a:rPr>
              <a:t>[]</a:t>
            </a:r>
            <a:r>
              <a:rPr lang="en-US" altLang="zh-TW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2841977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51DDE-80E1-4F50-AAB3-656B74B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EAADB7C-4B03-43C0-BC93-372192D5F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036"/>
            <a:ext cx="10515600" cy="1603375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陣列變數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若使用第一種</a:t>
            </a:r>
            <a:r>
              <a:rPr lang="en-US" altLang="zh-TW"/>
              <a:t>(</a:t>
            </a:r>
            <a:r>
              <a:rPr lang="zh-TW" altLang="en-US"/>
              <a:t>指定內容</a:t>
            </a:r>
            <a:r>
              <a:rPr lang="en-US" altLang="zh-TW"/>
              <a:t>)</a:t>
            </a:r>
            <a:r>
              <a:rPr lang="zh-TW" altLang="en-US"/>
              <a:t>的方式創建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則可以省略前方的 </a:t>
            </a:r>
            <a:r>
              <a:rPr lang="en-US" altLang="zh-TW"/>
              <a:t>"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lang="zh-TW" altLang="en-US" sz="28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元素型別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</a:t>
            </a:r>
            <a:r>
              <a:rPr lang="en-US" altLang="zh-TW"/>
              <a:t>"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3C3958A-104F-475E-83EB-BEFB826862AD}"/>
              </a:ext>
            </a:extLst>
          </p:cNvPr>
          <p:cNvGrpSpPr/>
          <p:nvPr/>
        </p:nvGrpSpPr>
        <p:grpSpPr>
          <a:xfrm>
            <a:off x="838199" y="3229411"/>
            <a:ext cx="10515601" cy="830997"/>
            <a:chOff x="838199" y="2777046"/>
            <a:chExt cx="10515601" cy="83099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EEE35AF-FCC4-4783-AB7C-A0CF492D0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77046"/>
              <a:ext cx="105155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new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AB35474-13E3-453F-8903-82FA0102B012}"/>
                </a:ext>
              </a:extLst>
            </p:cNvPr>
            <p:cNvSpPr txBox="1"/>
            <p:nvPr/>
          </p:nvSpPr>
          <p:spPr>
            <a:xfrm>
              <a:off x="10662585" y="32387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9CCC138-5B0D-471F-ADB7-AEDB1BF98F98}"/>
              </a:ext>
            </a:extLst>
          </p:cNvPr>
          <p:cNvSpPr txBox="1">
            <a:spLocks/>
          </p:cNvSpPr>
          <p:nvPr/>
        </p:nvSpPr>
        <p:spPr>
          <a:xfrm>
            <a:off x="838200" y="4152741"/>
            <a:ext cx="10515600" cy="1129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沒有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，但有一個</a:t>
            </a:r>
            <a:r>
              <a:rPr lang="zh-TW" altLang="en-US">
                <a:solidFill>
                  <a:srgbClr val="00B0F0"/>
                </a:solidFill>
              </a:rPr>
              <a:t>不可變欄位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/>
              <a:t>"</a:t>
            </a:r>
            <a:r>
              <a:rPr lang="zh-TW" altLang="en-US"/>
              <a:t>，代表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/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，需要透過</a:t>
            </a:r>
            <a:r>
              <a:rPr lang="zh-TW" altLang="en-US">
                <a:solidFill>
                  <a:srgbClr val="00B0F0"/>
                </a:solidFill>
              </a:rPr>
              <a:t>下標運算子</a:t>
            </a:r>
            <a:r>
              <a:rPr lang="en-US" altLang="zh-TW">
                <a:solidFill>
                  <a:srgbClr val="00B0F0"/>
                </a:solidFill>
              </a:rPr>
              <a:t>[]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509D5B8-0B7A-415B-9EAB-B46E34945DE0}"/>
              </a:ext>
            </a:extLst>
          </p:cNvPr>
          <p:cNvGrpSpPr/>
          <p:nvPr/>
        </p:nvGrpSpPr>
        <p:grpSpPr>
          <a:xfrm>
            <a:off x="838199" y="5143423"/>
            <a:ext cx="10515601" cy="461665"/>
            <a:chOff x="838199" y="2961712"/>
            <a:chExt cx="10515601" cy="46166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FF26D28-D9CF-42BA-B526-ED2099F8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6171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]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B4E2B2-8FB1-477E-9E25-B556FECA41B0}"/>
                </a:ext>
              </a:extLst>
            </p:cNvPr>
            <p:cNvSpPr txBox="1"/>
            <p:nvPr/>
          </p:nvSpPr>
          <p:spPr>
            <a:xfrm>
              <a:off x="10662585" y="30540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7FFD3AD-699A-4EDE-89F7-C74812A2B362}"/>
              </a:ext>
            </a:extLst>
          </p:cNvPr>
          <p:cNvSpPr txBox="1">
            <a:spLocks/>
          </p:cNvSpPr>
          <p:nvPr/>
        </p:nvSpPr>
        <p:spPr>
          <a:xfrm>
            <a:off x="838200" y="5760174"/>
            <a:ext cx="10515600" cy="461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可將</a:t>
            </a:r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整體視為一個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，像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一樣操作</a:t>
            </a:r>
          </a:p>
        </p:txBody>
      </p:sp>
    </p:spTree>
    <p:extLst>
      <p:ext uri="{BB962C8B-B14F-4D97-AF65-F5344CB8AC3E}">
        <p14:creationId xmlns:p14="http://schemas.microsoft.com/office/powerpoint/2010/main" val="19282921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B5AA5867-21F7-45E5-BD05-7E21680E371E}"/>
              </a:ext>
            </a:extLst>
          </p:cNvPr>
          <p:cNvGrpSpPr/>
          <p:nvPr/>
        </p:nvGrpSpPr>
        <p:grpSpPr>
          <a:xfrm>
            <a:off x="5924330" y="3494293"/>
            <a:ext cx="5907386" cy="2554545"/>
            <a:chOff x="5924330" y="3475243"/>
            <a:chExt cx="5907386" cy="2554545"/>
          </a:xfrm>
        </p:grpSpPr>
        <p:sp>
          <p:nvSpPr>
            <p:cNvPr id="135" name="Rectangle 6">
              <a:extLst>
                <a:ext uri="{FF2B5EF4-FFF2-40B4-BE49-F238E27FC236}">
                  <a16:creationId xmlns:a16="http://schemas.microsoft.com/office/drawing/2014/main" id="{C2B2E911-2E89-472B-BEC2-2DA6B2290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330" y="3475243"/>
              <a:ext cx="5907386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06D03491-C534-4D65-9125-5783C05927D0}"/>
                </a:ext>
              </a:extLst>
            </p:cNvPr>
            <p:cNvSpPr txBox="1"/>
            <p:nvPr/>
          </p:nvSpPr>
          <p:spPr>
            <a:xfrm>
              <a:off x="1114050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3" name="圖片 142">
              <a:hlinkClick r:id="rId2"/>
              <a:extLst>
                <a:ext uri="{FF2B5EF4-FFF2-40B4-BE49-F238E27FC236}">
                  <a16:creationId xmlns:a16="http://schemas.microsoft.com/office/drawing/2014/main" id="{6B7E1E81-6F62-44EF-BE34-53DB1DAB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8468" y="3475243"/>
              <a:ext cx="383248" cy="374916"/>
            </a:xfrm>
            <a:prstGeom prst="rect">
              <a:avLst/>
            </a:prstGeom>
          </p:spPr>
        </p:pic>
      </p:grp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63ECA129-B83E-4C8A-A9C8-55773F9BCE85}"/>
              </a:ext>
            </a:extLst>
          </p:cNvPr>
          <p:cNvGrpSpPr/>
          <p:nvPr/>
        </p:nvGrpSpPr>
        <p:grpSpPr>
          <a:xfrm>
            <a:off x="500341" y="3986735"/>
            <a:ext cx="5346335" cy="2062103"/>
            <a:chOff x="500341" y="3967685"/>
            <a:chExt cx="5346335" cy="2062103"/>
          </a:xfrm>
        </p:grpSpPr>
        <p:sp>
          <p:nvSpPr>
            <p:cNvPr id="128" name="Rectangle 4">
              <a:extLst>
                <a:ext uri="{FF2B5EF4-FFF2-40B4-BE49-F238E27FC236}">
                  <a16:creationId xmlns:a16="http://schemas.microsoft.com/office/drawing/2014/main" id="{7A2FFFCA-0D58-4B88-B1D1-8FEDC3263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41" y="3967685"/>
              <a:ext cx="5346335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43CCD164-CA34-4AEB-BE8D-0DFA94193FCB}"/>
                </a:ext>
              </a:extLst>
            </p:cNvPr>
            <p:cNvSpPr txBox="1"/>
            <p:nvPr/>
          </p:nvSpPr>
          <p:spPr>
            <a:xfrm>
              <a:off x="515546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2" name="圖片 141">
              <a:hlinkClick r:id="rId4"/>
              <a:extLst>
                <a:ext uri="{FF2B5EF4-FFF2-40B4-BE49-F238E27FC236}">
                  <a16:creationId xmlns:a16="http://schemas.microsoft.com/office/drawing/2014/main" id="{B9F7F53B-8D21-424A-A340-6C1BCC183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428" y="3982913"/>
              <a:ext cx="383248" cy="37491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11DF8EF-824D-4E7B-A89E-8CB9C3CC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3"/>
            <a:ext cx="10515600" cy="1325563"/>
          </a:xfrm>
        </p:spPr>
        <p:txBody>
          <a:bodyPr/>
          <a:lstStyle/>
          <a:p>
            <a:r>
              <a:rPr lang="zh-TW" altLang="en-US"/>
              <a:t>索引值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37CAE4-719E-4155-B162-7107D39D2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42" y="2506254"/>
            <a:ext cx="11331374" cy="1552859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en-US" altLang="zh-TW">
                <a:solidFill>
                  <a:srgbClr val="00B0F0"/>
                </a:solidFill>
              </a:rPr>
              <a:t>(index)</a:t>
            </a:r>
            <a:r>
              <a:rPr lang="zh-TW" altLang="en-US"/>
              <a:t>是用來表示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的位置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從 </a:t>
            </a:r>
            <a:r>
              <a:rPr lang="en-US" altLang="zh-TW">
                <a:solidFill>
                  <a:srgbClr val="FFFF00"/>
                </a:solidFill>
              </a:rPr>
              <a:t>0 </a:t>
            </a:r>
            <a:r>
              <a:rPr lang="zh-TW" altLang="en-US">
                <a:solidFill>
                  <a:srgbClr val="FFFF00"/>
                </a:solidFill>
              </a:rPr>
              <a:t>開始編號，到陣列長度 </a:t>
            </a:r>
            <a:r>
              <a:rPr lang="en-US" altLang="zh-TW">
                <a:solidFill>
                  <a:srgbClr val="FFFF00"/>
                </a:solidFill>
              </a:rPr>
              <a:t>– 1</a:t>
            </a:r>
            <a:r>
              <a:rPr lang="zh-TW" altLang="en-US">
                <a:solidFill>
                  <a:srgbClr val="FFFF00"/>
                </a:solidFill>
              </a:rPr>
              <a:t>，所以第 </a:t>
            </a:r>
            <a:r>
              <a:rPr lang="en-US" altLang="zh-TW">
                <a:solidFill>
                  <a:srgbClr val="FFFF00"/>
                </a:solidFill>
              </a:rPr>
              <a:t>1 </a:t>
            </a:r>
            <a:r>
              <a:rPr lang="zh-TW" altLang="en-US">
                <a:solidFill>
                  <a:srgbClr val="FFFF00"/>
                </a:solidFill>
              </a:rPr>
              <a:t>個元素索引值為</a:t>
            </a:r>
            <a:r>
              <a:rPr lang="en-US" altLang="zh-TW">
                <a:solidFill>
                  <a:srgbClr val="FFFF00"/>
                </a:solidFill>
              </a:rPr>
              <a:t> 0</a:t>
            </a:r>
          </a:p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n </a:t>
            </a:r>
            <a:r>
              <a:rPr lang="zh-TW" altLang="en-US">
                <a:solidFill>
                  <a:srgbClr val="FFFF00"/>
                </a:solidFill>
              </a:rPr>
              <a:t>個元素索引值為 </a:t>
            </a:r>
            <a:r>
              <a:rPr lang="en-US" altLang="zh-TW">
                <a:solidFill>
                  <a:srgbClr val="FFFF00"/>
                </a:solidFill>
              </a:rPr>
              <a:t>n – 1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02B99A7A-04F4-4F02-93C1-AE7D04DBE2DC}"/>
              </a:ext>
            </a:extLst>
          </p:cNvPr>
          <p:cNvGrpSpPr/>
          <p:nvPr/>
        </p:nvGrpSpPr>
        <p:grpSpPr>
          <a:xfrm>
            <a:off x="681317" y="1028839"/>
            <a:ext cx="10829365" cy="1407459"/>
            <a:chOff x="690282" y="3935973"/>
            <a:chExt cx="10829365" cy="1407459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03CA020B-B43F-44B1-AFBA-9EFA452F08F3}"/>
                </a:ext>
              </a:extLst>
            </p:cNvPr>
            <p:cNvGrpSpPr/>
            <p:nvPr/>
          </p:nvGrpSpPr>
          <p:grpSpPr>
            <a:xfrm>
              <a:off x="838200" y="4043549"/>
              <a:ext cx="10515600" cy="1237127"/>
              <a:chOff x="838200" y="4339384"/>
              <a:chExt cx="10515600" cy="1237127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108C84EC-9ADF-4C16-9798-3A356565D439}"/>
                  </a:ext>
                </a:extLst>
              </p:cNvPr>
              <p:cNvGrpSpPr/>
              <p:nvPr/>
            </p:nvGrpSpPr>
            <p:grpSpPr>
              <a:xfrm>
                <a:off x="838200" y="4339384"/>
                <a:ext cx="10515600" cy="690282"/>
                <a:chOff x="838200" y="4043549"/>
                <a:chExt cx="10515600" cy="690282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E0BE975-D38C-40B5-B1D6-41F23EEAAA19}"/>
                    </a:ext>
                  </a:extLst>
                </p:cNvPr>
                <p:cNvSpPr/>
                <p:nvPr/>
              </p:nvSpPr>
              <p:spPr>
                <a:xfrm>
                  <a:off x="838200" y="4043549"/>
                  <a:ext cx="10515600" cy="690282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BE41E9ED-92E5-41CA-B37A-78119DA4A6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2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A4C7DA56-00EE-4EF2-B996-273437BB95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538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A435EB2D-5CD8-46C0-8B5D-D20D1D93F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15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767E9C0B-1C37-498F-A678-0C216F91A2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6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A97E19D4-BF97-42A6-9298-91A9F4176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49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0E5DFC0C-7535-4523-84E0-CBB47800F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4A119170-34C1-48AE-B809-5DA05FF1F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71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A16272ED-44C8-4D18-9B45-8A3E88905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93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DE4C2675-A222-45F7-9503-7C81C820E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04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829CE651-D977-4168-965E-2AE7008F1959}"/>
                  </a:ext>
                </a:extLst>
              </p:cNvPr>
              <p:cNvGrpSpPr/>
              <p:nvPr/>
            </p:nvGrpSpPr>
            <p:grpSpPr>
              <a:xfrm>
                <a:off x="1010357" y="4453692"/>
                <a:ext cx="10177304" cy="461665"/>
                <a:chOff x="1010357" y="4659414"/>
                <a:chExt cx="10177304" cy="461665"/>
              </a:xfrm>
            </p:grpSpPr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1654648B-FAE7-4850-B770-6BDBEBA7388C}"/>
                    </a:ext>
                  </a:extLst>
                </p:cNvPr>
                <p:cNvSpPr txBox="1"/>
                <p:nvPr/>
              </p:nvSpPr>
              <p:spPr>
                <a:xfrm>
                  <a:off x="10103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1CAEFF9C-0B96-420E-BAA1-B16C3E1B289F}"/>
                    </a:ext>
                  </a:extLst>
                </p:cNvPr>
                <p:cNvSpPr txBox="1"/>
                <p:nvPr/>
              </p:nvSpPr>
              <p:spPr>
                <a:xfrm>
                  <a:off x="2324806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2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0F03F492-9ACF-4F8D-BAD9-4D2386D7DEE8}"/>
                    </a:ext>
                  </a:extLst>
                </p:cNvPr>
                <p:cNvSpPr txBox="1"/>
                <p:nvPr/>
              </p:nvSpPr>
              <p:spPr>
                <a:xfrm>
                  <a:off x="3639255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3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93B036F-D36F-4C32-8F98-89DE80B607CC}"/>
                    </a:ext>
                  </a:extLst>
                </p:cNvPr>
                <p:cNvSpPr txBox="1"/>
                <p:nvPr/>
              </p:nvSpPr>
              <p:spPr>
                <a:xfrm>
                  <a:off x="495370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4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672D64F7-9FE8-4E93-8A3A-3274170FC985}"/>
                    </a:ext>
                  </a:extLst>
                </p:cNvPr>
                <p:cNvSpPr txBox="1"/>
                <p:nvPr/>
              </p:nvSpPr>
              <p:spPr>
                <a:xfrm>
                  <a:off x="62681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5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CFBDD76D-AAD1-45F6-9EE6-EF3B5849C0C4}"/>
                    </a:ext>
                  </a:extLst>
                </p:cNvPr>
                <p:cNvSpPr txBox="1"/>
                <p:nvPr/>
              </p:nvSpPr>
              <p:spPr>
                <a:xfrm>
                  <a:off x="758260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6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0F9E568-037C-461B-AF45-19DC14A1F86B}"/>
                    </a:ext>
                  </a:extLst>
                </p:cNvPr>
                <p:cNvSpPr txBox="1"/>
                <p:nvPr/>
              </p:nvSpPr>
              <p:spPr>
                <a:xfrm>
                  <a:off x="88970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7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B5CBBE82-5A95-4B2E-9C96-DFC323E274B4}"/>
                    </a:ext>
                  </a:extLst>
                </p:cNvPr>
                <p:cNvSpPr txBox="1"/>
                <p:nvPr/>
              </p:nvSpPr>
              <p:spPr>
                <a:xfrm>
                  <a:off x="1021752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8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D66ECDB-27ED-40F8-BED6-90F3C30A7FAF}"/>
                  </a:ext>
                </a:extLst>
              </p:cNvPr>
              <p:cNvGrpSpPr/>
              <p:nvPr/>
            </p:nvGrpSpPr>
            <p:grpSpPr>
              <a:xfrm>
                <a:off x="856470" y="5114846"/>
                <a:ext cx="10485081" cy="461665"/>
                <a:chOff x="856470" y="3908612"/>
                <a:chExt cx="10485081" cy="461665"/>
              </a:xfrm>
            </p:grpSpPr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AA0537F6-CF59-4D39-BBBE-284FA03DAB62}"/>
                    </a:ext>
                  </a:extLst>
                </p:cNvPr>
                <p:cNvSpPr txBox="1"/>
                <p:nvPr/>
              </p:nvSpPr>
              <p:spPr>
                <a:xfrm>
                  <a:off x="8564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0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355E4438-7E45-4731-A4FE-9EF91C01D317}"/>
                    </a:ext>
                  </a:extLst>
                </p:cNvPr>
                <p:cNvSpPr txBox="1"/>
                <p:nvPr/>
              </p:nvSpPr>
              <p:spPr>
                <a:xfrm>
                  <a:off x="2170919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1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8560B71-DB28-4312-9637-343819CB29FB}"/>
                    </a:ext>
                  </a:extLst>
                </p:cNvPr>
                <p:cNvSpPr txBox="1"/>
                <p:nvPr/>
              </p:nvSpPr>
              <p:spPr>
                <a:xfrm>
                  <a:off x="3485368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2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A43F41D5-00D0-4D6A-8F73-9D484EF48DA2}"/>
                    </a:ext>
                  </a:extLst>
                </p:cNvPr>
                <p:cNvSpPr txBox="1"/>
                <p:nvPr/>
              </p:nvSpPr>
              <p:spPr>
                <a:xfrm>
                  <a:off x="479981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3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67392E3E-60C9-40DF-8A64-964FD2AB085E}"/>
                    </a:ext>
                  </a:extLst>
                </p:cNvPr>
                <p:cNvSpPr txBox="1"/>
                <p:nvPr/>
              </p:nvSpPr>
              <p:spPr>
                <a:xfrm>
                  <a:off x="61142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4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7AD0ACFC-BA92-4AEF-AB70-6ECD2964B773}"/>
                    </a:ext>
                  </a:extLst>
                </p:cNvPr>
                <p:cNvSpPr txBox="1"/>
                <p:nvPr/>
              </p:nvSpPr>
              <p:spPr>
                <a:xfrm>
                  <a:off x="742872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5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BBF4E6EF-2A9A-404E-9870-8881CEAC2493}"/>
                    </a:ext>
                  </a:extLst>
                </p:cNvPr>
                <p:cNvSpPr txBox="1"/>
                <p:nvPr/>
              </p:nvSpPr>
              <p:spPr>
                <a:xfrm>
                  <a:off x="87431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6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3961F456-6FD4-42D0-996D-DA5208DD1065}"/>
                    </a:ext>
                  </a:extLst>
                </p:cNvPr>
                <p:cNvSpPr txBox="1"/>
                <p:nvPr/>
              </p:nvSpPr>
              <p:spPr>
                <a:xfrm>
                  <a:off x="1006363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7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</p:grpSp>
        </p:grpSp>
        <p:sp>
          <p:nvSpPr>
            <p:cNvPr id="121" name="矩形: 圓角 120">
              <a:extLst>
                <a:ext uri="{FF2B5EF4-FFF2-40B4-BE49-F238E27FC236}">
                  <a16:creationId xmlns:a16="http://schemas.microsoft.com/office/drawing/2014/main" id="{F4D12335-C598-4E7C-94B6-4C9DEF8D0077}"/>
                </a:ext>
              </a:extLst>
            </p:cNvPr>
            <p:cNvSpPr/>
            <p:nvPr/>
          </p:nvSpPr>
          <p:spPr>
            <a:xfrm>
              <a:off x="690282" y="3935973"/>
              <a:ext cx="10829365" cy="1407459"/>
            </a:xfrm>
            <a:prstGeom prst="roundRect">
              <a:avLst>
                <a:gd name="adj" fmla="val 11933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D665913C-A3CE-4D44-9D61-F171395E05F9}"/>
              </a:ext>
            </a:extLst>
          </p:cNvPr>
          <p:cNvGrpSpPr/>
          <p:nvPr/>
        </p:nvGrpSpPr>
        <p:grpSpPr>
          <a:xfrm>
            <a:off x="1971529" y="5672587"/>
            <a:ext cx="2553687" cy="369332"/>
            <a:chOff x="2129743" y="6196228"/>
            <a:chExt cx="2553687" cy="369332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05FF3811-3EB0-49AB-87CF-F84B8DDF9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743" y="6196228"/>
              <a:ext cx="2553687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C382EB2C-546F-4415-8FC9-127E0F939644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12E0DB07-D227-4590-9469-422AEEBC0DC3}"/>
              </a:ext>
            </a:extLst>
          </p:cNvPr>
          <p:cNvGrpSpPr/>
          <p:nvPr/>
        </p:nvGrpSpPr>
        <p:grpSpPr>
          <a:xfrm>
            <a:off x="7753350" y="5672587"/>
            <a:ext cx="2653981" cy="369332"/>
            <a:chOff x="2029449" y="6196228"/>
            <a:chExt cx="2653981" cy="369332"/>
          </a:xfrm>
        </p:grpSpPr>
        <p:sp>
          <p:nvSpPr>
            <p:cNvPr id="137" name="Rectangle 4">
              <a:extLst>
                <a:ext uri="{FF2B5EF4-FFF2-40B4-BE49-F238E27FC236}">
                  <a16:creationId xmlns:a16="http://schemas.microsoft.com/office/drawing/2014/main" id="{5EC56F30-8791-41A6-9A84-C3A7EF8E1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449" y="6196228"/>
              <a:ext cx="2653981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6 4 5 7 0 10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4DB5E92E-77CD-483A-83A7-FC373D1779EB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44" name="內容版面配置區 2">
            <a:extLst>
              <a:ext uri="{FF2B5EF4-FFF2-40B4-BE49-F238E27FC236}">
                <a16:creationId xmlns:a16="http://schemas.microsoft.com/office/drawing/2014/main" id="{D0EE57FA-D005-4898-B292-C77FFA350618}"/>
              </a:ext>
            </a:extLst>
          </p:cNvPr>
          <p:cNvSpPr txBox="1">
            <a:spLocks/>
          </p:cNvSpPr>
          <p:nvPr/>
        </p:nvSpPr>
        <p:spPr>
          <a:xfrm>
            <a:off x="500342" y="6103474"/>
            <a:ext cx="11331374" cy="521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超過</a:t>
            </a:r>
            <a:r>
              <a:rPr lang="zh-TW" altLang="en-US">
                <a:solidFill>
                  <a:srgbClr val="00B0F0"/>
                </a:solidFill>
              </a:rPr>
              <a:t>最大索引值</a:t>
            </a:r>
            <a:r>
              <a:rPr lang="zh-TW" altLang="en-US"/>
              <a:t>，則會出現錯誤</a:t>
            </a:r>
          </a:p>
        </p:txBody>
      </p:sp>
    </p:spTree>
    <p:extLst>
      <p:ext uri="{BB962C8B-B14F-4D97-AF65-F5344CB8AC3E}">
        <p14:creationId xmlns:p14="http://schemas.microsoft.com/office/powerpoint/2010/main" val="11154111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A0A8C2-306E-4C8E-958A-E5B2901093AA}"/>
              </a:ext>
            </a:extLst>
          </p:cNvPr>
          <p:cNvGrpSpPr/>
          <p:nvPr/>
        </p:nvGrpSpPr>
        <p:grpSpPr>
          <a:xfrm>
            <a:off x="838200" y="4325997"/>
            <a:ext cx="6189519" cy="2062103"/>
            <a:chOff x="838200" y="4325997"/>
            <a:chExt cx="6189519" cy="206210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B0592D20-F867-4F33-B6DA-7DFDB48AC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25997"/>
              <a:ext cx="6189519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arr)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74AD89D-FF28-4181-B8CF-71FC6DEA7AF7}"/>
                </a:ext>
              </a:extLst>
            </p:cNvPr>
            <p:cNvSpPr txBox="1"/>
            <p:nvPr/>
          </p:nvSpPr>
          <p:spPr>
            <a:xfrm>
              <a:off x="6336504" y="60187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A85B0069-19C9-4FBB-A463-06A5E9E50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819" y="4328382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E252C7-16D2-40FE-A0E9-9CB0766F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for-each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C259F5-78E3-456A-A104-56FEBD65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1010186"/>
          </a:xfrm>
        </p:spPr>
        <p:txBody>
          <a:bodyPr>
            <a:normAutofit/>
          </a:bodyPr>
          <a:lstStyle/>
          <a:p>
            <a:r>
              <a:rPr lang="zh-TW" altLang="en-US">
                <a:latin typeface="+mj-lt"/>
              </a:rPr>
              <a:t>每次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迭代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(iteration)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都寫這麼長一個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  <a:r>
              <a:rPr lang="zh-TW" altLang="en-US">
                <a:latin typeface="+mj-lt"/>
              </a:rPr>
              <a:t>，實在不便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所以在不需要索引值的情況下，可以使用「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for-each</a:t>
            </a:r>
            <a:r>
              <a:rPr lang="zh-TW" altLang="en-US">
                <a:latin typeface="+mj-lt"/>
              </a:rPr>
              <a:t>」來替代</a:t>
            </a:r>
            <a:endParaRPr lang="zh-TW" altLang="en-US">
              <a:solidFill>
                <a:srgbClr val="00B0F0"/>
              </a:solidFill>
              <a:latin typeface="+mj-lt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55F031B-028A-48C6-A537-5371770ED454}"/>
              </a:ext>
            </a:extLst>
          </p:cNvPr>
          <p:cNvSpPr txBox="1">
            <a:spLocks/>
          </p:cNvSpPr>
          <p:nvPr/>
        </p:nvSpPr>
        <p:spPr>
          <a:xfrm>
            <a:off x="838200" y="3844053"/>
            <a:ext cx="10515600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latin typeface="+mj-lt"/>
              </a:rPr>
              <a:t>其中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會在每次循環依序變為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中的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E68A203-3ECB-40BD-B493-98EA031301F9}"/>
              </a:ext>
            </a:extLst>
          </p:cNvPr>
          <p:cNvGrpSpPr/>
          <p:nvPr/>
        </p:nvGrpSpPr>
        <p:grpSpPr>
          <a:xfrm>
            <a:off x="838199" y="2596099"/>
            <a:ext cx="10515599" cy="1200329"/>
            <a:chOff x="838199" y="2700874"/>
            <a:chExt cx="10515599" cy="1200329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CECFFDE-6585-4C2F-9DE4-3402E21A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00874"/>
              <a:ext cx="10515599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元素型別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85D20-F903-4971-9C6A-D4D857BCCAD0}"/>
                </a:ext>
              </a:extLst>
            </p:cNvPr>
            <p:cNvSpPr txBox="1"/>
            <p:nvPr/>
          </p:nvSpPr>
          <p:spPr>
            <a:xfrm>
              <a:off x="10662582" y="35231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BBAD1A9-0F67-4CC4-BB65-27D24EB610E5}"/>
              </a:ext>
            </a:extLst>
          </p:cNvPr>
          <p:cNvGrpSpPr/>
          <p:nvPr/>
        </p:nvGrpSpPr>
        <p:grpSpPr>
          <a:xfrm>
            <a:off x="7841673" y="5151019"/>
            <a:ext cx="3512124" cy="461665"/>
            <a:chOff x="1171307" y="6150062"/>
            <a:chExt cx="3512124" cy="461665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B00755A5-3218-47E5-83A0-6CDEB705A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307" y="6150062"/>
              <a:ext cx="3512124" cy="46166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6004409-0BF8-4E1A-BCB4-9EA71D5524DB}"/>
                </a:ext>
              </a:extLst>
            </p:cNvPr>
            <p:cNvSpPr txBox="1"/>
            <p:nvPr/>
          </p:nvSpPr>
          <p:spPr>
            <a:xfrm>
              <a:off x="3902447" y="630395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9158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1759</TotalTime>
  <Words>3510</Words>
  <Application>Microsoft Office PowerPoint</Application>
  <PresentationFormat>寬螢幕</PresentationFormat>
  <Paragraphs>220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Times New Roman</vt:lpstr>
      <vt:lpstr>TYIC</vt:lpstr>
      <vt:lpstr>包裝類別與工具類別(1)</vt:lpstr>
      <vt:lpstr>包裝類別</vt:lpstr>
      <vt:lpstr>包裝類別</vt:lpstr>
      <vt:lpstr>自動拆箱</vt:lpstr>
      <vt:lpstr>自動裝箱</vt:lpstr>
      <vt:lpstr>陣列</vt:lpstr>
      <vt:lpstr>陣列</vt:lpstr>
      <vt:lpstr>索引值</vt:lpstr>
      <vt:lpstr>for-each</vt:lpstr>
      <vt:lpstr>k 維陣列</vt:lpstr>
      <vt:lpstr>陣列工具類別</vt:lpstr>
      <vt:lpstr>不定長度引數</vt:lpstr>
      <vt:lpstr>不定長度引數</vt:lpstr>
      <vt:lpstr>字串</vt:lpstr>
      <vt:lpstr>字串</vt:lpstr>
      <vt:lpstr>隨機</vt:lpstr>
      <vt:lpstr>隨機</vt:lpstr>
      <vt:lpstr>數學</vt:lpstr>
      <vt:lpstr>數學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10_包裝類別與工具類別(1)</dc:title>
  <dc:creator>TYIC</dc:creator>
  <cp:lastModifiedBy>Myster</cp:lastModifiedBy>
  <cp:revision>658</cp:revision>
  <dcterms:created xsi:type="dcterms:W3CDTF">2024-08-18T12:40:15Z</dcterms:created>
  <dcterms:modified xsi:type="dcterms:W3CDTF">2025-02-07T16:18:14Z</dcterms:modified>
</cp:coreProperties>
</file>