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0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4D08"/>
    <a:srgbClr val="FF5001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56" autoAdjust="0"/>
  </p:normalViewPr>
  <p:slideViewPr>
    <p:cSldViewPr snapToGrid="0">
      <p:cViewPr>
        <p:scale>
          <a:sx n="100" d="100"/>
          <a:sy n="100" d="100"/>
        </p:scale>
        <p:origin x="954" y="234"/>
      </p:cViewPr>
      <p:guideLst/>
    </p:cSldViewPr>
  </p:slideViewPr>
  <p:outlineViewPr>
    <p:cViewPr>
      <p:scale>
        <a:sx n="33" d="100"/>
        <a:sy n="33" d="100"/>
      </p:scale>
      <p:origin x="0" y="-69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144CB-533C-4CD2-9ED3-63FEE8E9FA1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894DB-CCDD-4FAE-9CDC-659C56C1B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89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894DB-CCDD-4FAE-9CDC-659C56C1BB0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27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9960198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23251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72651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8986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1A1F-19B7-4D9E-BB54-2EEBD68B5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932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inecraft.wiki/w/Tutorial:Setting_up_a_server" TargetMode="External"/><Relationship Id="rId2" Type="http://schemas.openxmlformats.org/officeDocument/2006/relationships/hyperlink" Target="https://zh.minecraft.wiki/w/Tutorial:%E6%9E%B6%E8%AE%BEJava%E7%89%88%E6%9C%8D%E5%8A%A1%E5%99%A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abricmc.net/develop/templat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8C548-BF1D-4263-9AA5-187DBCFE0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TW"/>
              <a:t>Java </a:t>
            </a:r>
            <a:r>
              <a:rPr lang="zh-TW" altLang="en-US"/>
              <a:t>專案前置作業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B50AA0-0E82-4C43-A6B5-ECC16138C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3216838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C4FF0-B8D8-43F6-995E-D90D9D03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設定 </a:t>
            </a:r>
            <a:r>
              <a:rPr lang="en-US" altLang="zh-TW"/>
              <a:t>JDK</a:t>
            </a:r>
            <a:endParaRPr lang="zh-TW" altLang="en-US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4DF1EF8-D5CC-4877-B70D-B312252FB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5" y="1235343"/>
            <a:ext cx="11378783" cy="1585888"/>
          </a:xfrm>
        </p:spPr>
        <p:txBody>
          <a:bodyPr>
            <a:normAutofit/>
          </a:bodyPr>
          <a:lstStyle/>
          <a:p>
            <a:r>
              <a:rPr lang="zh-TW" altLang="en-US"/>
              <a:t>載入完成後，點擊右上方</a:t>
            </a:r>
            <a:r>
              <a:rPr lang="zh-TW" altLang="en-US">
                <a:solidFill>
                  <a:srgbClr val="FFC000"/>
                </a:solidFill>
              </a:rPr>
              <a:t>設定 </a:t>
            </a:r>
            <a:r>
              <a:rPr lang="en-US" altLang="zh-TW">
                <a:solidFill>
                  <a:srgbClr val="FFC000"/>
                </a:solidFill>
              </a:rPr>
              <a:t>-&gt; Project Structure</a:t>
            </a:r>
          </a:p>
          <a:p>
            <a:r>
              <a:rPr lang="zh-TW" altLang="en-US"/>
              <a:t>將 </a:t>
            </a:r>
            <a:r>
              <a:rPr lang="en-US" altLang="zh-TW">
                <a:solidFill>
                  <a:srgbClr val="00B0F0"/>
                </a:solidFill>
              </a:rPr>
              <a:t>SDK</a:t>
            </a:r>
            <a:r>
              <a:rPr lang="en-US" altLang="zh-TW"/>
              <a:t> </a:t>
            </a:r>
            <a:r>
              <a:rPr lang="zh-TW" altLang="en-US"/>
              <a:t>設為 </a:t>
            </a:r>
            <a:r>
              <a:rPr lang="en-US" altLang="zh-TW">
                <a:solidFill>
                  <a:srgbClr val="00B0F0"/>
                </a:solidFill>
              </a:rPr>
              <a:t>Java 21</a:t>
            </a:r>
            <a:r>
              <a:rPr lang="zh-TW" altLang="en-US"/>
              <a:t>，</a:t>
            </a:r>
            <a:r>
              <a:rPr lang="en-US" altLang="zh-TW">
                <a:solidFill>
                  <a:srgbClr val="00B0F0"/>
                </a:solidFill>
              </a:rPr>
              <a:t>Language level </a:t>
            </a:r>
            <a:r>
              <a:rPr lang="zh-TW" altLang="en-US"/>
              <a:t>設為 </a:t>
            </a:r>
            <a:r>
              <a:rPr lang="en-US" altLang="zh-TW">
                <a:solidFill>
                  <a:srgbClr val="00B0F0"/>
                </a:solidFill>
              </a:rPr>
              <a:t>SDK default</a:t>
            </a:r>
          </a:p>
          <a:p>
            <a:r>
              <a:rPr lang="zh-TW" altLang="en-US"/>
              <a:t>設定完成後依序點擊 </a:t>
            </a:r>
            <a:r>
              <a:rPr lang="en-US" altLang="zh-TW">
                <a:solidFill>
                  <a:srgbClr val="FFFF00"/>
                </a:solidFill>
              </a:rPr>
              <a:t>Apply</a:t>
            </a:r>
            <a:r>
              <a:rPr lang="en-US" altLang="zh-TW"/>
              <a:t> </a:t>
            </a:r>
            <a:r>
              <a:rPr lang="zh-TW" altLang="en-US"/>
              <a:t>套用，</a:t>
            </a:r>
            <a:r>
              <a:rPr lang="en-US" altLang="zh-TW">
                <a:solidFill>
                  <a:srgbClr val="FFFF00"/>
                </a:solidFill>
              </a:rPr>
              <a:t>OK</a:t>
            </a:r>
            <a:r>
              <a:rPr lang="en-US" altLang="zh-TW"/>
              <a:t> </a:t>
            </a:r>
            <a:r>
              <a:rPr lang="zh-TW" altLang="en-US"/>
              <a:t>完成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5636366-0420-423C-ADF7-BB326496F7D0}"/>
              </a:ext>
            </a:extLst>
          </p:cNvPr>
          <p:cNvGrpSpPr/>
          <p:nvPr/>
        </p:nvGrpSpPr>
        <p:grpSpPr>
          <a:xfrm>
            <a:off x="441436" y="3027734"/>
            <a:ext cx="4156702" cy="3343757"/>
            <a:chOff x="441436" y="2849444"/>
            <a:chExt cx="4156702" cy="334375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33A888A-A027-45CE-A294-BA1F30E1F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529"/>
            <a:stretch/>
          </p:blipFill>
          <p:spPr>
            <a:xfrm>
              <a:off x="441436" y="2849444"/>
              <a:ext cx="4156702" cy="3343757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CD88FD49-8E44-40A9-B7CF-F185BEA8544C}"/>
                </a:ext>
              </a:extLst>
            </p:cNvPr>
            <p:cNvSpPr/>
            <p:nvPr/>
          </p:nvSpPr>
          <p:spPr>
            <a:xfrm>
              <a:off x="4278518" y="3215733"/>
              <a:ext cx="292100" cy="30588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F9D74AC5-0DC0-4BDB-9574-8F0905F91951}"/>
                </a:ext>
              </a:extLst>
            </p:cNvPr>
            <p:cNvSpPr/>
            <p:nvPr/>
          </p:nvSpPr>
          <p:spPr>
            <a:xfrm>
              <a:off x="2186940" y="3847944"/>
              <a:ext cx="2383678" cy="30588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B2DD13F-06F3-4F22-A8D2-A109C2995109}"/>
              </a:ext>
            </a:extLst>
          </p:cNvPr>
          <p:cNvGrpSpPr/>
          <p:nvPr/>
        </p:nvGrpSpPr>
        <p:grpSpPr>
          <a:xfrm>
            <a:off x="4784397" y="3024678"/>
            <a:ext cx="7035822" cy="3346814"/>
            <a:chOff x="4784397" y="2846388"/>
            <a:chExt cx="7035822" cy="3346814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C5D9F9E1-B337-45C9-842E-CE31B24BC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2" t="142" r="142" b="142"/>
            <a:stretch/>
          </p:blipFill>
          <p:spPr>
            <a:xfrm>
              <a:off x="4784397" y="2846388"/>
              <a:ext cx="7035822" cy="3346814"/>
            </a:xfrm>
            <a:prstGeom prst="rect">
              <a:avLst/>
            </a:prstGeom>
          </p:spPr>
        </p:pic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0B70E1A4-254D-47AB-A50C-F11DC74140A0}"/>
                </a:ext>
              </a:extLst>
            </p:cNvPr>
            <p:cNvSpPr/>
            <p:nvPr/>
          </p:nvSpPr>
          <p:spPr>
            <a:xfrm>
              <a:off x="5920422" y="4259767"/>
              <a:ext cx="5661977" cy="738610"/>
            </a:xfrm>
            <a:prstGeom prst="roundRect">
              <a:avLst>
                <a:gd name="adj" fmla="val 11405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57C87B57-7B2E-4F8F-A22E-B1EA9D4FF2A1}"/>
                </a:ext>
              </a:extLst>
            </p:cNvPr>
            <p:cNvSpPr/>
            <p:nvPr/>
          </p:nvSpPr>
          <p:spPr>
            <a:xfrm>
              <a:off x="9660491" y="5824895"/>
              <a:ext cx="658344" cy="306038"/>
            </a:xfrm>
            <a:prstGeom prst="roundRect">
              <a:avLst>
                <a:gd name="adj" fmla="val 1969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C69D6A00-2FD1-46DA-9880-3036D6870051}"/>
                </a:ext>
              </a:extLst>
            </p:cNvPr>
            <p:cNvSpPr/>
            <p:nvPr/>
          </p:nvSpPr>
          <p:spPr>
            <a:xfrm>
              <a:off x="11063048" y="5824895"/>
              <a:ext cx="658344" cy="306038"/>
            </a:xfrm>
            <a:prstGeom prst="roundRect">
              <a:avLst>
                <a:gd name="adj" fmla="val 1969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5927918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BA534-6F5F-4272-B790-B73A98D7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執行遊戲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2D614489-DE3D-438F-B2AD-0C50E593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627933"/>
            <a:ext cx="11223812" cy="4621212"/>
          </a:xfrm>
        </p:spPr>
        <p:txBody>
          <a:bodyPr>
            <a:normAutofit/>
          </a:bodyPr>
          <a:lstStyle/>
          <a:p>
            <a:r>
              <a:rPr lang="zh-TW" altLang="en-US"/>
              <a:t>右上方可選擇執行的設定檔和使用過的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選定想要執行的設定檔或任務後</a:t>
            </a:r>
            <a:endParaRPr lang="en-US" altLang="zh-TW"/>
          </a:p>
          <a:p>
            <a:r>
              <a:rPr lang="zh-TW" altLang="en-US"/>
              <a:t>點擊執行或除錯按鈕即可運行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預設會有三個執行設定檔：</a:t>
            </a:r>
            <a:endParaRPr lang="en-US" altLang="zh-TW"/>
          </a:p>
          <a:p>
            <a:r>
              <a:rPr lang="en-US" altLang="zh-TW" sz="2200">
                <a:solidFill>
                  <a:srgbClr val="00B0F0"/>
                </a:solidFill>
              </a:rPr>
              <a:t>Data Generation</a:t>
            </a:r>
            <a:r>
              <a:rPr lang="zh-TW" altLang="en-US" sz="2200">
                <a:solidFill>
                  <a:srgbClr val="00B0F0"/>
                </a:solidFill>
              </a:rPr>
              <a:t>，資料生成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FFFF00"/>
                </a:solidFill>
              </a:rPr>
              <a:t>Minecraft Client</a:t>
            </a:r>
            <a:r>
              <a:rPr lang="zh-TW" altLang="en-US" sz="2200">
                <a:solidFill>
                  <a:srgbClr val="FFFF00"/>
                </a:solidFill>
              </a:rPr>
              <a:t>，</a:t>
            </a:r>
            <a:r>
              <a:rPr lang="en-US" altLang="zh-TW" sz="2200">
                <a:solidFill>
                  <a:srgbClr val="FFFF00"/>
                </a:solidFill>
              </a:rPr>
              <a:t>Minecraft </a:t>
            </a:r>
            <a:r>
              <a:rPr lang="zh-TW" altLang="en-US" sz="2200">
                <a:solidFill>
                  <a:srgbClr val="FFFF00"/>
                </a:solidFill>
              </a:rPr>
              <a:t>客戶端</a:t>
            </a:r>
            <a:endParaRPr lang="en-US" altLang="zh-TW" sz="2200">
              <a:solidFill>
                <a:srgbClr val="FFFF00"/>
              </a:solidFill>
            </a:endParaRPr>
          </a:p>
          <a:p>
            <a:r>
              <a:rPr lang="en-US" altLang="zh-TW" sz="2200">
                <a:solidFill>
                  <a:srgbClr val="FFFF00"/>
                </a:solidFill>
              </a:rPr>
              <a:t>Minecraft Server</a:t>
            </a:r>
            <a:r>
              <a:rPr lang="zh-TW" altLang="en-US" sz="2200">
                <a:solidFill>
                  <a:srgbClr val="FFFF00"/>
                </a:solidFill>
              </a:rPr>
              <a:t>，</a:t>
            </a:r>
            <a:r>
              <a:rPr lang="en-US" altLang="zh-TW" sz="2200">
                <a:solidFill>
                  <a:srgbClr val="FFFF00"/>
                </a:solidFill>
              </a:rPr>
              <a:t>Minecraft </a:t>
            </a:r>
            <a:r>
              <a:rPr lang="zh-TW" altLang="en-US" sz="2200">
                <a:solidFill>
                  <a:srgbClr val="FFFF00"/>
                </a:solidFill>
              </a:rPr>
              <a:t>伺服端</a:t>
            </a:r>
            <a:endParaRPr lang="en-US" altLang="zh-TW" sz="2200">
              <a:solidFill>
                <a:srgbClr val="FFFF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須注意，此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Minecraft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客戶端為離線模式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即只能加入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online-mode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為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false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的伺服器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60DAD7F-F024-4289-9CF5-E4DE43361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35" b="17382"/>
          <a:stretch/>
        </p:blipFill>
        <p:spPr>
          <a:xfrm>
            <a:off x="6096000" y="2275057"/>
            <a:ext cx="5611906" cy="397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8191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5E082-1B74-444C-B1F7-81C9FC789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執行遊戲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AB08BB2-71A4-4EDC-8A88-A1E019F18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客戶端和伺服器的工作目錄皆為 </a:t>
            </a:r>
            <a:r>
              <a:rPr lang="en-US" altLang="zh-TW">
                <a:solidFill>
                  <a:srgbClr val="92D050"/>
                </a:solidFill>
              </a:rPr>
              <a:t>"./run"</a:t>
            </a:r>
            <a:r>
              <a:rPr lang="en-US" altLang="zh-TW"/>
              <a:t> </a:t>
            </a:r>
            <a:r>
              <a:rPr lang="zh-TW" altLang="en-US"/>
              <a:t>目錄</a:t>
            </a:r>
            <a:endParaRPr lang="en-US" altLang="zh-TW"/>
          </a:p>
          <a:p>
            <a:r>
              <a:rPr lang="zh-TW" altLang="en-US"/>
              <a:t>關於詳細的伺服器開設定教學，可參考 </a:t>
            </a:r>
            <a:r>
              <a:rPr lang="en-US" altLang="zh-TW">
                <a:solidFill>
                  <a:srgbClr val="00B0F0"/>
                </a:solidFill>
              </a:rPr>
              <a:t>Minecraft Wiki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中文：「教學：架設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版伺服器」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英文：</a:t>
            </a:r>
            <a:r>
              <a:rPr lang="en-US" altLang="zh-TW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"Tutorial:Setting up a server"</a:t>
            </a:r>
            <a:endParaRPr lang="en-US" altLang="zh-TW" sz="2000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須注意：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第一次開啟伺服器須將 </a:t>
            </a:r>
            <a:r>
              <a:rPr lang="en-US" altLang="zh-TW">
                <a:solidFill>
                  <a:srgbClr val="FFFF00"/>
                </a:solidFill>
              </a:rPr>
              <a:t>eula.txt </a:t>
            </a:r>
            <a:r>
              <a:rPr lang="zh-TW" altLang="en-US">
                <a:solidFill>
                  <a:srgbClr val="FFFF00"/>
                </a:solidFill>
              </a:rPr>
              <a:t>中的 </a:t>
            </a:r>
            <a:r>
              <a:rPr lang="en-US" altLang="zh-TW">
                <a:solidFill>
                  <a:srgbClr val="FFFF00"/>
                </a:solidFill>
              </a:rPr>
              <a:t>eula </a:t>
            </a:r>
            <a:r>
              <a:rPr lang="zh-TW" altLang="en-US">
                <a:solidFill>
                  <a:srgbClr val="FFFF00"/>
                </a:solidFill>
              </a:rPr>
              <a:t>改為 </a:t>
            </a:r>
            <a:r>
              <a:rPr lang="en-US" altLang="zh-TW">
                <a:solidFill>
                  <a:srgbClr val="FFFF00"/>
                </a:solidFill>
              </a:rPr>
              <a:t>true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須將 </a:t>
            </a:r>
            <a:r>
              <a:rPr lang="en-US" altLang="zh-TW">
                <a:solidFill>
                  <a:srgbClr val="FFFF00"/>
                </a:solidFill>
              </a:rPr>
              <a:t>server.properties </a:t>
            </a:r>
            <a:r>
              <a:rPr lang="zh-TW" altLang="en-US">
                <a:solidFill>
                  <a:srgbClr val="FFFF00"/>
                </a:solidFill>
              </a:rPr>
              <a:t>中的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online-mode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設為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false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加入伺服器時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ip 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位址須填入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localhost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，代表本機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40695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7C7D-2763-4D78-A6E0-CCD4101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0885C-3930-459D-A4DD-83019802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507"/>
            <a:ext cx="10515600" cy="406726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Gradle</a:t>
            </a:r>
            <a:r>
              <a:rPr lang="en-US" altLang="zh-TW"/>
              <a:t>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自動組建工具</a:t>
            </a:r>
            <a:r>
              <a:rPr lang="en-US" altLang="zh-TW">
                <a:solidFill>
                  <a:srgbClr val="00B0F0"/>
                </a:solidFill>
              </a:rPr>
              <a:t>(build automation)</a:t>
            </a:r>
          </a:p>
          <a:p>
            <a:r>
              <a:rPr lang="zh-TW" altLang="en-US"/>
              <a:t>透過寫好的</a:t>
            </a:r>
            <a:r>
              <a:rPr lang="zh-TW" altLang="en-US">
                <a:solidFill>
                  <a:srgbClr val="00B0F0"/>
                </a:solidFill>
              </a:rPr>
              <a:t>腳本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自動管理專案所需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en-US" altLang="zh-TW">
                <a:solidFill>
                  <a:srgbClr val="00B0F0"/>
                </a:solidFill>
              </a:rPr>
              <a:t>(dependence)</a:t>
            </a:r>
          </a:p>
          <a:p>
            <a:r>
              <a:rPr lang="zh-TW" altLang="en-US"/>
              <a:t>以及控制專案如何</a:t>
            </a:r>
            <a:r>
              <a:rPr lang="zh-TW" altLang="en-US">
                <a:solidFill>
                  <a:srgbClr val="00B0F0"/>
                </a:solidFill>
              </a:rPr>
              <a:t>編譯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壓縮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專案根目錄下的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gradlew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92D050"/>
                </a:solidFill>
              </a:rPr>
              <a:t>gradlew.bat </a:t>
            </a:r>
            <a:r>
              <a:rPr lang="zh-TW" altLang="en-US"/>
              <a:t>兩個檔案</a:t>
            </a:r>
            <a:endParaRPr lang="en-US" altLang="zh-TW"/>
          </a:p>
          <a:p>
            <a:r>
              <a:rPr lang="zh-TW" altLang="en-US"/>
              <a:t>即為該專案的 </a:t>
            </a:r>
            <a:r>
              <a:rPr lang="en-US" altLang="zh-TW">
                <a:solidFill>
                  <a:srgbClr val="00B0F0"/>
                </a:solidFill>
              </a:rPr>
              <a:t>gradle </a:t>
            </a:r>
            <a:r>
              <a:rPr lang="zh-TW" altLang="en-US">
                <a:solidFill>
                  <a:srgbClr val="00B0F0"/>
                </a:solidFill>
              </a:rPr>
              <a:t>腳本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前者用於 </a:t>
            </a:r>
            <a:r>
              <a:rPr lang="en-US" altLang="zh-TW">
                <a:solidFill>
                  <a:srgbClr val="00B0F0"/>
                </a:solidFill>
              </a:rPr>
              <a:t>Linux</a:t>
            </a:r>
            <a:r>
              <a:rPr lang="zh-TW" altLang="en-US"/>
              <a:t>，後者用於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endParaRPr lang="zh-TW" altLang="en-US">
              <a:solidFill>
                <a:srgbClr val="00B0F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D2ADF39-7A0C-450B-88B8-64EF0A1C0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925" y="2226469"/>
            <a:ext cx="3571875" cy="359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3274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7C7D-2763-4D78-A6E0-CCD4101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0885C-3930-459D-A4DD-83019802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4847"/>
            <a:ext cx="10515600" cy="3149506"/>
          </a:xfrm>
        </p:spPr>
        <p:txBody>
          <a:bodyPr/>
          <a:lstStyle/>
          <a:p>
            <a:r>
              <a:rPr lang="zh-TW" altLang="en-US"/>
              <a:t>根目錄下的 </a:t>
            </a:r>
            <a:r>
              <a:rPr lang="en-US" altLang="zh-TW">
                <a:solidFill>
                  <a:srgbClr val="92D050"/>
                </a:solidFill>
              </a:rPr>
              <a:t>build.gradle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是用來控制</a:t>
            </a:r>
            <a:r>
              <a:rPr lang="zh-TW" altLang="en-US">
                <a:solidFill>
                  <a:srgbClr val="00B0F0"/>
                </a:solidFill>
              </a:rPr>
              <a:t>編譯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setting.gradle</a:t>
            </a:r>
            <a:r>
              <a:rPr lang="en-US" altLang="zh-TW"/>
              <a:t> </a:t>
            </a:r>
            <a:r>
              <a:rPr lang="zh-TW" altLang="en-US"/>
              <a:t>檔案是用來控制各個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zh-TW" altLang="en-US"/>
              <a:t>的關係</a:t>
            </a:r>
            <a:endParaRPr lang="en-US" altLang="zh-TW"/>
          </a:p>
          <a:p>
            <a:r>
              <a:rPr lang="zh-TW" altLang="en-US"/>
              <a:t>而 </a:t>
            </a:r>
            <a:r>
              <a:rPr lang="en-US" altLang="zh-TW">
                <a:solidFill>
                  <a:srgbClr val="92D050"/>
                </a:solidFill>
              </a:rPr>
              <a:t>gradle.properties </a:t>
            </a:r>
            <a:r>
              <a:rPr lang="zh-TW" altLang="en-US"/>
              <a:t>則是用來控制一些數值設定</a:t>
            </a:r>
            <a:endParaRPr lang="en-US" altLang="zh-TW"/>
          </a:p>
          <a:p>
            <a:r>
              <a:rPr lang="zh-TW" altLang="en-US"/>
              <a:t>這些數值部分用於控制 </a:t>
            </a:r>
            <a:r>
              <a:rPr lang="en-US" altLang="zh-TW">
                <a:solidFill>
                  <a:srgbClr val="00B0F0"/>
                </a:solidFill>
              </a:rPr>
              <a:t>gradle</a:t>
            </a:r>
            <a:r>
              <a:rPr lang="en-US" altLang="zh-TW"/>
              <a:t> </a:t>
            </a:r>
            <a:r>
              <a:rPr lang="zh-TW" altLang="en-US"/>
              <a:t>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部分則會在 </a:t>
            </a:r>
            <a:r>
              <a:rPr lang="en-US" altLang="zh-TW">
                <a:solidFill>
                  <a:srgbClr val="92D050"/>
                </a:solidFill>
              </a:rPr>
              <a:t>build.gradle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中被使用</a:t>
            </a:r>
          </a:p>
        </p:txBody>
      </p:sp>
    </p:spTree>
    <p:extLst>
      <p:ext uri="{BB962C8B-B14F-4D97-AF65-F5344CB8AC3E}">
        <p14:creationId xmlns:p14="http://schemas.microsoft.com/office/powerpoint/2010/main" val="306032163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C0992-9EF3-4831-88F7-D6457856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F11988-9521-4BC6-9434-9928F56D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2" y="962971"/>
            <a:ext cx="6886575" cy="3048626"/>
          </a:xfrm>
        </p:spPr>
        <p:txBody>
          <a:bodyPr>
            <a:normAutofit/>
          </a:bodyPr>
          <a:lstStyle/>
          <a:p>
            <a:r>
              <a:rPr lang="zh-TW" altLang="en-US"/>
              <a:t>點擊右方 </a:t>
            </a:r>
            <a:r>
              <a:rPr lang="en-US" altLang="zh-TW">
                <a:solidFill>
                  <a:srgbClr val="FFC000"/>
                </a:solidFill>
              </a:rPr>
              <a:t>Gradle </a:t>
            </a:r>
            <a:r>
              <a:rPr lang="zh-TW" altLang="en-US">
                <a:solidFill>
                  <a:srgbClr val="FFC000"/>
                </a:solidFill>
              </a:rPr>
              <a:t>圖示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即可看見許多 </a:t>
            </a:r>
            <a:r>
              <a:rPr lang="en-US" altLang="zh-TW">
                <a:solidFill>
                  <a:srgbClr val="00B0F0"/>
                </a:solidFill>
              </a:rPr>
              <a:t>gradle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92D05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zh-TW" altLang="en-US"/>
              <a:t>執行後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./build/libs </a:t>
            </a:r>
            <a:r>
              <a:rPr lang="zh-TW" altLang="en-US"/>
              <a:t>中會出現 </a:t>
            </a:r>
            <a:r>
              <a:rPr lang="en-US" altLang="zh-TW">
                <a:solidFill>
                  <a:srgbClr val="92D050"/>
                </a:solidFill>
              </a:rPr>
              <a:t>.jar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其中檔名無多餘後綴的檔案即為模組檔案</a:t>
            </a:r>
            <a:endParaRPr lang="en-US" altLang="zh-TW"/>
          </a:p>
          <a:p>
            <a:r>
              <a:rPr lang="zh-TW" altLang="en-US"/>
              <a:t>可進行發佈或分享供他人遊玩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0626A9C-D239-4698-BB73-56AA0F3824AE}"/>
              </a:ext>
            </a:extLst>
          </p:cNvPr>
          <p:cNvGrpSpPr/>
          <p:nvPr/>
        </p:nvGrpSpPr>
        <p:grpSpPr>
          <a:xfrm>
            <a:off x="1905568" y="4011597"/>
            <a:ext cx="4190432" cy="2639876"/>
            <a:chOff x="2047875" y="4011597"/>
            <a:chExt cx="4190432" cy="2639876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3DF3DD8-2196-4E57-80A7-329C96DB9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7875" y="4011597"/>
              <a:ext cx="4190432" cy="2639876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39358965-E1F7-4745-8CD2-BDB63AA5CF05}"/>
                </a:ext>
              </a:extLst>
            </p:cNvPr>
            <p:cNvSpPr/>
            <p:nvPr/>
          </p:nvSpPr>
          <p:spPr>
            <a:xfrm>
              <a:off x="2800350" y="5214768"/>
              <a:ext cx="1295400" cy="252582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5C319A0-F217-4C46-84DA-C0DCF737610C}"/>
                </a:ext>
              </a:extLst>
            </p:cNvPr>
            <p:cNvSpPr txBox="1"/>
            <p:nvPr/>
          </p:nvSpPr>
          <p:spPr>
            <a:xfrm>
              <a:off x="3454109" y="4832588"/>
              <a:ext cx="2749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FF00"/>
                  </a:solidFill>
                </a:rPr>
                <a:t>可直接分享供他人遊玩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CA2D57A-FD54-423F-B4F3-7C8477013B66}"/>
              </a:ext>
            </a:extLst>
          </p:cNvPr>
          <p:cNvGrpSpPr/>
          <p:nvPr/>
        </p:nvGrpSpPr>
        <p:grpSpPr>
          <a:xfrm>
            <a:off x="7539038" y="543057"/>
            <a:ext cx="4067743" cy="6108416"/>
            <a:chOff x="7724775" y="543057"/>
            <a:chExt cx="4067743" cy="610841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8D54CC9-F9A0-4A52-860E-D4256EDFF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724775" y="543057"/>
              <a:ext cx="4067743" cy="6108416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F7765E0C-AE4E-4263-8B77-8CA57796A584}"/>
                </a:ext>
              </a:extLst>
            </p:cNvPr>
            <p:cNvSpPr/>
            <p:nvPr/>
          </p:nvSpPr>
          <p:spPr>
            <a:xfrm>
              <a:off x="8411276" y="2359819"/>
              <a:ext cx="444593" cy="195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E3C18CB-0896-412E-A144-7FFF53520F0C}"/>
                </a:ext>
              </a:extLst>
            </p:cNvPr>
            <p:cNvSpPr/>
            <p:nvPr/>
          </p:nvSpPr>
          <p:spPr>
            <a:xfrm>
              <a:off x="11410949" y="1937544"/>
              <a:ext cx="381569" cy="43100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26523283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DF93E-80FF-4EE7-B551-0D2BB4FF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B53BB5-0266-431E-8A53-3AE01841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JSON (JavaScript Object Notation)</a:t>
            </a:r>
          </a:p>
          <a:p>
            <a:r>
              <a:rPr lang="zh-TW" altLang="en-US"/>
              <a:t>是一種簡易的資料交換格式，容易編寫也很容易解析</a:t>
            </a:r>
            <a:endParaRPr lang="en-US" altLang="zh-TW"/>
          </a:p>
          <a:p>
            <a:r>
              <a:rPr lang="zh-TW" altLang="en-US"/>
              <a:t>常常用於各個程式之間的資料交換，或是用於撰寫設定檔</a:t>
            </a:r>
            <a:endParaRPr lang="en-US" altLang="zh-TW"/>
          </a:p>
          <a:p>
            <a:r>
              <a:rPr lang="zh-TW" altLang="en-US"/>
              <a:t>在各種程式中無處不見</a:t>
            </a:r>
            <a:endParaRPr lang="en-US" altLang="zh-TW"/>
          </a:p>
          <a:p>
            <a:r>
              <a:rPr lang="zh-TW" altLang="en-US"/>
              <a:t>可以直接以一個字串表示</a:t>
            </a:r>
            <a:endParaRPr lang="en-US" altLang="zh-TW"/>
          </a:p>
          <a:p>
            <a:r>
              <a:rPr lang="zh-TW" altLang="en-US"/>
              <a:t>也可寫在檔案中，副檔名為 </a:t>
            </a:r>
            <a:r>
              <a:rPr lang="en-US" altLang="zh-TW">
                <a:solidFill>
                  <a:srgbClr val="92D050"/>
                </a:solidFill>
              </a:rPr>
              <a:t>.json</a:t>
            </a: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大部分語言都有處理 </a:t>
            </a:r>
            <a:r>
              <a:rPr lang="en-US" altLang="zh-TW">
                <a:solidFill>
                  <a:srgbClr val="00B0F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的函式庫</a:t>
            </a:r>
            <a:endParaRPr lang="en-US" altLang="zh-TW"/>
          </a:p>
        </p:txBody>
      </p:sp>
      <p:pic>
        <p:nvPicPr>
          <p:cNvPr id="5" name="圖形 4">
            <a:extLst>
              <a:ext uri="{FF2B5EF4-FFF2-40B4-BE49-F238E27FC236}">
                <a16:creationId xmlns:a16="http://schemas.microsoft.com/office/drawing/2014/main" id="{013D4254-2E56-4BDE-B582-3F037FA26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8175" y="3541338"/>
            <a:ext cx="2635625" cy="26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5822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7113-76D2-494E-A7C8-D77064F3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976CCF9-EFF0-4527-9326-EA9BCB78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中只有 </a:t>
            </a:r>
            <a:r>
              <a:rPr lang="en-US" altLang="zh-TW">
                <a:solidFill>
                  <a:srgbClr val="FFFF00"/>
                </a:solidFill>
              </a:rPr>
              <a:t>6 </a:t>
            </a:r>
            <a:r>
              <a:rPr lang="zh-TW" altLang="en-US">
                <a:solidFill>
                  <a:srgbClr val="FFFF00"/>
                </a:solidFill>
              </a:rPr>
              <a:t>種資料型別：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數值：整數或小數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字串：以一對</a:t>
            </a:r>
            <a:r>
              <a:rPr lang="zh-TW" altLang="en-US">
                <a:solidFill>
                  <a:srgbClr val="92D050"/>
                </a:solidFill>
              </a:rPr>
              <a:t>雙引號</a:t>
            </a:r>
            <a:r>
              <a:rPr lang="en-US" altLang="zh-TW">
                <a:solidFill>
                  <a:srgbClr val="92D050"/>
                </a:solidFill>
              </a:rPr>
              <a:t>("")</a:t>
            </a:r>
            <a:r>
              <a:rPr lang="zh-TW" altLang="en-US">
                <a:solidFill>
                  <a:srgbClr val="FFFF00"/>
                </a:solidFill>
              </a:rPr>
              <a:t>夾住的一段文字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陣列：以一對</a:t>
            </a:r>
            <a:r>
              <a:rPr lang="zh-TW" altLang="en-US">
                <a:solidFill>
                  <a:srgbClr val="92D050"/>
                </a:solidFill>
              </a:rPr>
              <a:t>中括號</a:t>
            </a:r>
            <a:r>
              <a:rPr lang="en-US" altLang="zh-TW">
                <a:solidFill>
                  <a:srgbClr val="92D050"/>
                </a:solidFill>
              </a:rPr>
              <a:t>([])</a:t>
            </a:r>
            <a:r>
              <a:rPr lang="zh-TW" altLang="en-US">
                <a:solidFill>
                  <a:srgbClr val="FFFF00"/>
                </a:solidFill>
              </a:rPr>
              <a:t>夾住的若干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>
                <a:solidFill>
                  <a:srgbClr val="FFFF00"/>
                </a:solidFill>
              </a:rPr>
              <a:t>，以</a:t>
            </a:r>
            <a:r>
              <a:rPr lang="zh-TW" altLang="en-US">
                <a:solidFill>
                  <a:srgbClr val="92D050"/>
                </a:solidFill>
              </a:rPr>
              <a:t>逗號</a:t>
            </a:r>
            <a:r>
              <a:rPr lang="en-US" altLang="zh-TW">
                <a:solidFill>
                  <a:srgbClr val="92D050"/>
                </a:solidFill>
              </a:rPr>
              <a:t>(,)</a:t>
            </a:r>
            <a:r>
              <a:rPr lang="zh-TW" altLang="en-US">
                <a:solidFill>
                  <a:srgbClr val="FFFF00"/>
                </a:solidFill>
              </a:rPr>
              <a:t>分隔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布林：</a:t>
            </a:r>
            <a:r>
              <a:rPr lang="en-US" altLang="zh-TW">
                <a:solidFill>
                  <a:srgbClr val="92D050"/>
                </a:solidFill>
              </a:rPr>
              <a:t>true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或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false</a:t>
            </a:r>
          </a:p>
          <a:p>
            <a:r>
              <a:rPr lang="zh-TW" altLang="en-US">
                <a:solidFill>
                  <a:srgbClr val="FFFF00"/>
                </a:solidFill>
              </a:rPr>
              <a:t>空：</a:t>
            </a:r>
            <a:r>
              <a:rPr lang="en-US" altLang="zh-TW">
                <a:solidFill>
                  <a:srgbClr val="92D050"/>
                </a:solidFill>
              </a:rPr>
              <a:t>null</a:t>
            </a:r>
          </a:p>
          <a:p>
            <a:r>
              <a:rPr lang="zh-TW" altLang="en-US">
                <a:solidFill>
                  <a:srgbClr val="FFFF00"/>
                </a:solidFill>
              </a:rPr>
              <a:t>物件：以一對</a:t>
            </a:r>
            <a:r>
              <a:rPr lang="zh-TW" altLang="en-US">
                <a:solidFill>
                  <a:srgbClr val="00B0F0"/>
                </a:solidFill>
              </a:rPr>
              <a:t>大括號</a:t>
            </a:r>
            <a:r>
              <a:rPr lang="en-US" altLang="zh-TW">
                <a:solidFill>
                  <a:srgbClr val="00B0F0"/>
                </a:solidFill>
              </a:rPr>
              <a:t>({})</a:t>
            </a:r>
            <a:r>
              <a:rPr lang="zh-TW" altLang="en-US">
                <a:solidFill>
                  <a:srgbClr val="FFFF00"/>
                </a:solidFill>
              </a:rPr>
              <a:t>夾住的若干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但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須為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每個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>
                <a:solidFill>
                  <a:srgbClr val="FFFF00"/>
                </a:solidFill>
              </a:rPr>
              <a:t>以</a:t>
            </a:r>
            <a:r>
              <a:rPr lang="zh-TW" altLang="en-US">
                <a:solidFill>
                  <a:srgbClr val="00B0F0"/>
                </a:solidFill>
              </a:rPr>
              <a:t>逗號</a:t>
            </a:r>
            <a:r>
              <a:rPr lang="en-US" altLang="zh-TW">
                <a:solidFill>
                  <a:srgbClr val="00B0F0"/>
                </a:solidFill>
              </a:rPr>
              <a:t>(,)</a:t>
            </a:r>
            <a:r>
              <a:rPr lang="zh-TW" altLang="en-US">
                <a:solidFill>
                  <a:srgbClr val="FFFF00"/>
                </a:solidFill>
              </a:rPr>
              <a:t>分隔，每個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>
                <a:solidFill>
                  <a:srgbClr val="FFFF00"/>
                </a:solidFill>
              </a:rPr>
              <a:t>以</a:t>
            </a:r>
            <a:r>
              <a:rPr lang="zh-TW" altLang="en-US">
                <a:solidFill>
                  <a:srgbClr val="00B0F0"/>
                </a:solidFill>
              </a:rPr>
              <a:t>冒號</a:t>
            </a:r>
            <a:r>
              <a:rPr lang="en-US" altLang="zh-TW">
                <a:solidFill>
                  <a:srgbClr val="00B0F0"/>
                </a:solidFill>
              </a:rPr>
              <a:t>(:)</a:t>
            </a:r>
            <a:r>
              <a:rPr lang="zh-TW" altLang="en-US">
                <a:solidFill>
                  <a:srgbClr val="FFFF00"/>
                </a:solidFill>
              </a:rPr>
              <a:t>分隔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561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36ADCD-7D5D-4DCB-B94F-035B72EA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15EB1B-94B0-49BC-851A-DB00BE05C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26" y="3314700"/>
            <a:ext cx="2381198" cy="1104900"/>
          </a:xfrm>
        </p:spPr>
        <p:txBody>
          <a:bodyPr>
            <a:normAutofit/>
          </a:bodyPr>
          <a:lstStyle/>
          <a:p>
            <a:r>
              <a:rPr lang="zh-TW" altLang="en-US"/>
              <a:t>右方為</a:t>
            </a:r>
            <a:endParaRPr lang="en-US" altLang="zh-TW"/>
          </a:p>
          <a:p>
            <a:r>
              <a:rPr lang="en-US" altLang="zh-TW"/>
              <a:t>JSON </a:t>
            </a:r>
            <a:r>
              <a:rPr lang="zh-TW" altLang="en-US"/>
              <a:t>範例：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8C10D03-1D65-47C9-BD59-712A97866587}"/>
              </a:ext>
            </a:extLst>
          </p:cNvPr>
          <p:cNvGrpSpPr/>
          <p:nvPr/>
        </p:nvGrpSpPr>
        <p:grpSpPr>
          <a:xfrm>
            <a:off x="7573377" y="1103327"/>
            <a:ext cx="4204997" cy="5493812"/>
            <a:chOff x="2794824" y="1103327"/>
            <a:chExt cx="4204997" cy="5493812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7EC21A00-B49B-47DE-95AA-140D14040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824" y="1103327"/>
              <a:ext cx="4204997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"singleChoice"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"number"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"Look at the picture.</a:t>
              </a:r>
              <a:r>
                <a:rPr kumimoji="0" lang="en-US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"image"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"112_english_1.png"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"passing_rate"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"discrimination_index"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"choices"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"bag"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"basket"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"bowl"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"D"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"box"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],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"correct_answer"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FCC0B07-B84A-4888-B627-062EB207B6C9}"/>
                </a:ext>
              </a:extLst>
            </p:cNvPr>
            <p:cNvSpPr txBox="1"/>
            <p:nvPr/>
          </p:nvSpPr>
          <p:spPr>
            <a:xfrm>
              <a:off x="6308606" y="62278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json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215438E-71BF-40C4-9BD3-2B1B35FBBF29}"/>
              </a:ext>
            </a:extLst>
          </p:cNvPr>
          <p:cNvGrpSpPr/>
          <p:nvPr/>
        </p:nvGrpSpPr>
        <p:grpSpPr>
          <a:xfrm>
            <a:off x="2817943" y="1085015"/>
            <a:ext cx="4560864" cy="5509200"/>
            <a:chOff x="2903668" y="1085015"/>
            <a:chExt cx="4560864" cy="5509200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F8BEF786-CEAB-4C75-A0BB-0CE29AAC3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668" y="1085015"/>
              <a:ext cx="4560864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"EX1_116"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"dbfId"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559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"Leeroy Jenkins"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"&lt;b&gt;Charge&lt;/b&gt;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"flavor"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"At least he has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"artist"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"Gabe from Penny Arcade"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"attack"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"cardClass"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"NEUTRAL"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"collectible"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"cost"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"elite"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"faction"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"ALLIANCE"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"health"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"mechanics"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"BATTLECRY"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"CHARGE"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"rarity"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"LEGENDARY"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"set"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"EXPERT1"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"MINION"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74EF93E-A00A-4DA3-BC72-07C1CB2B8AF9}"/>
                </a:ext>
              </a:extLst>
            </p:cNvPr>
            <p:cNvSpPr txBox="1"/>
            <p:nvPr/>
          </p:nvSpPr>
          <p:spPr>
            <a:xfrm>
              <a:off x="6773317" y="622488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json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70640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02214-FE7D-498C-B42B-484C9E36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引言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593515-40C8-4D63-8261-8D92C85EB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在學習完基本的 </a:t>
            </a:r>
            <a:r>
              <a:rPr lang="en-US" altLang="zh-TW"/>
              <a:t>Java </a:t>
            </a:r>
            <a:r>
              <a:rPr lang="zh-TW" altLang="en-US"/>
              <a:t>語法和知識後</a:t>
            </a:r>
            <a:endParaRPr lang="en-US" altLang="zh-TW"/>
          </a:p>
          <a:p>
            <a:r>
              <a:rPr lang="zh-TW" altLang="en-US"/>
              <a:t>我們可以透過做專案來檢測自己的實力</a:t>
            </a:r>
            <a:endParaRPr lang="en-US" altLang="zh-TW"/>
          </a:p>
          <a:p>
            <a:r>
              <a:rPr lang="zh-TW" altLang="en-US"/>
              <a:t>並學習到更多無法只透過投影片和練習題學習到的東西</a:t>
            </a:r>
            <a:endParaRPr lang="en-US" altLang="zh-TW"/>
          </a:p>
          <a:p>
            <a:r>
              <a:rPr lang="zh-TW" altLang="en-US"/>
              <a:t>因此接下來我們會製作一個自己的 </a:t>
            </a:r>
            <a:r>
              <a:rPr lang="en-US" altLang="zh-TW">
                <a:solidFill>
                  <a:srgbClr val="00B0F0"/>
                </a:solidFill>
              </a:rPr>
              <a:t>Minecraft </a:t>
            </a:r>
            <a:r>
              <a:rPr lang="zh-TW" altLang="en-US">
                <a:solidFill>
                  <a:srgbClr val="00B0F0"/>
                </a:solidFill>
              </a:rPr>
              <a:t>模組</a:t>
            </a:r>
            <a:r>
              <a:rPr lang="en-US" altLang="zh-TW">
                <a:solidFill>
                  <a:srgbClr val="00B0F0"/>
                </a:solidFill>
              </a:rPr>
              <a:t>(mod)</a:t>
            </a:r>
          </a:p>
          <a:p>
            <a:endParaRPr lang="en-US" altLang="zh-TW"/>
          </a:p>
          <a:p>
            <a:r>
              <a:rPr lang="zh-TW" altLang="en-US"/>
              <a:t>範例模組版本：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Minecraft </a:t>
            </a:r>
            <a:r>
              <a:rPr lang="zh-TW" altLang="en-US">
                <a:solidFill>
                  <a:srgbClr val="FFC000"/>
                </a:solidFill>
              </a:rPr>
              <a:t>版本：</a:t>
            </a:r>
            <a:r>
              <a:rPr lang="en-US" altLang="zh-TW">
                <a:solidFill>
                  <a:srgbClr val="FFFF00"/>
                </a:solidFill>
              </a:rPr>
              <a:t>Java Edition 1.21.4 with Fabric</a:t>
            </a:r>
          </a:p>
          <a:p>
            <a:r>
              <a:rPr lang="en-US" altLang="zh-TW">
                <a:solidFill>
                  <a:srgbClr val="FFC000"/>
                </a:solidFill>
              </a:rPr>
              <a:t>JDK </a:t>
            </a:r>
            <a:r>
              <a:rPr lang="zh-TW" altLang="en-US">
                <a:solidFill>
                  <a:srgbClr val="FFC000"/>
                </a:solidFill>
              </a:rPr>
              <a:t>版本：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SE 21 </a:t>
            </a:r>
            <a:r>
              <a:rPr lang="zh-TW" altLang="en-US">
                <a:solidFill>
                  <a:srgbClr val="FFFF00"/>
                </a:solidFill>
              </a:rPr>
              <a:t>以上</a:t>
            </a:r>
          </a:p>
        </p:txBody>
      </p:sp>
    </p:spTree>
    <p:extLst>
      <p:ext uri="{BB962C8B-B14F-4D97-AF65-F5344CB8AC3E}">
        <p14:creationId xmlns:p14="http://schemas.microsoft.com/office/powerpoint/2010/main" val="25275037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90053-5AB7-4530-AB43-747795C3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準備工作</a:t>
            </a:r>
          </a:p>
        </p:txBody>
      </p:sp>
      <p:sp>
        <p:nvSpPr>
          <p:cNvPr id="25" name="內容版面配置區 24">
            <a:extLst>
              <a:ext uri="{FF2B5EF4-FFF2-40B4-BE49-F238E27FC236}">
                <a16:creationId xmlns:a16="http://schemas.microsoft.com/office/drawing/2014/main" id="{054CF1E6-FAAD-4219-9134-E1E849473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651"/>
            <a:ext cx="4521896" cy="5023224"/>
          </a:xfrm>
        </p:spPr>
        <p:txBody>
          <a:bodyPr>
            <a:normAutofit/>
          </a:bodyPr>
          <a:lstStyle/>
          <a:p>
            <a:r>
              <a:rPr lang="zh-TW" altLang="en-US"/>
              <a:t>首先至 </a:t>
            </a:r>
            <a:r>
              <a:rPr lang="en-US" altLang="zh-TW">
                <a:solidFill>
                  <a:srgbClr val="FFC000"/>
                </a:solidFill>
              </a:rPr>
              <a:t>Fabric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template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mod generator</a:t>
            </a:r>
            <a:r>
              <a:rPr lang="zh-TW" altLang="en-US">
                <a:solidFill>
                  <a:srgbClr val="FFC000"/>
                </a:solidFill>
              </a:rPr>
              <a:t> 網站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https://fabricmc.net/</a:t>
            </a:r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develop/template/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FFFF00"/>
                </a:solidFill>
              </a:rPr>
              <a:t>模組名稱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套件名稱</a:t>
            </a:r>
            <a:r>
              <a:rPr lang="zh-TW" altLang="en-US"/>
              <a:t>填入</a:t>
            </a:r>
            <a:endParaRPr lang="en-US" altLang="zh-TW"/>
          </a:p>
          <a:p>
            <a:r>
              <a:rPr lang="zh-TW" altLang="en-US"/>
              <a:t>並選擇想要的</a:t>
            </a:r>
            <a:r>
              <a:rPr lang="zh-TW" altLang="en-US">
                <a:solidFill>
                  <a:srgbClr val="00B0F0"/>
                </a:solidFill>
              </a:rPr>
              <a:t>遊戲版本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本教學以 </a:t>
            </a:r>
            <a:r>
              <a:rPr lang="en-US" altLang="zh-TW">
                <a:solidFill>
                  <a:srgbClr val="00B0F0"/>
                </a:solidFill>
              </a:rPr>
              <a:t>1.21.4</a:t>
            </a:r>
            <a:r>
              <a:rPr lang="en-US" altLang="zh-TW"/>
              <a:t> </a:t>
            </a:r>
            <a:r>
              <a:rPr lang="zh-TW" altLang="en-US"/>
              <a:t>為例</a:t>
            </a:r>
            <a:endParaRPr lang="en-US" altLang="zh-TW"/>
          </a:p>
          <a:p>
            <a:r>
              <a:rPr lang="zh-TW" altLang="en-US"/>
              <a:t>不同版本模組寫法會有差異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E9B60A4-0CFB-4808-AA82-A8A8F9B195AF}"/>
              </a:ext>
            </a:extLst>
          </p:cNvPr>
          <p:cNvGrpSpPr/>
          <p:nvPr/>
        </p:nvGrpSpPr>
        <p:grpSpPr>
          <a:xfrm>
            <a:off x="5360096" y="1469651"/>
            <a:ext cx="6495609" cy="5056842"/>
            <a:chOff x="5360096" y="1326776"/>
            <a:chExt cx="6495609" cy="5056842"/>
          </a:xfrm>
        </p:grpSpPr>
        <p:pic>
          <p:nvPicPr>
            <p:cNvPr id="14" name="內容版面配置區 6">
              <a:extLst>
                <a:ext uri="{FF2B5EF4-FFF2-40B4-BE49-F238E27FC236}">
                  <a16:creationId xmlns:a16="http://schemas.microsoft.com/office/drawing/2014/main" id="{80B67B1F-9DAE-48E0-81CD-1C693D885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0096" y="1326776"/>
              <a:ext cx="6495609" cy="5056842"/>
            </a:xfrm>
            <a:prstGeom prst="rect">
              <a:avLst/>
            </a:prstGeom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7B2998E2-FB4A-42DB-A97F-5F258DAFCDB9}"/>
                </a:ext>
              </a:extLst>
            </p:cNvPr>
            <p:cNvSpPr/>
            <p:nvPr/>
          </p:nvSpPr>
          <p:spPr>
            <a:xfrm>
              <a:off x="5434222" y="3604185"/>
              <a:ext cx="1323555" cy="251012"/>
            </a:xfrm>
            <a:prstGeom prst="roundRect">
              <a:avLst>
                <a:gd name="adj" fmla="val 25205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889BEE9-EFF1-4DFE-9880-4F64D93663C2}"/>
                </a:ext>
              </a:extLst>
            </p:cNvPr>
            <p:cNvSpPr txBox="1"/>
            <p:nvPr/>
          </p:nvSpPr>
          <p:spPr>
            <a:xfrm>
              <a:off x="6757777" y="354502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FFFF00"/>
                  </a:solidFill>
                </a:rPr>
                <a:t>模組名稱</a:t>
              </a:r>
              <a:endParaRPr lang="zh-TW" altLang="en-US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BCEFF2C0-0614-414B-B1B5-87144FBE7E5A}"/>
                </a:ext>
              </a:extLst>
            </p:cNvPr>
            <p:cNvSpPr/>
            <p:nvPr/>
          </p:nvSpPr>
          <p:spPr>
            <a:xfrm>
              <a:off x="5434222" y="4929748"/>
              <a:ext cx="1323555" cy="251012"/>
            </a:xfrm>
            <a:prstGeom prst="roundRect">
              <a:avLst>
                <a:gd name="adj" fmla="val 25205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62DE7C76-ADD2-45F8-B304-D3D7DC148F12}"/>
                </a:ext>
              </a:extLst>
            </p:cNvPr>
            <p:cNvSpPr txBox="1"/>
            <p:nvPr/>
          </p:nvSpPr>
          <p:spPr>
            <a:xfrm>
              <a:off x="6757777" y="48705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套件名稱</a:t>
              </a: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66A4BC78-6D5B-49CE-98EE-24E552AC6F01}"/>
                </a:ext>
              </a:extLst>
            </p:cNvPr>
            <p:cNvSpPr/>
            <p:nvPr/>
          </p:nvSpPr>
          <p:spPr>
            <a:xfrm>
              <a:off x="5434222" y="6066260"/>
              <a:ext cx="1323555" cy="251012"/>
            </a:xfrm>
            <a:prstGeom prst="roundRect">
              <a:avLst>
                <a:gd name="adj" fmla="val 25205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443B220-13AA-4531-A394-52EBCD8524FA}"/>
                </a:ext>
              </a:extLst>
            </p:cNvPr>
            <p:cNvSpPr txBox="1"/>
            <p:nvPr/>
          </p:nvSpPr>
          <p:spPr>
            <a:xfrm>
              <a:off x="6757777" y="60071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00B0F0"/>
                  </a:solidFill>
                </a:rPr>
                <a:t>遊戲版本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9452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019E8-C308-4C33-932C-B5B8762E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準備工作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648DE3-A5A7-4F6F-81C5-846284D35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02" y="992670"/>
            <a:ext cx="4190360" cy="5448098"/>
          </a:xfrm>
        </p:spPr>
        <p:txBody>
          <a:bodyPr>
            <a:normAutofit/>
          </a:bodyPr>
          <a:lstStyle/>
          <a:p>
            <a:r>
              <a:rPr lang="zh-TW" altLang="en-US"/>
              <a:t>將 </a:t>
            </a:r>
            <a:r>
              <a:rPr lang="en-US" altLang="zh-TW">
                <a:solidFill>
                  <a:srgbClr val="92D050"/>
                </a:solidFill>
              </a:rPr>
              <a:t>Data Generation</a:t>
            </a:r>
          </a:p>
          <a:p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Split client and common sources</a:t>
            </a:r>
            <a:endParaRPr lang="en-US" altLang="zh-TW" sz="2400">
              <a:solidFill>
                <a:srgbClr val="92D050"/>
              </a:solidFill>
            </a:endParaRPr>
          </a:p>
          <a:p>
            <a:r>
              <a:rPr lang="zh-TW" altLang="en-US"/>
              <a:t>兩個選項勾選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接著點選下方的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Download Template</a:t>
            </a:r>
          </a:p>
          <a:p>
            <a:r>
              <a:rPr lang="zh-TW" altLang="en-US"/>
              <a:t>就會下載模組樣板</a:t>
            </a:r>
            <a:endParaRPr lang="en-US" altLang="zh-TW"/>
          </a:p>
          <a:p>
            <a:r>
              <a:rPr lang="zh-TW" altLang="en-US"/>
              <a:t>將模組樣板</a:t>
            </a:r>
            <a:endParaRPr lang="en-US" altLang="zh-TW"/>
          </a:p>
          <a:p>
            <a:r>
              <a:rPr lang="zh-TW" altLang="en-US"/>
              <a:t>解壓縮至資料夾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249B9BF-D314-4253-AE5C-B1DA31177E1C}"/>
              </a:ext>
            </a:extLst>
          </p:cNvPr>
          <p:cNvGrpSpPr/>
          <p:nvPr/>
        </p:nvGrpSpPr>
        <p:grpSpPr>
          <a:xfrm>
            <a:off x="5028560" y="992670"/>
            <a:ext cx="6757788" cy="5448098"/>
            <a:chOff x="5167512" y="1073352"/>
            <a:chExt cx="6757788" cy="544809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FAD61E4-658C-477E-A9F3-5D8D6C0F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7512" y="1073352"/>
              <a:ext cx="6757788" cy="5448098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CCBDA40C-2E75-4D53-9F01-29AFD8CD1A50}"/>
                </a:ext>
              </a:extLst>
            </p:cNvPr>
            <p:cNvSpPr/>
            <p:nvPr/>
          </p:nvSpPr>
          <p:spPr>
            <a:xfrm>
              <a:off x="5234197" y="2843772"/>
              <a:ext cx="6557753" cy="1213877"/>
            </a:xfrm>
            <a:prstGeom prst="roundRect">
              <a:avLst>
                <a:gd name="adj" fmla="val 872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11AE9022-AD6C-41BE-AB90-9243EBC4693C}"/>
                </a:ext>
              </a:extLst>
            </p:cNvPr>
            <p:cNvSpPr/>
            <p:nvPr/>
          </p:nvSpPr>
          <p:spPr>
            <a:xfrm>
              <a:off x="5234197" y="4224898"/>
              <a:ext cx="2338178" cy="461402"/>
            </a:xfrm>
            <a:prstGeom prst="roundRect">
              <a:avLst>
                <a:gd name="adj" fmla="val 16947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5314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E5FD0-8C94-4AD0-8504-FD99B83D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4" y="382126"/>
            <a:ext cx="6557682" cy="1325563"/>
          </a:xfrm>
        </p:spPr>
        <p:txBody>
          <a:bodyPr/>
          <a:lstStyle/>
          <a:p>
            <a:r>
              <a:rPr lang="zh-TW" altLang="en-US"/>
              <a:t>準備工作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0D7403-F1F1-4331-8ADF-C18F7D4D0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2" y="1842626"/>
            <a:ext cx="6557684" cy="1155140"/>
          </a:xfrm>
        </p:spPr>
        <p:txBody>
          <a:bodyPr/>
          <a:lstStyle/>
          <a:p>
            <a:r>
              <a:rPr lang="zh-TW" altLang="en-US"/>
              <a:t>解壓縮後的資料夾結構應該類似如右</a:t>
            </a:r>
            <a:endParaRPr lang="en-US" altLang="zh-TW"/>
          </a:p>
          <a:p>
            <a:r>
              <a:rPr lang="zh-TW" altLang="en-US"/>
              <a:t>注意解壓縮時不可資料夾嵌套，如下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626CD76-1CD0-4033-A2CB-860681AAE408}"/>
              </a:ext>
            </a:extLst>
          </p:cNvPr>
          <p:cNvGrpSpPr/>
          <p:nvPr/>
        </p:nvGrpSpPr>
        <p:grpSpPr>
          <a:xfrm>
            <a:off x="7553605" y="376606"/>
            <a:ext cx="4039990" cy="5916122"/>
            <a:chOff x="7436502" y="1208479"/>
            <a:chExt cx="4039990" cy="5916122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945D5CE-269B-4F6B-B478-0E1472F1E5CA}"/>
                </a:ext>
              </a:extLst>
            </p:cNvPr>
            <p:cNvSpPr txBox="1"/>
            <p:nvPr/>
          </p:nvSpPr>
          <p:spPr>
            <a:xfrm>
              <a:off x="7436502" y="1215291"/>
              <a:ext cx="4039990" cy="5909310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/>
                <a:t>tyicmod</a:t>
              </a:r>
            </a:p>
            <a:p>
              <a:r>
                <a:rPr lang="en-US" altLang="zh-TW"/>
                <a:t>├─.github</a:t>
              </a:r>
            </a:p>
            <a:p>
              <a:r>
                <a:rPr lang="en-US" altLang="zh-TW"/>
                <a:t>│  └─workflows</a:t>
              </a:r>
            </a:p>
            <a:p>
              <a:r>
                <a:rPr lang="en-US" altLang="zh-TW"/>
                <a:t>├─gradle</a:t>
              </a:r>
            </a:p>
            <a:p>
              <a:r>
                <a:rPr lang="en-US" altLang="zh-TW"/>
                <a:t>│  └─wrapper</a:t>
              </a:r>
            </a:p>
            <a:p>
              <a:r>
                <a:rPr lang="en-US" altLang="zh-TW"/>
                <a:t>└─src</a:t>
              </a:r>
            </a:p>
            <a:p>
              <a:r>
                <a:rPr lang="en-US" altLang="zh-TW"/>
                <a:t>    ├─client</a:t>
              </a:r>
            </a:p>
            <a:p>
              <a:r>
                <a:rPr lang="en-US" altLang="zh-TW"/>
                <a:t>    │  ├─java</a:t>
              </a:r>
            </a:p>
            <a:p>
              <a:r>
                <a:rPr lang="en-US" altLang="zh-TW"/>
                <a:t>    │  │  └─org</a:t>
              </a:r>
            </a:p>
            <a:p>
              <a:r>
                <a:rPr lang="en-US" altLang="zh-TW"/>
                <a:t>    │  │      └─tyic</a:t>
              </a:r>
            </a:p>
            <a:p>
              <a:r>
                <a:rPr lang="en-US" altLang="zh-TW"/>
                <a:t>    │  │          └─mixin</a:t>
              </a:r>
            </a:p>
            <a:p>
              <a:r>
                <a:rPr lang="en-US" altLang="zh-TW"/>
                <a:t>    │  │              └─client</a:t>
              </a:r>
            </a:p>
            <a:p>
              <a:r>
                <a:rPr lang="en-US" altLang="zh-TW"/>
                <a:t>    │  └─resources</a:t>
              </a:r>
            </a:p>
            <a:p>
              <a:r>
                <a:rPr lang="en-US" altLang="zh-TW"/>
                <a:t>    └─main</a:t>
              </a:r>
            </a:p>
            <a:p>
              <a:r>
                <a:rPr lang="en-US" altLang="zh-TW"/>
                <a:t>        ├─java</a:t>
              </a:r>
            </a:p>
            <a:p>
              <a:r>
                <a:rPr lang="en-US" altLang="zh-TW"/>
                <a:t>        │  └─org</a:t>
              </a:r>
            </a:p>
            <a:p>
              <a:r>
                <a:rPr lang="en-US" altLang="zh-TW"/>
                <a:t>        │      └─tyic</a:t>
              </a:r>
            </a:p>
            <a:p>
              <a:r>
                <a:rPr lang="en-US" altLang="zh-TW"/>
                <a:t>        │          └─mixin</a:t>
              </a:r>
            </a:p>
            <a:p>
              <a:r>
                <a:rPr lang="en-US" altLang="zh-TW"/>
                <a:t>        └─resources</a:t>
              </a:r>
            </a:p>
            <a:p>
              <a:r>
                <a:rPr lang="en-US" altLang="zh-TW"/>
                <a:t>            └─assets</a:t>
              </a:r>
            </a:p>
            <a:p>
              <a:r>
                <a:rPr lang="en-US" altLang="zh-TW"/>
                <a:t>                └─tyicmod</a:t>
              </a:r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9659659-6744-4915-93BA-17B927825143}"/>
                </a:ext>
              </a:extLst>
            </p:cNvPr>
            <p:cNvSpPr/>
            <p:nvPr/>
          </p:nvSpPr>
          <p:spPr>
            <a:xfrm>
              <a:off x="7495330" y="1278044"/>
              <a:ext cx="931633" cy="24703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F790B5D-FE74-474C-A2D3-AF969C35FA97}"/>
                </a:ext>
              </a:extLst>
            </p:cNvPr>
            <p:cNvSpPr txBox="1"/>
            <p:nvPr/>
          </p:nvSpPr>
          <p:spPr>
            <a:xfrm>
              <a:off x="8444893" y="1208479"/>
              <a:ext cx="3031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專案資料夾</a:t>
              </a:r>
              <a:r>
                <a:rPr lang="en-US" altLang="zh-TW" sz="2000">
                  <a:solidFill>
                    <a:srgbClr val="FFC000"/>
                  </a:solidFill>
                </a:rPr>
                <a:t>(</a:t>
              </a:r>
              <a:r>
                <a:rPr lang="zh-TW" altLang="en-US" sz="2000">
                  <a:solidFill>
                    <a:srgbClr val="FFC000"/>
                  </a:solidFill>
                </a:rPr>
                <a:t>專案根目錄</a:t>
              </a:r>
              <a:r>
                <a:rPr lang="en-US" altLang="zh-TW" sz="2000">
                  <a:solidFill>
                    <a:srgbClr val="FFC000"/>
                  </a:solidFill>
                </a:rPr>
                <a:t>)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C472463-4F3B-4A4D-BB9D-5188C216228D}"/>
              </a:ext>
            </a:extLst>
          </p:cNvPr>
          <p:cNvGrpSpPr/>
          <p:nvPr/>
        </p:nvGrpSpPr>
        <p:grpSpPr>
          <a:xfrm>
            <a:off x="676832" y="3245740"/>
            <a:ext cx="6557684" cy="3046988"/>
            <a:chOff x="838198" y="3335388"/>
            <a:chExt cx="6557684" cy="3046988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D3C8221-6DD1-4230-B010-6F8DCD5581B4}"/>
                </a:ext>
              </a:extLst>
            </p:cNvPr>
            <p:cNvSpPr txBox="1"/>
            <p:nvPr/>
          </p:nvSpPr>
          <p:spPr>
            <a:xfrm>
              <a:off x="838198" y="3335388"/>
              <a:ext cx="6557684" cy="3046988"/>
            </a:xfrm>
            <a:prstGeom prst="rect">
              <a:avLst/>
            </a:prstGeom>
            <a:noFill/>
            <a:ln w="28575">
              <a:solidFill>
                <a:srgbClr val="F84D08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sz="2400"/>
                <a:t>tyicmod</a:t>
              </a:r>
            </a:p>
            <a:p>
              <a:r>
                <a:rPr lang="en-US" altLang="zh-TW" sz="2400"/>
                <a:t>└─tyicmod</a:t>
              </a:r>
            </a:p>
            <a:p>
              <a:r>
                <a:rPr lang="en-US" altLang="zh-TW" sz="2400"/>
                <a:t>    ├─.github</a:t>
              </a:r>
            </a:p>
            <a:p>
              <a:r>
                <a:rPr lang="en-US" altLang="zh-TW" sz="2400"/>
                <a:t>    │  └─workflows</a:t>
              </a:r>
            </a:p>
            <a:p>
              <a:r>
                <a:rPr lang="en-US" altLang="zh-TW" sz="2400"/>
                <a:t>    ├─gradle</a:t>
              </a:r>
            </a:p>
            <a:p>
              <a:r>
                <a:rPr lang="en-US" altLang="zh-TW" sz="2400"/>
                <a:t>    │  └─wrapper</a:t>
              </a:r>
            </a:p>
            <a:p>
              <a:r>
                <a:rPr lang="en-US" altLang="zh-TW" sz="2400"/>
                <a:t>    └─src</a:t>
              </a:r>
            </a:p>
            <a:p>
              <a:r>
                <a:rPr lang="en-US" altLang="zh-TW" sz="2400"/>
                <a:t>       └─(...)</a:t>
              </a: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6A997BC1-FC3D-496B-9CD6-6A9F2518ACF1}"/>
                </a:ext>
              </a:extLst>
            </p:cNvPr>
            <p:cNvSpPr/>
            <p:nvPr/>
          </p:nvSpPr>
          <p:spPr>
            <a:xfrm>
              <a:off x="1256182" y="3801003"/>
              <a:ext cx="1189362" cy="310421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C73F29E-5FE3-4699-9587-8A2AD2320F0E}"/>
                </a:ext>
              </a:extLst>
            </p:cNvPr>
            <p:cNvSpPr txBox="1"/>
            <p:nvPr/>
          </p:nvSpPr>
          <p:spPr>
            <a:xfrm>
              <a:off x="2445544" y="3756158"/>
              <a:ext cx="380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真正的專案資料夾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專案根目錄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7361B2A4-7B22-4D05-BFB1-4C12E4767ECB}"/>
                </a:ext>
              </a:extLst>
            </p:cNvPr>
            <p:cNvSpPr/>
            <p:nvPr/>
          </p:nvSpPr>
          <p:spPr>
            <a:xfrm>
              <a:off x="915238" y="3439703"/>
              <a:ext cx="1213599" cy="310421"/>
            </a:xfrm>
            <a:prstGeom prst="roundRect">
              <a:avLst/>
            </a:prstGeom>
            <a:noFill/>
            <a:ln w="19050">
              <a:solidFill>
                <a:srgbClr val="FF5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84D08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6179DD3-B16C-43FD-89A7-C8EA3CF0726E}"/>
                </a:ext>
              </a:extLst>
            </p:cNvPr>
            <p:cNvSpPr txBox="1"/>
            <p:nvPr/>
          </p:nvSpPr>
          <p:spPr>
            <a:xfrm>
              <a:off x="2126455" y="3391896"/>
              <a:ext cx="380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84D08"/>
                  </a:solidFill>
                </a:rPr>
                <a:t>錯誤的專案資料夾</a:t>
              </a:r>
              <a:r>
                <a:rPr lang="en-US" altLang="zh-TW" sz="2000">
                  <a:solidFill>
                    <a:srgbClr val="F84D08"/>
                  </a:solidFill>
                </a:rPr>
                <a:t>(</a:t>
              </a:r>
              <a:r>
                <a:rPr lang="zh-TW" altLang="en-US" sz="2000">
                  <a:solidFill>
                    <a:srgbClr val="F84D08"/>
                  </a:solidFill>
                </a:rPr>
                <a:t>專案根目錄</a:t>
              </a:r>
              <a:r>
                <a:rPr lang="en-US" altLang="zh-TW" sz="2000">
                  <a:solidFill>
                    <a:srgbClr val="F84D08"/>
                  </a:solidFill>
                </a:rPr>
                <a:t>)</a:t>
              </a:r>
              <a:endParaRPr lang="zh-TW" altLang="en-US" sz="2000">
                <a:solidFill>
                  <a:srgbClr val="F84D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777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60FBE-3ED6-41E6-BBA1-C8B0DDC3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安裝 </a:t>
            </a:r>
            <a:r>
              <a:rPr lang="en-US" altLang="zh-TW"/>
              <a:t>Minecraft Development </a:t>
            </a:r>
            <a:r>
              <a:rPr lang="zh-TW" altLang="en-US"/>
              <a:t>插件</a:t>
            </a:r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0B6B3539-4907-456E-86E3-CEBD5F18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76" y="1062352"/>
            <a:ext cx="11145648" cy="1073147"/>
          </a:xfrm>
        </p:spPr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IntelliJ IDEA</a:t>
            </a:r>
            <a:r>
              <a:rPr lang="zh-TW" altLang="en-US"/>
              <a:t> 後，點擊左方的 </a:t>
            </a:r>
            <a:r>
              <a:rPr lang="en-US" altLang="zh-TW">
                <a:solidFill>
                  <a:srgbClr val="FFFF00"/>
                </a:solidFill>
              </a:rPr>
              <a:t>Plugin</a:t>
            </a:r>
            <a:r>
              <a:rPr lang="zh-TW" altLang="en-US"/>
              <a:t>，選擇 </a:t>
            </a:r>
            <a:r>
              <a:rPr lang="en-US" altLang="zh-TW">
                <a:solidFill>
                  <a:srgbClr val="FFC000"/>
                </a:solidFill>
              </a:rPr>
              <a:t>Marketplace</a:t>
            </a:r>
          </a:p>
          <a:p>
            <a:r>
              <a:rPr lang="zh-TW" altLang="en-US"/>
              <a:t>搜尋 </a:t>
            </a:r>
            <a:r>
              <a:rPr lang="en-US" altLang="zh-TW">
                <a:solidFill>
                  <a:srgbClr val="92D050"/>
                </a:solidFill>
              </a:rPr>
              <a:t>Minecraft Development</a:t>
            </a:r>
            <a:r>
              <a:rPr lang="zh-TW" altLang="en-US"/>
              <a:t>，並點擊 </a:t>
            </a:r>
            <a:r>
              <a:rPr lang="en-US" altLang="zh-TW">
                <a:solidFill>
                  <a:srgbClr val="00B0F0"/>
                </a:solidFill>
              </a:rPr>
              <a:t>Install</a:t>
            </a:r>
            <a:r>
              <a:rPr lang="en-US" altLang="zh-TW"/>
              <a:t> </a:t>
            </a:r>
            <a:r>
              <a:rPr lang="zh-TW" altLang="en-US"/>
              <a:t>安裝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89B601F-772B-4361-BE9C-18675F5FA9C5}"/>
              </a:ext>
            </a:extLst>
          </p:cNvPr>
          <p:cNvGrpSpPr/>
          <p:nvPr/>
        </p:nvGrpSpPr>
        <p:grpSpPr>
          <a:xfrm>
            <a:off x="2137688" y="2135499"/>
            <a:ext cx="7916624" cy="4549744"/>
            <a:chOff x="838200" y="2085975"/>
            <a:chExt cx="7581900" cy="435737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BA800A8-AAA7-484A-B58F-27747E146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7" r="276"/>
            <a:stretch/>
          </p:blipFill>
          <p:spPr>
            <a:xfrm>
              <a:off x="838200" y="2085975"/>
              <a:ext cx="7581900" cy="4357376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E37FF4A4-A319-4A87-AC6E-CD5E58FEEB36}"/>
                </a:ext>
              </a:extLst>
            </p:cNvPr>
            <p:cNvSpPr/>
            <p:nvPr/>
          </p:nvSpPr>
          <p:spPr>
            <a:xfrm>
              <a:off x="919021" y="3380735"/>
              <a:ext cx="1388410" cy="247032"/>
            </a:xfrm>
            <a:prstGeom prst="round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B3A29D98-994D-4DFF-8CA2-E06C34EE9FC5}"/>
                </a:ext>
              </a:extLst>
            </p:cNvPr>
            <p:cNvSpPr/>
            <p:nvPr/>
          </p:nvSpPr>
          <p:spPr>
            <a:xfrm>
              <a:off x="4236102" y="2348707"/>
              <a:ext cx="731979" cy="27781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EEE7004-915A-4E7B-9E73-CD574D4DFD53}"/>
                </a:ext>
              </a:extLst>
            </p:cNvPr>
            <p:cNvSpPr/>
            <p:nvPr/>
          </p:nvSpPr>
          <p:spPr>
            <a:xfrm>
              <a:off x="2619374" y="2626519"/>
              <a:ext cx="1031875" cy="213672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5032DD21-F87A-42EA-B6EE-5053A7C0412E}"/>
                </a:ext>
              </a:extLst>
            </p:cNvPr>
            <p:cNvSpPr/>
            <p:nvPr/>
          </p:nvSpPr>
          <p:spPr>
            <a:xfrm>
              <a:off x="5239961" y="3293599"/>
              <a:ext cx="548623" cy="262396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52577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60FBE-3ED6-41E6-BBA1-C8B0DDC3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安裝 </a:t>
            </a:r>
            <a:r>
              <a:rPr lang="en-US" altLang="zh-TW"/>
              <a:t>Minecraft Development </a:t>
            </a:r>
            <a:r>
              <a:rPr lang="zh-TW" altLang="en-US"/>
              <a:t>插件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03E75-5B59-4AF6-8342-9F25C2213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649"/>
            <a:ext cx="10515600" cy="1087904"/>
          </a:xfrm>
        </p:spPr>
        <p:txBody>
          <a:bodyPr>
            <a:normAutofit/>
          </a:bodyPr>
          <a:lstStyle/>
          <a:p>
            <a:r>
              <a:rPr lang="zh-TW" altLang="en-US"/>
              <a:t>安裝完成後，選擇 </a:t>
            </a:r>
            <a:r>
              <a:rPr lang="en-US" altLang="zh-TW">
                <a:solidFill>
                  <a:srgbClr val="92D050"/>
                </a:solidFill>
              </a:rPr>
              <a:t>Restart IDE</a:t>
            </a:r>
          </a:p>
          <a:p>
            <a:r>
              <a:rPr lang="zh-TW" altLang="en-US"/>
              <a:t>並選擇 </a:t>
            </a:r>
            <a:r>
              <a:rPr lang="en-US" altLang="zh-TW">
                <a:solidFill>
                  <a:srgbClr val="00B0F0"/>
                </a:solidFill>
              </a:rPr>
              <a:t>Restart</a:t>
            </a:r>
            <a:r>
              <a:rPr lang="en-US" altLang="zh-TW"/>
              <a:t> </a:t>
            </a:r>
            <a:r>
              <a:rPr lang="zh-TW" altLang="en-US"/>
              <a:t>重新啟動 </a:t>
            </a:r>
            <a:r>
              <a:rPr lang="en-US" altLang="zh-TW"/>
              <a:t>IDE</a:t>
            </a:r>
            <a:r>
              <a:rPr lang="zh-TW" altLang="en-US"/>
              <a:t> 以完成</a:t>
            </a:r>
            <a:r>
              <a:rPr lang="zh-TW" altLang="en-US">
                <a:solidFill>
                  <a:srgbClr val="00B0F0"/>
                </a:solidFill>
              </a:rPr>
              <a:t>插件</a:t>
            </a:r>
            <a:r>
              <a:rPr lang="zh-TW" altLang="en-US"/>
              <a:t>安裝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A3190C7-6FF6-4A49-AF46-F9657CBB6565}"/>
              </a:ext>
            </a:extLst>
          </p:cNvPr>
          <p:cNvGrpSpPr/>
          <p:nvPr/>
        </p:nvGrpSpPr>
        <p:grpSpPr>
          <a:xfrm>
            <a:off x="838200" y="2308505"/>
            <a:ext cx="10515600" cy="4066806"/>
            <a:chOff x="838200" y="2308505"/>
            <a:chExt cx="10515600" cy="4066806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3A0493C5-0E38-4BBF-80C3-2E8C3CB1B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308505"/>
              <a:ext cx="10515600" cy="4066806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6E1E4146-1587-410F-9CCE-853DBF6AC84E}"/>
                </a:ext>
              </a:extLst>
            </p:cNvPr>
            <p:cNvSpPr/>
            <p:nvPr/>
          </p:nvSpPr>
          <p:spPr>
            <a:xfrm>
              <a:off x="6722360" y="3514314"/>
              <a:ext cx="1166582" cy="403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0812C665-015C-4151-817E-253DF7783106}"/>
                </a:ext>
              </a:extLst>
            </p:cNvPr>
            <p:cNvSpPr/>
            <p:nvPr/>
          </p:nvSpPr>
          <p:spPr>
            <a:xfrm>
              <a:off x="8255324" y="3929681"/>
              <a:ext cx="1166582" cy="403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DE6932B7-D187-407E-A769-7A3E175F4AAF}"/>
                </a:ext>
              </a:extLst>
            </p:cNvPr>
            <p:cNvSpPr/>
            <p:nvPr/>
          </p:nvSpPr>
          <p:spPr>
            <a:xfrm>
              <a:off x="6901653" y="5749552"/>
              <a:ext cx="996254" cy="40326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135731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294062-F7E4-42E8-8A9D-69F6F557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開啟專案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D30FF1-088E-41AF-9C6A-EF64AD655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4" y="974587"/>
            <a:ext cx="11405829" cy="1026975"/>
          </a:xfrm>
        </p:spPr>
        <p:txBody>
          <a:bodyPr>
            <a:normAutofit/>
          </a:bodyPr>
          <a:lstStyle/>
          <a:p>
            <a:r>
              <a:rPr lang="en-US" altLang="zh-TW"/>
              <a:t>IDE </a:t>
            </a:r>
            <a:r>
              <a:rPr lang="zh-TW" altLang="en-US"/>
              <a:t>重新啟動後，點擊 </a:t>
            </a:r>
            <a:r>
              <a:rPr lang="en-US" altLang="zh-TW">
                <a:solidFill>
                  <a:srgbClr val="FFC000"/>
                </a:solidFill>
              </a:rPr>
              <a:t>Open</a:t>
            </a:r>
            <a:r>
              <a:rPr lang="zh-TW" altLang="en-US"/>
              <a:t>，選擇專案資料夾，開啟該專案</a:t>
            </a:r>
            <a:endParaRPr lang="en-US" altLang="zh-TW"/>
          </a:p>
          <a:p>
            <a:r>
              <a:rPr lang="zh-TW" altLang="en-US"/>
              <a:t>也可將專案資料夾拖入 </a:t>
            </a:r>
            <a:r>
              <a:rPr lang="en-US" altLang="zh-TW"/>
              <a:t>IntelliJ IDEA</a:t>
            </a:r>
            <a:r>
              <a:rPr lang="zh-TW" altLang="en-US"/>
              <a:t>，同樣也能開啟專案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DAB2BA-5F27-4D8F-BD95-04940DEA5E93}"/>
              </a:ext>
            </a:extLst>
          </p:cNvPr>
          <p:cNvGrpSpPr/>
          <p:nvPr/>
        </p:nvGrpSpPr>
        <p:grpSpPr>
          <a:xfrm>
            <a:off x="409575" y="2001562"/>
            <a:ext cx="5515904" cy="4527168"/>
            <a:chOff x="409575" y="1965707"/>
            <a:chExt cx="5515904" cy="4527168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A7F6F5BD-333D-47B5-9BE7-4378E293605E}"/>
                </a:ext>
              </a:extLst>
            </p:cNvPr>
            <p:cNvGrpSpPr/>
            <p:nvPr/>
          </p:nvGrpSpPr>
          <p:grpSpPr>
            <a:xfrm>
              <a:off x="409575" y="1965707"/>
              <a:ext cx="5515904" cy="4527168"/>
              <a:chOff x="3031752" y="1462923"/>
              <a:chExt cx="6128496" cy="502995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B5E5443F-FC1D-48C1-A97E-ED890CD549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51" t="377" r="351"/>
              <a:stretch/>
            </p:blipFill>
            <p:spPr>
              <a:xfrm>
                <a:off x="3031752" y="1462923"/>
                <a:ext cx="6128496" cy="5029952"/>
              </a:xfrm>
              <a:prstGeom prst="rect">
                <a:avLst/>
              </a:prstGeom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4C0CB16-C104-470F-9682-670B37B4F7A0}"/>
                  </a:ext>
                </a:extLst>
              </p:cNvPr>
              <p:cNvSpPr/>
              <p:nvPr/>
            </p:nvSpPr>
            <p:spPr>
              <a:xfrm>
                <a:off x="4876800" y="2371725"/>
                <a:ext cx="4057650" cy="3914019"/>
              </a:xfrm>
              <a:prstGeom prst="rect">
                <a:avLst/>
              </a:prstGeom>
              <a:solidFill>
                <a:srgbClr val="1E1F2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/>
                  <a:t>這裡會出現一些</a:t>
                </a:r>
                <a:endParaRPr lang="en-US" altLang="zh-TW" sz="2400"/>
              </a:p>
              <a:p>
                <a:pPr algn="ctr"/>
                <a:r>
                  <a:rPr lang="zh-TW" altLang="en-US" sz="2400"/>
                  <a:t>之前開啟過的專案</a:t>
                </a:r>
                <a:endParaRPr lang="en-US" altLang="zh-TW" sz="2400"/>
              </a:p>
              <a:p>
                <a:pPr algn="ctr"/>
                <a:r>
                  <a:rPr lang="zh-TW" altLang="en-US" sz="2400"/>
                  <a:t>點擊即可直接開啟</a:t>
                </a:r>
              </a:p>
            </p:txBody>
          </p:sp>
        </p:grp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92C8D5EE-2055-4768-B5FF-96FF59047984}"/>
                </a:ext>
              </a:extLst>
            </p:cNvPr>
            <p:cNvSpPr/>
            <p:nvPr/>
          </p:nvSpPr>
          <p:spPr>
            <a:xfrm>
              <a:off x="4281346" y="2360576"/>
              <a:ext cx="554972" cy="24703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47A7AFB-E5A2-4799-86A9-F51EB373573A}"/>
              </a:ext>
            </a:extLst>
          </p:cNvPr>
          <p:cNvGrpSpPr/>
          <p:nvPr/>
        </p:nvGrpSpPr>
        <p:grpSpPr>
          <a:xfrm>
            <a:off x="6266523" y="2001562"/>
            <a:ext cx="5548881" cy="4527168"/>
            <a:chOff x="6266523" y="1965707"/>
            <a:chExt cx="5548881" cy="4527168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DB9DF976-6402-4A48-9ED7-62099B1F8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" t="375" r="355" b="375"/>
            <a:stretch/>
          </p:blipFill>
          <p:spPr>
            <a:xfrm>
              <a:off x="6266523" y="1965707"/>
              <a:ext cx="5548881" cy="4527168"/>
            </a:xfrm>
            <a:prstGeom prst="rect">
              <a:avLst/>
            </a:prstGeom>
          </p:spPr>
        </p:pic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979FB96-0B31-4320-87E0-5CB1195EEAF9}"/>
                </a:ext>
              </a:extLst>
            </p:cNvPr>
            <p:cNvSpPr/>
            <p:nvPr/>
          </p:nvSpPr>
          <p:spPr>
            <a:xfrm>
              <a:off x="9548902" y="3892547"/>
              <a:ext cx="554972" cy="710606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98437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B8892-1AA9-4688-BEDF-B3F2AB06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載入 </a:t>
            </a:r>
            <a:r>
              <a:rPr lang="en-US" altLang="zh-TW"/>
              <a:t>Gradle </a:t>
            </a:r>
            <a:r>
              <a:rPr lang="zh-TW" altLang="en-US"/>
              <a:t>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8F7AF-FF2B-4246-9303-23D26714E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1025524"/>
            <a:ext cx="10145232" cy="1079779"/>
          </a:xfrm>
        </p:spPr>
        <p:txBody>
          <a:bodyPr>
            <a:normAutofit/>
          </a:bodyPr>
          <a:lstStyle/>
          <a:p>
            <a:r>
              <a:rPr lang="zh-TW" altLang="en-US"/>
              <a:t>開啟專案後，會自動進行</a:t>
            </a:r>
            <a:r>
              <a:rPr lang="zh-TW" altLang="en-US">
                <a:solidFill>
                  <a:srgbClr val="92D050"/>
                </a:solidFill>
              </a:rPr>
              <a:t>載入 </a:t>
            </a:r>
            <a:r>
              <a:rPr lang="en-US" altLang="zh-TW">
                <a:solidFill>
                  <a:srgbClr val="92D050"/>
                </a:solidFill>
              </a:rPr>
              <a:t>Gradle </a:t>
            </a:r>
            <a:r>
              <a:rPr lang="zh-TW" altLang="en-US">
                <a:solidFill>
                  <a:srgbClr val="92D050"/>
                </a:solidFill>
              </a:rPr>
              <a:t>專案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en-US" altLang="zh-TW">
                <a:solidFill>
                  <a:srgbClr val="00B0F0"/>
                </a:solidFill>
              </a:rPr>
              <a:t>(task)</a:t>
            </a:r>
          </a:p>
          <a:p>
            <a:r>
              <a:rPr lang="zh-TW" altLang="en-US"/>
              <a:t>點擊左下方 </a:t>
            </a:r>
            <a:r>
              <a:rPr lang="en-US" altLang="zh-TW">
                <a:solidFill>
                  <a:srgbClr val="FFC00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/>
              <a:t>即會顯示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zh-TW" altLang="en-US"/>
              <a:t>執行的進度和輸出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269C849-A098-4005-BEFD-52289FC2B462}"/>
              </a:ext>
            </a:extLst>
          </p:cNvPr>
          <p:cNvGrpSpPr/>
          <p:nvPr/>
        </p:nvGrpSpPr>
        <p:grpSpPr>
          <a:xfrm>
            <a:off x="1066800" y="2057679"/>
            <a:ext cx="10159518" cy="1938290"/>
            <a:chOff x="823914" y="2901600"/>
            <a:chExt cx="10159518" cy="193829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AF9919E-E8B9-4B79-99A6-247F893954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4455"/>
            <a:stretch/>
          </p:blipFill>
          <p:spPr>
            <a:xfrm>
              <a:off x="838200" y="2901600"/>
              <a:ext cx="10145232" cy="1938290"/>
            </a:xfrm>
            <a:prstGeom prst="rect">
              <a:avLst/>
            </a:prstGeom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BCCB1E9-38B1-4D0F-954B-AB5FB7927C92}"/>
                </a:ext>
              </a:extLst>
            </p:cNvPr>
            <p:cNvSpPr/>
            <p:nvPr/>
          </p:nvSpPr>
          <p:spPr>
            <a:xfrm>
              <a:off x="823914" y="3367088"/>
              <a:ext cx="292100" cy="308944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B12230C9-5130-494D-BA13-476C210B67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928" b="1"/>
          <a:stretch/>
        </p:blipFill>
        <p:spPr>
          <a:xfrm>
            <a:off x="1081087" y="4532622"/>
            <a:ext cx="10145232" cy="1938290"/>
          </a:xfrm>
          <a:prstGeom prst="rect">
            <a:avLst/>
          </a:prstGeom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36323FC8-D77B-405D-A9E0-C65CD9375FC6}"/>
              </a:ext>
            </a:extLst>
          </p:cNvPr>
          <p:cNvSpPr txBox="1">
            <a:spLocks/>
          </p:cNvSpPr>
          <p:nvPr/>
        </p:nvSpPr>
        <p:spPr>
          <a:xfrm>
            <a:off x="1071564" y="4034855"/>
            <a:ext cx="10154754" cy="476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等待任務完成再繼續，任務完成後會輸出 </a:t>
            </a:r>
            <a:r>
              <a:rPr lang="en-US" altLang="zh-TW">
                <a:solidFill>
                  <a:srgbClr val="92D050"/>
                </a:solidFill>
              </a:rPr>
              <a:t>SUCCESSFUL</a:t>
            </a:r>
          </a:p>
        </p:txBody>
      </p:sp>
    </p:spTree>
    <p:extLst>
      <p:ext uri="{BB962C8B-B14F-4D97-AF65-F5344CB8AC3E}">
        <p14:creationId xmlns:p14="http://schemas.microsoft.com/office/powerpoint/2010/main" val="212066780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411</TotalTime>
  <Words>1286</Words>
  <Application>Microsoft Office PowerPoint</Application>
  <PresentationFormat>寬螢幕</PresentationFormat>
  <Paragraphs>159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TYIC</vt:lpstr>
      <vt:lpstr>Java 專案前置作業</vt:lpstr>
      <vt:lpstr>引言</vt:lpstr>
      <vt:lpstr>準備工作</vt:lpstr>
      <vt:lpstr>準備工作</vt:lpstr>
      <vt:lpstr>準備工作</vt:lpstr>
      <vt:lpstr>安裝 Minecraft Development 插件</vt:lpstr>
      <vt:lpstr>安裝 Minecraft Development 插件</vt:lpstr>
      <vt:lpstr>開啟專案</vt:lpstr>
      <vt:lpstr>載入 Gradle 專案</vt:lpstr>
      <vt:lpstr>設定 JDK</vt:lpstr>
      <vt:lpstr>執行遊戲</vt:lpstr>
      <vt:lpstr>執行遊戲</vt:lpstr>
      <vt:lpstr>Gradle</vt:lpstr>
      <vt:lpstr>Gradle</vt:lpstr>
      <vt:lpstr>Gradle</vt:lpstr>
      <vt:lpstr>JSON</vt:lpstr>
      <vt:lpstr>JSON</vt:lpstr>
      <vt:lpstr>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50_Java 專案前置作業</dc:title>
  <dc:creator>TYIC</dc:creator>
  <cp:lastModifiedBy>Myster</cp:lastModifiedBy>
  <cp:revision>396</cp:revision>
  <dcterms:created xsi:type="dcterms:W3CDTF">2025-02-01T15:36:10Z</dcterms:created>
  <dcterms:modified xsi:type="dcterms:W3CDTF">2025-02-09T18:27:44Z</dcterms:modified>
</cp:coreProperties>
</file>