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D5D"/>
    <a:srgbClr val="1E1F22"/>
    <a:srgbClr val="FFFA00"/>
    <a:srgbClr val="CF8E6D"/>
    <a:srgbClr val="CCFF66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836331266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1199686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2055333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504542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C07C5-F147-4653-8FBB-447CBB3C65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42029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ransition spd="slow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9FEF46-19AB-4F5D-BB37-4CE752C9DC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altLang="zh-TW"/>
              <a:t>Java </a:t>
            </a:r>
            <a:r>
              <a:rPr lang="zh-TW" altLang="en-US"/>
              <a:t>專案：</a:t>
            </a:r>
            <a:r>
              <a:rPr lang="en-US" altLang="zh-TW"/>
              <a:t>NBT</a:t>
            </a:r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DA1129F-CA28-4208-823E-7401CEE529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altLang="zh-TW"/>
              <a:t>TYIC </a:t>
            </a:r>
            <a:r>
              <a:rPr lang="zh-TW" altLang="en-US"/>
              <a:t>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2862293494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8EB81A-039F-4B9A-9A3D-383FF138C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/>
              <a:t>NBT</a:t>
            </a:r>
            <a:endParaRPr lang="zh-TW" altLang="en-US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F08F68F4-C9B2-4E0B-BDA9-8040D499A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solidFill>
                  <a:srgbClr val="00B0F0"/>
                </a:solidFill>
              </a:rPr>
              <a:t>NBT(named binary tag)</a:t>
            </a:r>
          </a:p>
          <a:p>
            <a:r>
              <a:rPr lang="zh-TW" altLang="en-US"/>
              <a:t>是 </a:t>
            </a:r>
            <a:r>
              <a:rPr lang="en-US" altLang="zh-TW"/>
              <a:t>Minecraft </a:t>
            </a:r>
            <a:r>
              <a:rPr lang="zh-TW" altLang="en-US"/>
              <a:t>中幾乎所有資料的儲存格式</a:t>
            </a:r>
            <a:endParaRPr lang="en-US" altLang="zh-TW"/>
          </a:p>
          <a:p>
            <a:r>
              <a:rPr lang="en-US" altLang="zh-TW">
                <a:solidFill>
                  <a:srgbClr val="00B0F0"/>
                </a:solidFill>
              </a:rPr>
              <a:t>NBT </a:t>
            </a:r>
            <a:r>
              <a:rPr lang="zh-TW" altLang="en-US"/>
              <a:t>最常見的形式是以</a:t>
            </a:r>
            <a:r>
              <a:rPr lang="zh-TW" altLang="en-US">
                <a:solidFill>
                  <a:srgbClr val="00B0F0"/>
                </a:solidFill>
              </a:rPr>
              <a:t>字串</a:t>
            </a:r>
            <a:r>
              <a:rPr lang="zh-TW" altLang="en-US"/>
              <a:t>呈現的 </a:t>
            </a:r>
            <a:r>
              <a:rPr lang="en-US" altLang="zh-TW">
                <a:solidFill>
                  <a:srgbClr val="00B0F0"/>
                </a:solidFill>
              </a:rPr>
              <a:t>SNBT(stringified NBT)</a:t>
            </a:r>
          </a:p>
          <a:p>
            <a:r>
              <a:rPr lang="zh-TW" altLang="en-US"/>
              <a:t>兩者可以互相轉換</a:t>
            </a:r>
            <a:endParaRPr lang="en-US" altLang="zh-TW"/>
          </a:p>
          <a:p>
            <a:endParaRPr lang="en-US" altLang="zh-TW"/>
          </a:p>
          <a:p>
            <a:r>
              <a:rPr lang="en-US" altLang="zh-TW">
                <a:solidFill>
                  <a:srgbClr val="00B0F0"/>
                </a:solidFill>
              </a:rPr>
              <a:t>SNBT</a:t>
            </a:r>
            <a:r>
              <a:rPr lang="en-US" altLang="zh-TW"/>
              <a:t> </a:t>
            </a:r>
            <a:r>
              <a:rPr lang="zh-TW" altLang="en-US"/>
              <a:t>共有 </a:t>
            </a:r>
            <a:r>
              <a:rPr lang="en-US" altLang="zh-TW"/>
              <a:t>13 </a:t>
            </a:r>
            <a:r>
              <a:rPr lang="zh-TW" altLang="en-US"/>
              <a:t>種</a:t>
            </a:r>
            <a:r>
              <a:rPr lang="zh-TW" altLang="en-US">
                <a:solidFill>
                  <a:srgbClr val="00B0F0"/>
                </a:solidFill>
              </a:rPr>
              <a:t>資料型別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幾乎可以與 </a:t>
            </a:r>
            <a:r>
              <a:rPr lang="en-US" altLang="zh-TW"/>
              <a:t>Java </a:t>
            </a:r>
            <a:r>
              <a:rPr lang="zh-TW" altLang="en-US"/>
              <a:t>中的</a:t>
            </a:r>
            <a:r>
              <a:rPr lang="zh-TW" altLang="en-US">
                <a:solidFill>
                  <a:srgbClr val="00B0F0"/>
                </a:solidFill>
              </a:rPr>
              <a:t>資料型別</a:t>
            </a:r>
            <a:r>
              <a:rPr lang="zh-TW" altLang="en-US"/>
              <a:t>對應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30423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F791C4-7CEB-4CFE-A1EA-0D03B839E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SNBT</a:t>
            </a:r>
            <a:endParaRPr lang="zh-TW" altLang="en-US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6274AE42-9B04-4485-A0CA-5A0C1D957E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3331489"/>
              </p:ext>
            </p:extLst>
          </p:nvPr>
        </p:nvGraphicFramePr>
        <p:xfrm>
          <a:off x="1345883" y="1259281"/>
          <a:ext cx="9500235" cy="493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8180">
                  <a:extLst>
                    <a:ext uri="{9D8B030D-6E8A-4147-A177-3AD203B41FA5}">
                      <a16:colId xmlns:a16="http://schemas.microsoft.com/office/drawing/2014/main" val="3261269498"/>
                    </a:ext>
                  </a:extLst>
                </a:gridCol>
                <a:gridCol w="2776855">
                  <a:extLst>
                    <a:ext uri="{9D8B030D-6E8A-4147-A177-3AD203B41FA5}">
                      <a16:colId xmlns:a16="http://schemas.microsoft.com/office/drawing/2014/main" val="276047231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8460836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0">
                          <a:solidFill>
                            <a:schemeClr val="tx1"/>
                          </a:solidFill>
                        </a:rPr>
                        <a:t>SNBT</a:t>
                      </a:r>
                      <a:r>
                        <a:rPr lang="zh-TW" altLang="en-US" sz="2800" b="0">
                          <a:solidFill>
                            <a:schemeClr val="tx1"/>
                          </a:solidFill>
                        </a:rPr>
                        <a:t> 資料型別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0">
                          <a:solidFill>
                            <a:schemeClr val="tx1"/>
                          </a:solidFill>
                        </a:rPr>
                        <a:t>Java </a:t>
                      </a:r>
                      <a:r>
                        <a:rPr lang="zh-TW" altLang="en-US" sz="2800" b="0">
                          <a:solidFill>
                            <a:schemeClr val="tx1"/>
                          </a:solidFill>
                        </a:rPr>
                        <a:t>資料型別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0">
                          <a:solidFill>
                            <a:schemeClr val="tx1"/>
                          </a:solidFill>
                        </a:rPr>
                        <a:t>備註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6350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="0">
                          <a:solidFill>
                            <a:schemeClr val="tx1"/>
                          </a:solidFill>
                        </a:rPr>
                        <a:t>位元組</a:t>
                      </a:r>
                      <a:r>
                        <a:rPr lang="en-US" altLang="zh-TW" sz="2000" b="0">
                          <a:solidFill>
                            <a:schemeClr val="tx1"/>
                          </a:solidFill>
                        </a:rPr>
                        <a:t>(byte)</a:t>
                      </a:r>
                      <a:endParaRPr lang="zh-TW" alt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>
                          <a:solidFill>
                            <a:srgbClr val="CF8E6D"/>
                          </a:solidFill>
                        </a:rPr>
                        <a:t>byte</a:t>
                      </a:r>
                      <a:endParaRPr lang="zh-TW" altLang="en-US" sz="2000" b="0">
                        <a:solidFill>
                          <a:srgbClr val="CF8E6D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SNBT </a:t>
                      </a:r>
                      <a:r>
                        <a:rPr lang="zh-TW" altLang="en-US" b="0">
                          <a:solidFill>
                            <a:schemeClr val="tx1"/>
                          </a:solidFill>
                        </a:rPr>
                        <a:t>中使用</a:t>
                      </a:r>
                      <a:endParaRPr lang="en-US" altLang="zh-TW" b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"</a:t>
                      </a:r>
                      <a:r>
                        <a:rPr lang="en-US" altLang="zh-TW" sz="1800" b="0" i="0" kern="1200">
                          <a:solidFill>
                            <a:srgbClr val="FFC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&lt;number&gt;</a:t>
                      </a:r>
                      <a:r>
                        <a:rPr lang="en-US" altLang="zh-TW" sz="1800" b="0" i="0" kern="1200">
                          <a:solidFill>
                            <a:srgbClr val="FF5D5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altLang="zh-TW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zh-TW" altLang="en-US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表示，如 </a:t>
                      </a:r>
                      <a:r>
                        <a:rPr lang="en-US" altLang="zh-TW" sz="1800" b="0" i="0" kern="1200">
                          <a:solidFill>
                            <a:srgbClr val="FFC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altLang="zh-TW" sz="1800" b="0" i="0" kern="1200">
                          <a:solidFill>
                            <a:srgbClr val="FF5D5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zh-TW" altLang="en-US" b="0">
                        <a:solidFill>
                          <a:srgbClr val="FF5D5D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7405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="0">
                          <a:solidFill>
                            <a:schemeClr val="tx1"/>
                          </a:solidFill>
                        </a:rPr>
                        <a:t>布林</a:t>
                      </a:r>
                      <a:r>
                        <a:rPr lang="en-US" altLang="zh-TW" sz="2000" b="0">
                          <a:solidFill>
                            <a:schemeClr val="tx1"/>
                          </a:solidFill>
                        </a:rPr>
                        <a:t>(boolean)</a:t>
                      </a:r>
                      <a:endParaRPr lang="zh-TW" alt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>
                          <a:solidFill>
                            <a:srgbClr val="CF8E6D"/>
                          </a:solidFill>
                        </a:rPr>
                        <a:t>boolean</a:t>
                      </a:r>
                      <a:endParaRPr lang="zh-TW" altLang="en-US" sz="2000" b="0">
                        <a:solidFill>
                          <a:srgbClr val="CF8E6D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SNBT </a:t>
                      </a:r>
                      <a:r>
                        <a:rPr lang="zh-TW" altLang="en-US" b="0">
                          <a:solidFill>
                            <a:schemeClr val="tx1"/>
                          </a:solidFill>
                        </a:rPr>
                        <a:t>中的 </a:t>
                      </a:r>
                      <a:r>
                        <a:rPr lang="en-US" altLang="zh-TW" b="0">
                          <a:solidFill>
                            <a:srgbClr val="FFC000"/>
                          </a:solidFill>
                        </a:rPr>
                        <a:t>false</a:t>
                      </a:r>
                      <a:r>
                        <a:rPr lang="zh-TW" altLang="en-US" b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TW" b="0">
                          <a:solidFill>
                            <a:srgbClr val="FFC000"/>
                          </a:solidFill>
                        </a:rPr>
                        <a:t>true</a:t>
                      </a:r>
                    </a:p>
                    <a:p>
                      <a:pPr algn="ctr"/>
                      <a:r>
                        <a:rPr lang="zh-TW" altLang="en-US" b="0">
                          <a:solidFill>
                            <a:schemeClr val="tx1"/>
                          </a:solidFill>
                        </a:rPr>
                        <a:t>可以分別與位元組 </a:t>
                      </a:r>
                      <a:r>
                        <a:rPr lang="en-US" altLang="zh-TW" b="0">
                          <a:solidFill>
                            <a:srgbClr val="FFC000"/>
                          </a:solidFill>
                        </a:rPr>
                        <a:t>0</a:t>
                      </a:r>
                      <a:r>
                        <a:rPr lang="en-US" altLang="zh-TW" b="0">
                          <a:solidFill>
                            <a:srgbClr val="FF5D5D"/>
                          </a:solidFill>
                        </a:rPr>
                        <a:t>b</a:t>
                      </a:r>
                      <a:r>
                        <a:rPr lang="zh-TW" altLang="en-US" b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TW" b="0">
                          <a:solidFill>
                            <a:srgbClr val="FFC000"/>
                          </a:solidFill>
                        </a:rPr>
                        <a:t>1</a:t>
                      </a:r>
                      <a:r>
                        <a:rPr lang="en-US" altLang="zh-TW" b="0">
                          <a:solidFill>
                            <a:srgbClr val="FF5D5D"/>
                          </a:solidFill>
                        </a:rPr>
                        <a:t>b</a:t>
                      </a:r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zh-TW" altLang="en-US" b="0">
                          <a:solidFill>
                            <a:schemeClr val="tx1"/>
                          </a:solidFill>
                        </a:rPr>
                        <a:t>互通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7456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="0">
                          <a:solidFill>
                            <a:schemeClr val="tx1"/>
                          </a:solidFill>
                        </a:rPr>
                        <a:t>短整數</a:t>
                      </a:r>
                      <a:r>
                        <a:rPr lang="en-US" altLang="zh-TW" sz="2000" b="0">
                          <a:solidFill>
                            <a:schemeClr val="tx1"/>
                          </a:solidFill>
                        </a:rPr>
                        <a:t>(short)</a:t>
                      </a:r>
                      <a:endParaRPr lang="zh-TW" alt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>
                          <a:solidFill>
                            <a:srgbClr val="CF8E6D"/>
                          </a:solidFill>
                        </a:rPr>
                        <a:t>short</a:t>
                      </a:r>
                      <a:endParaRPr lang="zh-TW" altLang="en-US" sz="2000" b="0">
                        <a:solidFill>
                          <a:srgbClr val="CF8E6D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SNBT </a:t>
                      </a:r>
                      <a:r>
                        <a:rPr lang="zh-TW" altLang="en-US" b="0">
                          <a:solidFill>
                            <a:schemeClr val="tx1"/>
                          </a:solidFill>
                        </a:rPr>
                        <a:t>中使用</a:t>
                      </a:r>
                      <a:endParaRPr lang="en-US" altLang="zh-TW" b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"</a:t>
                      </a:r>
                      <a:r>
                        <a:rPr lang="en-US" altLang="zh-TW" sz="1800" b="0" i="0" kern="1200">
                          <a:solidFill>
                            <a:srgbClr val="FFC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&lt;number&gt;</a:t>
                      </a:r>
                      <a:r>
                        <a:rPr lang="en-US" altLang="zh-TW" sz="1800" b="0" i="0" kern="1200">
                          <a:solidFill>
                            <a:srgbClr val="FF5D5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en-US" altLang="zh-TW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zh-TW" altLang="en-US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表示，如 </a:t>
                      </a:r>
                      <a:r>
                        <a:rPr lang="en-US" altLang="zh-TW" sz="1800" b="0" i="0" kern="1200">
                          <a:solidFill>
                            <a:srgbClr val="FFC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en-US" altLang="zh-TW" sz="1800" b="0" i="0" kern="1200">
                          <a:solidFill>
                            <a:srgbClr val="FF5D5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endParaRPr lang="zh-TW" altLang="en-US" b="0">
                        <a:solidFill>
                          <a:srgbClr val="FF5D5D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9393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="0">
                          <a:solidFill>
                            <a:schemeClr val="tx1"/>
                          </a:solidFill>
                        </a:rPr>
                        <a:t>整數</a:t>
                      </a:r>
                      <a:r>
                        <a:rPr lang="en-US" altLang="zh-TW" sz="2000" b="0">
                          <a:solidFill>
                            <a:schemeClr val="tx1"/>
                          </a:solidFill>
                        </a:rPr>
                        <a:t>(int)</a:t>
                      </a:r>
                      <a:endParaRPr lang="zh-TW" alt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>
                          <a:solidFill>
                            <a:srgbClr val="CF8E6D"/>
                          </a:solidFill>
                        </a:rPr>
                        <a:t>int</a:t>
                      </a:r>
                      <a:endParaRPr lang="zh-TW" altLang="en-US" sz="2000" b="0">
                        <a:solidFill>
                          <a:srgbClr val="CF8E6D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>
                          <a:solidFill>
                            <a:schemeClr val="tx1"/>
                          </a:solidFill>
                        </a:rPr>
                        <a:t>如 </a:t>
                      </a:r>
                      <a:r>
                        <a:rPr lang="en-US" altLang="zh-TW" b="0">
                          <a:solidFill>
                            <a:srgbClr val="FFC000"/>
                          </a:solidFill>
                        </a:rPr>
                        <a:t>666</a:t>
                      </a:r>
                      <a:endParaRPr lang="zh-TW" altLang="en-US" b="0">
                        <a:solidFill>
                          <a:srgbClr val="FFC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8441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="0">
                          <a:solidFill>
                            <a:schemeClr val="tx1"/>
                          </a:solidFill>
                        </a:rPr>
                        <a:t>長整數</a:t>
                      </a:r>
                      <a:r>
                        <a:rPr lang="en-US" altLang="zh-TW" sz="2000" b="0">
                          <a:solidFill>
                            <a:schemeClr val="tx1"/>
                          </a:solidFill>
                        </a:rPr>
                        <a:t>(long)</a:t>
                      </a:r>
                      <a:endParaRPr lang="zh-TW" alt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>
                          <a:solidFill>
                            <a:srgbClr val="CF8E6D"/>
                          </a:solidFill>
                        </a:rPr>
                        <a:t>long</a:t>
                      </a:r>
                      <a:endParaRPr lang="zh-TW" altLang="en-US" sz="2000" b="0">
                        <a:solidFill>
                          <a:srgbClr val="CF8E6D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>
                          <a:solidFill>
                            <a:schemeClr val="tx1"/>
                          </a:solidFill>
                        </a:rPr>
                        <a:t>如 </a:t>
                      </a:r>
                      <a:r>
                        <a:rPr lang="en-US" altLang="zh-TW" b="0">
                          <a:solidFill>
                            <a:srgbClr val="FFC000"/>
                          </a:solidFill>
                        </a:rPr>
                        <a:t>-98765</a:t>
                      </a:r>
                      <a:r>
                        <a:rPr lang="en-US" altLang="zh-TW" b="0">
                          <a:solidFill>
                            <a:srgbClr val="FF5D5D"/>
                          </a:solidFill>
                        </a:rPr>
                        <a:t>l</a:t>
                      </a:r>
                      <a:endParaRPr lang="zh-TW" altLang="en-US" b="0">
                        <a:solidFill>
                          <a:srgbClr val="FF5D5D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6344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="0">
                          <a:solidFill>
                            <a:schemeClr val="tx1"/>
                          </a:solidFill>
                        </a:rPr>
                        <a:t>單倍精度浮點數</a:t>
                      </a:r>
                      <a:r>
                        <a:rPr lang="en-US" altLang="zh-TW" sz="2000" b="0">
                          <a:solidFill>
                            <a:schemeClr val="tx1"/>
                          </a:solidFill>
                        </a:rPr>
                        <a:t>(float)</a:t>
                      </a:r>
                      <a:endParaRPr lang="zh-TW" alt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>
                          <a:solidFill>
                            <a:srgbClr val="CF8E6D"/>
                          </a:solidFill>
                        </a:rPr>
                        <a:t>float</a:t>
                      </a:r>
                      <a:endParaRPr lang="zh-TW" altLang="en-US" sz="2000" b="0">
                        <a:solidFill>
                          <a:srgbClr val="CF8E6D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>
                          <a:solidFill>
                            <a:schemeClr val="tx1"/>
                          </a:solidFill>
                        </a:rPr>
                        <a:t>如 </a:t>
                      </a:r>
                      <a:r>
                        <a:rPr lang="en-US" altLang="zh-TW" b="0">
                          <a:solidFill>
                            <a:srgbClr val="FFC000"/>
                          </a:solidFill>
                        </a:rPr>
                        <a:t>2.718</a:t>
                      </a:r>
                      <a:r>
                        <a:rPr lang="en-US" altLang="zh-TW" b="0">
                          <a:solidFill>
                            <a:srgbClr val="FF5D5D"/>
                          </a:solidFill>
                        </a:rPr>
                        <a:t>f</a:t>
                      </a:r>
                      <a:endParaRPr lang="zh-TW" altLang="en-US" b="0">
                        <a:solidFill>
                          <a:srgbClr val="FF5D5D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0492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="0">
                          <a:solidFill>
                            <a:schemeClr val="tx1"/>
                          </a:solidFill>
                        </a:rPr>
                        <a:t>雙倍精度浮點數</a:t>
                      </a:r>
                      <a:r>
                        <a:rPr lang="en-US" altLang="zh-TW" sz="2000" b="0">
                          <a:solidFill>
                            <a:schemeClr val="tx1"/>
                          </a:solidFill>
                        </a:rPr>
                        <a:t>(double)</a:t>
                      </a:r>
                      <a:endParaRPr lang="zh-TW" alt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>
                          <a:solidFill>
                            <a:srgbClr val="CF8E6D"/>
                          </a:solidFill>
                        </a:rPr>
                        <a:t>double</a:t>
                      </a:r>
                      <a:endParaRPr lang="zh-TW" altLang="en-US" sz="2000" b="0">
                        <a:solidFill>
                          <a:srgbClr val="CF8E6D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>
                          <a:solidFill>
                            <a:schemeClr val="tx1"/>
                          </a:solidFill>
                        </a:rPr>
                        <a:t>如 </a:t>
                      </a:r>
                      <a:r>
                        <a:rPr lang="en-US" altLang="zh-TW" b="0">
                          <a:solidFill>
                            <a:srgbClr val="FFC000"/>
                          </a:solidFill>
                        </a:rPr>
                        <a:t>3.14159265358</a:t>
                      </a:r>
                      <a:endParaRPr lang="zh-TW" altLang="en-US" b="0">
                        <a:solidFill>
                          <a:srgbClr val="FFC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9208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="0">
                          <a:solidFill>
                            <a:schemeClr val="tx1"/>
                          </a:solidFill>
                        </a:rPr>
                        <a:t>字串</a:t>
                      </a:r>
                      <a:r>
                        <a:rPr lang="en-US" altLang="zh-TW" sz="2000" b="0">
                          <a:solidFill>
                            <a:schemeClr val="tx1"/>
                          </a:solidFill>
                        </a:rPr>
                        <a:t>(string)</a:t>
                      </a:r>
                      <a:endParaRPr lang="zh-TW" alt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>
                          <a:solidFill>
                            <a:srgbClr val="FFFF00"/>
                          </a:solidFill>
                        </a:rPr>
                        <a:t>java.lang.String</a:t>
                      </a:r>
                      <a:endParaRPr lang="zh-TW" altLang="en-US" sz="2000" b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SNBT </a:t>
                      </a:r>
                      <a:r>
                        <a:rPr lang="zh-TW" altLang="en-US" b="0">
                          <a:solidFill>
                            <a:schemeClr val="tx1"/>
                          </a:solidFill>
                        </a:rPr>
                        <a:t>中可使用</a:t>
                      </a:r>
                      <a:endParaRPr lang="en-US" altLang="zh-TW" b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TW" altLang="en-US" b="0">
                          <a:solidFill>
                            <a:schemeClr val="tx1"/>
                          </a:solidFill>
                        </a:rPr>
                        <a:t>一對</a:t>
                      </a:r>
                      <a:r>
                        <a:rPr lang="zh-TW" altLang="en-US" b="0">
                          <a:solidFill>
                            <a:srgbClr val="92D050"/>
                          </a:solidFill>
                        </a:rPr>
                        <a:t>單引號</a:t>
                      </a:r>
                      <a:r>
                        <a:rPr lang="en-US" altLang="zh-TW" b="0">
                          <a:solidFill>
                            <a:srgbClr val="92D050"/>
                          </a:solidFill>
                        </a:rPr>
                        <a:t>('')</a:t>
                      </a:r>
                      <a:r>
                        <a:rPr lang="zh-TW" altLang="en-US" b="0">
                          <a:solidFill>
                            <a:schemeClr val="tx1"/>
                          </a:solidFill>
                        </a:rPr>
                        <a:t>表示字串</a:t>
                      </a:r>
                      <a:endParaRPr lang="en-US" altLang="zh-TW" b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TW" altLang="en-US" b="0">
                          <a:solidFill>
                            <a:schemeClr val="tx1"/>
                          </a:solidFill>
                        </a:rPr>
                        <a:t>如 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'</a:t>
                      </a:r>
                      <a:r>
                        <a:rPr lang="en-US" altLang="zh-TW" b="0">
                          <a:solidFill>
                            <a:srgbClr val="FFC000"/>
                          </a:solidFill>
                        </a:rPr>
                        <a:t>tyic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'</a:t>
                      </a:r>
                      <a:r>
                        <a:rPr lang="zh-TW" altLang="en-US" b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"</a:t>
                      </a:r>
                      <a:r>
                        <a:rPr lang="en-US" altLang="zh-TW" b="0">
                          <a:solidFill>
                            <a:srgbClr val="FFC000"/>
                          </a:solidFill>
                        </a:rPr>
                        <a:t>tysh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"</a:t>
                      </a:r>
                      <a:endParaRPr lang="zh-TW" altLang="en-US" b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38976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662091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5318C3-5469-4DB1-8D60-ED282868B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SNBT</a:t>
            </a:r>
            <a:endParaRPr lang="zh-TW" altLang="en-US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8D634131-9296-4B0A-BEBA-4EA2BE2555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9913602"/>
              </p:ext>
            </p:extLst>
          </p:nvPr>
        </p:nvGraphicFramePr>
        <p:xfrm>
          <a:off x="201137" y="1174957"/>
          <a:ext cx="11789727" cy="509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8980">
                  <a:extLst>
                    <a:ext uri="{9D8B030D-6E8A-4147-A177-3AD203B41FA5}">
                      <a16:colId xmlns:a16="http://schemas.microsoft.com/office/drawing/2014/main" val="1514405358"/>
                    </a:ext>
                  </a:extLst>
                </a:gridCol>
                <a:gridCol w="3535680">
                  <a:extLst>
                    <a:ext uri="{9D8B030D-6E8A-4147-A177-3AD203B41FA5}">
                      <a16:colId xmlns:a16="http://schemas.microsoft.com/office/drawing/2014/main" val="1653096678"/>
                    </a:ext>
                  </a:extLst>
                </a:gridCol>
                <a:gridCol w="4985067">
                  <a:extLst>
                    <a:ext uri="{9D8B030D-6E8A-4147-A177-3AD203B41FA5}">
                      <a16:colId xmlns:a16="http://schemas.microsoft.com/office/drawing/2014/main" val="579169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0">
                          <a:solidFill>
                            <a:schemeClr val="tx1"/>
                          </a:solidFill>
                        </a:rPr>
                        <a:t>SNBT</a:t>
                      </a:r>
                      <a:r>
                        <a:rPr lang="zh-TW" altLang="en-US" sz="2800" b="0">
                          <a:solidFill>
                            <a:schemeClr val="tx1"/>
                          </a:solidFill>
                        </a:rPr>
                        <a:t> 資料型別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0">
                          <a:solidFill>
                            <a:schemeClr val="tx1"/>
                          </a:solidFill>
                        </a:rPr>
                        <a:t>Java </a:t>
                      </a:r>
                      <a:r>
                        <a:rPr lang="zh-TW" altLang="en-US" sz="2800" b="0">
                          <a:solidFill>
                            <a:schemeClr val="tx1"/>
                          </a:solidFill>
                        </a:rPr>
                        <a:t>資料型別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0">
                          <a:solidFill>
                            <a:schemeClr val="tx1"/>
                          </a:solidFill>
                        </a:rPr>
                        <a:t>備註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868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="0">
                          <a:solidFill>
                            <a:schemeClr val="tx1"/>
                          </a:solidFill>
                        </a:rPr>
                        <a:t>位元組陣列</a:t>
                      </a:r>
                      <a:r>
                        <a:rPr lang="en-US" altLang="zh-TW" sz="2000" b="0">
                          <a:solidFill>
                            <a:schemeClr val="tx1"/>
                          </a:solidFill>
                        </a:rPr>
                        <a:t>(byte array)</a:t>
                      </a:r>
                      <a:endParaRPr lang="zh-TW" alt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>
                          <a:solidFill>
                            <a:srgbClr val="CF8E6D"/>
                          </a:solidFill>
                        </a:rPr>
                        <a:t>byte</a:t>
                      </a:r>
                      <a:r>
                        <a:rPr lang="en-US" altLang="zh-TW" sz="2000" b="0">
                          <a:solidFill>
                            <a:srgbClr val="00B0F0"/>
                          </a:solidFill>
                        </a:rPr>
                        <a:t>[]</a:t>
                      </a:r>
                      <a:endParaRPr lang="zh-TW" altLang="en-US" sz="2000" b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SNBT </a:t>
                      </a:r>
                      <a:r>
                        <a:rPr lang="zh-TW" altLang="en-US" b="0">
                          <a:solidFill>
                            <a:schemeClr val="tx1"/>
                          </a:solidFill>
                        </a:rPr>
                        <a:t>使用 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[</a:t>
                      </a:r>
                      <a:r>
                        <a:rPr lang="en-US" altLang="zh-TW" b="0">
                          <a:solidFill>
                            <a:srgbClr val="FF5D5D"/>
                          </a:solidFill>
                        </a:rPr>
                        <a:t>B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;</a:t>
                      </a:r>
                      <a:r>
                        <a:rPr lang="en-US" altLang="zh-TW" b="0">
                          <a:solidFill>
                            <a:srgbClr val="FFC000"/>
                          </a:solidFill>
                        </a:rPr>
                        <a:t>byte1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,</a:t>
                      </a:r>
                      <a:r>
                        <a:rPr lang="en-US" altLang="zh-TW" b="0">
                          <a:solidFill>
                            <a:srgbClr val="FFC000"/>
                          </a:solidFill>
                        </a:rPr>
                        <a:t>byte2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,</a:t>
                      </a:r>
                      <a:r>
                        <a:rPr lang="en-US" altLang="zh-TW" b="0">
                          <a:solidFill>
                            <a:srgbClr val="FFC000"/>
                          </a:solidFill>
                        </a:rPr>
                        <a:t>...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]</a:t>
                      </a:r>
                      <a:r>
                        <a:rPr lang="en-US" altLang="zh-TW" b="0">
                          <a:solidFill>
                            <a:srgbClr val="92D050"/>
                          </a:solidFill>
                        </a:rPr>
                        <a:t> </a:t>
                      </a:r>
                      <a:r>
                        <a:rPr lang="zh-TW" altLang="en-US" b="0">
                          <a:solidFill>
                            <a:schemeClr val="tx1"/>
                          </a:solidFill>
                        </a:rPr>
                        <a:t>表示</a:t>
                      </a:r>
                      <a:endParaRPr lang="en-US" altLang="zh-TW" b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TW" altLang="en-US" b="0">
                          <a:solidFill>
                            <a:schemeClr val="tx1"/>
                          </a:solidFill>
                        </a:rPr>
                        <a:t>如 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[</a:t>
                      </a:r>
                      <a:r>
                        <a:rPr lang="en-US" altLang="zh-TW" b="0">
                          <a:solidFill>
                            <a:srgbClr val="FF5D5D"/>
                          </a:solidFill>
                        </a:rPr>
                        <a:t>B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;</a:t>
                      </a:r>
                      <a:r>
                        <a:rPr lang="en-US" altLang="zh-TW" b="0">
                          <a:solidFill>
                            <a:srgbClr val="FFC000"/>
                          </a:solidFill>
                        </a:rPr>
                        <a:t>-10</a:t>
                      </a:r>
                      <a:r>
                        <a:rPr lang="en-US" altLang="zh-TW" b="0">
                          <a:solidFill>
                            <a:srgbClr val="FF5D5D"/>
                          </a:solidFill>
                        </a:rPr>
                        <a:t>b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,</a:t>
                      </a:r>
                      <a:r>
                        <a:rPr lang="en-US" altLang="zh-TW" b="0">
                          <a:solidFill>
                            <a:srgbClr val="FFC000"/>
                          </a:solidFill>
                        </a:rPr>
                        <a:t>false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,</a:t>
                      </a:r>
                      <a:r>
                        <a:rPr lang="en-US" altLang="zh-TW" b="0">
                          <a:solidFill>
                            <a:srgbClr val="FFC000"/>
                          </a:solidFill>
                        </a:rPr>
                        <a:t>true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]</a:t>
                      </a:r>
                      <a:endParaRPr lang="zh-TW" altLang="en-US" b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083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="0">
                          <a:solidFill>
                            <a:schemeClr val="tx1"/>
                          </a:solidFill>
                        </a:rPr>
                        <a:t>整數陣列</a:t>
                      </a:r>
                      <a:r>
                        <a:rPr lang="en-US" altLang="zh-TW" sz="2000" b="0">
                          <a:solidFill>
                            <a:schemeClr val="tx1"/>
                          </a:solidFill>
                        </a:rPr>
                        <a:t>(int array)</a:t>
                      </a:r>
                      <a:endParaRPr lang="zh-TW" alt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>
                          <a:solidFill>
                            <a:srgbClr val="CF8E6D"/>
                          </a:solidFill>
                        </a:rPr>
                        <a:t>int</a:t>
                      </a:r>
                      <a:r>
                        <a:rPr lang="en-US" altLang="zh-TW" sz="2000" b="0">
                          <a:solidFill>
                            <a:srgbClr val="00B0F0"/>
                          </a:solidFill>
                        </a:rPr>
                        <a:t>[]</a:t>
                      </a:r>
                      <a:endParaRPr lang="zh-TW" altLang="en-US" sz="2000" b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SNBT </a:t>
                      </a:r>
                      <a:r>
                        <a:rPr lang="zh-TW" altLang="en-US" b="0">
                          <a:solidFill>
                            <a:schemeClr val="tx1"/>
                          </a:solidFill>
                        </a:rPr>
                        <a:t>使用 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[</a:t>
                      </a:r>
                      <a:r>
                        <a:rPr lang="en-US" altLang="zh-TW" b="0">
                          <a:solidFill>
                            <a:srgbClr val="FF5D5D"/>
                          </a:solidFill>
                        </a:rPr>
                        <a:t>I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;</a:t>
                      </a:r>
                      <a:r>
                        <a:rPr lang="en-US" altLang="zh-TW" b="0">
                          <a:solidFill>
                            <a:srgbClr val="FFC000"/>
                          </a:solidFill>
                        </a:rPr>
                        <a:t>int1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,</a:t>
                      </a:r>
                      <a:r>
                        <a:rPr lang="en-US" altLang="zh-TW" b="0">
                          <a:solidFill>
                            <a:srgbClr val="FFC000"/>
                          </a:solidFill>
                        </a:rPr>
                        <a:t>int2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,</a:t>
                      </a:r>
                      <a:r>
                        <a:rPr lang="en-US" altLang="zh-TW" b="0">
                          <a:solidFill>
                            <a:srgbClr val="FFC000"/>
                          </a:solidFill>
                        </a:rPr>
                        <a:t>...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]</a:t>
                      </a:r>
                      <a:r>
                        <a:rPr lang="en-US" altLang="zh-TW" b="0">
                          <a:solidFill>
                            <a:srgbClr val="92D050"/>
                          </a:solidFill>
                        </a:rPr>
                        <a:t> </a:t>
                      </a:r>
                      <a:r>
                        <a:rPr lang="zh-TW" altLang="en-US" b="0">
                          <a:solidFill>
                            <a:schemeClr val="tx1"/>
                          </a:solidFill>
                        </a:rPr>
                        <a:t>表示</a:t>
                      </a:r>
                      <a:endParaRPr lang="en-US" altLang="zh-TW" b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TW" altLang="en-US" b="0">
                          <a:solidFill>
                            <a:schemeClr val="tx1"/>
                          </a:solidFill>
                        </a:rPr>
                        <a:t>如 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[</a:t>
                      </a:r>
                      <a:r>
                        <a:rPr lang="en-US" altLang="zh-TW" b="0">
                          <a:solidFill>
                            <a:srgbClr val="FF5D5D"/>
                          </a:solidFill>
                        </a:rPr>
                        <a:t>I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;</a:t>
                      </a:r>
                      <a:r>
                        <a:rPr lang="en-US" altLang="zh-TW" b="0">
                          <a:solidFill>
                            <a:srgbClr val="FFC000"/>
                          </a:solidFill>
                        </a:rPr>
                        <a:t>1111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,</a:t>
                      </a:r>
                      <a:r>
                        <a:rPr lang="en-US" altLang="zh-TW" b="0">
                          <a:solidFill>
                            <a:srgbClr val="FFC000"/>
                          </a:solidFill>
                        </a:rPr>
                        <a:t>10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,</a:t>
                      </a:r>
                      <a:r>
                        <a:rPr lang="en-US" altLang="zh-TW" b="0">
                          <a:solidFill>
                            <a:srgbClr val="FFC000"/>
                          </a:solidFill>
                        </a:rPr>
                        <a:t>-5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]</a:t>
                      </a:r>
                      <a:endParaRPr lang="zh-TW" altLang="en-US" b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2771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="0">
                          <a:solidFill>
                            <a:schemeClr val="tx1"/>
                          </a:solidFill>
                        </a:rPr>
                        <a:t>長整數陣列</a:t>
                      </a:r>
                      <a:r>
                        <a:rPr lang="en-US" altLang="zh-TW" sz="2000" b="0">
                          <a:solidFill>
                            <a:schemeClr val="tx1"/>
                          </a:solidFill>
                        </a:rPr>
                        <a:t>(long array)</a:t>
                      </a:r>
                      <a:endParaRPr lang="zh-TW" alt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>
                          <a:solidFill>
                            <a:srgbClr val="CF8E6D"/>
                          </a:solidFill>
                        </a:rPr>
                        <a:t>long</a:t>
                      </a:r>
                      <a:r>
                        <a:rPr lang="en-US" altLang="zh-TW" sz="2000" b="0">
                          <a:solidFill>
                            <a:srgbClr val="00B0F0"/>
                          </a:solidFill>
                        </a:rPr>
                        <a:t>[]</a:t>
                      </a:r>
                      <a:endParaRPr lang="zh-TW" altLang="en-US" sz="2000" b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SNBT </a:t>
                      </a:r>
                      <a:r>
                        <a:rPr lang="zh-TW" altLang="en-US" b="0">
                          <a:solidFill>
                            <a:schemeClr val="tx1"/>
                          </a:solidFill>
                        </a:rPr>
                        <a:t>使用 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[</a:t>
                      </a:r>
                      <a:r>
                        <a:rPr lang="en-US" altLang="zh-TW" b="0">
                          <a:solidFill>
                            <a:srgbClr val="FF5D5D"/>
                          </a:solidFill>
                        </a:rPr>
                        <a:t>L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;</a:t>
                      </a:r>
                      <a:r>
                        <a:rPr lang="en-US" altLang="zh-TW" b="0">
                          <a:solidFill>
                            <a:srgbClr val="FFC000"/>
                          </a:solidFill>
                        </a:rPr>
                        <a:t>long1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,</a:t>
                      </a:r>
                      <a:r>
                        <a:rPr lang="en-US" altLang="zh-TW" b="0">
                          <a:solidFill>
                            <a:srgbClr val="FFC000"/>
                          </a:solidFill>
                        </a:rPr>
                        <a:t>long2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,</a:t>
                      </a:r>
                      <a:r>
                        <a:rPr lang="en-US" altLang="zh-TW" b="0">
                          <a:solidFill>
                            <a:srgbClr val="FFC000"/>
                          </a:solidFill>
                        </a:rPr>
                        <a:t>...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]</a:t>
                      </a:r>
                      <a:r>
                        <a:rPr lang="en-US" altLang="zh-TW" b="0">
                          <a:solidFill>
                            <a:srgbClr val="92D050"/>
                          </a:solidFill>
                        </a:rPr>
                        <a:t> </a:t>
                      </a:r>
                      <a:r>
                        <a:rPr lang="zh-TW" altLang="en-US" b="0">
                          <a:solidFill>
                            <a:schemeClr val="tx1"/>
                          </a:solidFill>
                        </a:rPr>
                        <a:t>表示</a:t>
                      </a:r>
                      <a:endParaRPr lang="en-US" altLang="zh-TW" b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TW" altLang="en-US" b="0">
                          <a:solidFill>
                            <a:schemeClr val="tx1"/>
                          </a:solidFill>
                        </a:rPr>
                        <a:t>如 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[</a:t>
                      </a:r>
                      <a:r>
                        <a:rPr lang="en-US" altLang="zh-TW" b="0">
                          <a:solidFill>
                            <a:srgbClr val="FF5D5D"/>
                          </a:solidFill>
                        </a:rPr>
                        <a:t>L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;</a:t>
                      </a:r>
                      <a:r>
                        <a:rPr lang="en-US" altLang="zh-TW" b="0">
                          <a:solidFill>
                            <a:srgbClr val="FFC000"/>
                          </a:solidFill>
                        </a:rPr>
                        <a:t>1314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,</a:t>
                      </a:r>
                      <a:r>
                        <a:rPr lang="en-US" altLang="zh-TW" b="0">
                          <a:solidFill>
                            <a:srgbClr val="FFC000"/>
                          </a:solidFill>
                        </a:rPr>
                        <a:t>-520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,</a:t>
                      </a:r>
                      <a:r>
                        <a:rPr lang="en-US" altLang="zh-TW" b="0">
                          <a:solidFill>
                            <a:srgbClr val="FFC000"/>
                          </a:solidFill>
                        </a:rPr>
                        <a:t>888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]</a:t>
                      </a:r>
                      <a:endParaRPr lang="zh-TW" altLang="en-US" b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7775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="0">
                          <a:solidFill>
                            <a:schemeClr val="tx1"/>
                          </a:solidFill>
                        </a:rPr>
                        <a:t>串列</a:t>
                      </a:r>
                      <a:r>
                        <a:rPr lang="en-US" altLang="zh-TW" sz="2000" b="0">
                          <a:solidFill>
                            <a:schemeClr val="tx1"/>
                          </a:solidFill>
                        </a:rPr>
                        <a:t>(list)</a:t>
                      </a:r>
                      <a:endParaRPr lang="zh-TW" alt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>
                          <a:solidFill>
                            <a:srgbClr val="FFFF00"/>
                          </a:solidFill>
                        </a:rPr>
                        <a:t>java.util.List</a:t>
                      </a:r>
                      <a:r>
                        <a:rPr lang="en-US" altLang="zh-TW" sz="2000" b="0">
                          <a:solidFill>
                            <a:srgbClr val="00B0F0"/>
                          </a:solidFill>
                        </a:rPr>
                        <a:t>&lt;</a:t>
                      </a:r>
                      <a:r>
                        <a:rPr lang="en-US" altLang="zh-TW" sz="2000" b="0">
                          <a:solidFill>
                            <a:srgbClr val="FFC000"/>
                          </a:solidFill>
                        </a:rPr>
                        <a:t>T</a:t>
                      </a:r>
                      <a:r>
                        <a:rPr lang="en-US" altLang="zh-TW" sz="2000" b="0">
                          <a:solidFill>
                            <a:srgbClr val="00B0F0"/>
                          </a:solidFill>
                        </a:rPr>
                        <a:t>&gt;</a:t>
                      </a:r>
                      <a:endParaRPr lang="zh-TW" altLang="en-US" sz="2000" b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SNBT </a:t>
                      </a:r>
                      <a:r>
                        <a:rPr lang="zh-TW" altLang="en-US" b="0">
                          <a:solidFill>
                            <a:schemeClr val="tx1"/>
                          </a:solidFill>
                        </a:rPr>
                        <a:t>使用 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[</a:t>
                      </a:r>
                      <a:r>
                        <a:rPr lang="en-US" altLang="zh-TW" b="0">
                          <a:solidFill>
                            <a:srgbClr val="FFC000"/>
                          </a:solidFill>
                        </a:rPr>
                        <a:t>element1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,</a:t>
                      </a:r>
                      <a:r>
                        <a:rPr lang="en-US" altLang="zh-TW" b="0">
                          <a:solidFill>
                            <a:srgbClr val="FFC000"/>
                          </a:solidFill>
                        </a:rPr>
                        <a:t>element2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,</a:t>
                      </a:r>
                      <a:r>
                        <a:rPr lang="en-US" altLang="zh-TW" b="0">
                          <a:solidFill>
                            <a:srgbClr val="FFC000"/>
                          </a:solidFill>
                        </a:rPr>
                        <a:t>...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]</a:t>
                      </a:r>
                      <a:r>
                        <a:rPr lang="en-US" altLang="zh-TW" b="0">
                          <a:solidFill>
                            <a:srgbClr val="92D050"/>
                          </a:solidFill>
                        </a:rPr>
                        <a:t> </a:t>
                      </a:r>
                      <a:r>
                        <a:rPr lang="zh-TW" altLang="en-US" b="0">
                          <a:solidFill>
                            <a:schemeClr val="tx1"/>
                          </a:solidFill>
                        </a:rPr>
                        <a:t>表示</a:t>
                      </a:r>
                      <a:endParaRPr lang="en-US" altLang="zh-TW" b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>
                          <a:solidFill>
                            <a:schemeClr val="tx1"/>
                          </a:solidFill>
                        </a:rPr>
                        <a:t>如 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[</a:t>
                      </a:r>
                      <a:r>
                        <a:rPr lang="en-US" altLang="zh-TW" b="0">
                          <a:solidFill>
                            <a:srgbClr val="FFC000"/>
                          </a:solidFill>
                        </a:rPr>
                        <a:t>1</a:t>
                      </a:r>
                      <a:r>
                        <a:rPr lang="en-US" altLang="zh-TW" b="0">
                          <a:solidFill>
                            <a:srgbClr val="FF5D5D"/>
                          </a:solidFill>
                        </a:rPr>
                        <a:t>b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,</a:t>
                      </a:r>
                      <a:r>
                        <a:rPr lang="en-US" altLang="zh-TW" b="0">
                          <a:solidFill>
                            <a:srgbClr val="FFC000"/>
                          </a:solidFill>
                        </a:rPr>
                        <a:t>true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,</a:t>
                      </a:r>
                      <a:r>
                        <a:rPr lang="en-US" altLang="zh-TW" b="0">
                          <a:solidFill>
                            <a:srgbClr val="FFC000"/>
                          </a:solidFill>
                        </a:rPr>
                        <a:t>false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]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>
                          <a:solidFill>
                            <a:schemeClr val="tx1"/>
                          </a:solidFill>
                        </a:rPr>
                        <a:t>串列中所有元素的型別需相同</a:t>
                      </a:r>
                      <a:endParaRPr lang="en-US" altLang="zh-TW" b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>
                          <a:solidFill>
                            <a:schemeClr val="tx1"/>
                          </a:solidFill>
                        </a:rPr>
                        <a:t>須注意此與上方的任何陣列不相等</a:t>
                      </a:r>
                      <a:endParaRPr lang="en-US" altLang="zh-TW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2164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="0">
                          <a:solidFill>
                            <a:schemeClr val="tx1"/>
                          </a:solidFill>
                        </a:rPr>
                        <a:t>複合資料</a:t>
                      </a:r>
                      <a:r>
                        <a:rPr lang="en-US" altLang="zh-TW" sz="2000" b="0">
                          <a:solidFill>
                            <a:schemeClr val="tx1"/>
                          </a:solidFill>
                        </a:rPr>
                        <a:t>(compound)</a:t>
                      </a:r>
                      <a:endParaRPr lang="zh-TW" alt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>
                          <a:solidFill>
                            <a:srgbClr val="FFFF00"/>
                          </a:solidFill>
                        </a:rPr>
                        <a:t>java.util.Map</a:t>
                      </a:r>
                      <a:r>
                        <a:rPr lang="en-US" altLang="zh-TW" sz="2000" b="0">
                          <a:solidFill>
                            <a:srgbClr val="00B0F0"/>
                          </a:solidFill>
                        </a:rPr>
                        <a:t>&lt;</a:t>
                      </a:r>
                      <a:r>
                        <a:rPr lang="en-US" altLang="zh-TW" sz="2000" b="0">
                          <a:solidFill>
                            <a:srgbClr val="FFFF00"/>
                          </a:solidFill>
                        </a:rPr>
                        <a:t>String</a:t>
                      </a:r>
                      <a:r>
                        <a:rPr lang="en-US" altLang="zh-TW" sz="2000" b="0">
                          <a:solidFill>
                            <a:srgbClr val="00B0F0"/>
                          </a:solidFill>
                        </a:rPr>
                        <a:t>,</a:t>
                      </a:r>
                      <a:r>
                        <a:rPr lang="en-US" altLang="zh-TW" sz="2000" b="0">
                          <a:solidFill>
                            <a:srgbClr val="FFC000"/>
                          </a:solidFill>
                        </a:rPr>
                        <a:t>?</a:t>
                      </a:r>
                      <a:r>
                        <a:rPr lang="en-US" altLang="zh-TW" sz="2000" b="0">
                          <a:solidFill>
                            <a:srgbClr val="00B0F0"/>
                          </a:solidFill>
                        </a:rPr>
                        <a:t>&gt;</a:t>
                      </a:r>
                      <a:endParaRPr lang="zh-TW" altLang="en-US" sz="2000" b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SNBT </a:t>
                      </a:r>
                      <a:r>
                        <a:rPr lang="zh-TW" altLang="en-US" b="0">
                          <a:solidFill>
                            <a:schemeClr val="tx1"/>
                          </a:solidFill>
                        </a:rPr>
                        <a:t>使用</a:t>
                      </a:r>
                      <a:endParaRPr lang="en-US" altLang="zh-TW" b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{</a:t>
                      </a:r>
                      <a:r>
                        <a:rPr lang="en-US" altLang="zh-TW" b="0">
                          <a:solidFill>
                            <a:srgbClr val="00B0F0"/>
                          </a:solidFill>
                        </a:rPr>
                        <a:t>key1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:</a:t>
                      </a:r>
                      <a:r>
                        <a:rPr lang="en-US" altLang="zh-TW" b="0">
                          <a:solidFill>
                            <a:srgbClr val="FFC000"/>
                          </a:solidFill>
                        </a:rPr>
                        <a:t>value1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,</a:t>
                      </a:r>
                      <a:r>
                        <a:rPr lang="en-US" altLang="zh-TW" b="0">
                          <a:solidFill>
                            <a:srgbClr val="00B0F0"/>
                          </a:solidFill>
                        </a:rPr>
                        <a:t>key2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:</a:t>
                      </a:r>
                      <a:r>
                        <a:rPr lang="en-US" altLang="zh-TW" b="0">
                          <a:solidFill>
                            <a:srgbClr val="FFC000"/>
                          </a:solidFill>
                        </a:rPr>
                        <a:t>value2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}</a:t>
                      </a:r>
                      <a:r>
                        <a:rPr lang="en-US" altLang="zh-TW" b="0">
                          <a:solidFill>
                            <a:srgbClr val="92D050"/>
                          </a:solidFill>
                        </a:rPr>
                        <a:t> </a:t>
                      </a:r>
                      <a:r>
                        <a:rPr lang="zh-TW" altLang="en-US" b="0">
                          <a:solidFill>
                            <a:schemeClr val="tx1"/>
                          </a:solidFill>
                        </a:rPr>
                        <a:t>表示</a:t>
                      </a:r>
                      <a:endParaRPr lang="en-US" altLang="zh-TW" b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>
                          <a:solidFill>
                            <a:schemeClr val="tx1"/>
                          </a:solidFill>
                        </a:rPr>
                        <a:t>鍵類似於字串，但可不加引號</a:t>
                      </a:r>
                      <a:endParaRPr lang="en-US" altLang="zh-TW" b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>
                          <a:solidFill>
                            <a:schemeClr val="tx1"/>
                          </a:solidFill>
                        </a:rPr>
                        <a:t>值可以為任意型別</a:t>
                      </a:r>
                      <a:endParaRPr lang="en-US" altLang="zh-TW" b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>
                          <a:solidFill>
                            <a:schemeClr val="tx1"/>
                          </a:solidFill>
                        </a:rPr>
                        <a:t>如 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{</a:t>
                      </a:r>
                      <a:r>
                        <a:rPr lang="en-US" altLang="zh-TW" b="0">
                          <a:solidFill>
                            <a:srgbClr val="00B0F0"/>
                          </a:solidFill>
                        </a:rPr>
                        <a:t>School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:'</a:t>
                      </a:r>
                      <a:r>
                        <a:rPr lang="en-US" altLang="zh-TW" b="0">
                          <a:solidFill>
                            <a:srgbClr val="FFC000"/>
                          </a:solidFill>
                        </a:rPr>
                        <a:t>TYSH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',"</a:t>
                      </a:r>
                      <a:r>
                        <a:rPr lang="en-US" altLang="zh-TW" b="0">
                          <a:solidFill>
                            <a:srgbClr val="00B0F0"/>
                          </a:solidFill>
                        </a:rPr>
                        <a:t>Since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":</a:t>
                      </a:r>
                      <a:r>
                        <a:rPr lang="en-US" altLang="zh-TW" b="0">
                          <a:solidFill>
                            <a:srgbClr val="FFC000"/>
                          </a:solidFill>
                        </a:rPr>
                        <a:t>1941</a:t>
                      </a:r>
                      <a:r>
                        <a:rPr lang="en-US" altLang="zh-TW" b="0">
                          <a:solidFill>
                            <a:srgbClr val="FF5D5D"/>
                          </a:solidFill>
                        </a:rPr>
                        <a:t>S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5447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769115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43C205-1C37-488D-83B7-8756AD94A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SNBT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8C580B-7005-4B95-9D84-CE4905A64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05199"/>
          </a:xfrm>
        </p:spPr>
        <p:txBody>
          <a:bodyPr/>
          <a:lstStyle/>
          <a:p>
            <a:r>
              <a:rPr lang="en-US" altLang="zh-TW">
                <a:solidFill>
                  <a:srgbClr val="00B0F0"/>
                </a:solidFill>
              </a:rPr>
              <a:t>SNBT</a:t>
            </a:r>
            <a:r>
              <a:rPr lang="en-US" altLang="zh-TW"/>
              <a:t> </a:t>
            </a:r>
            <a:r>
              <a:rPr lang="zh-TW" altLang="en-US"/>
              <a:t>範例如下：</a:t>
            </a:r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3B27C76B-07A4-4A78-AE81-9A14A0FDB028}"/>
              </a:ext>
            </a:extLst>
          </p:cNvPr>
          <p:cNvGrpSpPr/>
          <p:nvPr/>
        </p:nvGrpSpPr>
        <p:grpSpPr>
          <a:xfrm>
            <a:off x="838199" y="2786125"/>
            <a:ext cx="10515599" cy="2677656"/>
            <a:chOff x="838199" y="2813020"/>
            <a:chExt cx="10515599" cy="2677656"/>
          </a:xfrm>
        </p:grpSpPr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638DD7BF-2D62-4B2F-9689-9A14D383598A}"/>
                </a:ext>
              </a:extLst>
            </p:cNvPr>
            <p:cNvSpPr txBox="1"/>
            <p:nvPr/>
          </p:nvSpPr>
          <p:spPr>
            <a:xfrm>
              <a:off x="838199" y="2813020"/>
              <a:ext cx="10515599" cy="2677656"/>
            </a:xfrm>
            <a:prstGeom prst="rect">
              <a:avLst/>
            </a:prstGeom>
            <a:solidFill>
              <a:srgbClr val="1E1F22"/>
            </a:solidFill>
          </p:spPr>
          <p:txBody>
            <a:bodyPr wrap="square">
              <a:spAutoFit/>
            </a:bodyPr>
            <a:lstStyle/>
            <a:p>
              <a:r>
                <a:rPr lang="zh-TW" altLang="en-US" sz="2400">
                  <a:solidFill>
                    <a:srgbClr val="FFFF00"/>
                  </a:solidFill>
                </a:rPr>
                <a:t>{</a:t>
              </a:r>
              <a:r>
                <a:rPr lang="zh-TW" altLang="en-US" sz="2400">
                  <a:solidFill>
                    <a:srgbClr val="00B0F0"/>
                  </a:solidFill>
                </a:rPr>
                <a:t>lit_total_time</a:t>
              </a:r>
              <a:r>
                <a:rPr lang="zh-TW" altLang="en-US" sz="2400">
                  <a:solidFill>
                    <a:srgbClr val="FFFF00"/>
                  </a:solidFill>
                </a:rPr>
                <a:t>: </a:t>
              </a:r>
              <a:r>
                <a:rPr lang="zh-TW" altLang="en-US" sz="2400">
                  <a:solidFill>
                    <a:srgbClr val="FFC000"/>
                  </a:solidFill>
                </a:rPr>
                <a:t>1600</a:t>
              </a:r>
              <a:r>
                <a:rPr lang="zh-TW" altLang="en-US" sz="2400">
                  <a:solidFill>
                    <a:srgbClr val="FF5D5D"/>
                  </a:solidFill>
                </a:rPr>
                <a:t>s</a:t>
              </a:r>
              <a:r>
                <a:rPr lang="zh-TW" altLang="en-US" sz="2400">
                  <a:solidFill>
                    <a:srgbClr val="FFFF00"/>
                  </a:solidFill>
                </a:rPr>
                <a:t>, </a:t>
              </a:r>
              <a:r>
                <a:rPr lang="zh-TW" altLang="en-US" sz="2400">
                  <a:solidFill>
                    <a:srgbClr val="00B0F0"/>
                  </a:solidFill>
                </a:rPr>
                <a:t>cooking_time_spent</a:t>
              </a:r>
              <a:r>
                <a:rPr lang="zh-TW" altLang="en-US" sz="2400">
                  <a:solidFill>
                    <a:srgbClr val="FFFF00"/>
                  </a:solidFill>
                </a:rPr>
                <a:t>: </a:t>
              </a:r>
              <a:r>
                <a:rPr lang="zh-TW" altLang="en-US" sz="2400">
                  <a:solidFill>
                    <a:srgbClr val="FFC000"/>
                  </a:solidFill>
                </a:rPr>
                <a:t>159</a:t>
              </a:r>
              <a:r>
                <a:rPr lang="zh-TW" altLang="en-US" sz="2400">
                  <a:solidFill>
                    <a:srgbClr val="FF5D5D"/>
                  </a:solidFill>
                </a:rPr>
                <a:t>s</a:t>
              </a:r>
              <a:r>
                <a:rPr lang="zh-TW" altLang="en-US" sz="2400">
                  <a:solidFill>
                    <a:srgbClr val="FFFF00"/>
                  </a:solidFill>
                </a:rPr>
                <a:t>, </a:t>
              </a:r>
              <a:r>
                <a:rPr lang="zh-TW" altLang="en-US" sz="2400">
                  <a:solidFill>
                    <a:srgbClr val="00B0F0"/>
                  </a:solidFill>
                </a:rPr>
                <a:t>x</a:t>
              </a:r>
              <a:r>
                <a:rPr lang="zh-TW" altLang="en-US" sz="2400">
                  <a:solidFill>
                    <a:srgbClr val="FFFF00"/>
                  </a:solidFill>
                </a:rPr>
                <a:t>: </a:t>
              </a:r>
              <a:r>
                <a:rPr lang="zh-TW" altLang="en-US" sz="2400">
                  <a:solidFill>
                    <a:srgbClr val="FFC000"/>
                  </a:solidFill>
                </a:rPr>
                <a:t>-1530</a:t>
              </a:r>
              <a:r>
                <a:rPr lang="zh-TW" altLang="en-US" sz="2400">
                  <a:solidFill>
                    <a:srgbClr val="FFFF00"/>
                  </a:solidFill>
                </a:rPr>
                <a:t>, </a:t>
              </a:r>
              <a:r>
                <a:rPr lang="zh-TW" altLang="en-US" sz="2400">
                  <a:solidFill>
                    <a:srgbClr val="00B0F0"/>
                  </a:solidFill>
                </a:rPr>
                <a:t>y</a:t>
              </a:r>
              <a:r>
                <a:rPr lang="zh-TW" altLang="en-US" sz="2400">
                  <a:solidFill>
                    <a:srgbClr val="FFFF00"/>
                  </a:solidFill>
                </a:rPr>
                <a:t>: </a:t>
              </a:r>
              <a:r>
                <a:rPr lang="zh-TW" altLang="en-US" sz="2400">
                  <a:solidFill>
                    <a:srgbClr val="FFC000"/>
                  </a:solidFill>
                </a:rPr>
                <a:t>79</a:t>
              </a:r>
              <a:r>
                <a:rPr lang="zh-TW" altLang="en-US" sz="2400">
                  <a:solidFill>
                    <a:srgbClr val="FFFF00"/>
                  </a:solidFill>
                </a:rPr>
                <a:t>, </a:t>
              </a:r>
              <a:r>
                <a:rPr lang="zh-TW" altLang="en-US" sz="2400">
                  <a:solidFill>
                    <a:srgbClr val="00B0F0"/>
                  </a:solidFill>
                </a:rPr>
                <a:t>z</a:t>
              </a:r>
              <a:r>
                <a:rPr lang="zh-TW" altLang="en-US" sz="2400">
                  <a:solidFill>
                    <a:srgbClr val="FFFF00"/>
                  </a:solidFill>
                </a:rPr>
                <a:t>: </a:t>
              </a:r>
              <a:r>
                <a:rPr lang="zh-TW" altLang="en-US" sz="2400">
                  <a:solidFill>
                    <a:srgbClr val="FFC000"/>
                  </a:solidFill>
                </a:rPr>
                <a:t>-2005</a:t>
              </a:r>
              <a:r>
                <a:rPr lang="zh-TW" altLang="en-US" sz="2400">
                  <a:solidFill>
                    <a:srgbClr val="FFFF00"/>
                  </a:solidFill>
                </a:rPr>
                <a:t>, </a:t>
              </a:r>
              <a:r>
                <a:rPr lang="zh-TW" altLang="en-US" sz="2400">
                  <a:solidFill>
                    <a:srgbClr val="00B0F0"/>
                  </a:solidFill>
                </a:rPr>
                <a:t>cooking_total_time</a:t>
              </a:r>
              <a:r>
                <a:rPr lang="zh-TW" altLang="en-US" sz="2400">
                  <a:solidFill>
                    <a:srgbClr val="FFFF00"/>
                  </a:solidFill>
                </a:rPr>
                <a:t>: </a:t>
              </a:r>
              <a:r>
                <a:rPr lang="zh-TW" altLang="en-US" sz="2400">
                  <a:solidFill>
                    <a:srgbClr val="FFC000"/>
                  </a:solidFill>
                </a:rPr>
                <a:t>200</a:t>
              </a:r>
              <a:r>
                <a:rPr lang="zh-TW" altLang="en-US" sz="2400">
                  <a:solidFill>
                    <a:srgbClr val="FF5D5D"/>
                  </a:solidFill>
                </a:rPr>
                <a:t>s</a:t>
              </a:r>
              <a:r>
                <a:rPr lang="zh-TW" altLang="en-US" sz="2400">
                  <a:solidFill>
                    <a:srgbClr val="FFFF00"/>
                  </a:solidFill>
                </a:rPr>
                <a:t>, </a:t>
              </a:r>
              <a:r>
                <a:rPr lang="zh-TW" altLang="en-US" sz="2400">
                  <a:solidFill>
                    <a:srgbClr val="00B0F0"/>
                  </a:solidFill>
                </a:rPr>
                <a:t>Items</a:t>
              </a:r>
              <a:r>
                <a:rPr lang="zh-TW" altLang="en-US" sz="2400">
                  <a:solidFill>
                    <a:srgbClr val="FFFF00"/>
                  </a:solidFill>
                </a:rPr>
                <a:t>: [{</a:t>
              </a:r>
              <a:r>
                <a:rPr lang="zh-TW" altLang="en-US" sz="2400">
                  <a:solidFill>
                    <a:srgbClr val="00B0F0"/>
                  </a:solidFill>
                </a:rPr>
                <a:t>count</a:t>
              </a:r>
              <a:r>
                <a:rPr lang="zh-TW" altLang="en-US" sz="2400">
                  <a:solidFill>
                    <a:srgbClr val="FFFF00"/>
                  </a:solidFill>
                </a:rPr>
                <a:t>: </a:t>
              </a:r>
              <a:r>
                <a:rPr lang="zh-TW" altLang="en-US" sz="2400">
                  <a:solidFill>
                    <a:srgbClr val="FFC000"/>
                  </a:solidFill>
                </a:rPr>
                <a:t>62</a:t>
              </a:r>
              <a:r>
                <a:rPr lang="zh-TW" altLang="en-US" sz="2400">
                  <a:solidFill>
                    <a:srgbClr val="FFFF00"/>
                  </a:solidFill>
                </a:rPr>
                <a:t>, </a:t>
              </a:r>
              <a:r>
                <a:rPr lang="zh-TW" altLang="en-US" sz="2400">
                  <a:solidFill>
                    <a:srgbClr val="00B0F0"/>
                  </a:solidFill>
                </a:rPr>
                <a:t>Slot</a:t>
              </a:r>
              <a:r>
                <a:rPr lang="zh-TW" altLang="en-US" sz="2400">
                  <a:solidFill>
                    <a:srgbClr val="FFFF00"/>
                  </a:solidFill>
                </a:rPr>
                <a:t>: </a:t>
              </a:r>
              <a:r>
                <a:rPr lang="zh-TW" altLang="en-US" sz="2400">
                  <a:solidFill>
                    <a:srgbClr val="FFC000"/>
                  </a:solidFill>
                </a:rPr>
                <a:t>0</a:t>
              </a:r>
              <a:r>
                <a:rPr lang="zh-TW" altLang="en-US" sz="2400">
                  <a:solidFill>
                    <a:srgbClr val="FF5D5D"/>
                  </a:solidFill>
                </a:rPr>
                <a:t>b</a:t>
              </a:r>
              <a:r>
                <a:rPr lang="zh-TW" altLang="en-US" sz="2400">
                  <a:solidFill>
                    <a:srgbClr val="FFFF00"/>
                  </a:solidFill>
                </a:rPr>
                <a:t>, </a:t>
              </a:r>
              <a:r>
                <a:rPr lang="zh-TW" altLang="en-US" sz="2400">
                  <a:solidFill>
                    <a:srgbClr val="00B0F0"/>
                  </a:solidFill>
                </a:rPr>
                <a:t>id</a:t>
              </a:r>
              <a:r>
                <a:rPr lang="zh-TW" altLang="en-US" sz="2400">
                  <a:solidFill>
                    <a:srgbClr val="FFFF00"/>
                  </a:solidFill>
                </a:rPr>
                <a:t>: "</a:t>
              </a:r>
              <a:r>
                <a:rPr lang="zh-TW" altLang="en-US" sz="2400">
                  <a:solidFill>
                    <a:srgbClr val="FFC000"/>
                  </a:solidFill>
                </a:rPr>
                <a:t>minecraft:raw_iron</a:t>
              </a:r>
              <a:r>
                <a:rPr lang="zh-TW" altLang="en-US" sz="2400">
                  <a:solidFill>
                    <a:srgbClr val="FFFF00"/>
                  </a:solidFill>
                </a:rPr>
                <a:t>"}, {</a:t>
              </a:r>
              <a:r>
                <a:rPr lang="zh-TW" altLang="en-US" sz="2400">
                  <a:solidFill>
                    <a:srgbClr val="00B0F0"/>
                  </a:solidFill>
                </a:rPr>
                <a:t>count</a:t>
              </a:r>
              <a:r>
                <a:rPr lang="zh-TW" altLang="en-US" sz="2400">
                  <a:solidFill>
                    <a:srgbClr val="FFFF00"/>
                  </a:solidFill>
                </a:rPr>
                <a:t>: </a:t>
              </a:r>
              <a:r>
                <a:rPr lang="zh-TW" altLang="en-US" sz="2400">
                  <a:solidFill>
                    <a:srgbClr val="FFC000"/>
                  </a:solidFill>
                </a:rPr>
                <a:t>63</a:t>
              </a:r>
              <a:r>
                <a:rPr lang="zh-TW" altLang="en-US" sz="2400">
                  <a:solidFill>
                    <a:srgbClr val="FFFF00"/>
                  </a:solidFill>
                </a:rPr>
                <a:t>, </a:t>
              </a:r>
              <a:r>
                <a:rPr lang="zh-TW" altLang="en-US" sz="2400">
                  <a:solidFill>
                    <a:srgbClr val="00B0F0"/>
                  </a:solidFill>
                </a:rPr>
                <a:t>Slot</a:t>
              </a:r>
              <a:r>
                <a:rPr lang="zh-TW" altLang="en-US" sz="2400">
                  <a:solidFill>
                    <a:srgbClr val="FFFF00"/>
                  </a:solidFill>
                </a:rPr>
                <a:t>: </a:t>
              </a:r>
              <a:r>
                <a:rPr lang="zh-TW" altLang="en-US" sz="2400">
                  <a:solidFill>
                    <a:srgbClr val="FFC000"/>
                  </a:solidFill>
                </a:rPr>
                <a:t>1</a:t>
              </a:r>
              <a:r>
                <a:rPr lang="zh-TW" altLang="en-US" sz="2400">
                  <a:solidFill>
                    <a:srgbClr val="FF5D5D"/>
                  </a:solidFill>
                </a:rPr>
                <a:t>b</a:t>
              </a:r>
              <a:r>
                <a:rPr lang="zh-TW" altLang="en-US" sz="2400">
                  <a:solidFill>
                    <a:srgbClr val="FFFF00"/>
                  </a:solidFill>
                </a:rPr>
                <a:t>, </a:t>
              </a:r>
              <a:r>
                <a:rPr lang="zh-TW" altLang="en-US" sz="2400">
                  <a:solidFill>
                    <a:srgbClr val="00B0F0"/>
                  </a:solidFill>
                </a:rPr>
                <a:t>id</a:t>
              </a:r>
              <a:r>
                <a:rPr lang="zh-TW" altLang="en-US" sz="2400">
                  <a:solidFill>
                    <a:srgbClr val="FFFF00"/>
                  </a:solidFill>
                </a:rPr>
                <a:t>: "</a:t>
              </a:r>
              <a:r>
                <a:rPr lang="zh-TW" altLang="en-US" sz="2400">
                  <a:solidFill>
                    <a:srgbClr val="FFC000"/>
                  </a:solidFill>
                </a:rPr>
                <a:t>minecraft:coal</a:t>
              </a:r>
              <a:r>
                <a:rPr lang="zh-TW" altLang="en-US" sz="2400">
                  <a:solidFill>
                    <a:srgbClr val="FFFF00"/>
                  </a:solidFill>
                </a:rPr>
                <a:t>"}, {</a:t>
              </a:r>
              <a:r>
                <a:rPr lang="zh-TW" altLang="en-US" sz="2400">
                  <a:solidFill>
                    <a:srgbClr val="00B0F0"/>
                  </a:solidFill>
                </a:rPr>
                <a:t>count</a:t>
              </a:r>
              <a:r>
                <a:rPr lang="zh-TW" altLang="en-US" sz="2400">
                  <a:solidFill>
                    <a:srgbClr val="FFFF00"/>
                  </a:solidFill>
                </a:rPr>
                <a:t>: </a:t>
              </a:r>
              <a:r>
                <a:rPr lang="zh-TW" altLang="en-US" sz="2400">
                  <a:solidFill>
                    <a:srgbClr val="FFC000"/>
                  </a:solidFill>
                </a:rPr>
                <a:t>2</a:t>
              </a:r>
              <a:r>
                <a:rPr lang="zh-TW" altLang="en-US" sz="2400">
                  <a:solidFill>
                    <a:srgbClr val="FFFF00"/>
                  </a:solidFill>
                </a:rPr>
                <a:t>, </a:t>
              </a:r>
              <a:r>
                <a:rPr lang="zh-TW" altLang="en-US" sz="2400">
                  <a:solidFill>
                    <a:srgbClr val="00B0F0"/>
                  </a:solidFill>
                </a:rPr>
                <a:t>Slot</a:t>
              </a:r>
              <a:r>
                <a:rPr lang="zh-TW" altLang="en-US" sz="2400">
                  <a:solidFill>
                    <a:srgbClr val="FFFF00"/>
                  </a:solidFill>
                </a:rPr>
                <a:t>: </a:t>
              </a:r>
              <a:r>
                <a:rPr lang="zh-TW" altLang="en-US" sz="2400">
                  <a:solidFill>
                    <a:srgbClr val="FFC000"/>
                  </a:solidFill>
                </a:rPr>
                <a:t>2</a:t>
              </a:r>
              <a:r>
                <a:rPr lang="zh-TW" altLang="en-US" sz="2400">
                  <a:solidFill>
                    <a:srgbClr val="FF5D5D"/>
                  </a:solidFill>
                </a:rPr>
                <a:t>b</a:t>
              </a:r>
              <a:r>
                <a:rPr lang="zh-TW" altLang="en-US" sz="2400">
                  <a:solidFill>
                    <a:srgbClr val="FFFF00"/>
                  </a:solidFill>
                </a:rPr>
                <a:t>, </a:t>
              </a:r>
              <a:r>
                <a:rPr lang="zh-TW" altLang="en-US" sz="2400">
                  <a:solidFill>
                    <a:srgbClr val="00B0F0"/>
                  </a:solidFill>
                </a:rPr>
                <a:t>id</a:t>
              </a:r>
              <a:r>
                <a:rPr lang="zh-TW" altLang="en-US" sz="2400">
                  <a:solidFill>
                    <a:srgbClr val="FFFF00"/>
                  </a:solidFill>
                </a:rPr>
                <a:t>: "</a:t>
              </a:r>
              <a:r>
                <a:rPr lang="zh-TW" altLang="en-US" sz="2400">
                  <a:solidFill>
                    <a:srgbClr val="FFC000"/>
                  </a:solidFill>
                </a:rPr>
                <a:t>minecraft:iron_ingot</a:t>
              </a:r>
              <a:r>
                <a:rPr lang="zh-TW" altLang="en-US" sz="2400">
                  <a:solidFill>
                    <a:srgbClr val="FFFF00"/>
                  </a:solidFill>
                </a:rPr>
                <a:t>"}], </a:t>
              </a:r>
              <a:r>
                <a:rPr lang="zh-TW" altLang="en-US" sz="2400">
                  <a:solidFill>
                    <a:srgbClr val="00B0F0"/>
                  </a:solidFill>
                </a:rPr>
                <a:t>id</a:t>
              </a:r>
              <a:r>
                <a:rPr lang="zh-TW" altLang="en-US" sz="2400">
                  <a:solidFill>
                    <a:srgbClr val="FFFF00"/>
                  </a:solidFill>
                </a:rPr>
                <a:t>: "</a:t>
              </a:r>
              <a:r>
                <a:rPr lang="zh-TW" altLang="en-US" sz="2400">
                  <a:solidFill>
                    <a:srgbClr val="FFC000"/>
                  </a:solidFill>
                </a:rPr>
                <a:t>minecraft:furnace</a:t>
              </a:r>
              <a:r>
                <a:rPr lang="zh-TW" altLang="en-US" sz="2400">
                  <a:solidFill>
                    <a:srgbClr val="FFFF00"/>
                  </a:solidFill>
                </a:rPr>
                <a:t>", </a:t>
              </a:r>
              <a:r>
                <a:rPr lang="zh-TW" altLang="en-US" sz="2400">
                  <a:solidFill>
                    <a:srgbClr val="00B0F0"/>
                  </a:solidFill>
                </a:rPr>
                <a:t>lit_time_remaining</a:t>
              </a:r>
              <a:r>
                <a:rPr lang="zh-TW" altLang="en-US" sz="2400">
                  <a:solidFill>
                    <a:srgbClr val="FFFF00"/>
                  </a:solidFill>
                </a:rPr>
                <a:t>: </a:t>
              </a:r>
              <a:r>
                <a:rPr lang="zh-TW" altLang="en-US" sz="2400">
                  <a:solidFill>
                    <a:srgbClr val="FFC000"/>
                  </a:solidFill>
                </a:rPr>
                <a:t>1042</a:t>
              </a:r>
              <a:r>
                <a:rPr lang="zh-TW" altLang="en-US" sz="2400">
                  <a:solidFill>
                    <a:srgbClr val="FF5D5D"/>
                  </a:solidFill>
                </a:rPr>
                <a:t>s</a:t>
              </a:r>
              <a:r>
                <a:rPr lang="zh-TW" altLang="en-US" sz="2400">
                  <a:solidFill>
                    <a:srgbClr val="FFFF00"/>
                  </a:solidFill>
                </a:rPr>
                <a:t>, </a:t>
              </a:r>
              <a:r>
                <a:rPr lang="zh-TW" altLang="en-US" sz="2400">
                  <a:solidFill>
                    <a:srgbClr val="00B0F0"/>
                  </a:solidFill>
                </a:rPr>
                <a:t>RecipesUsed</a:t>
              </a:r>
              <a:r>
                <a:rPr lang="zh-TW" altLang="en-US" sz="2400">
                  <a:solidFill>
                    <a:srgbClr val="FFFF00"/>
                  </a:solidFill>
                </a:rPr>
                <a:t>: {"</a:t>
              </a:r>
              <a:r>
                <a:rPr lang="zh-TW" altLang="en-US" sz="2400">
                  <a:solidFill>
                    <a:srgbClr val="FFC000"/>
                  </a:solidFill>
                </a:rPr>
                <a:t>minecraft:iron_ingot_from_smelting_raw_iron</a:t>
              </a:r>
              <a:r>
                <a:rPr lang="zh-TW" altLang="en-US" sz="2400">
                  <a:solidFill>
                    <a:srgbClr val="FFFF00"/>
                  </a:solidFill>
                </a:rPr>
                <a:t>": </a:t>
              </a:r>
              <a:r>
                <a:rPr lang="zh-TW" altLang="en-US" sz="2400">
                  <a:solidFill>
                    <a:srgbClr val="FFC000"/>
                  </a:solidFill>
                </a:rPr>
                <a:t>2</a:t>
              </a:r>
              <a:r>
                <a:rPr lang="zh-TW" altLang="en-US" sz="2400">
                  <a:solidFill>
                    <a:srgbClr val="FFFF00"/>
                  </a:solidFill>
                </a:rPr>
                <a:t>}}</a:t>
              </a: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C7D6610A-4731-4289-8804-8A8B04963DE8}"/>
                </a:ext>
              </a:extLst>
            </p:cNvPr>
            <p:cNvSpPr txBox="1"/>
            <p:nvPr/>
          </p:nvSpPr>
          <p:spPr>
            <a:xfrm>
              <a:off x="10662583" y="512134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>
                  <a:solidFill>
                    <a:schemeClr val="accent2"/>
                  </a:solidFill>
                </a:rPr>
                <a:t>snbt</a:t>
              </a:r>
              <a:endParaRPr lang="zh-TW" altLang="en-US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071725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F908D6-8D5D-4023-B38D-DBD5295F2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物品堆疊元件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C17B5BD-7FA5-4D7F-B31E-F9662C0CD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物品堆疊元件</a:t>
            </a:r>
            <a:r>
              <a:rPr lang="en-US" altLang="zh-TW">
                <a:solidFill>
                  <a:srgbClr val="00B0F0"/>
                </a:solidFill>
              </a:rPr>
              <a:t>(item stack component</a:t>
            </a:r>
            <a:r>
              <a:rPr lang="zh-TW" altLang="en-US">
                <a:solidFill>
                  <a:srgbClr val="00B0F0"/>
                </a:solidFill>
              </a:rPr>
              <a:t>、</a:t>
            </a:r>
            <a:r>
              <a:rPr lang="en-US" altLang="zh-TW">
                <a:solidFill>
                  <a:srgbClr val="00B0F0"/>
                </a:solidFill>
              </a:rPr>
              <a:t>data component)</a:t>
            </a:r>
          </a:p>
          <a:p>
            <a:r>
              <a:rPr lang="zh-TW" altLang="en-US"/>
              <a:t>是用於儲存</a:t>
            </a:r>
            <a:r>
              <a:rPr lang="zh-TW" altLang="en-US">
                <a:solidFill>
                  <a:srgbClr val="00B0F0"/>
                </a:solidFill>
              </a:rPr>
              <a:t>物品堆疊</a:t>
            </a:r>
            <a:r>
              <a:rPr lang="zh-TW" altLang="en-US"/>
              <a:t>的資料</a:t>
            </a:r>
            <a:endParaRPr lang="en-US" altLang="zh-TW"/>
          </a:p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093767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FBE34E-6AB9-4F62-B404-FBDD8C616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方塊實體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D2CEB2-73A5-4690-AED7-53AEFC9B1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方塊實體</a:t>
            </a:r>
            <a:r>
              <a:rPr lang="en-US" altLang="zh-TW">
                <a:solidFill>
                  <a:srgbClr val="00B0F0"/>
                </a:solidFill>
              </a:rPr>
              <a:t>(block entity</a:t>
            </a:r>
            <a:r>
              <a:rPr lang="zh-TW" altLang="en-US">
                <a:solidFill>
                  <a:srgbClr val="00B0F0"/>
                </a:solidFill>
              </a:rPr>
              <a:t>、</a:t>
            </a:r>
            <a:r>
              <a:rPr lang="en-US" altLang="zh-TW">
                <a:solidFill>
                  <a:srgbClr val="00B0F0"/>
                </a:solidFill>
              </a:rPr>
              <a:t>tile entity)</a:t>
            </a:r>
          </a:p>
          <a:p>
            <a:r>
              <a:rPr lang="zh-TW" altLang="en-US"/>
              <a:t>是用於儲存</a:t>
            </a:r>
            <a:r>
              <a:rPr lang="zh-TW" altLang="en-US">
                <a:solidFill>
                  <a:srgbClr val="00B0F0"/>
                </a:solidFill>
              </a:rPr>
              <a:t>方塊狀態</a:t>
            </a:r>
            <a:r>
              <a:rPr lang="zh-TW" altLang="en-US"/>
              <a:t>之外的任意資料</a:t>
            </a:r>
            <a:endParaRPr lang="en-US" altLang="zh-TW"/>
          </a:p>
          <a:p>
            <a:r>
              <a:rPr lang="zh-TW" altLang="en-US"/>
              <a:t>並且</a:t>
            </a:r>
            <a:r>
              <a:rPr lang="zh-TW" altLang="en-US">
                <a:solidFill>
                  <a:srgbClr val="00B0F0"/>
                </a:solidFill>
              </a:rPr>
              <a:t>每刻</a:t>
            </a:r>
            <a:r>
              <a:rPr lang="en-US" altLang="zh-TW">
                <a:solidFill>
                  <a:srgbClr val="00B0F0"/>
                </a:solidFill>
              </a:rPr>
              <a:t>(tick</a:t>
            </a:r>
            <a:r>
              <a:rPr lang="zh-TW" altLang="en-US">
                <a:solidFill>
                  <a:srgbClr val="00B0F0"/>
                </a:solidFill>
              </a:rPr>
              <a:t>，</a:t>
            </a:r>
            <a:r>
              <a:rPr lang="en-US" altLang="zh-TW">
                <a:solidFill>
                  <a:srgbClr val="FFFF00"/>
                </a:solidFill>
              </a:rPr>
              <a:t>20</a:t>
            </a:r>
            <a:r>
              <a:rPr lang="zh-TW" altLang="en-US">
                <a:solidFill>
                  <a:srgbClr val="FFFF00"/>
                </a:solidFill>
              </a:rPr>
              <a:t> 刻 </a:t>
            </a:r>
            <a:r>
              <a:rPr lang="en-US" altLang="zh-TW">
                <a:solidFill>
                  <a:srgbClr val="FFFF00"/>
                </a:solidFill>
              </a:rPr>
              <a:t>= 1 </a:t>
            </a:r>
            <a:r>
              <a:rPr lang="zh-TW" altLang="en-US">
                <a:solidFill>
                  <a:srgbClr val="FFFF00"/>
                </a:solidFill>
              </a:rPr>
              <a:t>秒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r>
              <a:rPr lang="zh-TW" altLang="en-US"/>
              <a:t>皆會更新</a:t>
            </a:r>
            <a:endParaRPr lang="en-US" altLang="zh-TW"/>
          </a:p>
          <a:p>
            <a:r>
              <a:rPr lang="zh-TW" altLang="en-US"/>
              <a:t>因此常用於一些能存放東西的容器，如</a:t>
            </a:r>
            <a:r>
              <a:rPr lang="zh-TW" altLang="en-US">
                <a:solidFill>
                  <a:srgbClr val="92D050"/>
                </a:solidFill>
              </a:rPr>
              <a:t>儲物箱</a:t>
            </a:r>
            <a:r>
              <a:rPr lang="zh-TW" altLang="en-US"/>
              <a:t>、</a:t>
            </a:r>
            <a:r>
              <a:rPr lang="zh-TW" altLang="en-US">
                <a:solidFill>
                  <a:srgbClr val="92D050"/>
                </a:solidFill>
              </a:rPr>
              <a:t>熔爐</a:t>
            </a:r>
            <a:r>
              <a:rPr lang="zh-TW" altLang="en-US"/>
              <a:t>等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34697200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F8B8016E-470C-4FE5-A78C-33B2A9D17434}" vid="{BC6C4CDA-A093-4978-B969-B6482D48D48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284</TotalTime>
  <Words>564</Words>
  <Application>Microsoft Office PowerPoint</Application>
  <PresentationFormat>寬螢幕</PresentationFormat>
  <Paragraphs>84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0" baseType="lpstr">
      <vt:lpstr>Arial</vt:lpstr>
      <vt:lpstr>Consolas</vt:lpstr>
      <vt:lpstr>TYIC</vt:lpstr>
      <vt:lpstr>Java 專案：NBT</vt:lpstr>
      <vt:lpstr>NBT</vt:lpstr>
      <vt:lpstr>SNBT</vt:lpstr>
      <vt:lpstr>SNBT</vt:lpstr>
      <vt:lpstr>SNBT</vt:lpstr>
      <vt:lpstr>物品堆疊元件</vt:lpstr>
      <vt:lpstr>方塊實體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54_Java 專案：NBT</dc:title>
  <dc:creator>Myster;TYIC</dc:creator>
  <cp:lastModifiedBy>Myster</cp:lastModifiedBy>
  <cp:revision>173</cp:revision>
  <dcterms:created xsi:type="dcterms:W3CDTF">2025-02-20T16:36:06Z</dcterms:created>
  <dcterms:modified xsi:type="dcterms:W3CDTF">2025-02-22T16:30:47Z</dcterms:modified>
</cp:coreProperties>
</file>