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0" r:id="rId9"/>
    <p:sldId id="263" r:id="rId10"/>
    <p:sldId id="262" r:id="rId11"/>
    <p:sldId id="267" r:id="rId12"/>
    <p:sldId id="268" r:id="rId13"/>
    <p:sldId id="270" r:id="rId14"/>
    <p:sldId id="269" r:id="rId15"/>
    <p:sldId id="271" r:id="rId16"/>
    <p:sldId id="275" r:id="rId17"/>
    <p:sldId id="274" r:id="rId18"/>
    <p:sldId id="273" r:id="rId19"/>
    <p:sldId id="276" r:id="rId20"/>
    <p:sldId id="278" r:id="rId21"/>
    <p:sldId id="277" r:id="rId22"/>
    <p:sldId id="279" r:id="rId23"/>
    <p:sldId id="281" r:id="rId24"/>
    <p:sldId id="280" r:id="rId25"/>
    <p:sldId id="282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CF8E6D"/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5131" autoAdjust="0"/>
  </p:normalViewPr>
  <p:slideViewPr>
    <p:cSldViewPr snapToGrid="0">
      <p:cViewPr varScale="1">
        <p:scale>
          <a:sx n="107" d="100"/>
          <a:sy n="107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4FA7-7CC5-4317-9FCF-967CA6EEACC7}" type="datetimeFigureOut">
              <a:rPr lang="zh-TW" altLang="en-US" smtClean="0"/>
              <a:t>2024/8/13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B2817-156B-4924-A86B-957630412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18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9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3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91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7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14056596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5823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10001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0470223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08911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22553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66922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7010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88185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26105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94805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45942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D88-B888-43D3-9F7E-31479F441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823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3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4/Main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5/Main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Main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8_extends_01/Main.ja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8_extends_02/Main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8_extends_03/Main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8_extends_04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9_polymorphism_01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1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Main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2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ECBA0-1ABF-4038-905B-4A97343E9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類別與物件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AC4CB5-4236-4989-BB49-626E7A8C1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265791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0443E-61D3-43EC-BF1C-2C24DF63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this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601D9-1330-4051-BC26-297858A0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641"/>
            <a:ext cx="10515600" cy="1076613"/>
          </a:xfrm>
        </p:spPr>
        <p:txBody>
          <a:bodyPr>
            <a:normAutofit/>
          </a:bodyPr>
          <a:lstStyle/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中有其他同名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則必須使用以下方式來指定存取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，否則會存取同名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14F729-F339-490C-A14A-26378E06D0F8}"/>
              </a:ext>
            </a:extLst>
          </p:cNvPr>
          <p:cNvGrpSpPr/>
          <p:nvPr/>
        </p:nvGrpSpPr>
        <p:grpSpPr>
          <a:xfrm>
            <a:off x="838200" y="2059220"/>
            <a:ext cx="10515600" cy="461665"/>
            <a:chOff x="3505200" y="2886076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882A79F-4D4C-420F-9036-4B02309EA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this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884C32E-7E02-4633-9209-0425EB550687}"/>
                </a:ext>
              </a:extLst>
            </p:cNvPr>
            <p:cNvSpPr txBox="1"/>
            <p:nvPr/>
          </p:nvSpPr>
          <p:spPr>
            <a:xfrm>
              <a:off x="13329585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59F95E2-E63C-40BB-B7A3-B529A2C47C3B}"/>
              </a:ext>
            </a:extLst>
          </p:cNvPr>
          <p:cNvGrpSpPr/>
          <p:nvPr/>
        </p:nvGrpSpPr>
        <p:grpSpPr>
          <a:xfrm>
            <a:off x="838200" y="3068606"/>
            <a:ext cx="10515599" cy="3323987"/>
            <a:chOff x="838200" y="3030849"/>
            <a:chExt cx="10515599" cy="332398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95FBA9-3F51-406E-B51D-34C1BD8C23AD}"/>
                </a:ext>
              </a:extLst>
            </p:cNvPr>
            <p:cNvSpPr/>
            <p:nvPr/>
          </p:nvSpPr>
          <p:spPr>
            <a:xfrm>
              <a:off x="838200" y="3030849"/>
              <a:ext cx="105111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4253D562-C239-4AA0-9D75-F3543DB5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030849"/>
              <a:ext cx="52533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64F486DD-217A-4E74-BD2D-DD9975A3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030849"/>
              <a:ext cx="48397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person2.setAge(-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0" name="圖片 19">
              <a:hlinkClick r:id="rId3"/>
              <a:extLst>
                <a:ext uri="{FF2B5EF4-FFF2-40B4-BE49-F238E27FC236}">
                  <a16:creationId xmlns:a16="http://schemas.microsoft.com/office/drawing/2014/main" id="{07EF8B25-4D58-4F2E-9F31-B8E1AACE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030849"/>
              <a:ext cx="418706" cy="409602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38B34C0-E547-4B09-A503-2DE8A3345F8B}"/>
                </a:ext>
              </a:extLst>
            </p:cNvPr>
            <p:cNvSpPr txBox="1"/>
            <p:nvPr/>
          </p:nvSpPr>
          <p:spPr>
            <a:xfrm>
              <a:off x="10771588" y="60395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81E28A46-9111-4BDC-AA94-619272850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766" y="5756773"/>
              <a:ext cx="3444450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6597E2-4880-4760-BB4D-D4226DE1A976}"/>
                </a:ext>
              </a:extLst>
            </p:cNvPr>
            <p:cNvSpPr txBox="1"/>
            <p:nvPr/>
          </p:nvSpPr>
          <p:spPr>
            <a:xfrm>
              <a:off x="4409451" y="603377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1673835-7091-4599-BC9B-ABB77373DACC}"/>
                </a:ext>
              </a:extLst>
            </p:cNvPr>
            <p:cNvSpPr/>
            <p:nvPr/>
          </p:nvSpPr>
          <p:spPr>
            <a:xfrm>
              <a:off x="7436268" y="5403057"/>
              <a:ext cx="340895" cy="206187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7767BD3-7728-4C7E-A2A0-7AA7B0F1FD24}"/>
                </a:ext>
              </a:extLst>
            </p:cNvPr>
            <p:cNvSpPr/>
            <p:nvPr/>
          </p:nvSpPr>
          <p:spPr>
            <a:xfrm>
              <a:off x="8372261" y="5403056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266D3930-1C10-4EA9-A672-BDB7B94166EC}"/>
                </a:ext>
              </a:extLst>
            </p:cNvPr>
            <p:cNvSpPr/>
            <p:nvPr/>
          </p:nvSpPr>
          <p:spPr>
            <a:xfrm>
              <a:off x="8160330" y="5631434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4DF971C-0A12-47E8-BE51-AAD482D35AB2}"/>
                </a:ext>
              </a:extLst>
            </p:cNvPr>
            <p:cNvSpPr/>
            <p:nvPr/>
          </p:nvSpPr>
          <p:spPr>
            <a:xfrm>
              <a:off x="7017546" y="5634629"/>
              <a:ext cx="852198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1C3F5794-AED1-48E4-8E57-4016900C5AD0}"/>
                </a:ext>
              </a:extLst>
            </p:cNvPr>
            <p:cNvSpPr/>
            <p:nvPr/>
          </p:nvSpPr>
          <p:spPr>
            <a:xfrm>
              <a:off x="7862601" y="5174678"/>
              <a:ext cx="738637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0AAADC43-9EAB-4624-8567-1E8D5EFD8E26}"/>
                </a:ext>
              </a:extLst>
            </p:cNvPr>
            <p:cNvSpPr/>
            <p:nvPr/>
          </p:nvSpPr>
          <p:spPr>
            <a:xfrm>
              <a:off x="6587574" y="3346883"/>
              <a:ext cx="784779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0C49345-991B-4F37-B42F-1136E904B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214" y="3553071"/>
              <a:ext cx="0" cy="20783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D76BC63-79D2-4117-85D0-34C1581A6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043" y="5380866"/>
              <a:ext cx="1" cy="250568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7E4EAA2D-421B-4D56-97C8-ECA6BC13AFDD}"/>
                </a:ext>
              </a:extLst>
            </p:cNvPr>
            <p:cNvGrpSpPr/>
            <p:nvPr/>
          </p:nvGrpSpPr>
          <p:grpSpPr>
            <a:xfrm>
              <a:off x="8601238" y="5265072"/>
              <a:ext cx="180812" cy="261810"/>
              <a:chOff x="8601238" y="5350797"/>
              <a:chExt cx="180812" cy="261810"/>
            </a:xfrm>
          </p:grpSpPr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47366396-CFC2-4E6E-B542-760EB3507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1238" y="5350797"/>
                <a:ext cx="180812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D61E35EC-9FC5-4D49-95E4-27D6FC305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907" y="5350797"/>
                <a:ext cx="0" cy="26181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67BACC03-6F3C-4297-83D0-478EE498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0775" y="5608307"/>
                <a:ext cx="68894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D5942CCE-F178-4C0A-85E7-A1BBF24A1F4D}"/>
                </a:ext>
              </a:extLst>
            </p:cNvPr>
            <p:cNvGrpSpPr/>
            <p:nvPr/>
          </p:nvGrpSpPr>
          <p:grpSpPr>
            <a:xfrm>
              <a:off x="7777163" y="5380869"/>
              <a:ext cx="267706" cy="165759"/>
              <a:chOff x="7777163" y="5466594"/>
              <a:chExt cx="267706" cy="165759"/>
            </a:xfrm>
          </p:grpSpPr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575CE927-30E1-4F8D-B120-F3872E0A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0107" y="5466594"/>
                <a:ext cx="0" cy="165759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ECB3AE54-7FEF-46A8-B7E7-BEE5E6236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7163" y="5632353"/>
                <a:ext cx="267706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1628A6E-277D-4EA5-BF81-589EEBF2779C}"/>
              </a:ext>
            </a:extLst>
          </p:cNvPr>
          <p:cNvSpPr txBox="1">
            <a:spLocks/>
          </p:cNvSpPr>
          <p:nvPr/>
        </p:nvSpPr>
        <p:spPr>
          <a:xfrm>
            <a:off x="838200" y="2551333"/>
            <a:ext cx="10515600" cy="48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其中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CF8E6D"/>
                </a:solidFill>
              </a:rPr>
              <a:t>this</a:t>
            </a:r>
            <a:r>
              <a:rPr lang="en-US" altLang="zh-TW">
                <a:solidFill>
                  <a:srgbClr val="FFFF00"/>
                </a:solidFill>
              </a:rPr>
              <a:t>" </a:t>
            </a:r>
            <a:r>
              <a:rPr lang="zh-TW" altLang="en-US">
                <a:solidFill>
                  <a:srgbClr val="FFFF00"/>
                </a:solidFill>
              </a:rPr>
              <a:t>所代表的就是當前這個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07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A4771-1986-4D92-98CB-933FEF5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52775-427F-4F9F-95AC-D4C426C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653"/>
            <a:ext cx="10493208" cy="2562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en-US" altLang="zh-TW">
                <a:solidFill>
                  <a:srgbClr val="00B0F0"/>
                </a:solidFill>
              </a:rPr>
              <a:t>(constructor)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名稱完全相同，而且不需要</a:t>
            </a:r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若沒有定義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則編譯器會補上</a:t>
            </a:r>
            <a:r>
              <a:rPr lang="zh-TW" altLang="en-US">
                <a:solidFill>
                  <a:srgbClr val="00B0F0"/>
                </a:solidFill>
              </a:rPr>
              <a:t>無參數建構子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5D0CCF0-3295-4CDF-83F2-08300D1E5492}"/>
              </a:ext>
            </a:extLst>
          </p:cNvPr>
          <p:cNvGrpSpPr/>
          <p:nvPr/>
        </p:nvGrpSpPr>
        <p:grpSpPr>
          <a:xfrm>
            <a:off x="838200" y="2026208"/>
            <a:ext cx="10515599" cy="4478149"/>
            <a:chOff x="838200" y="1900702"/>
            <a:chExt cx="10515599" cy="44781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1E8935-CE39-4B01-B62E-6DBDFB9E7443}"/>
                </a:ext>
              </a:extLst>
            </p:cNvPr>
            <p:cNvSpPr/>
            <p:nvPr/>
          </p:nvSpPr>
          <p:spPr>
            <a:xfrm>
              <a:off x="838200" y="3473003"/>
              <a:ext cx="10493208" cy="290584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973A516-BFEF-496D-BB71-B87B2DB3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768" y="5670965"/>
              <a:ext cx="3844712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C138CC3-8992-4B0D-9973-77BBFAA7AE53}"/>
                </a:ext>
              </a:extLst>
            </p:cNvPr>
            <p:cNvSpPr txBox="1"/>
            <p:nvPr/>
          </p:nvSpPr>
          <p:spPr>
            <a:xfrm>
              <a:off x="4522553" y="6040297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A6424A0-86C5-44E0-AD67-C8CFC508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047" y="1900702"/>
              <a:ext cx="5253361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856718-4690-4134-B580-00386C1B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003"/>
              <a:ext cx="5522666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7839E52-784B-46B7-BD39-EE8776D46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900702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5A882C3-7C72-4B35-9D05-F344DE3FCE30}"/>
                </a:ext>
              </a:extLst>
            </p:cNvPr>
            <p:cNvSpPr txBox="1"/>
            <p:nvPr/>
          </p:nvSpPr>
          <p:spPr>
            <a:xfrm>
              <a:off x="10771588" y="607107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6950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E5A06-4393-4ACB-94C5-AD21CE9D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補充：解構子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73F3-F71A-4783-9E02-0587E22C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155"/>
            <a:ext cx="10515600" cy="2647763"/>
          </a:xfrm>
        </p:spPr>
        <p:txBody>
          <a:bodyPr/>
          <a:lstStyle/>
          <a:p>
            <a:r>
              <a:rPr lang="zh-TW" altLang="en-US"/>
              <a:t>因為 </a:t>
            </a:r>
            <a:r>
              <a:rPr lang="en-US" altLang="zh-TW"/>
              <a:t>Java 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垃圾回收</a:t>
            </a:r>
            <a:r>
              <a:rPr lang="en-US" altLang="zh-TW">
                <a:solidFill>
                  <a:srgbClr val="00B0F0"/>
                </a:solidFill>
              </a:rPr>
              <a:t>(Garbage Collection)</a:t>
            </a:r>
            <a:r>
              <a:rPr lang="zh-TW" altLang="en-US"/>
              <a:t>機制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Java</a:t>
            </a:r>
            <a:r>
              <a:rPr lang="zh-TW" altLang="en-US"/>
              <a:t> 不允許手動更改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Java</a:t>
            </a:r>
            <a:r>
              <a:rPr lang="zh-TW" altLang="en-US"/>
              <a:t> 中其實並沒有</a:t>
            </a:r>
            <a:r>
              <a:rPr lang="zh-TW" altLang="en-US">
                <a:solidFill>
                  <a:srgbClr val="00B0F0"/>
                </a:solidFill>
              </a:rPr>
              <a:t>解構子</a:t>
            </a:r>
            <a:r>
              <a:rPr lang="en-US" altLang="zh-TW">
                <a:solidFill>
                  <a:srgbClr val="00B0F0"/>
                </a:solidFill>
              </a:rPr>
              <a:t>(destructor)</a:t>
            </a:r>
          </a:p>
          <a:p>
            <a:r>
              <a:rPr lang="zh-TW" altLang="en-US"/>
              <a:t>若想在物件被</a:t>
            </a:r>
            <a:r>
              <a:rPr lang="zh-TW" altLang="en-US">
                <a:solidFill>
                  <a:srgbClr val="FFC000"/>
                </a:solidFill>
              </a:rPr>
              <a:t>銷毀</a:t>
            </a:r>
            <a:r>
              <a:rPr lang="en-US" altLang="zh-TW">
                <a:solidFill>
                  <a:srgbClr val="FFC000"/>
                </a:solidFill>
              </a:rPr>
              <a:t>(destory)</a:t>
            </a:r>
            <a:r>
              <a:rPr lang="zh-TW" altLang="en-US"/>
              <a:t>後執行某些事情</a:t>
            </a:r>
            <a:endParaRPr lang="en-US" altLang="zh-TW"/>
          </a:p>
          <a:p>
            <a:r>
              <a:rPr lang="zh-TW" altLang="en-US"/>
              <a:t>須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en-US" altLang="zh-TW">
                <a:solidFill>
                  <a:srgbClr val="FFC000"/>
                </a:solidFill>
              </a:rPr>
              <a:t>(override)</a:t>
            </a:r>
            <a:r>
              <a:rPr lang="en-US" altLang="zh-TW"/>
              <a:t> "</a:t>
            </a:r>
            <a:r>
              <a:rPr lang="en-US" altLang="zh-TW">
                <a:solidFill>
                  <a:srgbClr val="92D050"/>
                </a:solidFill>
              </a:rPr>
              <a:t>finalize</a:t>
            </a:r>
            <a:r>
              <a:rPr lang="en-US" altLang="zh-TW"/>
              <a:t>" </a:t>
            </a:r>
            <a:r>
              <a:rPr lang="zh-TW" altLang="en-US"/>
              <a:t>方法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294074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89808-1597-45F1-B9F0-6FBB30C6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建構子重載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D5295-078A-4E3B-A792-534D7E0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57" y="1024770"/>
            <a:ext cx="5269824" cy="255349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重載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r>
              <a:rPr lang="zh-TW" altLang="en-US">
                <a:solidFill>
                  <a:srgbClr val="FFFF00"/>
                </a:solidFill>
              </a:rPr>
              <a:t>內部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其他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但一定要在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>
                <a:solidFill>
                  <a:srgbClr val="FFFF00"/>
                </a:solidFill>
              </a:rPr>
              <a:t>內部的第一行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且須使用以下格式呼叫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402C4A6-BFF1-4E64-BBCF-236D2BD97528}"/>
              </a:ext>
            </a:extLst>
          </p:cNvPr>
          <p:cNvGrpSpPr/>
          <p:nvPr/>
        </p:nvGrpSpPr>
        <p:grpSpPr>
          <a:xfrm>
            <a:off x="449656" y="3613176"/>
            <a:ext cx="5269825" cy="461665"/>
            <a:chOff x="838199" y="2331089"/>
            <a:chExt cx="5308013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A59065-25C7-4F89-BA2A-A01958CA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530801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376F159-A3AD-4368-A47C-52E56559AE7F}"/>
                </a:ext>
              </a:extLst>
            </p:cNvPr>
            <p:cNvSpPr txBox="1"/>
            <p:nvPr/>
          </p:nvSpPr>
          <p:spPr>
            <a:xfrm>
              <a:off x="5512705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12DEFCD-B16C-4EBD-B282-7E109A38DDDF}"/>
              </a:ext>
            </a:extLst>
          </p:cNvPr>
          <p:cNvGrpSpPr/>
          <p:nvPr/>
        </p:nvGrpSpPr>
        <p:grpSpPr>
          <a:xfrm>
            <a:off x="449657" y="1024770"/>
            <a:ext cx="11446083" cy="5478423"/>
            <a:chOff x="449657" y="1024770"/>
            <a:chExt cx="11446083" cy="5478423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408D8466-8875-4836-9AFF-C3122A00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705" y="1024770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1A39E22-2F17-4ADC-8BB4-A4C1B3B2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7" y="4256424"/>
              <a:ext cx="5513048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person3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person3.printInfo();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451A5D9D-AF77-49F3-9BCF-B51FE87FF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918" y="2421661"/>
              <a:ext cx="2984822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A04F432-612D-4491-8576-CD9B7C6FB546}"/>
                </a:ext>
              </a:extLst>
            </p:cNvPr>
            <p:cNvSpPr txBox="1"/>
            <p:nvPr/>
          </p:nvSpPr>
          <p:spPr>
            <a:xfrm>
              <a:off x="11201318" y="2883326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D984EB9-399F-4F30-9D28-74C6E478204E}"/>
                </a:ext>
              </a:extLst>
            </p:cNvPr>
            <p:cNvSpPr txBox="1"/>
            <p:nvPr/>
          </p:nvSpPr>
          <p:spPr>
            <a:xfrm>
              <a:off x="11261806" y="61646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D12402E-9439-4246-8AD9-B0BE5D2E9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607" y="1024770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04359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378565-6EF0-488D-94C7-C0623A536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88" y="1065812"/>
            <a:ext cx="5750293" cy="3447098"/>
          </a:xfrm>
        </p:spPr>
        <p:txBody>
          <a:bodyPr>
            <a:noAutofit/>
          </a:bodyPr>
          <a:lstStyle/>
          <a:p>
            <a:r>
              <a:rPr lang="zh-TW" altLang="en-US" sz="2700">
                <a:solidFill>
                  <a:srgbClr val="00B0F0"/>
                </a:solidFill>
              </a:rPr>
              <a:t>存取修飾子</a:t>
            </a:r>
            <a:r>
              <a:rPr lang="zh-TW" altLang="en-US" sz="2700"/>
              <a:t>是用來</a:t>
            </a:r>
            <a:endParaRPr lang="en-US" altLang="zh-TW" sz="2700"/>
          </a:p>
          <a:p>
            <a:r>
              <a:rPr lang="zh-TW" altLang="en-US" sz="2700">
                <a:solidFill>
                  <a:srgbClr val="FFFF00"/>
                </a:solidFill>
              </a:rPr>
              <a:t>進行存取權限的管理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>
                <a:solidFill>
                  <a:srgbClr val="FFFF00"/>
                </a:solidFill>
              </a:rPr>
              <a:t>避免外界隨意存取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>
                <a:solidFill>
                  <a:srgbClr val="FFFF00"/>
                </a:solidFill>
              </a:rPr>
              <a:t>提高程式的穩定性與安全性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/>
              <a:t>這稱為</a:t>
            </a:r>
            <a:r>
              <a:rPr lang="zh-TW" altLang="en-US" sz="2700">
                <a:solidFill>
                  <a:srgbClr val="00B0F0"/>
                </a:solidFill>
              </a:rPr>
              <a:t>物件</a:t>
            </a:r>
            <a:r>
              <a:rPr lang="zh-TW" altLang="en-US" sz="2700">
                <a:solidFill>
                  <a:srgbClr val="FFFF00"/>
                </a:solidFill>
              </a:rPr>
              <a:t>封裝</a:t>
            </a:r>
            <a:r>
              <a:rPr lang="en-US" altLang="zh-TW" sz="2700">
                <a:solidFill>
                  <a:srgbClr val="FFFF00"/>
                </a:solidFill>
              </a:rPr>
              <a:t>(encapsulation)</a:t>
            </a:r>
          </a:p>
          <a:p>
            <a:r>
              <a:rPr lang="zh-TW" altLang="en-US" sz="2700"/>
              <a:t>在此只先介紹 </a:t>
            </a:r>
            <a:r>
              <a:rPr lang="en-US" altLang="zh-TW" sz="27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700"/>
              <a:t>表示</a:t>
            </a:r>
            <a:r>
              <a:rPr lang="zh-TW" altLang="en-US" sz="2700">
                <a:solidFill>
                  <a:srgbClr val="FFFF00"/>
                </a:solidFill>
              </a:rPr>
              <a:t>私有的，外界完全無法存取</a:t>
            </a:r>
            <a:endParaRPr lang="en-US" altLang="zh-TW" sz="2700">
              <a:solidFill>
                <a:srgbClr val="FFFF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12B3C1-819A-4323-B8F8-C129ABF34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88" y="4512910"/>
            <a:ext cx="5750292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 person1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蔡秦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true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person1.printInfo();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-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lang="zh-TW" altLang="en-US" sz="1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System.out.println(person1.</a:t>
            </a:r>
            <a:r>
              <a:rPr lang="sv-SE" altLang="zh-TW" sz="1400">
                <a:solidFill>
                  <a:srgbClr val="C77DBB"/>
                </a:solidFill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//build failed:</a:t>
            </a:r>
            <a:r>
              <a:rPr kumimoji="0" lang="zh-TW" altLang="en-US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age has private access in Person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E666D4-7371-46D8-8348-A2F99FFB5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280" y="1065812"/>
            <a:ext cx="5933034" cy="54784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private 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String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false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setAge(age);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name;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pregnant)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(age, name);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pregnant;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.printf(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姓名：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年齡：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%d 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?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懷孕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: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setAge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 &lt;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age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age;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445126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3E9D1-7F6A-44A7-BE0F-B62417CA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52" y="0"/>
            <a:ext cx="5513048" cy="1325563"/>
          </a:xfrm>
        </p:spPr>
        <p:txBody>
          <a:bodyPr/>
          <a:lstStyle/>
          <a:p>
            <a:r>
              <a:rPr lang="en-US" altLang="zh-TW"/>
              <a:t>getter </a:t>
            </a:r>
            <a:r>
              <a:rPr lang="zh-TW" altLang="en-US"/>
              <a:t>與</a:t>
            </a:r>
            <a:r>
              <a:rPr lang="en-US" altLang="zh-TW"/>
              <a:t> setter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6FC28-3E8F-4A11-8333-828314DF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52" y="1280592"/>
            <a:ext cx="5513048" cy="3429832"/>
          </a:xfrm>
        </p:spPr>
        <p:txBody>
          <a:bodyPr>
            <a:normAutofit/>
          </a:bodyPr>
          <a:lstStyle/>
          <a:p>
            <a:r>
              <a:rPr lang="zh-TW" altLang="en-US" sz="2600"/>
              <a:t>將 </a:t>
            </a:r>
            <a:r>
              <a:rPr lang="en-US" altLang="zh-TW" sz="2600">
                <a:solidFill>
                  <a:srgbClr val="FFC000"/>
                </a:solidFill>
              </a:rPr>
              <a:t>Person</a:t>
            </a:r>
            <a:r>
              <a:rPr lang="en-US" altLang="zh-TW" sz="2600"/>
              <a:t> </a:t>
            </a:r>
            <a:r>
              <a:rPr lang="zh-TW" altLang="en-US" sz="2600"/>
              <a:t>的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設為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600"/>
              <a:t>使得</a:t>
            </a:r>
            <a:r>
              <a:rPr lang="zh-TW" altLang="en-US" sz="2600">
                <a:solidFill>
                  <a:srgbClr val="FFFF00"/>
                </a:solidFill>
              </a:rPr>
              <a:t>外界無法存，但同時也無法取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/>
              <a:t>若要解決此問題，就</a:t>
            </a:r>
            <a:r>
              <a:rPr lang="zh-TW" altLang="en-US" sz="2600">
                <a:solidFill>
                  <a:srgbClr val="FFFF00"/>
                </a:solidFill>
              </a:rPr>
              <a:t>需要通過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非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  <a:r>
              <a:rPr lang="en-US" altLang="zh-TW" sz="2600"/>
              <a:t> </a:t>
            </a:r>
            <a:r>
              <a:rPr lang="zh-TW" altLang="en-US" sz="2600">
                <a:solidFill>
                  <a:srgbClr val="FFFF00"/>
                </a:solidFill>
              </a:rPr>
              <a:t>的方法來存取</a:t>
            </a:r>
            <a:r>
              <a:rPr lang="zh-TW" altLang="en-US" sz="2600"/>
              <a:t>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</a:p>
          <a:p>
            <a:r>
              <a:rPr lang="zh-TW" altLang="en-US" sz="2600"/>
              <a:t>而這個</a:t>
            </a:r>
            <a:r>
              <a:rPr lang="zh-TW" altLang="en-US" sz="2600">
                <a:solidFill>
                  <a:srgbClr val="00B0F0"/>
                </a:solidFill>
              </a:rPr>
              <a:t>方法</a:t>
            </a:r>
            <a:r>
              <a:rPr lang="zh-TW" altLang="en-US" sz="2600"/>
              <a:t>的名稱</a:t>
            </a:r>
            <a:endParaRPr lang="en-US" altLang="zh-TW" sz="2600"/>
          </a:p>
          <a:p>
            <a:r>
              <a:rPr lang="zh-TW" altLang="en-US" sz="2600"/>
              <a:t>通常叫做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getXxx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或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setXxx</a:t>
            </a:r>
            <a:r>
              <a:rPr lang="en-US" altLang="zh-TW" sz="2600"/>
              <a:t>"</a:t>
            </a:r>
          </a:p>
          <a:p>
            <a:r>
              <a:rPr lang="zh-TW" altLang="en-US" sz="2600"/>
              <a:t>其中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Xxx</a:t>
            </a:r>
            <a:r>
              <a:rPr lang="en-US" altLang="zh-TW" sz="2600"/>
              <a:t>" 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欄位</a:t>
            </a:r>
            <a:r>
              <a:rPr lang="zh-TW" altLang="en-US" sz="2600"/>
              <a:t>名稱</a:t>
            </a:r>
            <a:endParaRPr lang="en-US" altLang="zh-TW" sz="260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ADFEC0D-E8A3-4234-B1FD-CB03E5164772}"/>
              </a:ext>
            </a:extLst>
          </p:cNvPr>
          <p:cNvGrpSpPr/>
          <p:nvPr/>
        </p:nvGrpSpPr>
        <p:grpSpPr>
          <a:xfrm>
            <a:off x="582952" y="145152"/>
            <a:ext cx="11446082" cy="6340197"/>
            <a:chOff x="582952" y="145152"/>
            <a:chExt cx="11446082" cy="6340197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7807EC3-47DD-479B-A060-EDE113B7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52" y="4669467"/>
              <a:ext cx="5513048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.println(person1.getAge());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D66CACA9-86D4-414F-BCF8-F915FA23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5152"/>
              <a:ext cx="5933034" cy="63401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446B1145-24AF-423D-8ACF-4D887A28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495" y="5161544"/>
              <a:ext cx="2999539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BB32A3B-5BAB-4E6A-ACCD-83430B4E4193}"/>
                </a:ext>
              </a:extLst>
            </p:cNvPr>
            <p:cNvSpPr txBox="1"/>
            <p:nvPr/>
          </p:nvSpPr>
          <p:spPr>
            <a:xfrm>
              <a:off x="11248051" y="550009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86EE7C-985D-4B46-A2C3-73E617374062}"/>
                </a:ext>
              </a:extLst>
            </p:cNvPr>
            <p:cNvSpPr txBox="1"/>
            <p:nvPr/>
          </p:nvSpPr>
          <p:spPr>
            <a:xfrm>
              <a:off x="11337819" y="61160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C081114-B8E9-40BB-9475-840087D8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802" y="145152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4133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0B75-0609-4376-B723-F94B5A34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9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生成建構子、</a:t>
            </a:r>
            <a:r>
              <a:rPr lang="en-US" altLang="zh-TW"/>
              <a:t>getter </a:t>
            </a:r>
            <a:r>
              <a:rPr lang="zh-TW" altLang="en-US"/>
              <a:t>和 </a:t>
            </a:r>
            <a:r>
              <a:rPr lang="en-US" altLang="zh-TW"/>
              <a:t>setter</a:t>
            </a:r>
            <a:endParaRPr lang="zh-TW" altLang="en-US"/>
          </a:p>
        </p:txBody>
      </p:sp>
      <p:sp>
        <p:nvSpPr>
          <p:cNvPr id="26" name="內容版面配置區 25">
            <a:extLst>
              <a:ext uri="{FF2B5EF4-FFF2-40B4-BE49-F238E27FC236}">
                <a16:creationId xmlns:a16="http://schemas.microsoft.com/office/drawing/2014/main" id="{2F362DF6-CE5A-4DE7-A0F8-BCA47793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644" y="1725314"/>
            <a:ext cx="6315076" cy="206845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生成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或是 </a:t>
            </a:r>
            <a:r>
              <a:rPr lang="en-US" altLang="zh-TW">
                <a:solidFill>
                  <a:srgbClr val="92D050"/>
                </a:solidFill>
              </a:rPr>
              <a:t>Alt + Insert</a:t>
            </a:r>
          </a:p>
          <a:p>
            <a:r>
              <a:rPr lang="zh-TW" altLang="en-US"/>
              <a:t>便會顯示生成選單，可以選擇要生成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</a:p>
          <a:p>
            <a:r>
              <a:rPr lang="zh-TW" altLang="en-US"/>
              <a:t>之後選擇要生成的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B90DD6-C90E-4572-BC78-437B2294B22C}"/>
              </a:ext>
            </a:extLst>
          </p:cNvPr>
          <p:cNvGrpSpPr/>
          <p:nvPr/>
        </p:nvGrpSpPr>
        <p:grpSpPr>
          <a:xfrm>
            <a:off x="114076" y="1725314"/>
            <a:ext cx="2324324" cy="3916257"/>
            <a:chOff x="5688105" y="1583578"/>
            <a:chExt cx="2980765" cy="502229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EAC3173-DDCA-40AA-B7DF-128E3856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105" y="1583578"/>
              <a:ext cx="2980765" cy="5022295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3A10B7E-6B09-4CDF-A9FF-8853035D2AFD}"/>
                </a:ext>
              </a:extLst>
            </p:cNvPr>
            <p:cNvSpPr/>
            <p:nvPr/>
          </p:nvSpPr>
          <p:spPr>
            <a:xfrm>
              <a:off x="5781675" y="4375150"/>
              <a:ext cx="2806700" cy="23177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FD5C38D-AF60-4B76-B836-0C400262023F}"/>
                </a:ext>
              </a:extLst>
            </p:cNvPr>
            <p:cNvSpPr txBox="1"/>
            <p:nvPr/>
          </p:nvSpPr>
          <p:spPr>
            <a:xfrm>
              <a:off x="6984957" y="3921602"/>
              <a:ext cx="865503" cy="47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生成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582E314-46D0-45A6-BE99-D54FB15CC694}"/>
              </a:ext>
            </a:extLst>
          </p:cNvPr>
          <p:cNvGrpSpPr/>
          <p:nvPr/>
        </p:nvGrpSpPr>
        <p:grpSpPr>
          <a:xfrm>
            <a:off x="2491605" y="1725314"/>
            <a:ext cx="2444556" cy="3519177"/>
            <a:chOff x="9158032" y="2304623"/>
            <a:chExt cx="2838846" cy="408679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A131CD2-6C7B-48E6-B732-0DE578BF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032" y="2304623"/>
              <a:ext cx="2838846" cy="4086795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039B4B1-C08D-41D6-9C6E-0CF547788974}"/>
                </a:ext>
              </a:extLst>
            </p:cNvPr>
            <p:cNvSpPr/>
            <p:nvPr/>
          </p:nvSpPr>
          <p:spPr>
            <a:xfrm>
              <a:off x="9258300" y="2784683"/>
              <a:ext cx="2647950" cy="1455530"/>
            </a:xfrm>
            <a:prstGeom prst="roundRect">
              <a:avLst>
                <a:gd name="adj" fmla="val 10123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01D5E944-544C-4195-B02B-623C4D9AC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29" y="3723624"/>
            <a:ext cx="3591657" cy="258369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5D2A0D5-A3C2-403F-BD44-DE92A9E1A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506" y="3723624"/>
            <a:ext cx="3193460" cy="28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735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6" y="927738"/>
            <a:ext cx="5659784" cy="986818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</a:t>
            </a:r>
            <a:r>
              <a:rPr lang="en-US" altLang="zh-TW">
                <a:solidFill>
                  <a:srgbClr val="00B0F0"/>
                </a:solidFill>
              </a:rPr>
              <a:t>(abstract)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B0B8ABD-F949-4D7B-A4BF-CB5EE7569507}"/>
              </a:ext>
            </a:extLst>
          </p:cNvPr>
          <p:cNvGrpSpPr/>
          <p:nvPr/>
        </p:nvGrpSpPr>
        <p:grpSpPr>
          <a:xfrm>
            <a:off x="524436" y="2997333"/>
            <a:ext cx="4648200" cy="1077218"/>
            <a:chOff x="2810435" y="2863914"/>
            <a:chExt cx="4648200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C13C010-45B0-4441-9C04-4F7A3370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63914"/>
              <a:ext cx="46482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46A1ED9-AD60-4F60-A2CF-FAF08EFD4A30}"/>
                </a:ext>
              </a:extLst>
            </p:cNvPr>
            <p:cNvSpPr txBox="1"/>
            <p:nvPr/>
          </p:nvSpPr>
          <p:spPr>
            <a:xfrm>
              <a:off x="6876424" y="3633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D7D0223-0604-4BAD-B83D-243E1B3A1181}"/>
              </a:ext>
            </a:extLst>
          </p:cNvPr>
          <p:cNvSpPr txBox="1">
            <a:spLocks/>
          </p:cNvSpPr>
          <p:nvPr/>
        </p:nvSpPr>
        <p:spPr>
          <a:xfrm>
            <a:off x="436216" y="4107563"/>
            <a:ext cx="5659784" cy="254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>
                <a:solidFill>
                  <a:srgbClr val="FFFF00"/>
                </a:solidFill>
              </a:rPr>
              <a:t>不可被實例化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換言之就是不能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常常用在只有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工具類別，</a:t>
            </a:r>
            <a:r>
              <a:rPr lang="en-US" altLang="zh-TW">
                <a:solidFill>
                  <a:srgbClr val="92D050"/>
                </a:solidFill>
              </a:rPr>
              <a:t>Utility Class)</a:t>
            </a:r>
          </a:p>
          <a:p>
            <a:r>
              <a:rPr lang="zh-TW" altLang="en-US">
                <a:solidFill>
                  <a:srgbClr val="FFFF00"/>
                </a:solidFill>
              </a:rPr>
              <a:t>或是需要被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339A15D-65C8-43EC-BADC-5126BEF9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220" y="1042175"/>
            <a:ext cx="5458546" cy="5509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abstract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Util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boolean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isPrime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number)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2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* i &lt;= number;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(number % i ==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false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true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pow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base,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power)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result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(power &gt;=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power;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result *= base;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result;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-power; i &gt;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i--)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result *= base;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/ result;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9573303-D0F3-42C6-B1F1-50DEDA8C3226}"/>
              </a:ext>
            </a:extLst>
          </p:cNvPr>
          <p:cNvGrpSpPr/>
          <p:nvPr/>
        </p:nvGrpSpPr>
        <p:grpSpPr>
          <a:xfrm>
            <a:off x="524436" y="1887104"/>
            <a:ext cx="4648200" cy="1077218"/>
            <a:chOff x="2810435" y="2863914"/>
            <a:chExt cx="4648200" cy="1077218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60692E16-E1BA-4ACC-9B15-1C3460673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63914"/>
              <a:ext cx="46482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FAC8872-DF1D-44E7-9E10-217177D8E3AD}"/>
                </a:ext>
              </a:extLst>
            </p:cNvPr>
            <p:cNvSpPr txBox="1"/>
            <p:nvPr/>
          </p:nvSpPr>
          <p:spPr>
            <a:xfrm>
              <a:off x="6876424" y="3633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4131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A13F1-68B8-4990-8E67-3D9AD9C8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280EA-B62D-4680-A055-603E2E4D4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171104"/>
            <a:ext cx="11044518" cy="1509246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/>
              <a:t>是指從另一個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獲得同樣的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被繼承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en-US" altLang="zh-TW">
                <a:solidFill>
                  <a:srgbClr val="00B0F0"/>
                </a:solidFill>
              </a:rPr>
              <a:t>(super class)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en-US" altLang="zh-TW">
                <a:solidFill>
                  <a:srgbClr val="00B0F0"/>
                </a:solidFill>
              </a:rPr>
              <a:t>(subclass)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要繼承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，須使用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en-US" altLang="zh-TW"/>
              <a:t> </a:t>
            </a:r>
            <a:r>
              <a:rPr lang="zh-TW" altLang="en-US"/>
              <a:t>關鍵字：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8089D20-F9A6-4804-A56A-750C9BCB61EC}"/>
              </a:ext>
            </a:extLst>
          </p:cNvPr>
          <p:cNvGrpSpPr/>
          <p:nvPr/>
        </p:nvGrpSpPr>
        <p:grpSpPr>
          <a:xfrm>
            <a:off x="573741" y="2754029"/>
            <a:ext cx="11044518" cy="1569660"/>
            <a:chOff x="2589519" y="2617694"/>
            <a:chExt cx="9226050" cy="156966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3D073F-45D7-4DE5-9E24-DC83CF0B8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19" y="2617694"/>
              <a:ext cx="922605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子類別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3FDDC5-D706-4F9A-959E-46386341A166}"/>
                </a:ext>
              </a:extLst>
            </p:cNvPr>
            <p:cNvSpPr txBox="1"/>
            <p:nvPr/>
          </p:nvSpPr>
          <p:spPr>
            <a:xfrm>
              <a:off x="11214217" y="3818022"/>
              <a:ext cx="60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FF7547-81C4-43CE-A6F8-2B4B4FA041EA}"/>
              </a:ext>
            </a:extLst>
          </p:cNvPr>
          <p:cNvSpPr txBox="1">
            <a:spLocks/>
          </p:cNvSpPr>
          <p:nvPr/>
        </p:nvSpPr>
        <p:spPr>
          <a:xfrm>
            <a:off x="573741" y="4404469"/>
            <a:ext cx="11044518" cy="208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只能</a:t>
            </a:r>
            <a:r>
              <a:rPr lang="zh-TW" altLang="en-US">
                <a:solidFill>
                  <a:srgbClr val="FFC000"/>
                </a:solidFill>
              </a:rPr>
              <a:t>直接繼承</a:t>
            </a:r>
            <a:r>
              <a:rPr lang="zh-TW" altLang="en-US"/>
              <a:t>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00B0F0"/>
                </a:solidFill>
              </a:rPr>
              <a:t>單一繼承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，也是該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如果沒有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其他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，則編譯器會自動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換言之，</a:t>
            </a:r>
            <a:r>
              <a:rPr lang="en-US" altLang="zh-TW"/>
              <a:t>Java </a:t>
            </a:r>
            <a:r>
              <a:rPr lang="zh-TW" altLang="en-US"/>
              <a:t>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2202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78" y="304800"/>
            <a:ext cx="4758969" cy="1358159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FA18EB-57DB-4D92-A114-2757D9F37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921" y="367615"/>
            <a:ext cx="4627590" cy="1358159"/>
          </a:xfrm>
        </p:spPr>
        <p:txBody>
          <a:bodyPr>
            <a:normAutofit/>
          </a:bodyPr>
          <a:lstStyle/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沒有</a:t>
            </a:r>
            <a:r>
              <a:rPr lang="zh-TW" altLang="en-US" sz="2400">
                <a:solidFill>
                  <a:srgbClr val="00B0F0"/>
                </a:solidFill>
              </a:rPr>
              <a:t>無參數建構子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則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必須在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中</a:t>
            </a:r>
            <a:endParaRPr lang="en-US" altLang="zh-TW" sz="2400"/>
          </a:p>
          <a:p>
            <a:r>
              <a:rPr lang="zh-TW" altLang="en-US" sz="2400"/>
              <a:t>使用以下格式呼叫</a:t>
            </a:r>
            <a:r>
              <a:rPr lang="zh-TW" altLang="en-US" sz="2400">
                <a:solidFill>
                  <a:srgbClr val="00B0F0"/>
                </a:solidFill>
              </a:rPr>
              <a:t>父類別建構子</a:t>
            </a:r>
            <a:r>
              <a:rPr lang="zh-TW" altLang="en-US" sz="2400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88A559-22BC-4851-80CA-88677DF888EE}"/>
              </a:ext>
            </a:extLst>
          </p:cNvPr>
          <p:cNvGrpSpPr/>
          <p:nvPr/>
        </p:nvGrpSpPr>
        <p:grpSpPr>
          <a:xfrm>
            <a:off x="4980921" y="1746816"/>
            <a:ext cx="4627590" cy="400110"/>
            <a:chOff x="818016" y="2361866"/>
            <a:chExt cx="4701287" cy="40011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303D1AD-6D71-4B12-9EF1-1F2D7AA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016" y="2361866"/>
              <a:ext cx="4701287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C6C2DB6-AB08-4AC4-A7FD-8AE8161C7CE3}"/>
                </a:ext>
              </a:extLst>
            </p:cNvPr>
            <p:cNvSpPr txBox="1"/>
            <p:nvPr/>
          </p:nvSpPr>
          <p:spPr>
            <a:xfrm>
              <a:off x="4925395" y="2450129"/>
              <a:ext cx="5864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C54F040B-1D12-4C8F-A842-951AD3642156}"/>
              </a:ext>
            </a:extLst>
          </p:cNvPr>
          <p:cNvGrpSpPr/>
          <p:nvPr/>
        </p:nvGrpSpPr>
        <p:grpSpPr>
          <a:xfrm>
            <a:off x="9729788" y="1997944"/>
            <a:ext cx="2288603" cy="4000435"/>
            <a:chOff x="9679716" y="1639240"/>
            <a:chExt cx="2288603" cy="4000435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B00C1F7-BAF1-48CD-BFB9-3F7F70B32E3B}"/>
                </a:ext>
              </a:extLst>
            </p:cNvPr>
            <p:cNvSpPr/>
            <p:nvPr/>
          </p:nvSpPr>
          <p:spPr>
            <a:xfrm>
              <a:off x="10183905" y="2322922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Object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5A890BE-CE56-497C-B4F0-D48BE7E68E2B}"/>
                </a:ext>
              </a:extLst>
            </p:cNvPr>
            <p:cNvSpPr/>
            <p:nvPr/>
          </p:nvSpPr>
          <p:spPr>
            <a:xfrm>
              <a:off x="10542494" y="3626945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Person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046BDAC-26F1-438E-A4F5-77F52C7B2F92}"/>
                </a:ext>
              </a:extLst>
            </p:cNvPr>
            <p:cNvSpPr/>
            <p:nvPr/>
          </p:nvSpPr>
          <p:spPr>
            <a:xfrm>
              <a:off x="9798421" y="4381839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Worker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F423936-6BF1-4F26-A6A4-FEE75EA91D37}"/>
                </a:ext>
              </a:extLst>
            </p:cNvPr>
            <p:cNvSpPr/>
            <p:nvPr/>
          </p:nvSpPr>
          <p:spPr>
            <a:xfrm>
              <a:off x="10542494" y="4938913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Student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90403BD-9317-4848-ACDC-16D573F86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7779" y="2728799"/>
              <a:ext cx="0" cy="89814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216017E-F15D-46F3-9617-3B144DCC3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3576" y="4056111"/>
              <a:ext cx="0" cy="32572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05E30FE-6BC4-40B0-8A10-4E251506E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41230" y="4056111"/>
              <a:ext cx="0" cy="88280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19C01B4-5AC7-4ACC-A716-8D6DBFD48221}"/>
                </a:ext>
              </a:extLst>
            </p:cNvPr>
            <p:cNvSpPr txBox="1"/>
            <p:nvPr/>
          </p:nvSpPr>
          <p:spPr>
            <a:xfrm>
              <a:off x="10130443" y="1758892"/>
              <a:ext cx="14157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繼承關係</a:t>
              </a: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6BF6CC06-E115-4602-8DEF-3C8049B1D91D}"/>
                </a:ext>
              </a:extLst>
            </p:cNvPr>
            <p:cNvSpPr/>
            <p:nvPr/>
          </p:nvSpPr>
          <p:spPr>
            <a:xfrm>
              <a:off x="9679716" y="1639240"/>
              <a:ext cx="2288603" cy="4000435"/>
            </a:xfrm>
            <a:prstGeom prst="roundRect">
              <a:avLst>
                <a:gd name="adj" fmla="val 10717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29C7ACCD-A5E4-4638-A379-F84C8F343F61}"/>
                </a:ext>
              </a:extLst>
            </p:cNvPr>
            <p:cNvSpPr/>
            <p:nvPr/>
          </p:nvSpPr>
          <p:spPr>
            <a:xfrm>
              <a:off x="9839323" y="3095414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Main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2D5CF6FF-D19E-425F-8D31-87E1757D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98180" y="2752088"/>
              <a:ext cx="0" cy="34332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A1E96E2-7A4F-4C7F-AD8B-8C178F63D473}"/>
              </a:ext>
            </a:extLst>
          </p:cNvPr>
          <p:cNvGrpSpPr/>
          <p:nvPr/>
        </p:nvGrpSpPr>
        <p:grpSpPr>
          <a:xfrm>
            <a:off x="182079" y="1548048"/>
            <a:ext cx="9454873" cy="4924425"/>
            <a:chOff x="119499" y="1548048"/>
            <a:chExt cx="9454873" cy="4924425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D05E553C-D16D-4DAD-BA63-E2E98F56EE94}"/>
                </a:ext>
              </a:extLst>
            </p:cNvPr>
            <p:cNvGrpSpPr/>
            <p:nvPr/>
          </p:nvGrpSpPr>
          <p:grpSpPr>
            <a:xfrm>
              <a:off x="119499" y="1548048"/>
              <a:ext cx="9454873" cy="4924425"/>
              <a:chOff x="119499" y="1548048"/>
              <a:chExt cx="9454873" cy="4924425"/>
            </a:xfrm>
          </p:grpSpPr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0BC5133D-EF2B-4645-B365-D7566454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00" y="3333152"/>
                <a:ext cx="4758969" cy="3139321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en-US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82C3C125-5529-462F-895F-08834D9F0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2231119"/>
                <a:ext cx="4667464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F95A8BC-FB6C-4D10-BBCF-3B6B501DA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4348815"/>
                <a:ext cx="4695905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94674592-E99B-44EB-841B-4C1F54BB5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99" y="1548048"/>
                <a:ext cx="4758969" cy="1785104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0D994A4-7470-48D8-94AB-CCF2BB125B3E}"/>
                </a:ext>
              </a:extLst>
            </p:cNvPr>
            <p:cNvSpPr txBox="1"/>
            <p:nvPr/>
          </p:nvSpPr>
          <p:spPr>
            <a:xfrm>
              <a:off x="8997135" y="6164696"/>
              <a:ext cx="577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F7EDBA6-3380-4823-A316-7C6193370D0E}"/>
              </a:ext>
            </a:extLst>
          </p:cNvPr>
          <p:cNvGrpSpPr/>
          <p:nvPr/>
        </p:nvGrpSpPr>
        <p:grpSpPr>
          <a:xfrm>
            <a:off x="2182607" y="3041991"/>
            <a:ext cx="3063240" cy="738664"/>
            <a:chOff x="2120027" y="3041991"/>
            <a:chExt cx="3063240" cy="738664"/>
          </a:xfrm>
        </p:grpSpPr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CFA8638E-AE0A-4516-AF59-6E665029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027" y="3041991"/>
              <a:ext cx="306324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F282D1E-62F1-40AD-8FD4-E134BC7E20F2}"/>
                </a:ext>
              </a:extLst>
            </p:cNvPr>
            <p:cNvSpPr txBox="1"/>
            <p:nvPr/>
          </p:nvSpPr>
          <p:spPr>
            <a:xfrm>
              <a:off x="4398189" y="347042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pic>
        <p:nvPicPr>
          <p:cNvPr id="30" name="圖片 29">
            <a:hlinkClick r:id="rId3"/>
            <a:extLst>
              <a:ext uri="{FF2B5EF4-FFF2-40B4-BE49-F238E27FC236}">
                <a16:creationId xmlns:a16="http://schemas.microsoft.com/office/drawing/2014/main" id="{9E9E8848-6500-43E3-86E4-64C9416C0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806" y="2238599"/>
            <a:ext cx="418706" cy="409602"/>
          </a:xfrm>
          <a:prstGeom prst="rect">
            <a:avLst/>
          </a:prstGeom>
        </p:spPr>
      </p:pic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44D8418-EDDC-49BD-A6F0-6B7555F5D2A1}"/>
              </a:ext>
            </a:extLst>
          </p:cNvPr>
          <p:cNvSpPr/>
          <p:nvPr/>
        </p:nvSpPr>
        <p:spPr>
          <a:xfrm>
            <a:off x="1480137" y="2785722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07EB1EF-BF62-4B18-BA6B-F6282DFCB41A}"/>
              </a:ext>
            </a:extLst>
          </p:cNvPr>
          <p:cNvSpPr/>
          <p:nvPr/>
        </p:nvSpPr>
        <p:spPr>
          <a:xfrm>
            <a:off x="1413462" y="2445524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6DF368C-9920-4B82-B9B5-435CF5F43336}"/>
              </a:ext>
            </a:extLst>
          </p:cNvPr>
          <p:cNvSpPr/>
          <p:nvPr/>
        </p:nvSpPr>
        <p:spPr>
          <a:xfrm>
            <a:off x="1413462" y="2110453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4619FFF7-FB3F-443C-A7DC-AA8C4EB7FE67}"/>
              </a:ext>
            </a:extLst>
          </p:cNvPr>
          <p:cNvSpPr/>
          <p:nvPr/>
        </p:nvSpPr>
        <p:spPr>
          <a:xfrm>
            <a:off x="954357" y="4912336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F915B39-EFC7-45C9-8AC0-BDB65AE049E2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034658" y="2194750"/>
            <a:ext cx="378804" cy="270806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E3687F0-1EDE-41EB-8F50-836C62475906}"/>
              </a:ext>
            </a:extLst>
          </p:cNvPr>
          <p:cNvCxnSpPr>
            <a:cxnSpLocks/>
            <a:stCxn id="32" idx="1"/>
            <a:endCxn id="34" idx="0"/>
          </p:cNvCxnSpPr>
          <p:nvPr/>
        </p:nvCxnSpPr>
        <p:spPr>
          <a:xfrm flipH="1">
            <a:off x="1372767" y="2529821"/>
            <a:ext cx="40695" cy="238251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A84131F-5CAC-4FF9-BE0A-949E4CE5854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673172" y="2954315"/>
            <a:ext cx="225375" cy="194849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079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ABA1A-B1C1-45A3-AF2B-90575DBA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34358-FC7F-4E1E-9E26-8200FB7B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9366"/>
            <a:ext cx="10515600" cy="3176681"/>
          </a:xfrm>
        </p:spPr>
        <p:txBody>
          <a:bodyPr/>
          <a:lstStyle/>
          <a:p>
            <a:r>
              <a:rPr lang="zh-TW" altLang="en-US">
                <a:solidFill>
                  <a:srgbClr val="FFFF00"/>
                </a:solidFill>
              </a:rPr>
              <a:t>物件導向程式設計</a:t>
            </a:r>
            <a:r>
              <a:rPr lang="en-US" altLang="zh-TW">
                <a:solidFill>
                  <a:srgbClr val="FFFF00"/>
                </a:solidFill>
              </a:rPr>
              <a:t>(Object-oriented programming</a:t>
            </a:r>
            <a:r>
              <a:rPr lang="zh-TW" altLang="en-US">
                <a:solidFill>
                  <a:srgbClr val="FFFF00"/>
                </a:solidFill>
              </a:rPr>
              <a:t>，簡稱 </a:t>
            </a:r>
            <a:r>
              <a:rPr lang="en-US" altLang="zh-TW">
                <a:solidFill>
                  <a:srgbClr val="FFFF00"/>
                </a:solidFill>
              </a:rPr>
              <a:t>OOP)</a:t>
            </a:r>
          </a:p>
          <a:p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(object)</a:t>
            </a:r>
            <a:r>
              <a:rPr lang="zh-TW" altLang="en-US"/>
              <a:t>的程式設計模式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定義了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en-US" altLang="zh-TW">
                <a:solidFill>
                  <a:srgbClr val="00B0F0"/>
                </a:solidFill>
              </a:rPr>
              <a:t>(field)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則真正擁有這些東西</a:t>
            </a:r>
            <a:endParaRPr lang="en-US" altLang="zh-TW"/>
          </a:p>
          <a:p>
            <a:r>
              <a:rPr lang="zh-TW" altLang="en-US"/>
              <a:t>且每個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都是獨立的，互不相干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39165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C2F9A-5BFB-4EB4-83A4-15602B4E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CA7CB-2E73-4A6D-B207-AE9225A4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179"/>
            <a:ext cx="10515600" cy="1561502"/>
          </a:xfrm>
        </p:spPr>
        <p:txBody>
          <a:bodyPr/>
          <a:lstStyle/>
          <a:p>
            <a:r>
              <a:rPr lang="zh-TW" altLang="en-US" sz="2800">
                <a:solidFill>
                  <a:srgbClr val="FFC000"/>
                </a:solidFill>
              </a:rPr>
              <a:t>覆寫</a:t>
            </a:r>
            <a:r>
              <a:rPr lang="en-US" altLang="zh-TW" sz="2800">
                <a:solidFill>
                  <a:srgbClr val="FFC000"/>
                </a:solidFill>
              </a:rPr>
              <a:t>(override)</a:t>
            </a:r>
            <a:r>
              <a:rPr lang="zh-TW" altLang="en-US" sz="2800"/>
              <a:t>是指將</a:t>
            </a:r>
            <a:r>
              <a:rPr lang="zh-TW" altLang="en-US" sz="2800">
                <a:solidFill>
                  <a:srgbClr val="00B0F0"/>
                </a:solidFill>
              </a:rPr>
              <a:t>父類別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r>
              <a:rPr lang="zh-TW" altLang="en-US" sz="2800"/>
              <a:t>重新寫一次</a:t>
            </a:r>
            <a:endParaRPr lang="en-US" altLang="zh-TW" sz="2800"/>
          </a:p>
          <a:p>
            <a:r>
              <a:rPr lang="zh-TW" altLang="en-US" sz="2800"/>
              <a:t>若</a:t>
            </a:r>
            <a:r>
              <a:rPr lang="zh-TW" altLang="en-US" sz="2800">
                <a:solidFill>
                  <a:srgbClr val="FFC000"/>
                </a:solidFill>
              </a:rPr>
              <a:t>呼叫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的該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r>
              <a:rPr lang="zh-TW" altLang="en-US" sz="2800"/>
              <a:t>時，會執行</a:t>
            </a:r>
            <a:r>
              <a:rPr lang="zh-TW" altLang="en-US" sz="2800">
                <a:solidFill>
                  <a:srgbClr val="FFC000"/>
                </a:solidFill>
              </a:rPr>
              <a:t>覆寫</a:t>
            </a:r>
            <a:r>
              <a:rPr lang="zh-TW" altLang="en-US" sz="2800"/>
              <a:t>過的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若要覆寫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r>
              <a:rPr lang="zh-TW" altLang="en-US" sz="2800"/>
              <a:t>，格式如下：</a:t>
            </a:r>
            <a:endParaRPr lang="en-US" altLang="zh-TW" sz="280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91B1250-D0D9-46AB-BB9E-255C6DF3AC8A}"/>
              </a:ext>
            </a:extLst>
          </p:cNvPr>
          <p:cNvGrpSpPr/>
          <p:nvPr/>
        </p:nvGrpSpPr>
        <p:grpSpPr>
          <a:xfrm>
            <a:off x="838199" y="2462408"/>
            <a:ext cx="10515599" cy="3046988"/>
            <a:chOff x="838199" y="3802851"/>
            <a:chExt cx="10515599" cy="3046988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A397531-993D-4706-B6AA-E2C25095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802851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1600">
                  <a:solidFill>
                    <a:srgbClr val="00B0F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父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子類別名稱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父類別名稱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@Override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A54985A-C09C-4878-A0A5-1C68EA7488F5}"/>
                </a:ext>
              </a:extLst>
            </p:cNvPr>
            <p:cNvSpPr txBox="1"/>
            <p:nvPr/>
          </p:nvSpPr>
          <p:spPr>
            <a:xfrm>
              <a:off x="10720291" y="651128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FDF4BB8-76B1-40FC-964B-DB85A5F2047E}"/>
              </a:ext>
            </a:extLst>
          </p:cNvPr>
          <p:cNvSpPr txBox="1">
            <a:spLocks/>
          </p:cNvSpPr>
          <p:nvPr/>
        </p:nvSpPr>
        <p:spPr>
          <a:xfrm>
            <a:off x="838200" y="5509396"/>
            <a:ext cx="10515600" cy="996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</a:t>
            </a:r>
            <a:r>
              <a:rPr lang="zh-TW" altLang="en-US">
                <a:solidFill>
                  <a:srgbClr val="FFFF00"/>
                </a:solidFill>
              </a:rPr>
              <a:t>以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zh-TW" altLang="en-US">
                <a:solidFill>
                  <a:srgbClr val="FFFF00"/>
                </a:solidFill>
              </a:rPr>
              <a:t> 開頭的是一種特殊的</a:t>
            </a:r>
            <a:r>
              <a:rPr lang="zh-TW" altLang="en-US">
                <a:solidFill>
                  <a:srgbClr val="00B0F0"/>
                </a:solidFill>
              </a:rPr>
              <a:t>註解</a:t>
            </a:r>
            <a:r>
              <a:rPr lang="zh-TW" altLang="en-US">
                <a:solidFill>
                  <a:srgbClr val="FFFF00"/>
                </a:solidFill>
              </a:rPr>
              <a:t>，能讓編譯器檢查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FFFF00"/>
                </a:solidFill>
              </a:rPr>
              <a:t>建議加上，避免程式執行不符預期或出現</a:t>
            </a:r>
            <a:r>
              <a:rPr lang="zh-TW" altLang="en-US">
                <a:solidFill>
                  <a:srgbClr val="00B0F0"/>
                </a:solidFill>
              </a:rPr>
              <a:t>執行時期例外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99479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D21E960-9E0C-4247-AD59-C42A79CC0378}"/>
              </a:ext>
            </a:extLst>
          </p:cNvPr>
          <p:cNvGrpSpPr/>
          <p:nvPr/>
        </p:nvGrpSpPr>
        <p:grpSpPr>
          <a:xfrm>
            <a:off x="550893" y="1034370"/>
            <a:ext cx="11090215" cy="5682699"/>
            <a:chOff x="550893" y="1034370"/>
            <a:chExt cx="11090215" cy="568269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0E4EC9E-8691-45E9-A8CE-6A7251333F4D}"/>
                </a:ext>
              </a:extLst>
            </p:cNvPr>
            <p:cNvGrpSpPr/>
            <p:nvPr/>
          </p:nvGrpSpPr>
          <p:grpSpPr>
            <a:xfrm>
              <a:off x="550893" y="1038591"/>
              <a:ext cx="11090215" cy="5678478"/>
              <a:chOff x="438150" y="1034109"/>
              <a:chExt cx="11090215" cy="5678478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1CFE6C22-CF4F-4748-82E5-9E2AC1592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3873348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2EA51A79-16A6-4BEB-83B9-314B9F5CD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1034109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390B5F4D-A3B8-4FD3-B64C-44DFEFBC4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2742269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en-US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01E32EB-9A89-438D-89E0-F997C2509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1034109"/>
                <a:ext cx="4605748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A1EFE94-CAA5-46B9-A58F-9FA3BC473EB5}"/>
                </a:ext>
              </a:extLst>
            </p:cNvPr>
            <p:cNvSpPr txBox="1"/>
            <p:nvPr/>
          </p:nvSpPr>
          <p:spPr>
            <a:xfrm>
              <a:off x="10949892" y="63435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7BC8A33-EB57-47CC-8A66-2B7FF5A6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401" y="1034370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C48139E-4C46-4C2A-AE51-10E2A53A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1B236F-1C74-4423-B538-FA42FAF2221D}"/>
              </a:ext>
            </a:extLst>
          </p:cNvPr>
          <p:cNvGrpSpPr/>
          <p:nvPr/>
        </p:nvGrpSpPr>
        <p:grpSpPr>
          <a:xfrm>
            <a:off x="7590137" y="3539308"/>
            <a:ext cx="4050970" cy="830997"/>
            <a:chOff x="1768805" y="2995825"/>
            <a:chExt cx="4050970" cy="830997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EB78628C-4903-4EA7-B390-8079AA4A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805" y="2995825"/>
              <a:ext cx="4050970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16D94EB-C646-4D5D-9E65-0B8D8547D559}"/>
                </a:ext>
              </a:extLst>
            </p:cNvPr>
            <p:cNvSpPr txBox="1"/>
            <p:nvPr/>
          </p:nvSpPr>
          <p:spPr>
            <a:xfrm>
              <a:off x="5034697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8C592E2-1200-48CA-9CF3-AB75BE2FB04D}"/>
              </a:ext>
            </a:extLst>
          </p:cNvPr>
          <p:cNvSpPr/>
          <p:nvPr/>
        </p:nvSpPr>
        <p:spPr>
          <a:xfrm>
            <a:off x="1790700" y="2217420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C63D7D3-F930-4C48-8A7D-E21104D8DA16}"/>
              </a:ext>
            </a:extLst>
          </p:cNvPr>
          <p:cNvSpPr/>
          <p:nvPr/>
        </p:nvSpPr>
        <p:spPr>
          <a:xfrm>
            <a:off x="1724025" y="189267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2398912-F245-479D-AFC2-041F01ADBD5B}"/>
              </a:ext>
            </a:extLst>
          </p:cNvPr>
          <p:cNvSpPr/>
          <p:nvPr/>
        </p:nvSpPr>
        <p:spPr>
          <a:xfrm>
            <a:off x="1724025" y="1569505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18632F3-90FF-4E27-9006-643B6729A648}"/>
              </a:ext>
            </a:extLst>
          </p:cNvPr>
          <p:cNvSpPr/>
          <p:nvPr/>
        </p:nvSpPr>
        <p:spPr>
          <a:xfrm>
            <a:off x="5880100" y="601771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5DF33A3-EE3C-4B1E-898B-C26F077CCB77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FC31360-BE54-4C7B-86BD-D219E4EFD1EC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DA6D5CE-BB05-4636-AAAF-9F3B022BF28A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609850" y="2301717"/>
            <a:ext cx="3270250" cy="38002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0318340-15BF-4C83-8DE0-C82852CBDAB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2543175" y="1976968"/>
            <a:ext cx="3336925" cy="129727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47FFA14-370A-4B8E-946D-0DA6134EC66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401763" y="1653802"/>
            <a:ext cx="322262" cy="260992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7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746183FD-5BB6-4702-814E-A0E235DA812F}"/>
              </a:ext>
            </a:extLst>
          </p:cNvPr>
          <p:cNvGrpSpPr/>
          <p:nvPr/>
        </p:nvGrpSpPr>
        <p:grpSpPr>
          <a:xfrm>
            <a:off x="318248" y="1186061"/>
            <a:ext cx="11555504" cy="5256712"/>
            <a:chOff x="318248" y="1186061"/>
            <a:chExt cx="11555504" cy="525671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CD68CF2F-EA39-40C8-AD1B-77DB33F4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1186061"/>
              <a:ext cx="4801314" cy="14465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8FD1FC9-A735-4927-A30F-2DAA7FBC6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2626344"/>
              <a:ext cx="4801314" cy="38164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50A3388-0337-4777-85B9-0240BF01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562" y="2287789"/>
              <a:ext cx="6754190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getAge(),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6863710-BB7D-4D00-ADAD-435E5C19A964}"/>
                </a:ext>
              </a:extLst>
            </p:cNvPr>
            <p:cNvSpPr txBox="1"/>
            <p:nvPr/>
          </p:nvSpPr>
          <p:spPr>
            <a:xfrm>
              <a:off x="11178054" y="607344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6C9B0615-2969-47D3-9454-CA45E014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563" y="228778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36CBE07-D9C1-4424-92F7-5C666FB4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super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8FC6C-7AD5-4AE7-9201-C15B2468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009" y="1182186"/>
            <a:ext cx="6665260" cy="444490"/>
          </a:xfrm>
        </p:spPr>
        <p:txBody>
          <a:bodyPr>
            <a:normAutofit/>
          </a:bodyPr>
          <a:lstStyle/>
          <a:p>
            <a:r>
              <a:rPr lang="zh-TW" altLang="en-US" sz="2400"/>
              <a:t>要存取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未覆寫的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，須使用以下格式：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F42B956-0B7E-466E-A636-21DD4BCF7A65}"/>
              </a:ext>
            </a:extLst>
          </p:cNvPr>
          <p:cNvGrpSpPr/>
          <p:nvPr/>
        </p:nvGrpSpPr>
        <p:grpSpPr>
          <a:xfrm>
            <a:off x="5204009" y="1672841"/>
            <a:ext cx="6669743" cy="461665"/>
            <a:chOff x="10143562" y="2886076"/>
            <a:chExt cx="6669743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645CA1A-69A7-45E9-AD2D-35D6048D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3562" y="2886076"/>
              <a:ext cx="666974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super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192234A-F08B-4C5A-AC9A-B7B61B0B7762}"/>
                </a:ext>
              </a:extLst>
            </p:cNvPr>
            <p:cNvSpPr txBox="1"/>
            <p:nvPr/>
          </p:nvSpPr>
          <p:spPr>
            <a:xfrm>
              <a:off x="16122090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B089FC5-F530-4EC4-9B06-A5F69BED2F64}"/>
              </a:ext>
            </a:extLst>
          </p:cNvPr>
          <p:cNvGrpSpPr/>
          <p:nvPr/>
        </p:nvGrpSpPr>
        <p:grpSpPr>
          <a:xfrm>
            <a:off x="7543362" y="5111215"/>
            <a:ext cx="4325907" cy="584775"/>
            <a:chOff x="1493868" y="3118936"/>
            <a:chExt cx="4325907" cy="58477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F8704E1C-9A27-461F-8D6C-8D6224EB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868" y="3118936"/>
              <a:ext cx="432590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79CBE4-CAE0-4046-8B98-EFA48E7DDC04}"/>
                </a:ext>
              </a:extLst>
            </p:cNvPr>
            <p:cNvSpPr txBox="1"/>
            <p:nvPr/>
          </p:nvSpPr>
          <p:spPr>
            <a:xfrm>
              <a:off x="5034697" y="339593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379780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F3AFC863-DA93-4803-AC9B-FE02ED36688C}"/>
              </a:ext>
            </a:extLst>
          </p:cNvPr>
          <p:cNvGrpSpPr/>
          <p:nvPr/>
        </p:nvGrpSpPr>
        <p:grpSpPr>
          <a:xfrm>
            <a:off x="5068585" y="1156859"/>
            <a:ext cx="6879128" cy="5262979"/>
            <a:chOff x="5068585" y="1156859"/>
            <a:chExt cx="6879128" cy="5262979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D2C2A7B8-A7B5-4578-BD85-DC2E24808F98}"/>
                </a:ext>
              </a:extLst>
            </p:cNvPr>
            <p:cNvGrpSpPr/>
            <p:nvPr/>
          </p:nvGrpSpPr>
          <p:grpSpPr>
            <a:xfrm>
              <a:off x="5068585" y="1156859"/>
              <a:ext cx="6879128" cy="5262979"/>
              <a:chOff x="5095015" y="1396254"/>
              <a:chExt cx="6879128" cy="5262979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3A18768-351B-47DC-8D20-A9B6EE85F919}"/>
                  </a:ext>
                </a:extLst>
              </p:cNvPr>
              <p:cNvSpPr/>
              <p:nvPr/>
            </p:nvSpPr>
            <p:spPr>
              <a:xfrm>
                <a:off x="9240702" y="1396254"/>
                <a:ext cx="2733441" cy="221599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E1E71CA7-CA10-4F18-ABD3-3D615C08E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1396254"/>
                <a:ext cx="4145687" cy="15696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Whale whale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whale.printInfo();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7EE0DF76-43DF-4C63-9941-6498296F5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2965914"/>
                <a:ext cx="4145687" cy="64633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847207E8-1FFF-4CEE-96FA-E1E640170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3612245"/>
                <a:ext cx="3401893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length;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width;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長度：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寬度：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CEC6B97F-FF44-4EAD-AD02-ECA803C55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6908" y="3612245"/>
                <a:ext cx="3477235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37" name="圖片 36">
              <a:hlinkClick r:id="rId2"/>
              <a:extLst>
                <a:ext uri="{FF2B5EF4-FFF2-40B4-BE49-F238E27FC236}">
                  <a16:creationId xmlns:a16="http://schemas.microsoft.com/office/drawing/2014/main" id="{7B7FE4F3-617D-4A36-ABB3-6B1F5C30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9007" y="115685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87" y="1255471"/>
            <a:ext cx="4713195" cy="1505301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98E2D51-568C-4774-A690-1624CEB05902}"/>
              </a:ext>
            </a:extLst>
          </p:cNvPr>
          <p:cNvGrpSpPr/>
          <p:nvPr/>
        </p:nvGrpSpPr>
        <p:grpSpPr>
          <a:xfrm>
            <a:off x="244286" y="2760772"/>
            <a:ext cx="4713195" cy="830997"/>
            <a:chOff x="838199" y="4707247"/>
            <a:chExt cx="4713195" cy="83099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52F473F8-99EE-43F9-8D4B-398FF9C1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707247"/>
              <a:ext cx="4713195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abstract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C47FCC-ADE5-4E96-8479-96C96D578F8B}"/>
                </a:ext>
              </a:extLst>
            </p:cNvPr>
            <p:cNvSpPr txBox="1"/>
            <p:nvPr/>
          </p:nvSpPr>
          <p:spPr>
            <a:xfrm>
              <a:off x="4917887" y="519969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1579B9F6-82D6-4FE8-B59F-6F75DAAA367F}"/>
              </a:ext>
            </a:extLst>
          </p:cNvPr>
          <p:cNvSpPr txBox="1">
            <a:spLocks/>
          </p:cNvSpPr>
          <p:nvPr/>
        </p:nvSpPr>
        <p:spPr>
          <a:xfrm>
            <a:off x="244287" y="3659226"/>
            <a:ext cx="4713195" cy="269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/>
              <a:t>在該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不可以定義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的執行內容</a:t>
            </a:r>
            <a:endParaRPr lang="en-US" altLang="zh-TW"/>
          </a:p>
          <a:p>
            <a:r>
              <a:rPr lang="zh-TW" altLang="en-US"/>
              <a:t>以分號結尾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89F2CD1-60F3-4629-84CA-8ACF0CDE10CD}"/>
              </a:ext>
            </a:extLst>
          </p:cNvPr>
          <p:cNvGrpSpPr/>
          <p:nvPr/>
        </p:nvGrpSpPr>
        <p:grpSpPr>
          <a:xfrm>
            <a:off x="8470478" y="2308217"/>
            <a:ext cx="3477235" cy="707886"/>
            <a:chOff x="1025011" y="3057381"/>
            <a:chExt cx="3477235" cy="707886"/>
          </a:xfrm>
        </p:grpSpPr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039FBDD8-51C4-4594-BC73-90878138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11" y="3057381"/>
              <a:ext cx="3477235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F03EC5F-C7D5-4FCC-8123-266E4CA76E94}"/>
                </a:ext>
              </a:extLst>
            </p:cNvPr>
            <p:cNvSpPr txBox="1"/>
            <p:nvPr/>
          </p:nvSpPr>
          <p:spPr>
            <a:xfrm>
              <a:off x="3717168" y="3457490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81130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7BF0A-B39E-46E4-8979-2B95BAD0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93" y="0"/>
            <a:ext cx="4605746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388B2-FEE9-44CB-B53C-0B639026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639" y="146719"/>
            <a:ext cx="6484466" cy="887859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多型</a:t>
            </a:r>
            <a:r>
              <a:rPr lang="en-US" altLang="zh-TW" sz="2400">
                <a:solidFill>
                  <a:srgbClr val="00B0F0"/>
                </a:solidFill>
              </a:rPr>
              <a:t>(polymorphism)</a:t>
            </a:r>
            <a:r>
              <a:rPr lang="zh-TW" altLang="en-US" sz="2400"/>
              <a:t>是指</a:t>
            </a:r>
            <a:endParaRPr lang="en-US" altLang="zh-TW" sz="2400"/>
          </a:p>
          <a:p>
            <a:r>
              <a:rPr lang="zh-TW" altLang="en-US" sz="2400">
                <a:solidFill>
                  <a:srgbClr val="FFFF00"/>
                </a:solidFill>
              </a:rPr>
              <a:t>通過同一套方式操作不同種類的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D3B79991-C2DD-40DA-BDA0-202BCCD30303}"/>
              </a:ext>
            </a:extLst>
          </p:cNvPr>
          <p:cNvGrpSpPr/>
          <p:nvPr/>
        </p:nvGrpSpPr>
        <p:grpSpPr>
          <a:xfrm>
            <a:off x="550892" y="1054371"/>
            <a:ext cx="11090216" cy="5678478"/>
            <a:chOff x="550892" y="1054371"/>
            <a:chExt cx="11090216" cy="567847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DEDAAE9-8868-403C-979C-AD23DF3E2E0D}"/>
                </a:ext>
              </a:extLst>
            </p:cNvPr>
            <p:cNvGrpSpPr/>
            <p:nvPr/>
          </p:nvGrpSpPr>
          <p:grpSpPr>
            <a:xfrm>
              <a:off x="550892" y="1054371"/>
              <a:ext cx="11090216" cy="5678478"/>
              <a:chOff x="838199" y="1115156"/>
              <a:chExt cx="11090216" cy="5678478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718FD19A-B649-4C8B-B724-3146293EE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199" y="1115156"/>
                <a:ext cx="4605747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person1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person1.printInfo();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person2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person2.printInfo();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person3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person3.printInfo();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88975D3C-D10C-480E-86EC-EA205CFC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23316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861F348-B145-4918-8B5B-738BB72DF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1115156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84BF5280-F1BC-42AC-AA0E-C09BC7DDF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3954395"/>
                <a:ext cx="6484466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59975C-F6D0-4F10-90A3-6E82E526A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399" y="1054371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93EE51-4E6A-4BDD-BC0F-0670B902F944}"/>
                </a:ext>
              </a:extLst>
            </p:cNvPr>
            <p:cNvSpPr txBox="1"/>
            <p:nvPr/>
          </p:nvSpPr>
          <p:spPr>
            <a:xfrm>
              <a:off x="10949890" y="63635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F78D857-E2A2-44FE-9E1E-2268EAE751E0}"/>
              </a:ext>
            </a:extLst>
          </p:cNvPr>
          <p:cNvGrpSpPr/>
          <p:nvPr/>
        </p:nvGrpSpPr>
        <p:grpSpPr>
          <a:xfrm>
            <a:off x="7584142" y="3561073"/>
            <a:ext cx="4056964" cy="830997"/>
            <a:chOff x="445283" y="2995825"/>
            <a:chExt cx="4056964" cy="830997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BEEFD3-422D-47A3-B8E6-DD76BC5B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995825"/>
              <a:ext cx="405696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9F0DA6D-EA1A-4C27-94ED-25306C94CCD2}"/>
                </a:ext>
              </a:extLst>
            </p:cNvPr>
            <p:cNvSpPr txBox="1"/>
            <p:nvPr/>
          </p:nvSpPr>
          <p:spPr>
            <a:xfrm>
              <a:off x="3717168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07698EE-23B6-4245-AA53-4A551463DCAD}"/>
              </a:ext>
            </a:extLst>
          </p:cNvPr>
          <p:cNvSpPr/>
          <p:nvPr/>
        </p:nvSpPr>
        <p:spPr>
          <a:xfrm>
            <a:off x="2445543" y="1771709"/>
            <a:ext cx="2389981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1CE5A41-A452-491B-811F-786D66CC4970}"/>
              </a:ext>
            </a:extLst>
          </p:cNvPr>
          <p:cNvSpPr/>
          <p:nvPr/>
        </p:nvSpPr>
        <p:spPr>
          <a:xfrm>
            <a:off x="2445543" y="2095559"/>
            <a:ext cx="2050257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D9870ED-DE25-49DC-A883-65BF363F369D}"/>
              </a:ext>
            </a:extLst>
          </p:cNvPr>
          <p:cNvSpPr/>
          <p:nvPr/>
        </p:nvSpPr>
        <p:spPr>
          <a:xfrm>
            <a:off x="1202530" y="177170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D30F25A-B95E-4B0D-9616-C520FF6FF2BF}"/>
              </a:ext>
            </a:extLst>
          </p:cNvPr>
          <p:cNvSpPr/>
          <p:nvPr/>
        </p:nvSpPr>
        <p:spPr>
          <a:xfrm>
            <a:off x="1202530" y="209555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B5DA43F-AD87-4B86-8A19-3F766B3766BE}"/>
              </a:ext>
            </a:extLst>
          </p:cNvPr>
          <p:cNvSpPr/>
          <p:nvPr/>
        </p:nvSpPr>
        <p:spPr>
          <a:xfrm>
            <a:off x="3023347" y="2295507"/>
            <a:ext cx="2212042" cy="107156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>
                <a:solidFill>
                  <a:srgbClr val="00B0F0"/>
                </a:solidFill>
              </a:rPr>
              <a:t>Worker</a:t>
            </a:r>
            <a:r>
              <a:rPr lang="en-US" altLang="zh-TW" sz="1600"/>
              <a:t> </a:t>
            </a:r>
            <a:r>
              <a:rPr lang="zh-TW" altLang="en-US" sz="1600"/>
              <a:t>和 </a:t>
            </a:r>
            <a:r>
              <a:rPr lang="en-US" altLang="zh-TW" sz="1600">
                <a:solidFill>
                  <a:srgbClr val="00B0F0"/>
                </a:solidFill>
              </a:rPr>
              <a:t>Student</a:t>
            </a:r>
          </a:p>
          <a:p>
            <a:r>
              <a:rPr lang="zh-TW" altLang="en-US" sz="1600">
                <a:solidFill>
                  <a:srgbClr val="FFC000"/>
                </a:solidFill>
              </a:rPr>
              <a:t>繼承</a:t>
            </a:r>
            <a:r>
              <a:rPr lang="zh-TW" altLang="en-US" sz="1600"/>
              <a:t> </a:t>
            </a:r>
            <a:r>
              <a:rPr lang="en-US" altLang="zh-TW" sz="1600">
                <a:solidFill>
                  <a:srgbClr val="00B0F0"/>
                </a:solidFill>
              </a:rPr>
              <a:t>Person</a:t>
            </a:r>
          </a:p>
          <a:p>
            <a:r>
              <a:rPr lang="zh-TW" altLang="en-US" sz="1600">
                <a:solidFill>
                  <a:srgbClr val="FFFF00"/>
                </a:solidFill>
              </a:rPr>
              <a:t>所以前二者的</a:t>
            </a:r>
            <a:r>
              <a:rPr lang="zh-TW" altLang="en-US" sz="1600">
                <a:solidFill>
                  <a:srgbClr val="00B0F0"/>
                </a:solidFill>
              </a:rPr>
              <a:t>實例</a:t>
            </a:r>
            <a:endParaRPr lang="en-US" altLang="zh-TW" sz="1600">
              <a:solidFill>
                <a:srgbClr val="00B0F0"/>
              </a:solidFill>
            </a:endParaRPr>
          </a:p>
          <a:p>
            <a:r>
              <a:rPr lang="zh-TW" altLang="en-US" sz="1600">
                <a:solidFill>
                  <a:srgbClr val="FFFF00"/>
                </a:solidFill>
              </a:rPr>
              <a:t>一定是後者的</a:t>
            </a:r>
            <a:r>
              <a:rPr lang="zh-TW" altLang="en-US" sz="1600">
                <a:solidFill>
                  <a:srgbClr val="00B0F0"/>
                </a:solidFill>
              </a:rPr>
              <a:t>實例</a:t>
            </a: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93C4B34-97B9-4EFA-8DC4-55CCE8C18AD0}"/>
              </a:ext>
            </a:extLst>
          </p:cNvPr>
          <p:cNvSpPr/>
          <p:nvPr/>
        </p:nvSpPr>
        <p:spPr>
          <a:xfrm>
            <a:off x="1796863" y="2255052"/>
            <a:ext cx="819150" cy="12233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84D6F99-DD67-44C3-B672-7C53EEFBD1D8}"/>
              </a:ext>
            </a:extLst>
          </p:cNvPr>
          <p:cNvSpPr/>
          <p:nvPr/>
        </p:nvSpPr>
        <p:spPr>
          <a:xfrm>
            <a:off x="1796863" y="1930303"/>
            <a:ext cx="819150" cy="12233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4D9EBD9-9847-49E0-877C-B00C07C05C02}"/>
              </a:ext>
            </a:extLst>
          </p:cNvPr>
          <p:cNvSpPr/>
          <p:nvPr/>
        </p:nvSpPr>
        <p:spPr>
          <a:xfrm>
            <a:off x="1796863" y="1606325"/>
            <a:ext cx="819150" cy="123958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36C939B-1A07-4282-BA46-23B25A8B7305}"/>
              </a:ext>
            </a:extLst>
          </p:cNvPr>
          <p:cNvCxnSpPr>
            <a:cxnSpLocks/>
            <a:stCxn id="27" idx="3"/>
            <a:endCxn id="70" idx="1"/>
          </p:cNvCxnSpPr>
          <p:nvPr/>
        </p:nvCxnSpPr>
        <p:spPr>
          <a:xfrm>
            <a:off x="2616013" y="2316219"/>
            <a:ext cx="3264087" cy="380483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2BA574E-B7E8-4612-AEE6-23B7D8CB68ED}"/>
              </a:ext>
            </a:extLst>
          </p:cNvPr>
          <p:cNvCxnSpPr>
            <a:cxnSpLocks/>
            <a:stCxn id="28" idx="3"/>
            <a:endCxn id="72" idx="1"/>
          </p:cNvCxnSpPr>
          <p:nvPr/>
        </p:nvCxnSpPr>
        <p:spPr>
          <a:xfrm>
            <a:off x="2616013" y="1991470"/>
            <a:ext cx="3264087" cy="128276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9782899-1193-4EFC-AE6C-7E29AC17474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38275" y="1668304"/>
            <a:ext cx="358588" cy="259542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D33FB27-9F6B-42EC-BD39-CA628CB39474}"/>
              </a:ext>
            </a:extLst>
          </p:cNvPr>
          <p:cNvSpPr/>
          <p:nvPr/>
        </p:nvSpPr>
        <p:spPr>
          <a:xfrm>
            <a:off x="5880100" y="603676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59915208-3E2C-4F4E-A10C-FED894EE1E9B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50087A82-8242-4D04-91F7-D9A5B542ADA7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26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70" grpId="0" animBg="1"/>
      <p:bldP spid="71" grpId="0" animBg="1"/>
      <p:bldP spid="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57" y="0"/>
            <a:ext cx="4307153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17" name="內容版面配置區 14">
            <a:extLst>
              <a:ext uri="{FF2B5EF4-FFF2-40B4-BE49-F238E27FC236}">
                <a16:creationId xmlns:a16="http://schemas.microsoft.com/office/drawing/2014/main" id="{309CE595-63D3-45A3-BBE4-F3F561395846}"/>
              </a:ext>
            </a:extLst>
          </p:cNvPr>
          <p:cNvSpPr txBox="1">
            <a:spLocks/>
          </p:cNvSpPr>
          <p:nvPr/>
        </p:nvSpPr>
        <p:spPr>
          <a:xfrm>
            <a:off x="8127588" y="363285"/>
            <a:ext cx="3805333" cy="411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程式碼中為</a:t>
            </a:r>
            <a:endParaRPr lang="en-US" altLang="zh-TW" sz="2400"/>
          </a:p>
          <a:p>
            <a:r>
              <a:rPr lang="zh-TW" altLang="en-US" sz="2400"/>
              <a:t>每個 </a:t>
            </a:r>
            <a:r>
              <a:rPr lang="en-US" altLang="zh-TW" sz="2400">
                <a:solidFill>
                  <a:srgbClr val="92D050"/>
                </a:solidFill>
              </a:rPr>
              <a:t>Animal</a:t>
            </a:r>
            <a:r>
              <a:rPr lang="en-US" altLang="zh-TW" sz="2400"/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FFC000"/>
                </a:solidFill>
              </a:rPr>
              <a:t>重載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FFFF00"/>
                </a:solidFill>
              </a:rPr>
              <a:t>printInfo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考慮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Animal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</a:p>
          <a:p>
            <a:r>
              <a:rPr lang="zh-TW" altLang="en-US" sz="2400"/>
              <a:t>有更多的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則</a:t>
            </a:r>
            <a:r>
              <a:rPr lang="zh-TW" altLang="en-US" sz="2400">
                <a:solidFill>
                  <a:srgbClr val="FFC000"/>
                </a:solidFill>
              </a:rPr>
              <a:t>重載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的做法</a:t>
            </a:r>
            <a:endParaRPr lang="en-US" altLang="zh-TW" sz="2400"/>
          </a:p>
          <a:p>
            <a:r>
              <a:rPr lang="zh-TW" altLang="en-US" sz="2400"/>
              <a:t>不切實際</a:t>
            </a:r>
            <a:endParaRPr lang="en-US" altLang="zh-TW" sz="2400"/>
          </a:p>
          <a:p>
            <a:r>
              <a:rPr lang="zh-TW" altLang="en-US" sz="2400"/>
              <a:t>可使用</a:t>
            </a:r>
            <a:r>
              <a:rPr lang="zh-TW" altLang="en-US" sz="2400">
                <a:solidFill>
                  <a:srgbClr val="00B0F0"/>
                </a:solidFill>
              </a:rPr>
              <a:t>多型</a:t>
            </a:r>
            <a:r>
              <a:rPr lang="zh-TW" altLang="en-US" sz="2400"/>
              <a:t>解決此問題</a:t>
            </a:r>
            <a:endParaRPr lang="en-US" altLang="zh-TW" sz="2400"/>
          </a:p>
          <a:p>
            <a:r>
              <a:rPr lang="zh-TW" altLang="en-US" sz="2400"/>
              <a:t>修改後的程式碼如下：</a:t>
            </a:r>
            <a:endParaRPr lang="en-US" altLang="zh-TW" sz="2400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F52DE1C-DD71-413B-8A44-01B0D339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" y="1225103"/>
            <a:ext cx="4307153" cy="1908171"/>
          </a:xfrm>
        </p:spPr>
        <p:txBody>
          <a:bodyPr>
            <a:normAutofit/>
          </a:bodyPr>
          <a:lstStyle/>
          <a:p>
            <a:r>
              <a:rPr lang="zh-TW" altLang="en-US" sz="2400"/>
              <a:t>下方程式碼定義了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靜態方法 </a:t>
            </a:r>
            <a:r>
              <a:rPr lang="en-US" altLang="zh-TW" sz="2400">
                <a:solidFill>
                  <a:srgbClr val="FFFF00"/>
                </a:solidFill>
              </a:rPr>
              <a:t>printInfo</a:t>
            </a:r>
          </a:p>
          <a:p>
            <a:r>
              <a:rPr lang="zh-TW" altLang="en-US" sz="2400"/>
              <a:t>讓傳入的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該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/>
              <a:t>的 </a:t>
            </a:r>
            <a:r>
              <a:rPr lang="en-US" altLang="zh-TW" sz="2400">
                <a:solidFill>
                  <a:srgbClr val="FFC000"/>
                </a:solidFill>
              </a:rPr>
              <a:t>printInfo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9BD95CA-5DA5-4676-AF77-026C13AF1160}"/>
              </a:ext>
            </a:extLst>
          </p:cNvPr>
          <p:cNvGrpSpPr/>
          <p:nvPr/>
        </p:nvGrpSpPr>
        <p:grpSpPr>
          <a:xfrm>
            <a:off x="321756" y="363285"/>
            <a:ext cx="7704064" cy="6093976"/>
            <a:chOff x="230316" y="363285"/>
            <a:chExt cx="7704064" cy="6093976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85717C2-98BA-4D78-8FB0-5CE3A693D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7" y="3133274"/>
              <a:ext cx="430217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6" y="4333603"/>
              <a:ext cx="4302170" cy="21236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67B0E7F-7C42-454E-A902-4E5B77867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487" y="3410273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F774991-6410-4C87-931E-52691716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334" y="363285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7241012" y="608792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922708A-15C5-4331-868E-90ABF556A3A8}"/>
              </a:ext>
            </a:extLst>
          </p:cNvPr>
          <p:cNvGrpSpPr/>
          <p:nvPr/>
        </p:nvGrpSpPr>
        <p:grpSpPr>
          <a:xfrm>
            <a:off x="8127587" y="4432595"/>
            <a:ext cx="3805334" cy="1384995"/>
            <a:chOff x="8036147" y="2746895"/>
            <a:chExt cx="3805334" cy="1384995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FDC241B-EE17-46DF-8910-B53EF6A41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6147" y="2746895"/>
              <a:ext cx="3805334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28FC036-B0D0-477E-9C54-E7A7FB5C7219}"/>
                </a:ext>
              </a:extLst>
            </p:cNvPr>
            <p:cNvSpPr txBox="1"/>
            <p:nvPr/>
          </p:nvSpPr>
          <p:spPr>
            <a:xfrm>
              <a:off x="11259270" y="38241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4AC4904-3EBD-4ED7-B24D-E7B882AE71C2}"/>
              </a:ext>
            </a:extLst>
          </p:cNvPr>
          <p:cNvGrpSpPr/>
          <p:nvPr/>
        </p:nvGrpSpPr>
        <p:grpSpPr>
          <a:xfrm>
            <a:off x="8127586" y="5872486"/>
            <a:ext cx="3805333" cy="584775"/>
            <a:chOff x="1783077" y="3118936"/>
            <a:chExt cx="3805333" cy="584775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82B99A37-0B73-4422-8A01-1DAB85F8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077" y="3118936"/>
              <a:ext cx="3805333" cy="58477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74624EC-17E0-4866-B5FC-D783B0168591}"/>
                </a:ext>
              </a:extLst>
            </p:cNvPr>
            <p:cNvSpPr txBox="1"/>
            <p:nvPr/>
          </p:nvSpPr>
          <p:spPr>
            <a:xfrm>
              <a:off x="4803332" y="3391346"/>
              <a:ext cx="7850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8872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172E3-BB34-449E-9621-E937AE1B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類別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5E0E517-0065-42A8-8BF5-78FBE742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599" cy="462121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r>
              <a:rPr lang="zh-TW" altLang="en-US">
                <a:latin typeface="+mj-lt"/>
              </a:rPr>
              <a:t>定義方式如右，名稱建議使用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大駝峰命名法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也可以在前方加上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>
                <a:latin typeface="+mj-lt"/>
              </a:rPr>
              <a:t>中的</a:t>
            </a:r>
            <a:r>
              <a:rPr lang="en-US" altLang="zh-TW">
                <a:latin typeface="+mj-lt"/>
              </a:rPr>
              <a:t>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public</a:t>
            </a:r>
          </a:p>
          <a:p>
            <a:r>
              <a:rPr lang="zh-TW" altLang="en-US">
                <a:latin typeface="+mj-lt"/>
              </a:rPr>
              <a:t>表示</a:t>
            </a:r>
            <a:r>
              <a:rPr lang="zh-TW" altLang="en-US">
                <a:solidFill>
                  <a:srgbClr val="FFFF00"/>
                </a:solidFill>
                <a:latin typeface="+mj-lt"/>
              </a:rPr>
              <a:t>公開的</a:t>
            </a:r>
          </a:p>
          <a:p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一個檔案中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可以有多個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頂級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(top level)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但只能有一個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且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r>
              <a:rPr lang="zh-TW" altLang="en-US">
                <a:latin typeface="+mj-lt"/>
              </a:rPr>
              <a:t>的名稱要和檔名一致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A58B64F-F778-42D3-A650-0351DAD980D5}"/>
              </a:ext>
            </a:extLst>
          </p:cNvPr>
          <p:cNvGrpSpPr/>
          <p:nvPr/>
        </p:nvGrpSpPr>
        <p:grpSpPr>
          <a:xfrm>
            <a:off x="8516470" y="1690688"/>
            <a:ext cx="2837330" cy="1569660"/>
            <a:chOff x="2810435" y="2617694"/>
            <a:chExt cx="2837330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F606AAC-C663-4E0A-846B-35681603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617694"/>
              <a:ext cx="283732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DF18489-3552-4146-A9D8-F4E3DDB23F34}"/>
                </a:ext>
              </a:extLst>
            </p:cNvPr>
            <p:cNvSpPr txBox="1"/>
            <p:nvPr/>
          </p:nvSpPr>
          <p:spPr>
            <a:xfrm>
              <a:off x="4956550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3E1905D-35F2-4296-9374-FF9751829747}"/>
              </a:ext>
            </a:extLst>
          </p:cNvPr>
          <p:cNvGrpSpPr/>
          <p:nvPr/>
        </p:nvGrpSpPr>
        <p:grpSpPr>
          <a:xfrm>
            <a:off x="7109012" y="4742240"/>
            <a:ext cx="4244789" cy="1569660"/>
            <a:chOff x="7109012" y="2617694"/>
            <a:chExt cx="4244789" cy="1569660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2C6E13E-268B-4B28-8372-E08AF7E4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012" y="2617694"/>
              <a:ext cx="424478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AB138BC-E3CF-4C83-A7FC-FD4A7E2D0662}"/>
                </a:ext>
              </a:extLst>
            </p:cNvPr>
            <p:cNvSpPr txBox="1"/>
            <p:nvPr/>
          </p:nvSpPr>
          <p:spPr>
            <a:xfrm>
              <a:off x="10662585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448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46BA0-E2FA-4343-B168-31B5BB4C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B9AF582-AC13-4D87-993D-8B314051E54A}"/>
              </a:ext>
            </a:extLst>
          </p:cNvPr>
          <p:cNvGrpSpPr/>
          <p:nvPr/>
        </p:nvGrpSpPr>
        <p:grpSpPr>
          <a:xfrm>
            <a:off x="522193" y="1614034"/>
            <a:ext cx="11147613" cy="4247317"/>
            <a:chOff x="838199" y="3202687"/>
            <a:chExt cx="11147613" cy="424731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23B6280-59DC-41FD-B60B-7124BEC2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02687"/>
              <a:ext cx="11147613" cy="424731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D68BF8-9427-4F3C-8CC4-E7CACA8FDC04}"/>
                </a:ext>
              </a:extLst>
            </p:cNvPr>
            <p:cNvSpPr txBox="1"/>
            <p:nvPr/>
          </p:nvSpPr>
          <p:spPr>
            <a:xfrm>
              <a:off x="11352305" y="71114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441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D1583-B61C-4DC9-8C0C-0DDB454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動態與靜態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42229-5753-40AC-A6A9-F1A44421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沒有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FFFF00"/>
                </a:solidFill>
              </a:rPr>
              <a:t>動態的</a:t>
            </a:r>
            <a:r>
              <a:rPr lang="zh-TW" altLang="en-US"/>
              <a:t>，有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FFFF00"/>
                </a:solidFill>
              </a:rPr>
              <a:t>靜態的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而兩者的區別在於：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動態的在被使用時才會分配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en-US" altLang="zh-TW">
                <a:solidFill>
                  <a:srgbClr val="00B0F0"/>
                </a:solidFill>
              </a:rPr>
              <a:t>(memory)</a:t>
            </a:r>
          </a:p>
          <a:p>
            <a:r>
              <a:rPr lang="zh-TW" altLang="en-US">
                <a:solidFill>
                  <a:srgbClr val="FFFF00"/>
                </a:solidFill>
              </a:rPr>
              <a:t>而靜態的則是在程式一開始就分配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>
                <a:solidFill>
                  <a:srgbClr val="FFFF00"/>
                </a:solidFill>
              </a:rPr>
              <a:t>需要透過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>
                <a:solidFill>
                  <a:srgbClr val="FFFF00"/>
                </a:solidFill>
              </a:rPr>
              <a:t>則須透過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71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85613-B0BD-461E-BC88-5B49A5E5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78FB8-3493-4F51-A7A0-48CC6563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654"/>
            <a:ext cx="2667000" cy="514163"/>
          </a:xfrm>
        </p:spPr>
        <p:txBody>
          <a:bodyPr/>
          <a:lstStyle/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C31F609-CBC6-485A-8382-FCEF41F0B0F8}"/>
              </a:ext>
            </a:extLst>
          </p:cNvPr>
          <p:cNvGrpSpPr/>
          <p:nvPr/>
        </p:nvGrpSpPr>
        <p:grpSpPr>
          <a:xfrm>
            <a:off x="3505200" y="3277904"/>
            <a:ext cx="7848598" cy="461665"/>
            <a:chOff x="3505200" y="2886076"/>
            <a:chExt cx="784859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A94633-2E24-4834-8BF4-D1F9DF0D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14CDC04-D60A-4196-80D7-AD4598843AFD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C200977-4927-4A87-93CA-CD3941F4BB20}"/>
              </a:ext>
            </a:extLst>
          </p:cNvPr>
          <p:cNvSpPr txBox="1">
            <a:spLocks/>
          </p:cNvSpPr>
          <p:nvPr/>
        </p:nvSpPr>
        <p:spPr>
          <a:xfrm>
            <a:off x="838200" y="386443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0C8465-794E-4269-B11F-9DE1F5A4A80B}"/>
              </a:ext>
            </a:extLst>
          </p:cNvPr>
          <p:cNvGrpSpPr/>
          <p:nvPr/>
        </p:nvGrpSpPr>
        <p:grpSpPr>
          <a:xfrm>
            <a:off x="3505200" y="3877424"/>
            <a:ext cx="7848598" cy="461665"/>
            <a:chOff x="3505200" y="2886076"/>
            <a:chExt cx="7848598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DD0A2C2-38E3-4E4F-94C0-E30D81A7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7C8CEF2-5DC2-4F0C-9FB0-73B2C2DC269A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3FA712F-A169-460D-A85E-E040C1EFC934}"/>
              </a:ext>
            </a:extLst>
          </p:cNvPr>
          <p:cNvSpPr txBox="1">
            <a:spLocks/>
          </p:cNvSpPr>
          <p:nvPr/>
        </p:nvSpPr>
        <p:spPr>
          <a:xfrm>
            <a:off x="838200" y="4532363"/>
            <a:ext cx="10515600" cy="10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類別名稱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715B6AF1-81F6-4F9F-9DC5-4AD039399ED6}"/>
              </a:ext>
            </a:extLst>
          </p:cNvPr>
          <p:cNvSpPr txBox="1">
            <a:spLocks/>
          </p:cNvSpPr>
          <p:nvPr/>
        </p:nvSpPr>
        <p:spPr>
          <a:xfrm>
            <a:off x="838200" y="2110623"/>
            <a:ext cx="10515600" cy="102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要存取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</p:spTree>
    <p:extLst>
      <p:ext uri="{BB962C8B-B14F-4D97-AF65-F5344CB8AC3E}">
        <p14:creationId xmlns:p14="http://schemas.microsoft.com/office/powerpoint/2010/main" val="372842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EEC87-08A6-4F66-8346-22B7AD8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45635-A3EF-4AB7-B5E7-A77B8DC2C5EB}"/>
              </a:ext>
            </a:extLst>
          </p:cNvPr>
          <p:cNvGrpSpPr/>
          <p:nvPr/>
        </p:nvGrpSpPr>
        <p:grpSpPr>
          <a:xfrm>
            <a:off x="838199" y="1212852"/>
            <a:ext cx="10515600" cy="5047536"/>
            <a:chOff x="838199" y="1329393"/>
            <a:chExt cx="10515600" cy="50475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2DD863-B80A-4930-A932-A6B63CF3D190}"/>
                </a:ext>
              </a:extLst>
            </p:cNvPr>
            <p:cNvSpPr/>
            <p:nvPr/>
          </p:nvSpPr>
          <p:spPr>
            <a:xfrm>
              <a:off x="838200" y="1329393"/>
              <a:ext cx="10515598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3E8432-AC15-4AB4-8EB4-B095FA739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29393"/>
              <a:ext cx="5054589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power, 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58277E4-917F-4C39-A9B2-DA5F74A0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982" y="1329393"/>
              <a:ext cx="4855816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6D551DF8-4FD0-4A54-AC6C-D71F1FB1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330767"/>
              <a:ext cx="418706" cy="409602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04137D2-BA16-4922-ACA0-D7268486F773}"/>
                </a:ext>
              </a:extLst>
            </p:cNvPr>
            <p:cNvSpPr txBox="1"/>
            <p:nvPr/>
          </p:nvSpPr>
          <p:spPr>
            <a:xfrm>
              <a:off x="10771587" y="5111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C85DAA0-28B1-468E-908C-A49096AD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2845" y="5422822"/>
              <a:ext cx="2020954" cy="95410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3F0E3CF-4C78-4D1F-AA0F-5DDBDB379323}"/>
                </a:ext>
              </a:extLst>
            </p:cNvPr>
            <p:cNvSpPr txBox="1"/>
            <p:nvPr/>
          </p:nvSpPr>
          <p:spPr>
            <a:xfrm>
              <a:off x="10473429" y="6069152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1452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F4CD6F7-D744-43EA-8504-4FB3158EE596}"/>
              </a:ext>
            </a:extLst>
          </p:cNvPr>
          <p:cNvGrpSpPr/>
          <p:nvPr/>
        </p:nvGrpSpPr>
        <p:grpSpPr>
          <a:xfrm>
            <a:off x="835138" y="2935974"/>
            <a:ext cx="10518662" cy="3460307"/>
            <a:chOff x="835138" y="2935974"/>
            <a:chExt cx="10518662" cy="346030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BFACC6E-8093-4299-AC96-4B10903E4D78}"/>
                </a:ext>
              </a:extLst>
            </p:cNvPr>
            <p:cNvGrpSpPr/>
            <p:nvPr/>
          </p:nvGrpSpPr>
          <p:grpSpPr>
            <a:xfrm>
              <a:off x="835138" y="3503181"/>
              <a:ext cx="10518662" cy="2893100"/>
              <a:chOff x="835138" y="3503181"/>
              <a:chExt cx="10518662" cy="2893100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A2F0F9D5-F23F-4737-9DCA-95DF6FE31E5A}"/>
                  </a:ext>
                </a:extLst>
              </p:cNvPr>
              <p:cNvGrpSpPr/>
              <p:nvPr/>
            </p:nvGrpSpPr>
            <p:grpSpPr>
              <a:xfrm>
                <a:off x="835138" y="3503181"/>
                <a:ext cx="10518662" cy="2893100"/>
                <a:chOff x="1234911" y="3545155"/>
                <a:chExt cx="10518662" cy="2893100"/>
              </a:xfrm>
            </p:grpSpPr>
            <p:sp>
              <p:nvSpPr>
                <p:cNvPr id="14" name="Rectangle 1">
                  <a:extLst>
                    <a:ext uri="{FF2B5EF4-FFF2-40B4-BE49-F238E27FC236}">
                      <a16:creationId xmlns:a16="http://schemas.microsoft.com/office/drawing/2014/main" id="{4AFC4C67-148E-46A6-84D9-B4E982DE89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911" y="3545155"/>
                  <a:ext cx="10515599" cy="289310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class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PREFIX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喜歡你的第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SUFFIX = </a:t>
                  </a:r>
                  <a:r>
                    <a:rPr lang="zh-TW" altLang="zh-TW" sz="1400">
                      <a:solidFill>
                        <a:srgbClr val="CF8E6D"/>
                      </a:solidFill>
                      <a:latin typeface="+mj-lt"/>
                      <a:cs typeface="JetBrains Mono" panose="02000009000000000000" pitchFamily="49" charset="0"/>
                    </a:rPr>
                    <a:t>new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</a:t>
                  </a:r>
                  <a:r>
                    <a:rPr lang="zh-TW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String(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年，我還是沒告白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lang="en-US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)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年，我還沒有告白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年，我終於告白了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13691417-F840-4666-8FBE-C01CF6610DD8}"/>
                    </a:ext>
                  </a:extLst>
                </p:cNvPr>
                <p:cNvSpPr txBox="1"/>
                <p:nvPr/>
              </p:nvSpPr>
              <p:spPr>
                <a:xfrm>
                  <a:off x="11171362" y="613047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pic>
            <p:nvPicPr>
              <p:cNvPr id="25" name="圖片 24">
                <a:hlinkClick r:id="rId2"/>
                <a:extLst>
                  <a:ext uri="{FF2B5EF4-FFF2-40B4-BE49-F238E27FC236}">
                    <a16:creationId xmlns:a16="http://schemas.microsoft.com/office/drawing/2014/main" id="{C6FDC515-42FD-4FCD-BBCF-600C5207D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3592" y="4453483"/>
                <a:ext cx="418706" cy="409602"/>
              </a:xfrm>
              <a:prstGeom prst="rect">
                <a:avLst/>
              </a:prstGeom>
            </p:spPr>
          </p:pic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BE48BDB6-2546-42FD-99EB-78393C6D252E}"/>
                </a:ext>
              </a:extLst>
            </p:cNvPr>
            <p:cNvGrpSpPr/>
            <p:nvPr/>
          </p:nvGrpSpPr>
          <p:grpSpPr>
            <a:xfrm>
              <a:off x="7916983" y="2935974"/>
              <a:ext cx="3435285" cy="1384995"/>
              <a:chOff x="7918514" y="3545156"/>
              <a:chExt cx="3435285" cy="1384995"/>
            </a:xfrm>
          </p:grpSpPr>
          <p:sp>
            <p:nvSpPr>
              <p:cNvPr id="23" name="Rectangle 1">
                <a:extLst>
                  <a:ext uri="{FF2B5EF4-FFF2-40B4-BE49-F238E27FC236}">
                    <a16:creationId xmlns:a16="http://schemas.microsoft.com/office/drawing/2014/main" id="{CED571B2-6B61-4B64-8321-2424C0ABA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8514" y="3545156"/>
                <a:ext cx="3435285" cy="1384995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年，我還沒有告白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3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年，我終於告白了</a:t>
                </a: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448B903-4329-4137-8B6A-CD97841AFD49}"/>
                  </a:ext>
                </a:extLst>
              </p:cNvPr>
              <p:cNvSpPr txBox="1"/>
              <p:nvPr/>
            </p:nvSpPr>
            <p:spPr>
              <a:xfrm>
                <a:off x="10572816" y="4620663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output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C9AF2D3-0343-4A72-80BD-EE9C2F3F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CE4FFE-A728-483B-9AF3-583271B8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39" y="1042147"/>
            <a:ext cx="10515600" cy="478304"/>
          </a:xfrm>
        </p:spPr>
        <p:txBody>
          <a:bodyPr/>
          <a:lstStyle/>
          <a:p>
            <a:r>
              <a:rPr lang="zh-TW" altLang="en-US"/>
              <a:t>可以使用底下的方式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942AE07-F4A2-4791-9BE4-02280357D630}"/>
              </a:ext>
            </a:extLst>
          </p:cNvPr>
          <p:cNvGrpSpPr/>
          <p:nvPr/>
        </p:nvGrpSpPr>
        <p:grpSpPr>
          <a:xfrm>
            <a:off x="835139" y="1498086"/>
            <a:ext cx="10515600" cy="488825"/>
            <a:chOff x="838200" y="2331089"/>
            <a:chExt cx="10591800" cy="488825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F050D74-5279-4498-BDD4-5224E99E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31089"/>
              <a:ext cx="105918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532C332-CDDB-42DB-9520-8B28E6FC67D3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F330BD6-A4C4-4AB5-9646-747AFC265BC6}"/>
              </a:ext>
            </a:extLst>
          </p:cNvPr>
          <p:cNvSpPr txBox="1">
            <a:spLocks/>
          </p:cNvSpPr>
          <p:nvPr/>
        </p:nvSpPr>
        <p:spPr>
          <a:xfrm>
            <a:off x="835139" y="2028055"/>
            <a:ext cx="10515600" cy="95261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ABA8C01-A8D3-4398-866B-8BBD13C5AA47}"/>
              </a:ext>
            </a:extLst>
          </p:cNvPr>
          <p:cNvGrpSpPr/>
          <p:nvPr/>
        </p:nvGrpSpPr>
        <p:grpSpPr>
          <a:xfrm>
            <a:off x="835138" y="2935974"/>
            <a:ext cx="6892437" cy="488825"/>
            <a:chOff x="838199" y="2331089"/>
            <a:chExt cx="6942382" cy="488825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5020AAEC-1D0A-43A1-8E2C-73F1695D5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6942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7F02451-08A3-4D79-A3EE-34C0B657646A}"/>
                </a:ext>
              </a:extLst>
            </p:cNvPr>
            <p:cNvSpPr txBox="1"/>
            <p:nvPr/>
          </p:nvSpPr>
          <p:spPr>
            <a:xfrm>
              <a:off x="7147074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8371120-F5F0-4C81-9E84-35EAB2504006}"/>
              </a:ext>
            </a:extLst>
          </p:cNvPr>
          <p:cNvSpPr/>
          <p:nvPr/>
        </p:nvSpPr>
        <p:spPr>
          <a:xfrm>
            <a:off x="3860800" y="4197350"/>
            <a:ext cx="2916518" cy="421528"/>
          </a:xfrm>
          <a:prstGeom prst="roundRect">
            <a:avLst>
              <a:gd name="adj" fmla="val 9888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43F817-24A0-46A2-81F0-CA6369C006FF}"/>
              </a:ext>
            </a:extLst>
          </p:cNvPr>
          <p:cNvSpPr/>
          <p:nvPr/>
        </p:nvSpPr>
        <p:spPr>
          <a:xfrm>
            <a:off x="3574864" y="4643269"/>
            <a:ext cx="1866292" cy="1254294"/>
          </a:xfrm>
          <a:prstGeom prst="roundRect">
            <a:avLst>
              <a:gd name="adj" fmla="val 3816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0A5DBF2-A429-4CC7-BFDB-EF420EEAEC90}"/>
              </a:ext>
            </a:extLst>
          </p:cNvPr>
          <p:cNvSpPr txBox="1"/>
          <p:nvPr/>
        </p:nvSpPr>
        <p:spPr>
          <a:xfrm>
            <a:off x="3954012" y="59283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創建物件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83709CF-5B71-4D24-9E83-C8E97759F09D}"/>
              </a:ext>
            </a:extLst>
          </p:cNvPr>
          <p:cNvSpPr/>
          <p:nvPr/>
        </p:nvSpPr>
        <p:spPr>
          <a:xfrm>
            <a:off x="5478463" y="4643269"/>
            <a:ext cx="5132388" cy="1254294"/>
          </a:xfrm>
          <a:prstGeom prst="roundRect">
            <a:avLst>
              <a:gd name="adj" fmla="val 4196"/>
            </a:avLst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BEB576E-27B5-4703-AF23-675D869331F4}"/>
              </a:ext>
            </a:extLst>
          </p:cNvPr>
          <p:cNvSpPr txBox="1"/>
          <p:nvPr/>
        </p:nvSpPr>
        <p:spPr>
          <a:xfrm>
            <a:off x="7479438" y="593182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呼叫方法</a:t>
            </a:r>
          </a:p>
        </p:txBody>
      </p:sp>
    </p:spTree>
    <p:extLst>
      <p:ext uri="{BB962C8B-B14F-4D97-AF65-F5344CB8AC3E}">
        <p14:creationId xmlns:p14="http://schemas.microsoft.com/office/powerpoint/2010/main" val="9298322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0F4E-2ECF-44D9-979B-488BD287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3409301-F475-47C0-8229-05969883FEA2}"/>
              </a:ext>
            </a:extLst>
          </p:cNvPr>
          <p:cNvSpPr txBox="1">
            <a:spLocks/>
          </p:cNvSpPr>
          <p:nvPr/>
        </p:nvSpPr>
        <p:spPr>
          <a:xfrm>
            <a:off x="838200" y="998402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8D2B9DA-A4D6-488B-B380-1F4EF0AB3192}"/>
              </a:ext>
            </a:extLst>
          </p:cNvPr>
          <p:cNvGrpSpPr/>
          <p:nvPr/>
        </p:nvGrpSpPr>
        <p:grpSpPr>
          <a:xfrm>
            <a:off x="3505200" y="1023425"/>
            <a:ext cx="7848598" cy="461665"/>
            <a:chOff x="3505200" y="2886076"/>
            <a:chExt cx="7848598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DC7DDFE-D752-4C4D-95F5-7C784891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65CCE68-0DDB-42F3-B6D8-59618609A520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1B4D0B8-0067-4A40-8F7C-49BB9133E875}"/>
              </a:ext>
            </a:extLst>
          </p:cNvPr>
          <p:cNvSpPr txBox="1">
            <a:spLocks/>
          </p:cNvSpPr>
          <p:nvPr/>
        </p:nvSpPr>
        <p:spPr>
          <a:xfrm>
            <a:off x="838200" y="155991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9CE9A3-FB41-474E-8AB1-3A7D9711C57F}"/>
              </a:ext>
            </a:extLst>
          </p:cNvPr>
          <p:cNvGrpSpPr/>
          <p:nvPr/>
        </p:nvGrpSpPr>
        <p:grpSpPr>
          <a:xfrm>
            <a:off x="3505200" y="1572904"/>
            <a:ext cx="7848598" cy="461665"/>
            <a:chOff x="3505200" y="2886076"/>
            <a:chExt cx="7848598" cy="461665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9ABBB85-42EC-493D-BF25-80DBECA1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4CEDDE-25D5-41B9-90FC-E80C1C51466B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5988723-EB48-42FB-82AC-90145C088CCC}"/>
              </a:ext>
            </a:extLst>
          </p:cNvPr>
          <p:cNvSpPr txBox="1">
            <a:spLocks/>
          </p:cNvSpPr>
          <p:nvPr/>
        </p:nvSpPr>
        <p:spPr>
          <a:xfrm>
            <a:off x="838200" y="2068187"/>
            <a:ext cx="10515600" cy="103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8F0628D-9AE4-4CC8-9D12-52D425C70E33}"/>
              </a:ext>
            </a:extLst>
          </p:cNvPr>
          <p:cNvGrpSpPr/>
          <p:nvPr/>
        </p:nvGrpSpPr>
        <p:grpSpPr>
          <a:xfrm>
            <a:off x="838198" y="3109560"/>
            <a:ext cx="10515601" cy="3325121"/>
            <a:chOff x="838198" y="3109560"/>
            <a:chExt cx="10515601" cy="332512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29D736F-91EE-4B95-BE6F-E9A920C30F78}"/>
                </a:ext>
              </a:extLst>
            </p:cNvPr>
            <p:cNvSpPr/>
            <p:nvPr/>
          </p:nvSpPr>
          <p:spPr>
            <a:xfrm>
              <a:off x="838200" y="3109560"/>
              <a:ext cx="10515598" cy="332285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263454A7-C41B-4B15-8FB2-40ED4719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625" y="3109560"/>
              <a:ext cx="4939173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1D3E79AE-4C04-44F6-ADD8-61EBD1E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110694"/>
              <a:ext cx="418706" cy="409602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D4B2D0B-0395-4B08-A467-AF652DAA6D81}"/>
                </a:ext>
              </a:extLst>
            </p:cNvPr>
            <p:cNvSpPr txBox="1"/>
            <p:nvPr/>
          </p:nvSpPr>
          <p:spPr>
            <a:xfrm>
              <a:off x="10771588" y="61194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DCA8A233-BEA1-4CCC-B6D4-838B941B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3110694"/>
              <a:ext cx="4778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"person2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D6A30CED-845E-454F-82D1-8B7216615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951" y="5263996"/>
              <a:ext cx="2975806" cy="116955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person1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person2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75D9E09-6D12-4488-A734-4AEA48E1A342}"/>
                </a:ext>
              </a:extLst>
            </p:cNvPr>
            <p:cNvSpPr txBox="1"/>
            <p:nvPr/>
          </p:nvSpPr>
          <p:spPr>
            <a:xfrm>
              <a:off x="9685773" y="611940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3236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3019</TotalTime>
  <Words>6077</Words>
  <Application>Microsoft Office PowerPoint</Application>
  <PresentationFormat>寬螢幕</PresentationFormat>
  <Paragraphs>319</Paragraphs>
  <Slides>25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9" baseType="lpstr">
      <vt:lpstr>Arial</vt:lpstr>
      <vt:lpstr>Calibri</vt:lpstr>
      <vt:lpstr>Consolas</vt:lpstr>
      <vt:lpstr>TYIC</vt:lpstr>
      <vt:lpstr>類別與物件</vt:lpstr>
      <vt:lpstr>物件導向</vt:lpstr>
      <vt:lpstr>類別</vt:lpstr>
      <vt:lpstr>類別</vt:lpstr>
      <vt:lpstr>動態與靜態</vt:lpstr>
      <vt:lpstr>靜態方法與靜態欄位</vt:lpstr>
      <vt:lpstr>靜態方法與靜態欄位</vt:lpstr>
      <vt:lpstr>物件</vt:lpstr>
      <vt:lpstr>物件</vt:lpstr>
      <vt:lpstr>this</vt:lpstr>
      <vt:lpstr>建構子</vt:lpstr>
      <vt:lpstr>補充：解構子</vt:lpstr>
      <vt:lpstr>建構子重載</vt:lpstr>
      <vt:lpstr>存取修飾子</vt:lpstr>
      <vt:lpstr>getter 與 setter</vt:lpstr>
      <vt:lpstr>IntelliJ IDEA 生成建構子、getter 和 setter</vt:lpstr>
      <vt:lpstr>抽象類別</vt:lpstr>
      <vt:lpstr>繼承</vt:lpstr>
      <vt:lpstr>繼承</vt:lpstr>
      <vt:lpstr>覆寫</vt:lpstr>
      <vt:lpstr>覆寫</vt:lpstr>
      <vt:lpstr>super</vt:lpstr>
      <vt:lpstr>抽象方法</vt:lpstr>
      <vt:lpstr>多型</vt:lpstr>
      <vt:lpstr>多型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08_類別與物件</dc:title>
  <dc:creator>TYIC</dc:creator>
  <cp:lastModifiedBy>Jacky Chiu</cp:lastModifiedBy>
  <cp:revision>829</cp:revision>
  <dcterms:created xsi:type="dcterms:W3CDTF">2024-07-30T13:25:34Z</dcterms:created>
  <dcterms:modified xsi:type="dcterms:W3CDTF">2024-08-13T16:28:30Z</dcterms:modified>
</cp:coreProperties>
</file>