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20"/>
  </p:notesMasterIdLst>
  <p:sldIdLst>
    <p:sldId id="261" r:id="rId2"/>
    <p:sldId id="268" r:id="rId3"/>
    <p:sldId id="273" r:id="rId4"/>
    <p:sldId id="260" r:id="rId5"/>
    <p:sldId id="278" r:id="rId6"/>
    <p:sldId id="262" r:id="rId7"/>
    <p:sldId id="263" r:id="rId8"/>
    <p:sldId id="264" r:id="rId9"/>
    <p:sldId id="265" r:id="rId10"/>
    <p:sldId id="277" r:id="rId11"/>
    <p:sldId id="267" r:id="rId12"/>
    <p:sldId id="259" r:id="rId13"/>
    <p:sldId id="270" r:id="rId14"/>
    <p:sldId id="274" r:id="rId15"/>
    <p:sldId id="275" r:id="rId16"/>
    <p:sldId id="276" r:id="rId17"/>
    <p:sldId id="271" r:id="rId18"/>
    <p:sldId id="27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2024/8/6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6460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6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rvey.stackoverflow.co/2023/#most-popular-technologies-new-collab-tools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380005"/>
            <a:ext cx="11402860" cy="5013428"/>
            <a:chOff x="295202" y="1380005"/>
            <a:chExt cx="11402860" cy="5013428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6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53934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37140" y="2745346"/>
              <a:ext cx="0" cy="1370204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811494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73420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字方塊 52">
              <a:extLst>
                <a:ext uri="{FF2B5EF4-FFF2-40B4-BE49-F238E27FC236}">
                  <a16:creationId xmlns:a16="http://schemas.microsoft.com/office/drawing/2014/main" id="{EF058FCB-668F-4135-B18D-041C8AFA1F19}"/>
                </a:ext>
              </a:extLst>
            </p:cNvPr>
            <p:cNvSpPr txBox="1"/>
            <p:nvPr/>
          </p:nvSpPr>
          <p:spPr>
            <a:xfrm>
              <a:off x="519224" y="138000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77530A20-0DA2-494F-BD64-68F6F0DF81BD}"/>
              </a:ext>
            </a:extLst>
          </p:cNvPr>
          <p:cNvCxnSpPr>
            <a:cxnSpLocks/>
          </p:cNvCxnSpPr>
          <p:nvPr/>
        </p:nvCxnSpPr>
        <p:spPr>
          <a:xfrm flipH="1">
            <a:off x="635861" y="1843984"/>
            <a:ext cx="476107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45EA66E3-F2E8-4DB4-A584-3CC2E381A70D}"/>
              </a:ext>
            </a:extLst>
          </p:cNvPr>
          <p:cNvCxnSpPr>
            <a:cxnSpLocks/>
          </p:cNvCxnSpPr>
          <p:nvPr/>
        </p:nvCxnSpPr>
        <p:spPr>
          <a:xfrm flipV="1">
            <a:off x="655064" y="1838045"/>
            <a:ext cx="0" cy="40924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982D681-6996-4170-A231-1E4CA650A659}"/>
              </a:ext>
            </a:extLst>
          </p:cNvPr>
          <p:cNvCxnSpPr>
            <a:cxnSpLocks/>
          </p:cNvCxnSpPr>
          <p:nvPr/>
        </p:nvCxnSpPr>
        <p:spPr>
          <a:xfrm flipH="1">
            <a:off x="643686" y="2230067"/>
            <a:ext cx="826226" cy="0"/>
          </a:xfrm>
          <a:prstGeom prst="line">
            <a:avLst/>
          </a:prstGeom>
          <a:ln w="38100">
            <a:solidFill>
              <a:srgbClr val="92D05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>
                <a:solidFill>
                  <a:srgbClr val="92D050"/>
                </a:solidFill>
              </a:rPr>
              <a:t>Notepad++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>
                <a:solidFill>
                  <a:srgbClr val="92D050"/>
                </a:solidFill>
              </a:rPr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1646" y="939273"/>
            <a:ext cx="10479744" cy="2252404"/>
          </a:xfrm>
        </p:spPr>
        <p:txBody>
          <a:bodyPr>
            <a:normAutofit/>
          </a:bodyPr>
          <a:lstStyle/>
          <a:p>
            <a:r>
              <a:rPr lang="en-US" altLang="zh-TW" sz="2400"/>
              <a:t>Java</a:t>
            </a:r>
            <a:r>
              <a:rPr lang="zh-TW" altLang="en-US" sz="2400"/>
              <a:t> 是個</a:t>
            </a:r>
            <a:r>
              <a:rPr lang="zh-TW" altLang="en-US" sz="2400">
                <a:solidFill>
                  <a:srgbClr val="00B0F0"/>
                </a:solidFill>
              </a:rPr>
              <a:t>跨平臺語言</a:t>
            </a:r>
            <a:r>
              <a:rPr lang="en-US" altLang="zh-TW" sz="2400">
                <a:solidFill>
                  <a:srgbClr val="00B0F0"/>
                </a:solidFill>
              </a:rPr>
              <a:t>(cross-platform programming language)</a:t>
            </a:r>
          </a:p>
          <a:p>
            <a:r>
              <a:rPr lang="zh-TW" altLang="en-US" sz="2400"/>
              <a:t>程式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en-US" altLang="zh-TW" sz="2400">
                <a:solidFill>
                  <a:srgbClr val="FFC000"/>
                </a:solidFill>
              </a:rPr>
              <a:t>(compile)</a:t>
            </a:r>
            <a:r>
              <a:rPr lang="zh-TW" altLang="en-US" sz="2400"/>
              <a:t>後便可以在所有安裝 </a:t>
            </a:r>
            <a:r>
              <a:rPr lang="en-US" altLang="zh-TW" sz="2400"/>
              <a:t>Java</a:t>
            </a:r>
            <a:r>
              <a:rPr lang="zh-TW" altLang="en-US" sz="2400"/>
              <a:t> 的地方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r>
              <a:rPr lang="en-US" altLang="zh-TW" sz="2400">
                <a:solidFill>
                  <a:srgbClr val="FFC000"/>
                </a:solidFill>
              </a:rPr>
              <a:t>(run)</a:t>
            </a:r>
          </a:p>
          <a:p>
            <a:r>
              <a:rPr lang="zh-TW" altLang="en-US" sz="2400"/>
              <a:t>也就是</a:t>
            </a:r>
            <a:r>
              <a:rPr lang="zh-TW" altLang="en-US" sz="2400">
                <a:solidFill>
                  <a:srgbClr val="FFC000"/>
                </a:solidFill>
              </a:rPr>
              <a:t>一次編寫，到處執行</a:t>
            </a:r>
            <a:r>
              <a:rPr lang="en-US" altLang="zh-TW" sz="2400">
                <a:solidFill>
                  <a:srgbClr val="FFC000"/>
                </a:solidFill>
              </a:rPr>
              <a:t>(Write once, run anywhere)</a:t>
            </a:r>
          </a:p>
          <a:p>
            <a:r>
              <a:rPr lang="en-US" altLang="zh-TW" sz="2400"/>
              <a:t>Java </a:t>
            </a:r>
            <a:r>
              <a:rPr lang="zh-TW" altLang="en-US" sz="2400"/>
              <a:t>程式須經過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en-US" altLang="zh-TW" sz="2400">
                <a:solidFill>
                  <a:srgbClr val="00B0F0"/>
                </a:solidFill>
              </a:rPr>
              <a:t>(compiler)</a:t>
            </a:r>
            <a:r>
              <a:rPr lang="zh-TW" altLang="en-US" sz="2400">
                <a:solidFill>
                  <a:srgbClr val="FFC000"/>
                </a:solidFill>
              </a:rPr>
              <a:t>編譯</a:t>
            </a:r>
            <a:r>
              <a:rPr lang="zh-TW" altLang="en-US" sz="2400"/>
              <a:t>成</a:t>
            </a:r>
            <a:r>
              <a:rPr lang="zh-TW" altLang="en-US" sz="2400">
                <a:solidFill>
                  <a:srgbClr val="00B0F0"/>
                </a:solidFill>
              </a:rPr>
              <a:t>位元組碼</a:t>
            </a:r>
            <a:r>
              <a:rPr lang="en-US" altLang="zh-TW" sz="2400">
                <a:solidFill>
                  <a:srgbClr val="00B0F0"/>
                </a:solidFill>
              </a:rPr>
              <a:t>(bytecode)</a:t>
            </a:r>
          </a:p>
          <a:p>
            <a:r>
              <a:rPr lang="zh-TW" altLang="en-US" sz="2400"/>
              <a:t>才能被 </a:t>
            </a:r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zh-TW" altLang="en-US" sz="2400">
                <a:solidFill>
                  <a:srgbClr val="00B0F0"/>
                </a:solidFill>
              </a:rPr>
              <a:t> 虛擬機</a:t>
            </a:r>
            <a:r>
              <a:rPr lang="en-US" altLang="zh-TW" sz="2400">
                <a:solidFill>
                  <a:srgbClr val="00B0F0"/>
                </a:solidFill>
              </a:rPr>
              <a:t>(Java Virtual Machine</a:t>
            </a:r>
            <a:r>
              <a:rPr lang="zh-TW" altLang="en-US" sz="2400">
                <a:solidFill>
                  <a:srgbClr val="00B0F0"/>
                </a:solidFill>
              </a:rPr>
              <a:t>，簡稱</a:t>
            </a:r>
            <a:r>
              <a:rPr lang="en-US" altLang="zh-TW" sz="2400">
                <a:solidFill>
                  <a:srgbClr val="00B0F0"/>
                </a:solidFill>
              </a:rPr>
              <a:t>JVM)</a:t>
            </a:r>
            <a:r>
              <a:rPr lang="zh-TW" altLang="en-US" sz="2400">
                <a:solidFill>
                  <a:srgbClr val="FFC000"/>
                </a:solidFill>
              </a:rPr>
              <a:t>執行</a:t>
            </a:r>
            <a:endParaRPr lang="en-US" altLang="zh-TW" sz="2400">
              <a:solidFill>
                <a:srgbClr val="FFC000"/>
              </a:solidFill>
            </a:endParaRP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0C643484-96EC-41A0-B274-2F66A778088F}"/>
              </a:ext>
            </a:extLst>
          </p:cNvPr>
          <p:cNvGrpSpPr/>
          <p:nvPr/>
        </p:nvGrpSpPr>
        <p:grpSpPr>
          <a:xfrm>
            <a:off x="838200" y="3191677"/>
            <a:ext cx="10493190" cy="3497591"/>
            <a:chOff x="838200" y="3138769"/>
            <a:chExt cx="10493190" cy="3497591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A12469AE-F47A-43DE-B3BC-17373CDD4DD7}"/>
                </a:ext>
              </a:extLst>
            </p:cNvPr>
            <p:cNvGrpSpPr/>
            <p:nvPr/>
          </p:nvGrpSpPr>
          <p:grpSpPr>
            <a:xfrm>
              <a:off x="838200" y="3202749"/>
              <a:ext cx="4952860" cy="1869743"/>
              <a:chOff x="802481" y="3328325"/>
              <a:chExt cx="4952860" cy="1869743"/>
            </a:xfrm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6B287D6C-8D91-457D-B029-97B892F15E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2481" y="3328325"/>
                <a:ext cx="4952860" cy="1869743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類別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(class)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名稱必須跟檔案名稱一樣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Java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程式需要一個主方法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(main 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方法</a:t>
                </a:r>
                <a:r>
                  <a:rPr kumimoji="0" lang="en-US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</a:t>
                </a:r>
                <a:r>
                  <a:rPr kumimoji="0" lang="zh-TW" altLang="en-US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，程式從這裡開始執行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CF8E6D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56A8F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//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Java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中，使用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System.out.println()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來輸出資料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7A7E85"/>
                    </a:solidFill>
                    <a:effectLst/>
                    <a:uLnTx/>
                    <a:uFillTx/>
                    <a:latin typeface="Consolas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System.</a:t>
                </a:r>
                <a:r>
                  <a:rPr kumimoji="0" lang="zh-TW" altLang="zh-TW" sz="1050" b="0" i="1" u="none" strike="noStrike" kern="1200" cap="none" spc="0" normalizeH="0" baseline="0" noProof="0">
                    <a:ln>
                      <a:noFill/>
                    </a:ln>
                    <a:solidFill>
                      <a:srgbClr val="C77DBB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6AAB73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"Hello, World!"</a:t>
                </a: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kern="1200" cap="none" spc="0" normalizeH="0" baseline="0" noProof="0">
                    <a:ln>
                      <a:noFill/>
                    </a:ln>
                    <a:solidFill>
                      <a:srgbClr val="BCBEC4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6" name="圖片 5">
                <a:hlinkClick r:id="rId2"/>
                <a:extLst>
                  <a:ext uri="{FF2B5EF4-FFF2-40B4-BE49-F238E27FC236}">
                    <a16:creationId xmlns:a16="http://schemas.microsoft.com/office/drawing/2014/main" id="{ABAA4BF6-08AE-485C-BCA0-18B15998B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72187" y="3328325"/>
                <a:ext cx="283154" cy="276999"/>
              </a:xfrm>
              <a:prstGeom prst="rect">
                <a:avLst/>
              </a:prstGeom>
            </p:spPr>
          </p:pic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B92C758-5E63-45FA-85E0-8697B7225DD2}"/>
                  </a:ext>
                </a:extLst>
              </p:cNvPr>
              <p:cNvSpPr txBox="1"/>
              <p:nvPr/>
            </p:nvSpPr>
            <p:spPr>
              <a:xfrm>
                <a:off x="5230838" y="4921069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endParaRPr kumimoji="0" lang="zh-TW" altLang="en-US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10" name="箭號: 向右 9">
              <a:extLst>
                <a:ext uri="{FF2B5EF4-FFF2-40B4-BE49-F238E27FC236}">
                  <a16:creationId xmlns:a16="http://schemas.microsoft.com/office/drawing/2014/main" id="{7BD68E95-72A4-4350-ADE9-8F343DCA82BB}"/>
                </a:ext>
              </a:extLst>
            </p:cNvPr>
            <p:cNvSpPr/>
            <p:nvPr/>
          </p:nvSpPr>
          <p:spPr>
            <a:xfrm>
              <a:off x="5876542" y="3998666"/>
              <a:ext cx="186462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B97973BC-D254-4A82-B5A1-16758E39A521}"/>
                </a:ext>
              </a:extLst>
            </p:cNvPr>
            <p:cNvGrpSpPr/>
            <p:nvPr/>
          </p:nvGrpSpPr>
          <p:grpSpPr>
            <a:xfrm>
              <a:off x="7826826" y="3138769"/>
              <a:ext cx="1487506" cy="2044303"/>
              <a:chOff x="7226188" y="2771286"/>
              <a:chExt cx="2106072" cy="2894408"/>
            </a:xfrm>
          </p:grpSpPr>
          <p:grpSp>
            <p:nvGrpSpPr>
              <p:cNvPr id="14" name="群組 13">
                <a:extLst>
                  <a:ext uri="{FF2B5EF4-FFF2-40B4-BE49-F238E27FC236}">
                    <a16:creationId xmlns:a16="http://schemas.microsoft.com/office/drawing/2014/main" id="{1CF3208E-A532-43E6-A430-63234CD0C5AD}"/>
                  </a:ext>
                </a:extLst>
              </p:cNvPr>
              <p:cNvGrpSpPr/>
              <p:nvPr/>
            </p:nvGrpSpPr>
            <p:grpSpPr>
              <a:xfrm>
                <a:off x="7226188" y="2771286"/>
                <a:ext cx="2106072" cy="2894408"/>
                <a:chOff x="7176098" y="2835265"/>
                <a:chExt cx="3082813" cy="4236758"/>
              </a:xfrm>
            </p:grpSpPr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D08E6DB2-009E-4D6D-AC65-814D99BE2766}"/>
                    </a:ext>
                  </a:extLst>
                </p:cNvPr>
                <p:cNvSpPr/>
                <p:nvPr/>
              </p:nvSpPr>
              <p:spPr>
                <a:xfrm>
                  <a:off x="7176098" y="2835265"/>
                  <a:ext cx="3082813" cy="4236758"/>
                </a:xfrm>
                <a:prstGeom prst="round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pic>
              <p:nvPicPr>
                <p:cNvPr id="12" name="圖片 11">
                  <a:extLst>
                    <a:ext uri="{FF2B5EF4-FFF2-40B4-BE49-F238E27FC236}">
                      <a16:creationId xmlns:a16="http://schemas.microsoft.com/office/drawing/2014/main" id="{052FA7E3-76DF-412D-8B0A-5F8E2B97DDB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438824" y="3097991"/>
                  <a:ext cx="2557360" cy="2557360"/>
                </a:xfrm>
                <a:prstGeom prst="rect">
                  <a:avLst/>
                </a:prstGeom>
              </p:spPr>
            </p:pic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0BA6AE0E-CCA9-4C21-89FD-723705EC8074}"/>
                  </a:ext>
                </a:extLst>
              </p:cNvPr>
              <p:cNvSpPr txBox="1"/>
              <p:nvPr/>
            </p:nvSpPr>
            <p:spPr>
              <a:xfrm>
                <a:off x="7226188" y="4649314"/>
                <a:ext cx="2106072" cy="10022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bytecode</a:t>
                </a:r>
                <a:endParaRPr lang="zh-TW" altLang="en-US" sz="20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19" name="箭號: 向右 18">
              <a:extLst>
                <a:ext uri="{FF2B5EF4-FFF2-40B4-BE49-F238E27FC236}">
                  <a16:creationId xmlns:a16="http://schemas.microsoft.com/office/drawing/2014/main" id="{0B7CC601-F082-4B53-B660-35463BEFB6E8}"/>
                </a:ext>
              </a:extLst>
            </p:cNvPr>
            <p:cNvSpPr/>
            <p:nvPr/>
          </p:nvSpPr>
          <p:spPr>
            <a:xfrm>
              <a:off x="9476615" y="3998666"/>
              <a:ext cx="1854775" cy="277907"/>
            </a:xfrm>
            <a:prstGeom prst="rightArrow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27" name="群組 26">
              <a:extLst>
                <a:ext uri="{FF2B5EF4-FFF2-40B4-BE49-F238E27FC236}">
                  <a16:creationId xmlns:a16="http://schemas.microsoft.com/office/drawing/2014/main" id="{DAD4D107-E684-4366-9C9D-E8109D0E76CA}"/>
                </a:ext>
              </a:extLst>
            </p:cNvPr>
            <p:cNvGrpSpPr/>
            <p:nvPr/>
          </p:nvGrpSpPr>
          <p:grpSpPr>
            <a:xfrm>
              <a:off x="9476615" y="4439684"/>
              <a:ext cx="1658471" cy="2196676"/>
              <a:chOff x="9628093" y="2783675"/>
              <a:chExt cx="2217053" cy="2936529"/>
            </a:xfrm>
          </p:grpSpPr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522AA41-EB07-4C61-AB72-6A590530AB4D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936529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25" name="圖形 24">
                <a:extLst>
                  <a:ext uri="{FF2B5EF4-FFF2-40B4-BE49-F238E27FC236}">
                    <a16:creationId xmlns:a16="http://schemas.microsoft.com/office/drawing/2014/main" id="{2B9852A7-A7E4-43CF-B401-B0920BC357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20670" y="2783675"/>
                <a:ext cx="1231898" cy="1624569"/>
              </a:xfrm>
              <a:prstGeom prst="rect">
                <a:avLst/>
              </a:prstGeom>
            </p:spPr>
          </p:pic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ED107219-897F-4BB3-943E-BFE54408BD01}"/>
                  </a:ext>
                </a:extLst>
              </p:cNvPr>
              <p:cNvSpPr txBox="1"/>
              <p:nvPr/>
            </p:nvSpPr>
            <p:spPr>
              <a:xfrm>
                <a:off x="9843436" y="4362460"/>
                <a:ext cx="1786366" cy="1357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Virtual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Machine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63114F1D-F3FE-42FD-9733-13694EAEE64D}"/>
                </a:ext>
              </a:extLst>
            </p:cNvPr>
            <p:cNvSpPr txBox="1"/>
            <p:nvPr/>
          </p:nvSpPr>
          <p:spPr>
            <a:xfrm>
              <a:off x="6096000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編譯</a:t>
              </a:r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198625E0-8FD9-47F6-B63A-42A54891C347}"/>
                </a:ext>
              </a:extLst>
            </p:cNvPr>
            <p:cNvSpPr txBox="1"/>
            <p:nvPr/>
          </p:nvSpPr>
          <p:spPr>
            <a:xfrm>
              <a:off x="9562097" y="3528576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執行</a:t>
              </a:r>
            </a:p>
          </p:txBody>
        </p:sp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10AE3CC1-5393-4655-997D-CDC257FA6F2B}"/>
                </a:ext>
              </a:extLst>
            </p:cNvPr>
            <p:cNvGrpSpPr/>
            <p:nvPr/>
          </p:nvGrpSpPr>
          <p:grpSpPr>
            <a:xfrm>
              <a:off x="6035389" y="4405718"/>
              <a:ext cx="1658471" cy="1948131"/>
              <a:chOff x="9628093" y="2783675"/>
              <a:chExt cx="2217053" cy="2604272"/>
            </a:xfrm>
          </p:grpSpPr>
          <p:sp>
            <p:nvSpPr>
              <p:cNvPr id="32" name="矩形: 圓角 31">
                <a:extLst>
                  <a:ext uri="{FF2B5EF4-FFF2-40B4-BE49-F238E27FC236}">
                    <a16:creationId xmlns:a16="http://schemas.microsoft.com/office/drawing/2014/main" id="{03616254-89FF-4D88-AFE8-1AD970751966}"/>
                  </a:ext>
                </a:extLst>
              </p:cNvPr>
              <p:cNvSpPr/>
              <p:nvPr/>
            </p:nvSpPr>
            <p:spPr>
              <a:xfrm>
                <a:off x="9628093" y="2783675"/>
                <a:ext cx="2217053" cy="2604272"/>
              </a:xfrm>
              <a:prstGeom prst="roundRect">
                <a:avLst/>
              </a:prstGeom>
              <a:noFill/>
              <a:ln w="5715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33" name="圖形 32">
                <a:extLst>
                  <a:ext uri="{FF2B5EF4-FFF2-40B4-BE49-F238E27FC236}">
                    <a16:creationId xmlns:a16="http://schemas.microsoft.com/office/drawing/2014/main" id="{4AB11632-4A85-4C14-92CC-A2A647BF181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27900"/>
              <a:stretch/>
            </p:blipFill>
            <p:spPr>
              <a:xfrm>
                <a:off x="10110319" y="2813277"/>
                <a:ext cx="1252600" cy="1651869"/>
              </a:xfrm>
              <a:prstGeom prst="rect">
                <a:avLst/>
              </a:prstGeom>
            </p:spPr>
          </p:pic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CB5303F6-4C71-4D32-A96D-29BC658933D2}"/>
                  </a:ext>
                </a:extLst>
              </p:cNvPr>
              <p:cNvSpPr txBox="1"/>
              <p:nvPr/>
            </p:nvSpPr>
            <p:spPr>
              <a:xfrm>
                <a:off x="9843436" y="4441641"/>
                <a:ext cx="1786366" cy="9463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Java</a:t>
                </a:r>
              </a:p>
              <a:p>
                <a:pPr algn="ctr"/>
                <a:r>
                  <a:rPr lang="en-US" altLang="zh-TW" sz="2000">
                    <a:solidFill>
                      <a:srgbClr val="00B0F0"/>
                    </a:solidFill>
                  </a:rPr>
                  <a:t>Compiler</a:t>
                </a:r>
                <a:endParaRPr lang="zh-TW" altLang="en-US" sz="2000">
                  <a:solidFill>
                    <a:srgbClr val="00B0F0"/>
                  </a:solidFill>
                </a:endParaRPr>
              </a:p>
            </p:txBody>
          </p:sp>
        </p:grp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627DEED8-BE54-475A-A9F5-D80C8CB523DF}"/>
                </a:ext>
              </a:extLst>
            </p:cNvPr>
            <p:cNvSpPr txBox="1"/>
            <p:nvPr/>
          </p:nvSpPr>
          <p:spPr>
            <a:xfrm>
              <a:off x="2570877" y="5138247"/>
              <a:ext cx="1487506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2800"/>
                <a:t>程式碼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65" y="1825625"/>
            <a:ext cx="1085627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編譯成</a:t>
            </a:r>
            <a:r>
              <a:rPr lang="zh-TW" altLang="en-US">
                <a:solidFill>
                  <a:srgbClr val="00B0F0"/>
                </a:solidFill>
              </a:rPr>
              <a:t>機器碼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</a:t>
            </a:r>
            <a:r>
              <a:rPr lang="zh-TW" altLang="en-US">
                <a:solidFill>
                  <a:srgbClr val="FFC000"/>
                </a:solidFill>
              </a:rPr>
              <a:t>一次編譯到處執行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只能在同系統、同 </a:t>
            </a:r>
            <a:r>
              <a:rPr lang="en-US" altLang="zh-TW">
                <a:solidFill>
                  <a:srgbClr val="00B0F0"/>
                </a:solidFill>
              </a:rPr>
              <a:t>CPU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  <a:r>
              <a:rPr lang="en-US" altLang="zh-TW">
                <a:solidFill>
                  <a:srgbClr val="00B0F0"/>
                </a:solidFill>
              </a:rPr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>
                <a:solidFill>
                  <a:srgbClr val="92D05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上編譯的可執行檔無法在 </a:t>
            </a:r>
            <a:r>
              <a:rPr lang="en-US" altLang="zh-TW">
                <a:solidFill>
                  <a:srgbClr val="92D050"/>
                </a:solidFill>
              </a:rPr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>
                <a:solidFill>
                  <a:srgbClr val="FFFF00"/>
                </a:solidFill>
              </a:rPr>
              <a:t>Intel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Core i9</a:t>
            </a:r>
            <a:r>
              <a:rPr lang="en-US" altLang="zh-TW"/>
              <a:t> </a:t>
            </a:r>
            <a:r>
              <a:rPr lang="zh-TW" altLang="en-US"/>
              <a:t>上編譯的可執行檔可在 </a:t>
            </a:r>
            <a:r>
              <a:rPr lang="en-US" altLang="zh-TW">
                <a:solidFill>
                  <a:srgbClr val="FFFF00"/>
                </a:solidFill>
              </a:rPr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>
                <a:solidFill>
                  <a:srgbClr val="00B0F0"/>
                </a:solidFill>
              </a:rPr>
              <a:t>x86_64 (x64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Intel 64</a:t>
            </a:r>
            <a:r>
              <a:rPr lang="zh-TW" altLang="en-US">
                <a:solidFill>
                  <a:srgbClr val="00B0F0"/>
                </a:solidFill>
              </a:rPr>
              <a:t>、</a:t>
            </a:r>
            <a:r>
              <a:rPr lang="en-US" altLang="zh-TW">
                <a:solidFill>
                  <a:srgbClr val="00B0F0"/>
                </a:solidFill>
              </a:rPr>
              <a:t>AMD 64) </a:t>
            </a:r>
            <a:r>
              <a:rPr lang="zh-TW" altLang="en-US">
                <a:solidFill>
                  <a:srgbClr val="00B0F0"/>
                </a:solidFill>
              </a:rPr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而是經由</a:t>
            </a:r>
            <a:r>
              <a:rPr lang="zh-TW" altLang="en-US">
                <a:solidFill>
                  <a:srgbClr val="00B0F0"/>
                </a:solidFill>
              </a:rPr>
              <a:t>直譯器</a:t>
            </a:r>
            <a:r>
              <a:rPr lang="en-US" altLang="zh-TW">
                <a:solidFill>
                  <a:srgbClr val="00B0F0"/>
                </a:solidFill>
              </a:rPr>
              <a:t>(interpreter)</a:t>
            </a:r>
            <a:r>
              <a:rPr lang="zh-TW" altLang="en-US"/>
              <a:t>執行一行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en-US" altLang="zh-TW">
                <a:solidFill>
                  <a:srgbClr val="FFC000"/>
                </a:solidFill>
              </a:rPr>
              <a:t>(translate)</a:t>
            </a:r>
            <a:r>
              <a:rPr lang="zh-TW" altLang="en-US"/>
              <a:t>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</a:t>
            </a:r>
            <a:r>
              <a:rPr lang="zh-TW" altLang="en-US">
                <a:solidFill>
                  <a:srgbClr val="FFC000"/>
                </a:solidFill>
              </a:rPr>
              <a:t>翻譯</a:t>
            </a:r>
            <a:r>
              <a:rPr lang="zh-TW" altLang="en-US"/>
              <a:t>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>
                <a:solidFill>
                  <a:srgbClr val="FFFF00"/>
                </a:solidFill>
              </a:rPr>
              <a:t>JavaScript</a:t>
            </a:r>
            <a:r>
              <a:rPr lang="zh-TW" altLang="en-US"/>
              <a:t> 等</a:t>
            </a:r>
            <a:r>
              <a:rPr lang="zh-TW" altLang="en-US">
                <a:solidFill>
                  <a:srgbClr val="00B0F0"/>
                </a:solidFill>
              </a:rPr>
              <a:t>腳本語言</a:t>
            </a:r>
            <a:r>
              <a:rPr lang="en-US" altLang="zh-TW">
                <a:solidFill>
                  <a:srgbClr val="00B0F0"/>
                </a:solidFill>
              </a:rPr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093172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522118" cy="4689035"/>
              <a:chOff x="5081413" y="1720633"/>
              <a:chExt cx="3522118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52211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30ABB7-24D9-4D95-917E-3123EA8DB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</a:t>
            </a:r>
            <a:r>
              <a:rPr lang="en-US" altLang="zh-TW"/>
              <a:t>"Hello, World!" </a:t>
            </a:r>
            <a:r>
              <a:rPr lang="zh-TW" altLang="en-US"/>
              <a:t>由來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5DE331-9BAA-4EA1-B367-F21DF06C8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第一次是出現在一本介紹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的書</a:t>
            </a:r>
            <a:endParaRPr lang="en-US" altLang="zh-TW"/>
          </a:p>
          <a:p>
            <a:r>
              <a:rPr lang="en-US" altLang="zh-TW"/>
              <a:t>《A Tutorial Introduction to the Language B》</a:t>
            </a:r>
          </a:p>
          <a:p>
            <a:r>
              <a:rPr lang="zh-TW" altLang="en-US"/>
              <a:t>用來展示如何使用外部變數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後來 </a:t>
            </a:r>
            <a:r>
              <a:rPr lang="en-US" altLang="zh-TW">
                <a:solidFill>
                  <a:srgbClr val="00B0F0"/>
                </a:solidFill>
              </a:rPr>
              <a:t>B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r>
              <a:rPr lang="zh-TW" altLang="en-US"/>
              <a:t>演變成 </a:t>
            </a:r>
            <a:r>
              <a:rPr lang="en-US" altLang="zh-TW">
                <a:solidFill>
                  <a:srgbClr val="00B0F0"/>
                </a:solidFill>
              </a:rPr>
              <a:t>C </a:t>
            </a:r>
            <a:r>
              <a:rPr lang="zh-TW" altLang="en-US">
                <a:solidFill>
                  <a:srgbClr val="00B0F0"/>
                </a:solidFill>
              </a:rPr>
              <a:t>語言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it-IT" altLang="zh-TW"/>
              <a:t>《Programming in C: A Tutorial》</a:t>
            </a:r>
            <a:r>
              <a:rPr lang="zh-TW" altLang="en-US"/>
              <a:t>中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被作為了範例程式碼</a:t>
            </a:r>
            <a:endParaRPr lang="en-US" altLang="zh-TW"/>
          </a:p>
          <a:p>
            <a:r>
              <a:rPr lang="zh-TW" altLang="en-US"/>
              <a:t>爾後大家都開始使用 </a:t>
            </a:r>
            <a:r>
              <a:rPr lang="en-US" altLang="zh-TW">
                <a:solidFill>
                  <a:srgbClr val="92D050"/>
                </a:solidFill>
              </a:rPr>
              <a:t>"Hello, World!" </a:t>
            </a:r>
            <a:r>
              <a:rPr lang="zh-TW" altLang="en-US"/>
              <a:t>作為範例程式碼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4521605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787</TotalTime>
  <Words>1335</Words>
  <Application>Microsoft Office PowerPoint</Application>
  <PresentationFormat>寬螢幕</PresentationFormat>
  <Paragraphs>195</Paragraphs>
  <Slides>18</Slides>
  <Notes>11</Notes>
  <HiddenSlides>1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2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補充："Hello, World!" 由來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編譯與執行</vt:lpstr>
      <vt:lpstr>補充：編譯與執行-C/C++</vt:lpstr>
      <vt:lpstr>補充：編譯與執行-Python</vt:lpstr>
      <vt:lpstr>編譯與執行</vt:lpstr>
      <vt:lpstr>開啟 PowerShell / 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234</cp:revision>
  <dcterms:created xsi:type="dcterms:W3CDTF">2024-07-05T16:42:16Z</dcterms:created>
  <dcterms:modified xsi:type="dcterms:W3CDTF">2024-08-06T09:11:56Z</dcterms:modified>
</cp:coreProperties>
</file>