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9" r:id="rId11"/>
    <p:sldId id="267" r:id="rId12"/>
    <p:sldId id="270" r:id="rId13"/>
    <p:sldId id="260" r:id="rId14"/>
    <p:sldId id="265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  <a:srgbClr val="1E1F22"/>
    <a:srgbClr val="FFFA00"/>
    <a:srgbClr val="CF8E6D"/>
    <a:srgbClr val="CC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56" autoAdjust="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633B1-48C2-4A71-A4E6-954E3ACB493B}" type="datetimeFigureOut">
              <a:rPr lang="zh-TW" altLang="en-US" smtClean="0"/>
              <a:t>2025/2/27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6B658-48F0-4F91-BBEF-CECEDDA35D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99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6B658-48F0-4F91-BBEF-CECEDDA35DE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05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83633126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19968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05533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0454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C07C5-F147-4653-8FBB-447CBB3C65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202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sUf3-sfBl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9FEF46-19AB-4F5D-BB37-4CE752C9D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zh-TW"/>
              <a:t>Java </a:t>
            </a:r>
            <a:r>
              <a:rPr lang="zh-TW" altLang="en-US"/>
              <a:t>專案：</a:t>
            </a:r>
            <a:r>
              <a:rPr lang="en-US" altLang="zh-TW"/>
              <a:t>NBT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A1129F-CA28-4208-823E-7401CEE52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TW"/>
              <a:t>TYIC 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86229349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650B99-9AE0-41B8-BCDE-31793545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3123" y="0"/>
            <a:ext cx="5282216" cy="1325563"/>
          </a:xfrm>
        </p:spPr>
        <p:txBody>
          <a:bodyPr/>
          <a:lstStyle/>
          <a:p>
            <a:r>
              <a:rPr lang="zh-TW" altLang="en-US"/>
              <a:t>物品堆疊元件</a:t>
            </a: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262C0627-2E91-4F37-BCF3-AB91C0E5C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661" y="349620"/>
            <a:ext cx="5996463" cy="6017272"/>
          </a:xfrm>
        </p:spPr>
        <p:txBody>
          <a:bodyPr>
            <a:noAutofit/>
          </a:bodyPr>
          <a:lstStyle/>
          <a:p>
            <a:r>
              <a:rPr lang="zh-TW" altLang="en-US" sz="2000"/>
              <a:t>欲增加</a:t>
            </a:r>
            <a:r>
              <a:rPr lang="zh-TW" altLang="en-US" sz="2000">
                <a:solidFill>
                  <a:srgbClr val="00B0F0"/>
                </a:solidFill>
              </a:rPr>
              <a:t>物品描述</a:t>
            </a:r>
            <a:r>
              <a:rPr lang="en-US" altLang="zh-TW" sz="2000">
                <a:solidFill>
                  <a:srgbClr val="00B0F0"/>
                </a:solidFill>
              </a:rPr>
              <a:t>(tooltip)</a:t>
            </a:r>
          </a:p>
          <a:p>
            <a:r>
              <a:rPr lang="zh-TW" altLang="en-US" sz="2000"/>
              <a:t>需要</a:t>
            </a:r>
            <a:r>
              <a:rPr lang="zh-TW" altLang="en-US" sz="2000">
                <a:solidFill>
                  <a:srgbClr val="FFC000"/>
                </a:solidFill>
              </a:rPr>
              <a:t>覆寫 </a:t>
            </a:r>
            <a:r>
              <a:rPr lang="en-US" altLang="zh-TW" sz="2000">
                <a:solidFill>
                  <a:srgbClr val="FFC000"/>
                </a:solidFill>
              </a:rPr>
              <a:t>appendTooltip</a:t>
            </a:r>
            <a:r>
              <a:rPr lang="en-US" altLang="zh-TW" sz="2000"/>
              <a:t> </a:t>
            </a:r>
            <a:r>
              <a:rPr lang="zh-TW" altLang="en-US" sz="2000">
                <a:solidFill>
                  <a:srgbClr val="00B0F0"/>
                </a:solidFill>
              </a:rPr>
              <a:t>方法</a:t>
            </a:r>
            <a:endParaRPr lang="en-US" altLang="zh-TW" sz="2000">
              <a:solidFill>
                <a:srgbClr val="00B0F0"/>
              </a:solidFill>
            </a:endParaRPr>
          </a:p>
          <a:p>
            <a:r>
              <a:rPr lang="zh-TW" altLang="en-US" sz="2000"/>
              <a:t>並在其中</a:t>
            </a:r>
            <a:r>
              <a:rPr lang="zh-TW" altLang="en-US" sz="2000">
                <a:solidFill>
                  <a:srgbClr val="FFC000"/>
                </a:solidFill>
              </a:rPr>
              <a:t>呼叫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92D050"/>
                </a:solidFill>
              </a:rPr>
              <a:t>tooltip</a:t>
            </a:r>
            <a:r>
              <a:rPr lang="en-US" altLang="zh-TW" sz="2000">
                <a:solidFill>
                  <a:srgbClr val="00B0F0"/>
                </a:solidFill>
              </a:rPr>
              <a:t>.</a:t>
            </a:r>
            <a:r>
              <a:rPr lang="en-US" altLang="zh-TW" sz="2000">
                <a:solidFill>
                  <a:srgbClr val="FFC000"/>
                </a:solidFill>
              </a:rPr>
              <a:t>add</a:t>
            </a:r>
            <a:r>
              <a:rPr lang="en-US" altLang="zh-TW" sz="2000">
                <a:solidFill>
                  <a:srgbClr val="00B0F0"/>
                </a:solidFill>
              </a:rPr>
              <a:t>(</a:t>
            </a:r>
            <a:r>
              <a:rPr lang="en-US" altLang="zh-TW" sz="2000">
                <a:solidFill>
                  <a:srgbClr val="FFFF00"/>
                </a:solidFill>
              </a:rPr>
              <a:t>Text</a:t>
            </a:r>
            <a:r>
              <a:rPr lang="en-US" altLang="zh-TW" sz="2000">
                <a:solidFill>
                  <a:srgbClr val="FFC000"/>
                </a:solidFill>
              </a:rPr>
              <a:t> </a:t>
            </a:r>
            <a:r>
              <a:rPr lang="en-US" altLang="zh-TW" sz="2000">
                <a:solidFill>
                  <a:srgbClr val="92D050"/>
                </a:solidFill>
              </a:rPr>
              <a:t>text</a:t>
            </a:r>
            <a:r>
              <a:rPr lang="en-US" altLang="zh-TW" sz="2000">
                <a:solidFill>
                  <a:srgbClr val="00B0F0"/>
                </a:solidFill>
              </a:rPr>
              <a:t>) </a:t>
            </a:r>
            <a:r>
              <a:rPr lang="zh-TW" altLang="en-US" sz="2000">
                <a:solidFill>
                  <a:srgbClr val="00B0F0"/>
                </a:solidFill>
              </a:rPr>
              <a:t>方法</a:t>
            </a:r>
            <a:endParaRPr lang="en-US" altLang="zh-TW" sz="2000">
              <a:solidFill>
                <a:srgbClr val="00B0F0"/>
              </a:solidFill>
            </a:endParaRPr>
          </a:p>
          <a:p>
            <a:endParaRPr lang="en-US" altLang="zh-TW" sz="2000"/>
          </a:p>
          <a:p>
            <a:r>
              <a:rPr lang="zh-TW" altLang="en-US" sz="2000">
                <a:solidFill>
                  <a:srgbClr val="00B0F0"/>
                </a:solidFill>
              </a:rPr>
              <a:t>客戶端</a:t>
            </a:r>
            <a:r>
              <a:rPr lang="zh-TW" altLang="en-US" sz="2000"/>
              <a:t>專屬內容是無法直接在通用程式碼使用</a:t>
            </a:r>
            <a:endParaRPr lang="en-US" altLang="zh-TW" sz="2000"/>
          </a:p>
          <a:p>
            <a:r>
              <a:rPr lang="zh-TW" altLang="en-US" sz="2000"/>
              <a:t>如 </a:t>
            </a:r>
            <a:r>
              <a:rPr lang="en-US" altLang="zh-TW" sz="2000">
                <a:solidFill>
                  <a:srgbClr val="FFFF00"/>
                </a:solidFill>
              </a:rPr>
              <a:t>net.minecraft.client</a:t>
            </a:r>
          </a:p>
          <a:p>
            <a:r>
              <a:rPr lang="en-US" altLang="zh-TW" sz="2000">
                <a:solidFill>
                  <a:srgbClr val="FFFF00"/>
                </a:solidFill>
              </a:rPr>
              <a:t>.gui.screen.Screen </a:t>
            </a:r>
            <a:r>
              <a:rPr lang="zh-TW" altLang="en-US" sz="2000">
                <a:solidFill>
                  <a:srgbClr val="00B0F0"/>
                </a:solidFill>
              </a:rPr>
              <a:t>類別</a:t>
            </a:r>
            <a:endParaRPr lang="en-US" altLang="zh-TW" sz="2000">
              <a:solidFill>
                <a:srgbClr val="00B0F0"/>
              </a:solidFill>
            </a:endParaRPr>
          </a:p>
          <a:p>
            <a:r>
              <a:rPr lang="zh-TW" altLang="en-US" sz="2000"/>
              <a:t>但因 </a:t>
            </a:r>
            <a:r>
              <a:rPr lang="en-US" altLang="zh-TW" sz="2000">
                <a:solidFill>
                  <a:srgbClr val="FFC000"/>
                </a:solidFill>
              </a:rPr>
              <a:t>appendTooltip</a:t>
            </a:r>
            <a:r>
              <a:rPr lang="en-US" altLang="zh-TW" sz="2000"/>
              <a:t> </a:t>
            </a:r>
            <a:r>
              <a:rPr lang="zh-TW" altLang="en-US" sz="2000">
                <a:solidFill>
                  <a:srgbClr val="00B0F0"/>
                </a:solidFill>
              </a:rPr>
              <a:t>方法</a:t>
            </a:r>
            <a:endParaRPr lang="en-US" altLang="zh-TW" sz="2000">
              <a:solidFill>
                <a:srgbClr val="00B0F0"/>
              </a:solidFill>
            </a:endParaRPr>
          </a:p>
          <a:p>
            <a:r>
              <a:rPr lang="zh-TW" altLang="en-US" sz="2000"/>
              <a:t>只會在</a:t>
            </a:r>
            <a:r>
              <a:rPr lang="zh-TW" altLang="en-US" sz="2000">
                <a:solidFill>
                  <a:srgbClr val="00B0F0"/>
                </a:solidFill>
              </a:rPr>
              <a:t>客戶端</a:t>
            </a:r>
            <a:r>
              <a:rPr lang="zh-TW" altLang="en-US" sz="2000"/>
              <a:t>被呼叫</a:t>
            </a:r>
            <a:endParaRPr lang="en-US" altLang="zh-TW" sz="2000"/>
          </a:p>
          <a:p>
            <a:r>
              <a:rPr lang="zh-TW" altLang="en-US" sz="2000"/>
              <a:t>因此可以在通用程式碼中</a:t>
            </a:r>
            <a:endParaRPr lang="en-US" altLang="zh-TW" sz="2000"/>
          </a:p>
          <a:p>
            <a:r>
              <a:rPr lang="zh-TW" altLang="en-US" sz="2000"/>
              <a:t>新增</a:t>
            </a:r>
            <a:r>
              <a:rPr lang="zh-TW" altLang="en-US" sz="2000">
                <a:solidFill>
                  <a:srgbClr val="00B0F0"/>
                </a:solidFill>
              </a:rPr>
              <a:t>公開靜態欄位</a:t>
            </a:r>
            <a:endParaRPr lang="en-US" altLang="zh-TW" sz="2000">
              <a:solidFill>
                <a:srgbClr val="00B0F0"/>
              </a:solidFill>
            </a:endParaRPr>
          </a:p>
          <a:p>
            <a:r>
              <a:rPr lang="zh-TW" altLang="en-US" sz="2000"/>
              <a:t>並在</a:t>
            </a:r>
            <a:r>
              <a:rPr lang="zh-TW" altLang="en-US" sz="2000">
                <a:solidFill>
                  <a:srgbClr val="00B0F0"/>
                </a:solidFill>
              </a:rPr>
              <a:t>客戶端</a:t>
            </a:r>
            <a:r>
              <a:rPr lang="zh-TW" altLang="en-US" sz="2000">
                <a:solidFill>
                  <a:srgbClr val="FFC000"/>
                </a:solidFill>
              </a:rPr>
              <a:t>初始化</a:t>
            </a:r>
            <a:r>
              <a:rPr lang="zh-TW" altLang="en-US" sz="2000"/>
              <a:t>時</a:t>
            </a:r>
            <a:endParaRPr lang="en-US" altLang="zh-TW" sz="2000"/>
          </a:p>
          <a:p>
            <a:r>
              <a:rPr lang="zh-TW" altLang="en-US" sz="2000"/>
              <a:t>修改此</a:t>
            </a:r>
            <a:r>
              <a:rPr lang="zh-TW" altLang="en-US" sz="2000">
                <a:solidFill>
                  <a:srgbClr val="00B0F0"/>
                </a:solidFill>
              </a:rPr>
              <a:t>欄位</a:t>
            </a:r>
            <a:endParaRPr lang="en-US" altLang="zh-TW" sz="2000">
              <a:solidFill>
                <a:srgbClr val="00B0F0"/>
              </a:solidFill>
            </a:endParaRPr>
          </a:p>
          <a:p>
            <a:r>
              <a:rPr lang="zh-TW" altLang="en-US" sz="2000"/>
              <a:t>這樣就能安全的使用</a:t>
            </a:r>
            <a:endParaRPr lang="en-US" altLang="zh-TW" sz="2000"/>
          </a:p>
          <a:p>
            <a:r>
              <a:rPr lang="zh-TW" altLang="en-US" sz="2000">
                <a:solidFill>
                  <a:srgbClr val="00B0F0"/>
                </a:solidFill>
              </a:rPr>
              <a:t>客戶端</a:t>
            </a:r>
            <a:r>
              <a:rPr lang="zh-TW" altLang="en-US" sz="2000"/>
              <a:t>專屬內容</a:t>
            </a:r>
            <a:endParaRPr lang="en-US" altLang="zh-TW" sz="200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88A7938-A98B-4512-B944-590C1AA43FB7}"/>
              </a:ext>
            </a:extLst>
          </p:cNvPr>
          <p:cNvGrpSpPr/>
          <p:nvPr/>
        </p:nvGrpSpPr>
        <p:grpSpPr>
          <a:xfrm>
            <a:off x="3086818" y="4717317"/>
            <a:ext cx="8648521" cy="1954381"/>
            <a:chOff x="3086818" y="4717317"/>
            <a:chExt cx="8648521" cy="1954381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426C9B67-A417-4147-A8D3-6C6C1D5A1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6818" y="4717317"/>
              <a:ext cx="8648521" cy="195438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appendTooltip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(ItemStack stack, TooltipContext context, List&lt;Text&gt; tooltip, TooltipType type)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BlockPos tntBlockPos = stack.get(ModDataComponentTypes.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BLOCK_POS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(tntBlockPos !=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(Util.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hasShiftDown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.get())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tooltip.add(Text.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translatable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"tooltip.tyicmod.tnt_remote.binding_tnt"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kumimoji="0" lang="en-US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1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tntBlockPos.getX(), tntBlockPos.getY(), tntBlockPos.getZ()).withColor(Colors.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GREEN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tooltip.add(Util.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PRESS_SHIFT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.appendTooltip(stack, context, tooltip, type);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BDB3ED3-E981-4590-8B78-2158E70ED10A}"/>
                </a:ext>
              </a:extLst>
            </p:cNvPr>
            <p:cNvSpPr txBox="1"/>
            <p:nvPr/>
          </p:nvSpPr>
          <p:spPr>
            <a:xfrm>
              <a:off x="9704013" y="6410088"/>
              <a:ext cx="203132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100">
                  <a:solidFill>
                    <a:schemeClr val="accent3"/>
                  </a:solidFill>
                </a:rPr>
                <a:t>TntRemoteItem.java (2/2)</a:t>
              </a:r>
              <a:endParaRPr lang="zh-TW" altLang="en-US" sz="1100">
                <a:solidFill>
                  <a:schemeClr val="accent3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F0DB55A3-6A12-4537-9D98-20D12F1E62B1}"/>
              </a:ext>
            </a:extLst>
          </p:cNvPr>
          <p:cNvGrpSpPr/>
          <p:nvPr/>
        </p:nvGrpSpPr>
        <p:grpSpPr>
          <a:xfrm>
            <a:off x="4414104" y="2962991"/>
            <a:ext cx="7321235" cy="1754326"/>
            <a:chOff x="4414104" y="2962991"/>
            <a:chExt cx="7321235" cy="1754326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1A40C5A9-526D-4546-A3F3-E4FD6C4E9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104" y="2962991"/>
              <a:ext cx="7321235" cy="175432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org.tyic.tyicmod;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Supplier&lt;Boolean&gt;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hasShiftDown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() -&gt;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Text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PRESS_SHIFT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endParaRPr kumimoji="0" lang="en-US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2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Text.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translatable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"tooltip.tyicmod.press_shift"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).withColor(Colors.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CYAN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D4D1AEA-9641-4D6B-AB16-A8B85ED3BD19}"/>
                </a:ext>
              </a:extLst>
            </p:cNvPr>
            <p:cNvSpPr txBox="1"/>
            <p:nvPr/>
          </p:nvSpPr>
          <p:spPr>
            <a:xfrm>
              <a:off x="10858175" y="4455707"/>
              <a:ext cx="8771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100">
                  <a:solidFill>
                    <a:schemeClr val="accent3"/>
                  </a:solidFill>
                </a:rPr>
                <a:t>Util.java</a:t>
              </a:r>
              <a:endParaRPr lang="zh-TW" altLang="en-US" sz="1100">
                <a:solidFill>
                  <a:schemeClr val="accent3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3C5A1AD0-B5E1-482E-9258-81087D2C71EC}"/>
              </a:ext>
            </a:extLst>
          </p:cNvPr>
          <p:cNvGrpSpPr/>
          <p:nvPr/>
        </p:nvGrpSpPr>
        <p:grpSpPr>
          <a:xfrm>
            <a:off x="6453124" y="1023999"/>
            <a:ext cx="5282215" cy="1938992"/>
            <a:chOff x="6453124" y="1023999"/>
            <a:chExt cx="5282215" cy="1938992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BF13FD60-944E-4189-88C5-BED6D7B35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3124" y="1023999"/>
              <a:ext cx="5282215" cy="193899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org.tyic.tyicmod;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TyicModClient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ClientModInitializer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onInitializeClient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hasShiftDown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Screen::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hasShiftDown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B2F40C2B-44EE-4526-B1AC-0D43CB8200AA}"/>
                </a:ext>
              </a:extLst>
            </p:cNvPr>
            <p:cNvSpPr txBox="1"/>
            <p:nvPr/>
          </p:nvSpPr>
          <p:spPr>
            <a:xfrm>
              <a:off x="10165678" y="2701381"/>
              <a:ext cx="1569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100">
                  <a:solidFill>
                    <a:schemeClr val="accent3"/>
                  </a:solidFill>
                </a:rPr>
                <a:t>TyicModClient.java</a:t>
              </a:r>
              <a:endParaRPr lang="zh-TW" altLang="en-US" sz="1100">
                <a:solidFill>
                  <a:schemeClr val="accent3"/>
                </a:solidFill>
              </a:endParaRPr>
            </a:p>
          </p:txBody>
        </p:sp>
      </p:grp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887670B-D8E3-400F-8C19-EF6D7AA8B2A6}"/>
              </a:ext>
            </a:extLst>
          </p:cNvPr>
          <p:cNvSpPr/>
          <p:nvPr/>
        </p:nvSpPr>
        <p:spPr>
          <a:xfrm>
            <a:off x="8855261" y="2355401"/>
            <a:ext cx="1821975" cy="190576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812A3A4-27BB-421F-A701-CC5CE6CAE495}"/>
              </a:ext>
            </a:extLst>
          </p:cNvPr>
          <p:cNvSpPr txBox="1"/>
          <p:nvPr/>
        </p:nvSpPr>
        <p:spPr>
          <a:xfrm>
            <a:off x="7411078" y="2552671"/>
            <a:ext cx="2816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>
                <a:solidFill>
                  <a:srgbClr val="FFC000"/>
                </a:solidFill>
              </a:rPr>
              <a:t>回傳玩家是否按下 </a:t>
            </a:r>
            <a:r>
              <a:rPr lang="en-US" altLang="zh-TW" sz="1600">
                <a:solidFill>
                  <a:srgbClr val="FFC000"/>
                </a:solidFill>
              </a:rPr>
              <a:t>Shift </a:t>
            </a:r>
            <a:r>
              <a:rPr lang="zh-TW" altLang="en-US" sz="1600">
                <a:solidFill>
                  <a:srgbClr val="FFC000"/>
                </a:solidFill>
              </a:rPr>
              <a:t>鍵</a:t>
            </a:r>
            <a:endParaRPr lang="en-US" altLang="zh-TW" sz="16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9133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840C34-ABFA-4E4E-9FF0-3CDAC397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34"/>
            <a:ext cx="10515600" cy="1325563"/>
          </a:xfrm>
        </p:spPr>
        <p:txBody>
          <a:bodyPr/>
          <a:lstStyle/>
          <a:p>
            <a:r>
              <a:rPr lang="zh-TW" altLang="en-US"/>
              <a:t>物品堆疊元件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B1778B-4965-4316-BDBF-AF81B1639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974" y="1012219"/>
            <a:ext cx="1991404" cy="488950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：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4C9F3A4A-E0D0-4247-9BA9-9CCAFC10529B}"/>
              </a:ext>
            </a:extLst>
          </p:cNvPr>
          <p:cNvGrpSpPr/>
          <p:nvPr/>
        </p:nvGrpSpPr>
        <p:grpSpPr>
          <a:xfrm>
            <a:off x="2626377" y="1007297"/>
            <a:ext cx="8930650" cy="2246769"/>
            <a:chOff x="838200" y="2209424"/>
            <a:chExt cx="8930650" cy="2246769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DBA727EE-40A1-4CCB-B865-88D402CAA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209424"/>
              <a:ext cx="8930650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org.tyic.tyicmod.item;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ModItems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TNT_REMOTE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endParaRPr lang="en-US" altLang="zh-TW" sz="1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"tnt_remote"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TntRemoteItem::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Item.Settings().maxCount(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(...)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49700B72-5409-4D93-890B-C30E84DB836F}"/>
                </a:ext>
              </a:extLst>
            </p:cNvPr>
            <p:cNvSpPr txBox="1"/>
            <p:nvPr/>
          </p:nvSpPr>
          <p:spPr>
            <a:xfrm>
              <a:off x="8292164" y="4148416"/>
              <a:ext cx="1476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ModItems.java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B34EC6C1-6CAD-46C9-89F3-564C4A92FBD9}"/>
              </a:ext>
            </a:extLst>
          </p:cNvPr>
          <p:cNvSpPr txBox="1">
            <a:spLocks/>
          </p:cNvSpPr>
          <p:nvPr/>
        </p:nvSpPr>
        <p:spPr>
          <a:xfrm>
            <a:off x="634974" y="3374415"/>
            <a:ext cx="1991403" cy="48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在地化</a:t>
            </a:r>
            <a:r>
              <a:rPr lang="zh-TW" altLang="en-US"/>
              <a:t>：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5D81FD87-1927-4EB0-B781-74A08117EDEA}"/>
              </a:ext>
            </a:extLst>
          </p:cNvPr>
          <p:cNvGrpSpPr/>
          <p:nvPr/>
        </p:nvGrpSpPr>
        <p:grpSpPr>
          <a:xfrm>
            <a:off x="2626377" y="5064425"/>
            <a:ext cx="8930650" cy="1569660"/>
            <a:chOff x="4289940" y="4927823"/>
            <a:chExt cx="8930650" cy="1569660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D4B6508A-EDC5-41B5-A1C3-A681D0D8C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9940" y="4927823"/>
              <a:ext cx="893065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lang="en-US" altLang="zh-TW" sz="1200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lang="en-US" altLang="zh-TW" sz="12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"item.tyicmod.tnt_remote"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"TNT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遙控器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kumimoji="0" lang="en-US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"tooltip.tyicmod.press_shift"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Courier New" panose="02070309020205020404" pitchFamily="49" charset="0"/>
                </a:rPr>
                <a:t>按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Shift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Courier New" panose="02070309020205020404" pitchFamily="49" charset="0"/>
                </a:rPr>
                <a:t>以顯示更多資訊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en-US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"tooltip.tyicmod.tnt_remote.binding_tnt"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Courier New" panose="02070309020205020404" pitchFamily="49" charset="0"/>
                </a:rPr>
                <a:t>綁定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TNT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Courier New" panose="02070309020205020404" pitchFamily="49" charset="0"/>
                </a:rPr>
                <a:t>：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x: %d, y: %d, z: %d"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en-US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"tooltip.tyicmod.tnt_remote.priming_tnt"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Courier New" panose="02070309020205020404" pitchFamily="49" charset="0"/>
                </a:rPr>
                <a:t>！！！點燃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TNT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Courier New" panose="02070309020205020404" pitchFamily="49" charset="0"/>
                </a:rPr>
                <a:t>！！！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en-US" altLang="zh-TW" sz="12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</a:t>
              </a:r>
              <a:r>
                <a:rPr lang="en-US" altLang="zh-TW" sz="1200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EB471F5-D547-4402-B9BA-83BCF949D5B4}"/>
                </a:ext>
              </a:extLst>
            </p:cNvPr>
            <p:cNvSpPr txBox="1"/>
            <p:nvPr/>
          </p:nvSpPr>
          <p:spPr>
            <a:xfrm>
              <a:off x="12042062" y="6189706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zh_tw.json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3F2AF94-97F1-43E5-994F-F3BB5CE9DA19}"/>
              </a:ext>
            </a:extLst>
          </p:cNvPr>
          <p:cNvGrpSpPr/>
          <p:nvPr/>
        </p:nvGrpSpPr>
        <p:grpSpPr>
          <a:xfrm>
            <a:off x="2626377" y="3374415"/>
            <a:ext cx="8930650" cy="1569660"/>
            <a:chOff x="-1602698" y="4927823"/>
            <a:chExt cx="8930650" cy="156966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29735DA5-1684-4EFA-8E8A-66ED43B7B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602698" y="4927823"/>
              <a:ext cx="893065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lang="en-US" altLang="zh-TW" sz="1200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lang="en-US" altLang="zh-TW" sz="12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"item.tyicmod.tnt_remote"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"TNT Remote"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kumimoji="0" lang="en-US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"tooltip.tyicmod.press_shift"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"Press Shift to display more information"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en-US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"tooltip.tyicmod.tnt_remote.binding_tnt"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"Binding TNT: x: %d, y: %d, z: %d"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en-US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"tooltip.tyicmod.tnt_remote.priming_tnt"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"!!!Priming TNT!!!"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en-US" altLang="zh-TW" sz="12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</a:t>
              </a:r>
              <a:r>
                <a:rPr lang="en-US" altLang="zh-TW" sz="1200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7AFAAB9-F893-47C6-9931-9ABEDEA8DA6D}"/>
                </a:ext>
              </a:extLst>
            </p:cNvPr>
            <p:cNvSpPr txBox="1"/>
            <p:nvPr/>
          </p:nvSpPr>
          <p:spPr>
            <a:xfrm>
              <a:off x="6149424" y="6183604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en_us.json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279964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66820-1774-4EEA-800A-A27BA24F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物品堆疊元件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2F9747A2-549B-4017-80B5-0D9627503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92" y="965013"/>
            <a:ext cx="10776707" cy="308703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assets/tyicmod/textures/item/tnt_remote.png</a:t>
            </a:r>
          </a:p>
          <a:p>
            <a:r>
              <a:rPr lang="zh-TW" altLang="en-US"/>
              <a:t>像素：</a:t>
            </a:r>
            <a:r>
              <a:rPr lang="en-US" altLang="zh-TW">
                <a:solidFill>
                  <a:srgbClr val="92D050"/>
                </a:solidFill>
              </a:rPr>
              <a:t>16x16</a:t>
            </a:r>
          </a:p>
          <a:p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en-US" altLang="zh-TW"/>
              <a:t>(</a:t>
            </a:r>
            <a:r>
              <a:rPr lang="zh-TW" altLang="en-US"/>
              <a:t>左下</a:t>
            </a:r>
            <a:r>
              <a:rPr lang="en-US" altLang="zh-TW"/>
              <a:t>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assets/tyicmod/models/item/tnt_remote.json</a:t>
            </a:r>
          </a:p>
          <a:p>
            <a:r>
              <a:rPr lang="zh-TW" altLang="en-US">
                <a:solidFill>
                  <a:srgbClr val="00B0F0"/>
                </a:solidFill>
              </a:rPr>
              <a:t>物品模型映射</a:t>
            </a:r>
            <a:r>
              <a:rPr lang="en-US" altLang="zh-TW"/>
              <a:t>(</a:t>
            </a:r>
            <a:r>
              <a:rPr lang="zh-TW" altLang="en-US"/>
              <a:t>右下</a:t>
            </a:r>
            <a:r>
              <a:rPr lang="en-US" altLang="zh-TW"/>
              <a:t>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assets/tyicmod/items/tnt_remote.json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4611F21D-9922-4B8B-AC66-DDC541765CC0}"/>
              </a:ext>
            </a:extLst>
          </p:cNvPr>
          <p:cNvGrpSpPr/>
          <p:nvPr/>
        </p:nvGrpSpPr>
        <p:grpSpPr>
          <a:xfrm>
            <a:off x="9050986" y="1497661"/>
            <a:ext cx="2302908" cy="2302908"/>
            <a:chOff x="9050986" y="2249860"/>
            <a:chExt cx="2302908" cy="2302908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0F33545C-A6BC-4168-9A07-1410522DA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0986" y="2249860"/>
              <a:ext cx="2302908" cy="23029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34DF370-964A-4E55-B06C-F695A82BABE8}"/>
                </a:ext>
              </a:extLst>
            </p:cNvPr>
            <p:cNvSpPr txBox="1"/>
            <p:nvPr/>
          </p:nvSpPr>
          <p:spPr>
            <a:xfrm>
              <a:off x="10136800" y="4295679"/>
              <a:ext cx="1217000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050">
                  <a:solidFill>
                    <a:schemeClr val="accent1"/>
                  </a:solidFill>
                </a:rPr>
                <a:t>tnt_remote.png</a:t>
              </a:r>
              <a:endParaRPr lang="zh-TW" altLang="en-US" sz="1050">
                <a:solidFill>
                  <a:schemeClr val="accent1"/>
                </a:solidFill>
              </a:endParaRPr>
            </a:p>
          </p:txBody>
        </p:sp>
      </p:grpSp>
      <p:sp>
        <p:nvSpPr>
          <p:cNvPr id="14" name="內容版面配置區 10">
            <a:extLst>
              <a:ext uri="{FF2B5EF4-FFF2-40B4-BE49-F238E27FC236}">
                <a16:creationId xmlns:a16="http://schemas.microsoft.com/office/drawing/2014/main" id="{D8EB6CED-332D-49D0-9899-BE0433B3DD36}"/>
              </a:ext>
            </a:extLst>
          </p:cNvPr>
          <p:cNvSpPr txBox="1">
            <a:spLocks/>
          </p:cNvSpPr>
          <p:nvPr/>
        </p:nvSpPr>
        <p:spPr>
          <a:xfrm>
            <a:off x="576997" y="5915636"/>
            <a:ext cx="10776707" cy="593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展示影片：</a:t>
            </a:r>
            <a:r>
              <a:rPr lang="en-US" altLang="zh-TW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https://youtu.be/fsUf3-sfBlg</a:t>
            </a:r>
            <a:endParaRPr lang="zh-TW" altLang="en-US">
              <a:solidFill>
                <a:srgbClr val="FFC000"/>
              </a:solidFill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079CAE62-ADA9-43B1-AE28-2D9682A5EF7F}"/>
              </a:ext>
            </a:extLst>
          </p:cNvPr>
          <p:cNvGrpSpPr/>
          <p:nvPr/>
        </p:nvGrpSpPr>
        <p:grpSpPr>
          <a:xfrm>
            <a:off x="576997" y="4052047"/>
            <a:ext cx="5123518" cy="1754326"/>
            <a:chOff x="576997" y="4052047"/>
            <a:chExt cx="5123518" cy="1754326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E465E21C-C9DE-4EA5-A612-5B891CD52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997" y="4052047"/>
              <a:ext cx="5123518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"parent"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"minecraft:item/generated"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"textures"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"layer0"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"tyicmod:item/tnt_remote"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94A06C1B-B9C7-4DE9-AAE1-06630EE7BAC4}"/>
                </a:ext>
              </a:extLst>
            </p:cNvPr>
            <p:cNvSpPr txBox="1"/>
            <p:nvPr/>
          </p:nvSpPr>
          <p:spPr>
            <a:xfrm>
              <a:off x="4025055" y="5498596"/>
              <a:ext cx="16754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tnt_remote.json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4C5E069-D3EF-4035-B239-A6D226944510}"/>
              </a:ext>
            </a:extLst>
          </p:cNvPr>
          <p:cNvGrpSpPr/>
          <p:nvPr/>
        </p:nvGrpSpPr>
        <p:grpSpPr>
          <a:xfrm>
            <a:off x="6356918" y="4052047"/>
            <a:ext cx="4996881" cy="1754326"/>
            <a:chOff x="6356918" y="4052047"/>
            <a:chExt cx="4996881" cy="1754326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B4C22D14-F32A-4573-9BDB-72B890081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918" y="4052047"/>
              <a:ext cx="4996881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"tyicmod:item/tnt_remote"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0D57B68B-61F9-41C1-A4F6-FD8F7112A299}"/>
                </a:ext>
              </a:extLst>
            </p:cNvPr>
            <p:cNvSpPr txBox="1"/>
            <p:nvPr/>
          </p:nvSpPr>
          <p:spPr>
            <a:xfrm>
              <a:off x="9678244" y="5498596"/>
              <a:ext cx="16754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tnt_remote.json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3896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BE34E-6AB9-4F62-B404-FBDD8C616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方塊實體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B233F88-DADC-40B2-B858-FA1CAF6CE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7647"/>
            <a:ext cx="10515600" cy="472729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方塊實體</a:t>
            </a:r>
            <a:r>
              <a:rPr lang="en-US" altLang="zh-TW">
                <a:solidFill>
                  <a:srgbClr val="00B0F0"/>
                </a:solidFill>
              </a:rPr>
              <a:t>(block entity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tile entity)</a:t>
            </a:r>
          </a:p>
          <a:p>
            <a:r>
              <a:rPr lang="zh-TW" altLang="en-US"/>
              <a:t>是用於儲存</a:t>
            </a:r>
            <a:r>
              <a:rPr lang="zh-TW" altLang="en-US">
                <a:solidFill>
                  <a:srgbClr val="00B0F0"/>
                </a:solidFill>
              </a:rPr>
              <a:t>方塊狀態</a:t>
            </a:r>
            <a:r>
              <a:rPr lang="zh-TW" altLang="en-US"/>
              <a:t>之外的任意資料</a:t>
            </a:r>
            <a:endParaRPr lang="en-US" altLang="zh-TW"/>
          </a:p>
          <a:p>
            <a:r>
              <a:rPr lang="zh-TW" altLang="en-US"/>
              <a:t>並且每</a:t>
            </a:r>
            <a:r>
              <a:rPr lang="zh-TW" altLang="en-US">
                <a:solidFill>
                  <a:srgbClr val="00B0F0"/>
                </a:solidFill>
              </a:rPr>
              <a:t>刻</a:t>
            </a:r>
            <a:r>
              <a:rPr lang="en-US" altLang="zh-TW">
                <a:solidFill>
                  <a:srgbClr val="00B0F0"/>
                </a:solidFill>
              </a:rPr>
              <a:t>(tick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FFFF00"/>
                </a:solidFill>
              </a:rPr>
              <a:t>20</a:t>
            </a:r>
            <a:r>
              <a:rPr lang="zh-TW" altLang="en-US">
                <a:solidFill>
                  <a:srgbClr val="FFFF00"/>
                </a:solidFill>
              </a:rPr>
              <a:t> 刻 </a:t>
            </a:r>
            <a:r>
              <a:rPr lang="en-US" altLang="zh-TW">
                <a:solidFill>
                  <a:srgbClr val="FFFF00"/>
                </a:solidFill>
              </a:rPr>
              <a:t>= 1 </a:t>
            </a:r>
            <a:r>
              <a:rPr lang="zh-TW" altLang="en-US">
                <a:solidFill>
                  <a:srgbClr val="FFFF00"/>
                </a:solidFill>
              </a:rPr>
              <a:t>秒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皆會更新</a:t>
            </a:r>
            <a:endParaRPr lang="en-US" altLang="zh-TW"/>
          </a:p>
          <a:p>
            <a:r>
              <a:rPr lang="zh-TW" altLang="en-US"/>
              <a:t>因此常用於一些能存放東西的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，或每</a:t>
            </a:r>
            <a:r>
              <a:rPr lang="zh-TW" altLang="en-US">
                <a:solidFill>
                  <a:srgbClr val="00B0F0"/>
                </a:solidFill>
              </a:rPr>
              <a:t>刻</a:t>
            </a:r>
            <a:r>
              <a:rPr lang="zh-TW" altLang="en-US"/>
              <a:t>都要執行功能的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92D050"/>
                </a:solidFill>
              </a:rPr>
              <a:t>儲物箱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熔爐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釀造台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日光感應器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海靈核心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方塊實體類別</a:t>
            </a:r>
            <a:r>
              <a:rPr lang="zh-TW" altLang="en-US"/>
              <a:t>為 </a:t>
            </a:r>
            <a:r>
              <a:rPr lang="en-US" altLang="zh-TW">
                <a:solidFill>
                  <a:srgbClr val="FFFF00"/>
                </a:solidFill>
              </a:rPr>
              <a:t>net.minecraft.block.entity.BlockEntity</a:t>
            </a:r>
          </a:p>
          <a:p>
            <a:r>
              <a:rPr lang="zh-TW" altLang="en-US">
                <a:solidFill>
                  <a:srgbClr val="00B0F0"/>
                </a:solidFill>
              </a:rPr>
              <a:t>方塊實體類型類別</a:t>
            </a:r>
            <a:r>
              <a:rPr lang="zh-TW" altLang="en-US"/>
              <a:t>為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net.minecraft.block.entity.BlockEntityType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C0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  <a:p>
            <a:r>
              <a:rPr lang="zh-TW" altLang="en-US"/>
              <a:t>我們需要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的是</a:t>
            </a:r>
            <a:r>
              <a:rPr lang="zh-TW" altLang="en-US">
                <a:solidFill>
                  <a:srgbClr val="00B0F0"/>
                </a:solidFill>
              </a:rPr>
              <a:t>方塊實體類型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69720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D5692-94C8-4AF8-A9D4-7AEEF6E8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方塊實體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36EE14-1ADD-4DC0-8A1D-7DD21C8DB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23408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8EB81A-039F-4B9A-9A3D-383FF138C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NBT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08F68F4-C9B2-4E0B-BDA9-8040D499A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NBT(named binary tag)</a:t>
            </a:r>
          </a:p>
          <a:p>
            <a:r>
              <a:rPr lang="zh-TW" altLang="en-US"/>
              <a:t>是 </a:t>
            </a:r>
            <a:r>
              <a:rPr lang="en-US" altLang="zh-TW"/>
              <a:t>Minecraft </a:t>
            </a:r>
            <a:r>
              <a:rPr lang="zh-TW" altLang="en-US"/>
              <a:t>中幾乎所有資料的儲存格式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NBT </a:t>
            </a:r>
            <a:r>
              <a:rPr lang="zh-TW" altLang="en-US"/>
              <a:t>最常見的形式是以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呈現的 </a:t>
            </a:r>
            <a:r>
              <a:rPr lang="en-US" altLang="zh-TW">
                <a:solidFill>
                  <a:srgbClr val="00B0F0"/>
                </a:solidFill>
              </a:rPr>
              <a:t>SNBT(stringified NBT)</a:t>
            </a:r>
          </a:p>
          <a:p>
            <a:r>
              <a:rPr lang="zh-TW" altLang="en-US"/>
              <a:t>兩者可以互相轉換</a:t>
            </a:r>
            <a:endParaRPr lang="en-US" altLang="zh-TW"/>
          </a:p>
          <a:p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NBT</a:t>
            </a:r>
            <a:r>
              <a:rPr lang="en-US" altLang="zh-TW"/>
              <a:t> </a:t>
            </a:r>
            <a:r>
              <a:rPr lang="zh-TW" altLang="en-US"/>
              <a:t>共有 </a:t>
            </a:r>
            <a:r>
              <a:rPr lang="en-US" altLang="zh-TW"/>
              <a:t>13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幾乎可以與 </a:t>
            </a:r>
            <a:r>
              <a:rPr lang="en-US" altLang="zh-TW"/>
              <a:t>Java </a:t>
            </a:r>
            <a:r>
              <a:rPr lang="zh-TW" altLang="en-US"/>
              <a:t>中的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對應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SNBT</a:t>
            </a:r>
            <a:r>
              <a:rPr lang="en-US" altLang="zh-TW"/>
              <a:t> </a:t>
            </a:r>
            <a:r>
              <a:rPr lang="zh-TW" altLang="en-US"/>
              <a:t>的寫法也與 </a:t>
            </a:r>
            <a:r>
              <a:rPr lang="en-US" altLang="zh-TW">
                <a:solidFill>
                  <a:srgbClr val="00B0F0"/>
                </a:solidFill>
              </a:rPr>
              <a:t>JSON</a:t>
            </a:r>
            <a:r>
              <a:rPr lang="zh-TW" altLang="en-US"/>
              <a:t> 非常相似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0423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791C4-7CEB-4CFE-A1EA-0D03B839E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SNBT</a:t>
            </a:r>
            <a:endParaRPr lang="zh-TW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274AE42-9B04-4485-A0CA-5A0C1D957E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478589"/>
              </p:ext>
            </p:extLst>
          </p:nvPr>
        </p:nvGraphicFramePr>
        <p:xfrm>
          <a:off x="1345883" y="1259281"/>
          <a:ext cx="9500235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180">
                  <a:extLst>
                    <a:ext uri="{9D8B030D-6E8A-4147-A177-3AD203B41FA5}">
                      <a16:colId xmlns:a16="http://schemas.microsoft.com/office/drawing/2014/main" val="3261269498"/>
                    </a:ext>
                  </a:extLst>
                </a:gridCol>
                <a:gridCol w="2776855">
                  <a:extLst>
                    <a:ext uri="{9D8B030D-6E8A-4147-A177-3AD203B41FA5}">
                      <a16:colId xmlns:a16="http://schemas.microsoft.com/office/drawing/2014/main" val="276047231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46083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>
                          <a:solidFill>
                            <a:schemeClr val="tx1"/>
                          </a:solidFill>
                        </a:rPr>
                        <a:t>NBT</a:t>
                      </a:r>
                      <a:r>
                        <a:rPr lang="zh-TW" altLang="en-US" sz="2800" b="0">
                          <a:solidFill>
                            <a:schemeClr val="tx1"/>
                          </a:solidFill>
                        </a:rPr>
                        <a:t> 資料型別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>
                          <a:solidFill>
                            <a:schemeClr val="tx1"/>
                          </a:solidFill>
                        </a:rPr>
                        <a:t>Java </a:t>
                      </a:r>
                      <a:r>
                        <a:rPr lang="zh-TW" altLang="en-US" sz="2800" b="0">
                          <a:solidFill>
                            <a:schemeClr val="tx1"/>
                          </a:solidFill>
                        </a:rPr>
                        <a:t>資料型別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0">
                          <a:solidFill>
                            <a:schemeClr val="tx1"/>
                          </a:solidFill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35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位元組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(byte)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byte</a:t>
                      </a:r>
                      <a:endParaRPr lang="zh-TW" altLang="en-US" sz="2000" b="0">
                        <a:solidFill>
                          <a:srgbClr val="CF8E6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中使用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altLang="zh-TW" sz="1800" b="0" i="0" kern="120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&lt;number&gt;</a:t>
                      </a:r>
                      <a:r>
                        <a:rPr lang="en-US" altLang="zh-TW" sz="1800" b="0" i="0" kern="1200">
                          <a:solidFill>
                            <a:srgbClr val="FF5D5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TW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zh-TW" alt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表示，如 </a:t>
                      </a:r>
                      <a:r>
                        <a:rPr lang="en-US" altLang="zh-TW" sz="1800" b="0" i="0" kern="120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TW" sz="1800" b="0" i="0" kern="1200">
                          <a:solidFill>
                            <a:srgbClr val="FF5D5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b="0">
                        <a:solidFill>
                          <a:srgbClr val="FF5D5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40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布林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(boolean)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boolean</a:t>
                      </a:r>
                      <a:endParaRPr lang="zh-TW" altLang="en-US" sz="2000" b="0">
                        <a:solidFill>
                          <a:srgbClr val="CF8E6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中的 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false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可以分別與位元組 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0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b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1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b</a:t>
                      </a: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互通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45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短整數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(short)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short</a:t>
                      </a:r>
                      <a:endParaRPr lang="zh-TW" altLang="en-US" sz="2000" b="0">
                        <a:solidFill>
                          <a:srgbClr val="CF8E6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中使用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altLang="zh-TW" sz="1800" b="0" i="0" kern="120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&lt;number&gt;</a:t>
                      </a:r>
                      <a:r>
                        <a:rPr lang="en-US" altLang="zh-TW" sz="1800" b="0" i="0" kern="1200">
                          <a:solidFill>
                            <a:srgbClr val="FF5D5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TW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zh-TW" alt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表示，如 </a:t>
                      </a:r>
                      <a:r>
                        <a:rPr lang="en-US" altLang="zh-TW" sz="1800" b="0" i="0" kern="120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zh-TW" sz="1800" b="0" i="0" kern="1200">
                          <a:solidFill>
                            <a:srgbClr val="FF5D5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zh-TW" altLang="en-US" b="0">
                        <a:solidFill>
                          <a:srgbClr val="FF5D5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3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整數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(int)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int</a:t>
                      </a:r>
                      <a:endParaRPr lang="zh-TW" altLang="en-US" sz="2000" b="0">
                        <a:solidFill>
                          <a:srgbClr val="CF8E6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666</a:t>
                      </a:r>
                      <a:endParaRPr lang="zh-TW" altLang="en-US" b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441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長整數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(long)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long</a:t>
                      </a:r>
                      <a:endParaRPr lang="zh-TW" altLang="en-US" sz="2000" b="0">
                        <a:solidFill>
                          <a:srgbClr val="CF8E6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-98765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l</a:t>
                      </a:r>
                      <a:endParaRPr lang="zh-TW" altLang="en-US" b="0">
                        <a:solidFill>
                          <a:srgbClr val="FF5D5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344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單倍精度浮點數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(float)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float</a:t>
                      </a:r>
                      <a:endParaRPr lang="zh-TW" altLang="en-US" sz="2000" b="0">
                        <a:solidFill>
                          <a:srgbClr val="CF8E6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2.718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f</a:t>
                      </a:r>
                      <a:endParaRPr lang="zh-TW" altLang="en-US" b="0">
                        <a:solidFill>
                          <a:srgbClr val="FF5D5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492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雙倍精度浮點數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(double)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double</a:t>
                      </a:r>
                      <a:endParaRPr lang="zh-TW" altLang="en-US" sz="2000" b="0">
                        <a:solidFill>
                          <a:srgbClr val="CF8E6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3.14159265358</a:t>
                      </a:r>
                      <a:endParaRPr lang="zh-TW" altLang="en-US" b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208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字串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(string)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FFFF00"/>
                          </a:solidFill>
                        </a:rPr>
                        <a:t>java.lang.String</a:t>
                      </a:r>
                      <a:endParaRPr lang="zh-TW" altLang="en-US" sz="2000" b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中可使用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一對</a:t>
                      </a:r>
                      <a:r>
                        <a:rPr lang="zh-TW" altLang="en-US" b="0">
                          <a:solidFill>
                            <a:srgbClr val="92D050"/>
                          </a:solidFill>
                        </a:rPr>
                        <a:t>單引號</a:t>
                      </a:r>
                      <a:r>
                        <a:rPr lang="en-US" altLang="zh-TW" b="0">
                          <a:solidFill>
                            <a:srgbClr val="92D050"/>
                          </a:solidFill>
                        </a:rPr>
                        <a:t>('')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表示字串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'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tyic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'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"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tysh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"</a:t>
                      </a:r>
                      <a:endParaRPr lang="zh-TW" altLang="en-US" b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897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62091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318C3-5469-4DB1-8D60-ED282868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SNBT</a:t>
            </a:r>
            <a:endParaRPr lang="zh-TW" altLang="en-US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D634131-9296-4B0A-BEBA-4EA2BE255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653899"/>
              </p:ext>
            </p:extLst>
          </p:nvPr>
        </p:nvGraphicFramePr>
        <p:xfrm>
          <a:off x="201137" y="1174957"/>
          <a:ext cx="11789727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8980">
                  <a:extLst>
                    <a:ext uri="{9D8B030D-6E8A-4147-A177-3AD203B41FA5}">
                      <a16:colId xmlns:a16="http://schemas.microsoft.com/office/drawing/2014/main" val="1514405358"/>
                    </a:ext>
                  </a:extLst>
                </a:gridCol>
                <a:gridCol w="3535680">
                  <a:extLst>
                    <a:ext uri="{9D8B030D-6E8A-4147-A177-3AD203B41FA5}">
                      <a16:colId xmlns:a16="http://schemas.microsoft.com/office/drawing/2014/main" val="1653096678"/>
                    </a:ext>
                  </a:extLst>
                </a:gridCol>
                <a:gridCol w="4985067">
                  <a:extLst>
                    <a:ext uri="{9D8B030D-6E8A-4147-A177-3AD203B41FA5}">
                      <a16:colId xmlns:a16="http://schemas.microsoft.com/office/drawing/2014/main" val="57916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>
                          <a:solidFill>
                            <a:schemeClr val="tx1"/>
                          </a:solidFill>
                        </a:rPr>
                        <a:t>NBT</a:t>
                      </a:r>
                      <a:r>
                        <a:rPr lang="zh-TW" altLang="en-US" sz="2800" b="0">
                          <a:solidFill>
                            <a:schemeClr val="tx1"/>
                          </a:solidFill>
                        </a:rPr>
                        <a:t> 資料型別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>
                          <a:solidFill>
                            <a:schemeClr val="tx1"/>
                          </a:solidFill>
                        </a:rPr>
                        <a:t>Java </a:t>
                      </a:r>
                      <a:r>
                        <a:rPr lang="zh-TW" altLang="en-US" sz="2800" b="0">
                          <a:solidFill>
                            <a:schemeClr val="tx1"/>
                          </a:solidFill>
                        </a:rPr>
                        <a:t>資料型別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0">
                          <a:solidFill>
                            <a:schemeClr val="tx1"/>
                          </a:solidFill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位元組陣列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(byte array)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byte</a:t>
                      </a:r>
                      <a:r>
                        <a:rPr lang="en-US" altLang="zh-TW" sz="2000" b="0">
                          <a:solidFill>
                            <a:srgbClr val="00B0F0"/>
                          </a:solidFill>
                        </a:rPr>
                        <a:t>[]</a:t>
                      </a:r>
                      <a:endParaRPr lang="zh-TW" altLang="en-US" sz="2000" b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使用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[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B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;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byte1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byte2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...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]</a:t>
                      </a:r>
                      <a:r>
                        <a:rPr lang="en-US" altLang="zh-TW" b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表示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[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B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;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-10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b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false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true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]</a:t>
                      </a:r>
                      <a:endParaRPr lang="zh-TW" altLang="en-US" b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8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整數陣列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(int array)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int</a:t>
                      </a:r>
                      <a:r>
                        <a:rPr lang="en-US" altLang="zh-TW" sz="2000" b="0">
                          <a:solidFill>
                            <a:srgbClr val="00B0F0"/>
                          </a:solidFill>
                        </a:rPr>
                        <a:t>[]</a:t>
                      </a:r>
                      <a:endParaRPr lang="zh-TW" altLang="en-US" sz="2000" b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使用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[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I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;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int1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int2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...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]</a:t>
                      </a:r>
                      <a:r>
                        <a:rPr lang="en-US" altLang="zh-TW" b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表示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[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I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;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1111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10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-5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]</a:t>
                      </a:r>
                      <a:endParaRPr lang="zh-TW" altLang="en-US" b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277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長整數陣列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(long array)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long</a:t>
                      </a:r>
                      <a:r>
                        <a:rPr lang="en-US" altLang="zh-TW" sz="2000" b="0">
                          <a:solidFill>
                            <a:srgbClr val="00B0F0"/>
                          </a:solidFill>
                        </a:rPr>
                        <a:t>[]</a:t>
                      </a:r>
                      <a:endParaRPr lang="zh-TW" altLang="en-US" sz="2000" b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使用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[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L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;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long1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long2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...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]</a:t>
                      </a:r>
                      <a:r>
                        <a:rPr lang="en-US" altLang="zh-TW" b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表示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[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L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;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1314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-520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888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]</a:t>
                      </a:r>
                      <a:endParaRPr lang="zh-TW" altLang="en-US" b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77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串列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(list)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FFFF00"/>
                          </a:solidFill>
                        </a:rPr>
                        <a:t>java.util.List</a:t>
                      </a:r>
                      <a:r>
                        <a:rPr lang="en-US" altLang="zh-TW" sz="2000" b="0">
                          <a:solidFill>
                            <a:srgbClr val="00B0F0"/>
                          </a:solidFill>
                        </a:rPr>
                        <a:t>&lt;</a:t>
                      </a:r>
                      <a:r>
                        <a:rPr lang="en-US" altLang="zh-TW" sz="2000" b="0">
                          <a:solidFill>
                            <a:srgbClr val="FFC000"/>
                          </a:solidFill>
                        </a:rPr>
                        <a:t>T</a:t>
                      </a:r>
                      <a:r>
                        <a:rPr lang="en-US" altLang="zh-TW" sz="2000" b="0">
                          <a:solidFill>
                            <a:srgbClr val="00B0F0"/>
                          </a:solidFill>
                        </a:rPr>
                        <a:t>&gt;</a:t>
                      </a:r>
                      <a:endParaRPr lang="zh-TW" altLang="en-US" sz="2000" b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使用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[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element1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element2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...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]</a:t>
                      </a:r>
                      <a:r>
                        <a:rPr lang="en-US" altLang="zh-TW" b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表示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[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1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b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true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false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串列中所有元素的型別需相同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須注意此與上方的任何陣列不相等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16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複合資料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(compound)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FFFF00"/>
                          </a:solidFill>
                        </a:rPr>
                        <a:t>java.util.Map</a:t>
                      </a:r>
                      <a:r>
                        <a:rPr lang="en-US" altLang="zh-TW" sz="2000" b="0">
                          <a:solidFill>
                            <a:srgbClr val="00B0F0"/>
                          </a:solidFill>
                        </a:rPr>
                        <a:t>&lt;</a:t>
                      </a:r>
                      <a:r>
                        <a:rPr lang="en-US" altLang="zh-TW" sz="2000" b="0">
                          <a:solidFill>
                            <a:srgbClr val="FFFF00"/>
                          </a:solidFill>
                        </a:rPr>
                        <a:t>String</a:t>
                      </a:r>
                      <a:r>
                        <a:rPr lang="en-US" altLang="zh-TW" sz="2000" b="0">
                          <a:solidFill>
                            <a:srgbClr val="00B0F0"/>
                          </a:solidFill>
                        </a:rPr>
                        <a:t>,</a:t>
                      </a:r>
                      <a:r>
                        <a:rPr lang="en-US" altLang="zh-TW" sz="2000" b="0">
                          <a:solidFill>
                            <a:srgbClr val="FFC000"/>
                          </a:solidFill>
                        </a:rPr>
                        <a:t>?</a:t>
                      </a:r>
                      <a:r>
                        <a:rPr lang="en-US" altLang="zh-TW" sz="2000" b="0">
                          <a:solidFill>
                            <a:srgbClr val="00B0F0"/>
                          </a:solidFill>
                        </a:rPr>
                        <a:t>&gt;</a:t>
                      </a:r>
                      <a:endParaRPr lang="zh-TW" altLang="en-US" sz="2000" b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使用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{</a:t>
                      </a:r>
                      <a:r>
                        <a:rPr lang="en-US" altLang="zh-TW" b="0">
                          <a:solidFill>
                            <a:srgbClr val="00B0F0"/>
                          </a:solidFill>
                        </a:rPr>
                        <a:t>key1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: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value1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00B0F0"/>
                          </a:solidFill>
                        </a:rPr>
                        <a:t>key2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: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value2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,...}</a:t>
                      </a:r>
                      <a:r>
                        <a:rPr lang="en-US" altLang="zh-TW" b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表示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鍵類似於字串，但可不加引號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值可以為任意型別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{</a:t>
                      </a:r>
                      <a:r>
                        <a:rPr lang="en-US" altLang="zh-TW" b="0">
                          <a:solidFill>
                            <a:srgbClr val="00B0F0"/>
                          </a:solidFill>
                        </a:rPr>
                        <a:t>School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:'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TYSH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',"</a:t>
                      </a:r>
                      <a:r>
                        <a:rPr lang="en-US" altLang="zh-TW" b="0">
                          <a:solidFill>
                            <a:srgbClr val="00B0F0"/>
                          </a:solidFill>
                        </a:rPr>
                        <a:t>Since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":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1941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S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447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69115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43C205-1C37-488D-83B7-8756AD94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SNBT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8C580B-7005-4B95-9D84-CE4905A64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5199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SNBT</a:t>
            </a:r>
            <a:r>
              <a:rPr lang="en-US" altLang="zh-TW"/>
              <a:t> </a:t>
            </a:r>
            <a:r>
              <a:rPr lang="zh-TW" altLang="en-US"/>
              <a:t>範例如下：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3B27C76B-07A4-4A78-AE81-9A14A0FDB028}"/>
              </a:ext>
            </a:extLst>
          </p:cNvPr>
          <p:cNvGrpSpPr/>
          <p:nvPr/>
        </p:nvGrpSpPr>
        <p:grpSpPr>
          <a:xfrm>
            <a:off x="838199" y="2786125"/>
            <a:ext cx="10515599" cy="2677656"/>
            <a:chOff x="838199" y="2813020"/>
            <a:chExt cx="10515599" cy="2677656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38DD7BF-2D62-4B2F-9689-9A14D383598A}"/>
                </a:ext>
              </a:extLst>
            </p:cNvPr>
            <p:cNvSpPr txBox="1"/>
            <p:nvPr/>
          </p:nvSpPr>
          <p:spPr>
            <a:xfrm>
              <a:off x="838199" y="2813020"/>
              <a:ext cx="10515599" cy="2677656"/>
            </a:xfrm>
            <a:prstGeom prst="rect">
              <a:avLst/>
            </a:prstGeom>
            <a:solidFill>
              <a:srgbClr val="1E1F22"/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{</a:t>
              </a:r>
              <a:r>
                <a:rPr lang="zh-TW" altLang="en-US" sz="2400">
                  <a:solidFill>
                    <a:srgbClr val="00B0F0"/>
                  </a:solidFill>
                </a:rPr>
                <a:t>lit_total_time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1600</a:t>
              </a:r>
              <a:r>
                <a:rPr lang="zh-TW" altLang="en-US" sz="2400">
                  <a:solidFill>
                    <a:srgbClr val="FF5D5D"/>
                  </a:solidFill>
                </a:rPr>
                <a:t>s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cooking_time_spent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159</a:t>
              </a:r>
              <a:r>
                <a:rPr lang="zh-TW" altLang="en-US" sz="2400">
                  <a:solidFill>
                    <a:srgbClr val="FF5D5D"/>
                  </a:solidFill>
                </a:rPr>
                <a:t>s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x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-1530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y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79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z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-2005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cooking_total_time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200</a:t>
              </a:r>
              <a:r>
                <a:rPr lang="zh-TW" altLang="en-US" sz="2400">
                  <a:solidFill>
                    <a:srgbClr val="FF5D5D"/>
                  </a:solidFill>
                </a:rPr>
                <a:t>s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Items</a:t>
              </a:r>
              <a:r>
                <a:rPr lang="zh-TW" altLang="en-US" sz="2400">
                  <a:solidFill>
                    <a:srgbClr val="FFFF00"/>
                  </a:solidFill>
                </a:rPr>
                <a:t>: [{</a:t>
              </a:r>
              <a:r>
                <a:rPr lang="zh-TW" altLang="en-US" sz="2400">
                  <a:solidFill>
                    <a:srgbClr val="00B0F0"/>
                  </a:solidFill>
                </a:rPr>
                <a:t>count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62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Slot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0</a:t>
              </a:r>
              <a:r>
                <a:rPr lang="zh-TW" altLang="en-US" sz="2400">
                  <a:solidFill>
                    <a:srgbClr val="FF5D5D"/>
                  </a:solidFill>
                </a:rPr>
                <a:t>b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id</a:t>
              </a:r>
              <a:r>
                <a:rPr lang="zh-TW" altLang="en-US" sz="2400">
                  <a:solidFill>
                    <a:srgbClr val="FFFF00"/>
                  </a:solidFill>
                </a:rPr>
                <a:t>: "</a:t>
              </a:r>
              <a:r>
                <a:rPr lang="zh-TW" altLang="en-US" sz="2400">
                  <a:solidFill>
                    <a:srgbClr val="FFC000"/>
                  </a:solidFill>
                </a:rPr>
                <a:t>minecraft:raw_iron</a:t>
              </a:r>
              <a:r>
                <a:rPr lang="zh-TW" altLang="en-US" sz="2400">
                  <a:solidFill>
                    <a:srgbClr val="FFFF00"/>
                  </a:solidFill>
                </a:rPr>
                <a:t>"}, {</a:t>
              </a:r>
              <a:r>
                <a:rPr lang="zh-TW" altLang="en-US" sz="2400">
                  <a:solidFill>
                    <a:srgbClr val="00B0F0"/>
                  </a:solidFill>
                </a:rPr>
                <a:t>count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63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Slot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1</a:t>
              </a:r>
              <a:r>
                <a:rPr lang="zh-TW" altLang="en-US" sz="2400">
                  <a:solidFill>
                    <a:srgbClr val="FF5D5D"/>
                  </a:solidFill>
                </a:rPr>
                <a:t>b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id</a:t>
              </a:r>
              <a:r>
                <a:rPr lang="zh-TW" altLang="en-US" sz="2400">
                  <a:solidFill>
                    <a:srgbClr val="FFFF00"/>
                  </a:solidFill>
                </a:rPr>
                <a:t>: "</a:t>
              </a:r>
              <a:r>
                <a:rPr lang="zh-TW" altLang="en-US" sz="2400">
                  <a:solidFill>
                    <a:srgbClr val="FFC000"/>
                  </a:solidFill>
                </a:rPr>
                <a:t>minecraft:coal</a:t>
              </a:r>
              <a:r>
                <a:rPr lang="zh-TW" altLang="en-US" sz="2400">
                  <a:solidFill>
                    <a:srgbClr val="FFFF00"/>
                  </a:solidFill>
                </a:rPr>
                <a:t>"}, {</a:t>
              </a:r>
              <a:r>
                <a:rPr lang="zh-TW" altLang="en-US" sz="2400">
                  <a:solidFill>
                    <a:srgbClr val="00B0F0"/>
                  </a:solidFill>
                </a:rPr>
                <a:t>count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2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Slot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2</a:t>
              </a:r>
              <a:r>
                <a:rPr lang="zh-TW" altLang="en-US" sz="2400">
                  <a:solidFill>
                    <a:srgbClr val="FF5D5D"/>
                  </a:solidFill>
                </a:rPr>
                <a:t>b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id</a:t>
              </a:r>
              <a:r>
                <a:rPr lang="zh-TW" altLang="en-US" sz="2400">
                  <a:solidFill>
                    <a:srgbClr val="FFFF00"/>
                  </a:solidFill>
                </a:rPr>
                <a:t>: "</a:t>
              </a:r>
              <a:r>
                <a:rPr lang="zh-TW" altLang="en-US" sz="2400">
                  <a:solidFill>
                    <a:srgbClr val="FFC000"/>
                  </a:solidFill>
                </a:rPr>
                <a:t>minecraft:iron_ingot</a:t>
              </a:r>
              <a:r>
                <a:rPr lang="zh-TW" altLang="en-US" sz="2400">
                  <a:solidFill>
                    <a:srgbClr val="FFFF00"/>
                  </a:solidFill>
                </a:rPr>
                <a:t>"}], </a:t>
              </a:r>
              <a:r>
                <a:rPr lang="zh-TW" altLang="en-US" sz="2400">
                  <a:solidFill>
                    <a:srgbClr val="00B0F0"/>
                  </a:solidFill>
                </a:rPr>
                <a:t>id</a:t>
              </a:r>
              <a:r>
                <a:rPr lang="zh-TW" altLang="en-US" sz="2400">
                  <a:solidFill>
                    <a:srgbClr val="FFFF00"/>
                  </a:solidFill>
                </a:rPr>
                <a:t>: "</a:t>
              </a:r>
              <a:r>
                <a:rPr lang="zh-TW" altLang="en-US" sz="2400">
                  <a:solidFill>
                    <a:srgbClr val="FFC000"/>
                  </a:solidFill>
                </a:rPr>
                <a:t>minecraft:furnace</a:t>
              </a:r>
              <a:r>
                <a:rPr lang="zh-TW" altLang="en-US" sz="2400">
                  <a:solidFill>
                    <a:srgbClr val="FFFF00"/>
                  </a:solidFill>
                </a:rPr>
                <a:t>", </a:t>
              </a:r>
              <a:r>
                <a:rPr lang="zh-TW" altLang="en-US" sz="2400">
                  <a:solidFill>
                    <a:srgbClr val="00B0F0"/>
                  </a:solidFill>
                </a:rPr>
                <a:t>lit_time_remaining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1042</a:t>
              </a:r>
              <a:r>
                <a:rPr lang="zh-TW" altLang="en-US" sz="2400">
                  <a:solidFill>
                    <a:srgbClr val="FF5D5D"/>
                  </a:solidFill>
                </a:rPr>
                <a:t>s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RecipesUsed</a:t>
              </a:r>
              <a:r>
                <a:rPr lang="zh-TW" altLang="en-US" sz="2400">
                  <a:solidFill>
                    <a:srgbClr val="FFFF00"/>
                  </a:solidFill>
                </a:rPr>
                <a:t>: {"</a:t>
              </a:r>
              <a:r>
                <a:rPr lang="zh-TW" altLang="en-US" sz="2400">
                  <a:solidFill>
                    <a:srgbClr val="FFC000"/>
                  </a:solidFill>
                </a:rPr>
                <a:t>minecraft:iron_ingot_from_smelting_raw_iron</a:t>
              </a:r>
              <a:r>
                <a:rPr lang="zh-TW" altLang="en-US" sz="2400">
                  <a:solidFill>
                    <a:srgbClr val="FFFF00"/>
                  </a:solidFill>
                </a:rPr>
                <a:t>": </a:t>
              </a:r>
              <a:r>
                <a:rPr lang="zh-TW" altLang="en-US" sz="2400">
                  <a:solidFill>
                    <a:srgbClr val="FFC000"/>
                  </a:solidFill>
                </a:rPr>
                <a:t>2</a:t>
              </a:r>
              <a:r>
                <a:rPr lang="zh-TW" altLang="en-US" sz="2400">
                  <a:solidFill>
                    <a:srgbClr val="FFFF00"/>
                  </a:solidFill>
                </a:rPr>
                <a:t>}}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7D6610A-4731-4289-8804-8A8B04963DE8}"/>
                </a:ext>
              </a:extLst>
            </p:cNvPr>
            <p:cNvSpPr txBox="1"/>
            <p:nvPr/>
          </p:nvSpPr>
          <p:spPr>
            <a:xfrm>
              <a:off x="10662583" y="51213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>
                  <a:solidFill>
                    <a:schemeClr val="accent2"/>
                  </a:solidFill>
                </a:rPr>
                <a:t>snbt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071725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F908D6-8D5D-4023-B38D-DBD5295F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物品堆疊元件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17B5BD-7FA5-4D7F-B31E-F9662C0CD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752"/>
            <a:ext cx="10515600" cy="463764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物品堆疊元件</a:t>
            </a:r>
            <a:r>
              <a:rPr lang="en-US" altLang="zh-TW">
                <a:solidFill>
                  <a:srgbClr val="00B0F0"/>
                </a:solidFill>
              </a:rPr>
              <a:t>(item stack component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data component)</a:t>
            </a:r>
          </a:p>
          <a:p>
            <a:r>
              <a:rPr lang="zh-TW" altLang="en-US"/>
              <a:t>是用於儲存</a:t>
            </a:r>
            <a:r>
              <a:rPr lang="zh-TW" altLang="en-US">
                <a:solidFill>
                  <a:srgbClr val="00B0F0"/>
                </a:solidFill>
              </a:rPr>
              <a:t>物品堆疊</a:t>
            </a:r>
            <a:r>
              <a:rPr lang="zh-TW" altLang="en-US"/>
              <a:t>固定</a:t>
            </a:r>
            <a:r>
              <a:rPr lang="en-US" altLang="zh-TW"/>
              <a:t>(</a:t>
            </a:r>
            <a:r>
              <a:rPr lang="zh-TW" altLang="en-US"/>
              <a:t>已知</a:t>
            </a:r>
            <a:r>
              <a:rPr lang="en-US" altLang="zh-TW"/>
              <a:t>)</a:t>
            </a:r>
            <a:r>
              <a:rPr lang="zh-TW" altLang="en-US"/>
              <a:t>會有的額外資料</a:t>
            </a:r>
            <a:endParaRPr lang="en-US" altLang="zh-TW"/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92D050"/>
                </a:solidFill>
              </a:rPr>
              <a:t>界伏盒</a:t>
            </a:r>
            <a:r>
              <a:rPr lang="zh-TW" altLang="en-US"/>
              <a:t>內的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耐久度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最大耐久度</a:t>
            </a:r>
            <a:r>
              <a:rPr lang="zh-TW" altLang="en-US"/>
              <a:t>、其餘自訂資料等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物品堆疊元件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鍵值映射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需要被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則為符合指定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的任意值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物品堆疊元件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字串型式</a:t>
            </a:r>
            <a:r>
              <a:rPr lang="zh-TW" altLang="en-US"/>
              <a:t>為 </a:t>
            </a:r>
            <a:r>
              <a:rPr lang="en-US" altLang="zh-TW">
                <a:solidFill>
                  <a:srgbClr val="FFFF00"/>
                </a:solidFill>
              </a:rPr>
              <a:t>[</a:t>
            </a:r>
            <a:r>
              <a:rPr lang="en-US" altLang="zh-TW">
                <a:solidFill>
                  <a:srgbClr val="00B0F0"/>
                </a:solidFill>
              </a:rPr>
              <a:t>key1</a:t>
            </a:r>
            <a:r>
              <a:rPr lang="en-US" altLang="zh-TW">
                <a:solidFill>
                  <a:srgbClr val="FFFF00"/>
                </a:solidFill>
              </a:rPr>
              <a:t>=</a:t>
            </a:r>
            <a:r>
              <a:rPr lang="en-US" altLang="zh-TW">
                <a:solidFill>
                  <a:srgbClr val="FFC000"/>
                </a:solidFill>
              </a:rPr>
              <a:t>value1</a:t>
            </a:r>
            <a:r>
              <a:rPr lang="en-US" altLang="zh-TW">
                <a:solidFill>
                  <a:srgbClr val="FFFF00"/>
                </a:solidFill>
              </a:rPr>
              <a:t>,</a:t>
            </a:r>
            <a:r>
              <a:rPr lang="en-US" altLang="zh-TW">
                <a:solidFill>
                  <a:srgbClr val="00B0F0"/>
                </a:solidFill>
              </a:rPr>
              <a:t>key2</a:t>
            </a:r>
            <a:r>
              <a:rPr lang="en-US" altLang="zh-TW">
                <a:solidFill>
                  <a:srgbClr val="FFFF00"/>
                </a:solidFill>
              </a:rPr>
              <a:t>=</a:t>
            </a:r>
            <a:r>
              <a:rPr lang="en-US" altLang="zh-TW">
                <a:solidFill>
                  <a:srgbClr val="FFC000"/>
                </a:solidFill>
              </a:rPr>
              <a:t>value2</a:t>
            </a:r>
            <a:r>
              <a:rPr lang="en-US" altLang="zh-TW">
                <a:solidFill>
                  <a:srgbClr val="FFFF00"/>
                </a:solidFill>
              </a:rPr>
              <a:t>,...]</a:t>
            </a:r>
          </a:p>
          <a:p>
            <a:r>
              <a:rPr lang="zh-TW" altLang="en-US"/>
              <a:t>但其最終會被轉換為 </a:t>
            </a:r>
            <a:r>
              <a:rPr lang="en-US" altLang="zh-TW">
                <a:solidFill>
                  <a:srgbClr val="00B0F0"/>
                </a:solidFill>
              </a:rPr>
              <a:t>NBT</a:t>
            </a:r>
            <a:r>
              <a:rPr lang="en-US" altLang="zh-TW"/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複合資料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以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SNBT</a:t>
            </a:r>
            <a:r>
              <a:rPr lang="en-US" altLang="zh-TW"/>
              <a:t> </a:t>
            </a:r>
            <a:r>
              <a:rPr lang="zh-TW" altLang="en-US"/>
              <a:t>表示為 </a:t>
            </a:r>
            <a:r>
              <a:rPr lang="en-US" altLang="zh-TW">
                <a:solidFill>
                  <a:srgbClr val="FFFF00"/>
                </a:solidFill>
              </a:rPr>
              <a:t>{</a:t>
            </a:r>
            <a:r>
              <a:rPr lang="en-US" altLang="zh-TW">
                <a:solidFill>
                  <a:srgbClr val="00B0F0"/>
                </a:solidFill>
              </a:rPr>
              <a:t>key1</a:t>
            </a:r>
            <a:r>
              <a:rPr lang="en-US" altLang="zh-TW">
                <a:solidFill>
                  <a:srgbClr val="FFFF00"/>
                </a:solidFill>
              </a:rPr>
              <a:t>:</a:t>
            </a:r>
            <a:r>
              <a:rPr lang="en-US" altLang="zh-TW">
                <a:solidFill>
                  <a:srgbClr val="FFC000"/>
                </a:solidFill>
              </a:rPr>
              <a:t>value1</a:t>
            </a:r>
            <a:r>
              <a:rPr lang="en-US" altLang="zh-TW">
                <a:solidFill>
                  <a:srgbClr val="FFFF00"/>
                </a:solidFill>
              </a:rPr>
              <a:t>,</a:t>
            </a:r>
            <a:r>
              <a:rPr lang="en-US" altLang="zh-TW">
                <a:solidFill>
                  <a:srgbClr val="00B0F0"/>
                </a:solidFill>
              </a:rPr>
              <a:t>key2</a:t>
            </a:r>
            <a:r>
              <a:rPr lang="en-US" altLang="zh-TW">
                <a:solidFill>
                  <a:srgbClr val="FFFF00"/>
                </a:solidFill>
              </a:rPr>
              <a:t>:</a:t>
            </a:r>
            <a:r>
              <a:rPr lang="en-US" altLang="zh-TW">
                <a:solidFill>
                  <a:srgbClr val="FFC000"/>
                </a:solidFill>
              </a:rPr>
              <a:t>value2</a:t>
            </a:r>
            <a:r>
              <a:rPr lang="en-US" altLang="zh-TW">
                <a:solidFill>
                  <a:srgbClr val="FFFF00"/>
                </a:solidFill>
              </a:rPr>
              <a:t>,...}</a:t>
            </a:r>
          </a:p>
          <a:p>
            <a:r>
              <a:rPr lang="zh-TW" altLang="en-US">
                <a:solidFill>
                  <a:srgbClr val="00B0F0"/>
                </a:solidFill>
              </a:rPr>
              <a:t>物品堆疊元件介面</a:t>
            </a:r>
            <a:r>
              <a:rPr lang="zh-TW" altLang="en-US"/>
              <a:t>為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FFFF00"/>
                </a:solidFill>
              </a:rPr>
              <a:t>net.minecraft.component.ComponentType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C0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93767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C3B6AC-4226-40B5-B661-76E50339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物品堆疊元件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D5E568-A472-4E6A-8152-EF560F97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範例：製作一個物品「</a:t>
            </a:r>
            <a:r>
              <a:rPr lang="en-US" altLang="zh-TW">
                <a:solidFill>
                  <a:srgbClr val="92D050"/>
                </a:solidFill>
              </a:rPr>
              <a:t>TNT </a:t>
            </a:r>
            <a:r>
              <a:rPr lang="zh-TW" altLang="en-US">
                <a:solidFill>
                  <a:srgbClr val="92D050"/>
                </a:solidFill>
              </a:rPr>
              <a:t>遙控器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/>
              <a:t>對一個 </a:t>
            </a:r>
            <a:r>
              <a:rPr lang="en-US" altLang="zh-TW">
                <a:solidFill>
                  <a:srgbClr val="92D050"/>
                </a:solidFill>
              </a:rPr>
              <a:t>TNT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右鍵後便會綁定該 </a:t>
            </a:r>
            <a:r>
              <a:rPr lang="en-US" altLang="zh-TW">
                <a:solidFill>
                  <a:srgbClr val="92D050"/>
                </a:solidFill>
              </a:rPr>
              <a:t>TNT</a:t>
            </a:r>
          </a:p>
          <a:p>
            <a:r>
              <a:rPr lang="zh-TW" altLang="en-US"/>
              <a:t>再對</a:t>
            </a:r>
            <a:r>
              <a:rPr lang="zh-TW" altLang="en-US">
                <a:solidFill>
                  <a:srgbClr val="92D050"/>
                </a:solidFill>
              </a:rPr>
              <a:t>空氣</a:t>
            </a:r>
            <a:r>
              <a:rPr lang="zh-TW" altLang="en-US"/>
              <a:t>或其他非 </a:t>
            </a:r>
            <a:r>
              <a:rPr lang="en-US" altLang="zh-TW">
                <a:solidFill>
                  <a:srgbClr val="92D050"/>
                </a:solidFill>
              </a:rPr>
              <a:t>TNT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右鍵後</a:t>
            </a:r>
            <a:endParaRPr lang="en-US" altLang="zh-TW"/>
          </a:p>
          <a:p>
            <a:r>
              <a:rPr lang="zh-TW" altLang="en-US"/>
              <a:t>便會點燃之前所綁定的 </a:t>
            </a:r>
            <a:r>
              <a:rPr lang="en-US" altLang="zh-TW">
                <a:solidFill>
                  <a:srgbClr val="92D050"/>
                </a:solidFill>
              </a:rPr>
              <a:t>TNT</a:t>
            </a:r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因 </a:t>
            </a:r>
            <a:r>
              <a:rPr lang="en-US" altLang="zh-TW">
                <a:solidFill>
                  <a:srgbClr val="92D050"/>
                </a:solidFill>
              </a:rPr>
              <a:t>TNT </a:t>
            </a:r>
            <a:r>
              <a:rPr lang="zh-TW" altLang="en-US">
                <a:solidFill>
                  <a:srgbClr val="92D050"/>
                </a:solidFill>
              </a:rPr>
              <a:t>遙控器</a:t>
            </a:r>
            <a:r>
              <a:rPr lang="zh-TW" altLang="en-US"/>
              <a:t>需紀錄所綁定的 </a:t>
            </a:r>
            <a:r>
              <a:rPr lang="en-US" altLang="zh-TW">
                <a:solidFill>
                  <a:srgbClr val="92D050"/>
                </a:solidFill>
              </a:rPr>
              <a:t>TNT</a:t>
            </a:r>
          </a:p>
          <a:p>
            <a:r>
              <a:rPr lang="zh-TW" altLang="en-US"/>
              <a:t>故需要使 </a:t>
            </a:r>
            <a:r>
              <a:rPr lang="en-US" altLang="zh-TW">
                <a:solidFill>
                  <a:srgbClr val="92D050"/>
                </a:solidFill>
              </a:rPr>
              <a:t>TNT </a:t>
            </a:r>
            <a:r>
              <a:rPr lang="zh-TW" altLang="en-US">
                <a:solidFill>
                  <a:srgbClr val="92D050"/>
                </a:solidFill>
              </a:rPr>
              <a:t>遙控器</a:t>
            </a:r>
            <a:r>
              <a:rPr lang="zh-TW" altLang="en-US"/>
              <a:t>有能記錄 </a:t>
            </a:r>
            <a:r>
              <a:rPr lang="en-US" altLang="zh-TW">
                <a:solidFill>
                  <a:srgbClr val="92D050"/>
                </a:solidFill>
              </a:rPr>
              <a:t>TNT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座標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物品堆疊元件</a:t>
            </a:r>
          </a:p>
        </p:txBody>
      </p:sp>
    </p:spTree>
    <p:extLst>
      <p:ext uri="{BB962C8B-B14F-4D97-AF65-F5344CB8AC3E}">
        <p14:creationId xmlns:p14="http://schemas.microsoft.com/office/powerpoint/2010/main" val="191903663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83BACD-E8A2-4118-8157-52BDFCD7A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6"/>
            <a:ext cx="10515600" cy="1325563"/>
          </a:xfrm>
        </p:spPr>
        <p:txBody>
          <a:bodyPr/>
          <a:lstStyle/>
          <a:p>
            <a:r>
              <a:rPr lang="zh-TW" altLang="en-US"/>
              <a:t>物品堆疊元件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F7A019-93CE-4313-8461-FE6842FF4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9493"/>
            <a:ext cx="10515600" cy="2033067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FF00"/>
                </a:solidFill>
              </a:rPr>
              <a:t>ComponentType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C0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00B0F0"/>
                </a:solidFill>
              </a:rPr>
              <a:t>建造者</a:t>
            </a:r>
            <a:r>
              <a:rPr lang="zh-TW" altLang="en-US"/>
              <a:t>由呼叫</a:t>
            </a:r>
            <a:r>
              <a:rPr lang="zh-TW" altLang="en-US">
                <a:solidFill>
                  <a:srgbClr val="00B0F0"/>
                </a:solidFill>
              </a:rPr>
              <a:t>靜態方法 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C0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en-US" altLang="zh-TW">
                <a:solidFill>
                  <a:srgbClr val="FFC000"/>
                </a:solidFill>
              </a:rPr>
              <a:t>builder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 </a:t>
            </a:r>
            <a:r>
              <a:rPr lang="zh-TW" altLang="en-US"/>
              <a:t>取得</a:t>
            </a:r>
            <a:endParaRPr lang="en-US" altLang="zh-TW"/>
          </a:p>
          <a:p>
            <a:r>
              <a:rPr lang="zh-TW" altLang="en-US"/>
              <a:t>並且需要設定</a:t>
            </a:r>
            <a:r>
              <a:rPr lang="zh-TW" altLang="en-US">
                <a:solidFill>
                  <a:srgbClr val="00B0F0"/>
                </a:solidFill>
              </a:rPr>
              <a:t>編解碼器</a:t>
            </a:r>
            <a:r>
              <a:rPr lang="en-US" altLang="zh-TW">
                <a:solidFill>
                  <a:srgbClr val="00B0F0"/>
                </a:solidFill>
              </a:rPr>
              <a:t>(codec)</a:t>
            </a:r>
          </a:p>
          <a:p>
            <a:r>
              <a:rPr lang="zh-TW" altLang="en-US"/>
              <a:t>以用於資料</a:t>
            </a:r>
            <a:r>
              <a:rPr lang="zh-TW" altLang="en-US">
                <a:solidFill>
                  <a:srgbClr val="00B0F0"/>
                </a:solidFill>
              </a:rPr>
              <a:t>序列化</a:t>
            </a:r>
            <a:r>
              <a:rPr lang="en-US" altLang="zh-TW">
                <a:solidFill>
                  <a:srgbClr val="00B0F0"/>
                </a:solidFill>
              </a:rPr>
              <a:t>(serialize)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反序列化</a:t>
            </a:r>
            <a:r>
              <a:rPr lang="en-US" altLang="zh-TW">
                <a:solidFill>
                  <a:srgbClr val="00B0F0"/>
                </a:solidFill>
              </a:rPr>
              <a:t>(deserialize)</a:t>
            </a:r>
          </a:p>
          <a:p>
            <a:r>
              <a:rPr lang="zh-TW" altLang="en-US"/>
              <a:t>大多數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中都有</a:t>
            </a:r>
            <a:r>
              <a:rPr lang="zh-TW" altLang="en-US">
                <a:solidFill>
                  <a:srgbClr val="00B0F0"/>
                </a:solidFill>
              </a:rPr>
              <a:t>靜態欄位 </a:t>
            </a:r>
            <a:r>
              <a:rPr lang="en-US" altLang="zh-TW">
                <a:solidFill>
                  <a:srgbClr val="92D050"/>
                </a:solidFill>
              </a:rPr>
              <a:t>CODEC</a:t>
            </a:r>
            <a:r>
              <a:rPr lang="en-US" altLang="zh-TW"/>
              <a:t> </a:t>
            </a:r>
            <a:r>
              <a:rPr lang="zh-TW" altLang="en-US"/>
              <a:t>可供使用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A2085FF-E1F2-45EA-8483-4541D4EA46CA}"/>
              </a:ext>
            </a:extLst>
          </p:cNvPr>
          <p:cNvGrpSpPr/>
          <p:nvPr/>
        </p:nvGrpSpPr>
        <p:grpSpPr>
          <a:xfrm>
            <a:off x="838200" y="3002560"/>
            <a:ext cx="10515600" cy="3539430"/>
            <a:chOff x="1438157" y="3065314"/>
            <a:chExt cx="10515600" cy="3539430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D44CD7C3-BC89-489E-8CEF-3C443EB02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157" y="3065314"/>
              <a:ext cx="10515600" cy="35394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org.tyic.tyicmod;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ModDataComponentTypes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ComponentType&lt;BlockPos&gt;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BLOCK_POS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"block_pos"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BlockPos.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CODEC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&lt;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ComponentType&lt;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id, Codec&lt;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codec)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Registry.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(Registries.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DATA_COMPONENT_TYPE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Identifier.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(TyicMod.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ComponentType.&lt;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builder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().codec(codec).build());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TyicMod.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"Registering mod data component types."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C7E08C1-2271-43BE-84CA-8F3F1DE1FC37}"/>
                </a:ext>
              </a:extLst>
            </p:cNvPr>
            <p:cNvSpPr txBox="1"/>
            <p:nvPr/>
          </p:nvSpPr>
          <p:spPr>
            <a:xfrm>
              <a:off x="9185049" y="6296967"/>
              <a:ext cx="2768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ModDataComponentTypes.java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544521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58794B-746A-454D-818E-A2D512884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11" y="365125"/>
            <a:ext cx="3690834" cy="1325563"/>
          </a:xfrm>
        </p:spPr>
        <p:txBody>
          <a:bodyPr/>
          <a:lstStyle/>
          <a:p>
            <a:r>
              <a:rPr lang="zh-TW" altLang="en-US"/>
              <a:t>物品堆疊元件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E1BEEC-2E11-40FA-852A-6E77E0153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1" y="2552046"/>
            <a:ext cx="3690833" cy="2127530"/>
          </a:xfrm>
        </p:spPr>
        <p:txBody>
          <a:bodyPr/>
          <a:lstStyle/>
          <a:p>
            <a:r>
              <a:rPr lang="zh-TW" altLang="en-US"/>
              <a:t>使用 </a:t>
            </a:r>
            <a:r>
              <a:rPr lang="en-US" altLang="zh-TW">
                <a:solidFill>
                  <a:srgbClr val="FFC000"/>
                </a:solidFill>
              </a:rPr>
              <a:t>ItemStack</a:t>
            </a:r>
          </a:p>
          <a:p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get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remove</a:t>
            </a:r>
          </a:p>
          <a:p>
            <a:r>
              <a:rPr lang="zh-TW" altLang="en-US"/>
              <a:t>控制</a:t>
            </a:r>
            <a:r>
              <a:rPr lang="zh-TW" altLang="en-US">
                <a:solidFill>
                  <a:srgbClr val="00B0F0"/>
                </a:solidFill>
              </a:rPr>
              <a:t>物品堆疊元件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BF40BCB-5E95-4216-9ACF-7E0C1D724AC6}"/>
              </a:ext>
            </a:extLst>
          </p:cNvPr>
          <p:cNvGrpSpPr/>
          <p:nvPr/>
        </p:nvGrpSpPr>
        <p:grpSpPr>
          <a:xfrm>
            <a:off x="3771044" y="311335"/>
            <a:ext cx="8340745" cy="6186309"/>
            <a:chOff x="3627607" y="443567"/>
            <a:chExt cx="8340745" cy="6186309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99DB3468-F441-460A-8D70-34A7D0F3D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607" y="443567"/>
              <a:ext cx="8340745" cy="618630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org.tyic.tyicmod.item;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1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TntRemoteItem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TntRemoteItem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(Settings settings)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(settings);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use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 world, PlayerEntity user, Hand hand)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(world.isClient())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PASS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BlockHitResult blockHitResult = 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raycast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(world, user, RaycastContext.FluidHandling.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NONE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ItemStack stack = user.getStackInHand(hand);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(blockHitResult.getType() == HitResult.Type.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BlockPos blockPos = blockHitResult.getBlockPos();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(world.getBlockState(blockPos).isOf(Blocks.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stack.set(ModDataComponentTypes.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BLOCK_POS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blockPos);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user.sendMessage(Text.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translatable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"tooltip.tyicmod.tnt_remote.binding_tnt"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lang="en-US" altLang="zh-TW" sz="11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blockPos.getX(), blockPos.getY(), blockPos.getZ()).withColor(Colors.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GREEN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SUCCESS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BlockPos tntBlockPos = stack.get(ModDataComponentTypes.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BLOCK_POS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(tntBlockPos ==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PASS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(!world.getBlockState(tntBlockPos).isOf(Blocks.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stack.remove(ModDataComponentTypes.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BLOCK_POS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PASS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user.sendMessage(Text.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translatable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"tooltip.tyicmod.tnt_remote.priming_tnt"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en-US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1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.withColor(Colors.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RED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world.removeBlock(tntBlockPos,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TntBlock.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primeTnt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(world, tntBlockPos);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stack.remove(ModDataComponentTypes.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BLOCK_POS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SUCCESS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endParaRPr kumimoji="0" lang="zh-TW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4E65C8B-C122-461B-B8E1-F617227DED65}"/>
                </a:ext>
              </a:extLst>
            </p:cNvPr>
            <p:cNvSpPr txBox="1"/>
            <p:nvPr/>
          </p:nvSpPr>
          <p:spPr>
            <a:xfrm>
              <a:off x="9398417" y="6322099"/>
              <a:ext cx="25699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TntRemoteItem.java (1/2)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C57F2E2-AC20-4CA3-BB31-9FF5FFDAC4A8}"/>
              </a:ext>
            </a:extLst>
          </p:cNvPr>
          <p:cNvSpPr/>
          <p:nvPr/>
        </p:nvSpPr>
        <p:spPr>
          <a:xfrm>
            <a:off x="5018367" y="3437144"/>
            <a:ext cx="6931585" cy="30777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BF55172-03C9-4837-9C48-FCF795C06C27}"/>
              </a:ext>
            </a:extLst>
          </p:cNvPr>
          <p:cNvSpPr txBox="1"/>
          <p:nvPr/>
        </p:nvSpPr>
        <p:spPr>
          <a:xfrm>
            <a:off x="9541854" y="3744921"/>
            <a:ext cx="24994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>
                <a:solidFill>
                  <a:srgbClr val="FFC000"/>
                </a:solidFill>
              </a:rPr>
              <a:t>向玩家發送訊息</a:t>
            </a:r>
            <a:endParaRPr lang="en-US" altLang="zh-TW" sz="1600">
              <a:solidFill>
                <a:srgbClr val="FFC000"/>
              </a:solidFill>
            </a:endParaRPr>
          </a:p>
          <a:p>
            <a:r>
              <a:rPr lang="zh-TW" altLang="en-US" sz="1600">
                <a:solidFill>
                  <a:srgbClr val="FFC000"/>
                </a:solidFill>
              </a:rPr>
              <a:t>第一個參數為 </a:t>
            </a:r>
            <a:r>
              <a:rPr lang="en-US" altLang="zh-TW" sz="1600">
                <a:solidFill>
                  <a:srgbClr val="FFC000"/>
                </a:solidFill>
              </a:rPr>
              <a:t>Text </a:t>
            </a:r>
            <a:r>
              <a:rPr lang="zh-TW" altLang="en-US" sz="1600">
                <a:solidFill>
                  <a:srgbClr val="FFC000"/>
                </a:solidFill>
              </a:rPr>
              <a:t>介面</a:t>
            </a:r>
            <a:endParaRPr lang="en-US" altLang="zh-TW" sz="1600">
              <a:solidFill>
                <a:srgbClr val="FFC000"/>
              </a:solidFill>
            </a:endParaRPr>
          </a:p>
          <a:p>
            <a:r>
              <a:rPr lang="zh-TW" altLang="en-US" sz="1600">
                <a:solidFill>
                  <a:srgbClr val="FFC000"/>
                </a:solidFill>
              </a:rPr>
              <a:t>第二個參數若為 </a:t>
            </a:r>
            <a:r>
              <a:rPr lang="en-US" altLang="zh-TW" sz="1600">
                <a:solidFill>
                  <a:srgbClr val="FFC000"/>
                </a:solidFill>
              </a:rPr>
              <a:t>true</a:t>
            </a:r>
          </a:p>
          <a:p>
            <a:r>
              <a:rPr lang="zh-TW" altLang="en-US" sz="1600">
                <a:solidFill>
                  <a:srgbClr val="FFC000"/>
                </a:solidFill>
              </a:rPr>
              <a:t>則會顯示在快捷欄上方</a:t>
            </a:r>
            <a:endParaRPr lang="en-US" altLang="zh-TW" sz="1600">
              <a:solidFill>
                <a:srgbClr val="FFC000"/>
              </a:solidFill>
            </a:endParaRPr>
          </a:p>
          <a:p>
            <a:r>
              <a:rPr lang="zh-TW" altLang="en-US" sz="1600">
                <a:solidFill>
                  <a:srgbClr val="FFC000"/>
                </a:solidFill>
              </a:rPr>
              <a:t>否則會顯示在訊息欄</a:t>
            </a:r>
            <a:endParaRPr lang="en-US" altLang="zh-TW" sz="1600">
              <a:solidFill>
                <a:srgbClr val="FFC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159B0D6-974D-4D72-B123-B9FA297BBD9E}"/>
              </a:ext>
            </a:extLst>
          </p:cNvPr>
          <p:cNvSpPr txBox="1"/>
          <p:nvPr/>
        </p:nvSpPr>
        <p:spPr>
          <a:xfrm>
            <a:off x="9126260" y="2512983"/>
            <a:ext cx="26981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rgbClr val="00B0F0"/>
                </a:solidFill>
              </a:rPr>
              <a:t>Text.translatable</a:t>
            </a:r>
          </a:p>
          <a:p>
            <a:r>
              <a:rPr lang="zh-TW" altLang="en-US" sz="1400">
                <a:solidFill>
                  <a:srgbClr val="00B0F0"/>
                </a:solidFill>
              </a:rPr>
              <a:t>第一個參數為翻譯鍵名</a:t>
            </a:r>
            <a:endParaRPr lang="en-US" altLang="zh-TW" sz="1400">
              <a:solidFill>
                <a:srgbClr val="00B0F0"/>
              </a:solidFill>
            </a:endParaRPr>
          </a:p>
          <a:p>
            <a:r>
              <a:rPr lang="zh-TW" altLang="en-US" sz="1400">
                <a:solidFill>
                  <a:srgbClr val="00B0F0"/>
                </a:solidFill>
              </a:rPr>
              <a:t>該在地化文字可為格式化字串</a:t>
            </a:r>
            <a:endParaRPr lang="en-US" altLang="zh-TW" sz="1400">
              <a:solidFill>
                <a:srgbClr val="00B0F0"/>
              </a:solidFill>
            </a:endParaRPr>
          </a:p>
          <a:p>
            <a:r>
              <a:rPr lang="zh-TW" altLang="en-US" sz="1400">
                <a:solidFill>
                  <a:srgbClr val="00B0F0"/>
                </a:solidFill>
              </a:rPr>
              <a:t>後方不定長度引數為格式化引數</a:t>
            </a:r>
            <a:endParaRPr lang="en-US" altLang="zh-TW" sz="1400">
              <a:solidFill>
                <a:srgbClr val="00B0F0"/>
              </a:solidFill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D3DBA04B-340B-4E7C-8449-B9A2B5FEB7D3}"/>
              </a:ext>
            </a:extLst>
          </p:cNvPr>
          <p:cNvSpPr/>
          <p:nvPr/>
        </p:nvSpPr>
        <p:spPr>
          <a:xfrm>
            <a:off x="4446495" y="5748337"/>
            <a:ext cx="2944905" cy="190501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38458D3-06DB-4947-A348-BB4088BA4C51}"/>
              </a:ext>
            </a:extLst>
          </p:cNvPr>
          <p:cNvSpPr txBox="1"/>
          <p:nvPr/>
        </p:nvSpPr>
        <p:spPr>
          <a:xfrm>
            <a:off x="7391400" y="5668738"/>
            <a:ext cx="259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>
                <a:solidFill>
                  <a:srgbClr val="92D050"/>
                </a:solidFill>
              </a:rPr>
              <a:t>在指定座標生成 </a:t>
            </a:r>
            <a:r>
              <a:rPr lang="en-US" altLang="zh-TW" sz="1600">
                <a:solidFill>
                  <a:srgbClr val="92D050"/>
                </a:solidFill>
              </a:rPr>
              <a:t>TNT </a:t>
            </a:r>
            <a:r>
              <a:rPr lang="zh-TW" altLang="en-US" sz="1600">
                <a:solidFill>
                  <a:srgbClr val="92D050"/>
                </a:solidFill>
              </a:rPr>
              <a:t>實體</a:t>
            </a:r>
            <a:endParaRPr lang="en-US" altLang="zh-TW" sz="160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87189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1099</TotalTime>
  <Words>2082</Words>
  <Application>Microsoft Office PowerPoint</Application>
  <PresentationFormat>寬螢幕</PresentationFormat>
  <Paragraphs>185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Arial</vt:lpstr>
      <vt:lpstr>Calibri</vt:lpstr>
      <vt:lpstr>Consolas</vt:lpstr>
      <vt:lpstr>TYIC</vt:lpstr>
      <vt:lpstr>Java 專案：NBT</vt:lpstr>
      <vt:lpstr>NBT</vt:lpstr>
      <vt:lpstr>SNBT</vt:lpstr>
      <vt:lpstr>SNBT</vt:lpstr>
      <vt:lpstr>SNBT</vt:lpstr>
      <vt:lpstr>物品堆疊元件</vt:lpstr>
      <vt:lpstr>物品堆疊元件</vt:lpstr>
      <vt:lpstr>物品堆疊元件</vt:lpstr>
      <vt:lpstr>物品堆疊元件</vt:lpstr>
      <vt:lpstr>物品堆疊元件</vt:lpstr>
      <vt:lpstr>物品堆疊元件</vt:lpstr>
      <vt:lpstr>物品堆疊元件</vt:lpstr>
      <vt:lpstr>方塊實體</vt:lpstr>
      <vt:lpstr>方塊實體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54_Java 專案：NBT</dc:title>
  <dc:creator>Myster;TYIC</dc:creator>
  <cp:lastModifiedBy>Myster</cp:lastModifiedBy>
  <cp:revision>402</cp:revision>
  <dcterms:created xsi:type="dcterms:W3CDTF">2025-02-20T16:36:06Z</dcterms:created>
  <dcterms:modified xsi:type="dcterms:W3CDTF">2025-02-26T17:27:34Z</dcterms:modified>
</cp:coreProperties>
</file>