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6" r:id="rId11"/>
    <p:sldId id="265" r:id="rId12"/>
    <p:sldId id="267" r:id="rId13"/>
    <p:sldId id="278" r:id="rId14"/>
    <p:sldId id="268" r:id="rId15"/>
    <p:sldId id="270" r:id="rId16"/>
    <p:sldId id="271" r:id="rId17"/>
    <p:sldId id="269" r:id="rId18"/>
    <p:sldId id="272" r:id="rId19"/>
    <p:sldId id="277" r:id="rId20"/>
    <p:sldId id="273" r:id="rId21"/>
    <p:sldId id="274" r:id="rId22"/>
    <p:sldId id="275" r:id="rId23"/>
    <p:sldId id="276" r:id="rId24"/>
    <p:sldId id="27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BCBEC4"/>
    <a:srgbClr val="C6886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5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7B77E-BBE2-46C9-9A39-77F82475482F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EFFEF-EA9C-4C1F-9807-7CDA1443C4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94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FFEF-EA9C-4C1F-9807-7CDA1443C45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75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424477319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88657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47329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62083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B0FC-FBA1-45DE-AF26-7CA8B77F3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962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9_for/src/Main.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9_for/src/Main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0_while/src/Main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09_for/src/Main.java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1.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2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3.jav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1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2.jav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3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2_break/src/Main4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mperialviolet.org/2014/02/22/applebug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7_if_else/src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1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2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3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69C8A-89D5-4D7F-9FCB-63DCA1CE9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5AB9A3-36B1-43F3-BF52-F1990A726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8736153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1E2C9-AE7A-41C7-85FE-93B611A2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三元運算、</a:t>
            </a:r>
            <a:r>
              <a:rPr lang="en-US" altLang="zh-TW"/>
              <a:t>if...else</a:t>
            </a:r>
            <a:r>
              <a:rPr lang="zh-TW" altLang="en-US"/>
              <a:t>、</a:t>
            </a:r>
            <a:r>
              <a:rPr lang="en-US" altLang="zh-TW"/>
              <a:t>switch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41C48-CA97-4983-B5C2-C0EA6674B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4206"/>
            <a:ext cx="10515600" cy="541057"/>
          </a:xfrm>
        </p:spPr>
        <p:txBody>
          <a:bodyPr/>
          <a:lstStyle/>
          <a:p>
            <a:r>
              <a:rPr lang="zh-TW" altLang="en-US">
                <a:solidFill>
                  <a:srgbClr val="CF8E6D"/>
                </a:solidFill>
              </a:rPr>
              <a:t>三元運算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有許多相似之處，但仍有不同：</a:t>
            </a:r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DC386C43-E36C-43D1-94EF-26BE77F4AE01}"/>
              </a:ext>
            </a:extLst>
          </p:cNvPr>
          <p:cNvGrpSpPr/>
          <p:nvPr/>
        </p:nvGrpSpPr>
        <p:grpSpPr>
          <a:xfrm>
            <a:off x="809353" y="2733648"/>
            <a:ext cx="10573294" cy="2012742"/>
            <a:chOff x="809353" y="2564551"/>
            <a:chExt cx="10573294" cy="2012742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50D38397-BC97-4636-BBEF-FA7F9C6A32D2}"/>
                </a:ext>
              </a:extLst>
            </p:cNvPr>
            <p:cNvSpPr/>
            <p:nvPr/>
          </p:nvSpPr>
          <p:spPr>
            <a:xfrm>
              <a:off x="809353" y="3746296"/>
              <a:ext cx="10573294" cy="760484"/>
            </a:xfrm>
            <a:custGeom>
              <a:avLst/>
              <a:gdLst>
                <a:gd name="connsiteX0" fmla="*/ 0 w 10573294"/>
                <a:gd name="connsiteY0" fmla="*/ 0 h 760484"/>
                <a:gd name="connsiteX1" fmla="*/ 10573294 w 10573294"/>
                <a:gd name="connsiteY1" fmla="*/ 0 h 760484"/>
                <a:gd name="connsiteX2" fmla="*/ 10573294 w 10573294"/>
                <a:gd name="connsiteY2" fmla="*/ 171300 h 760484"/>
                <a:gd name="connsiteX3" fmla="*/ 9984110 w 10573294"/>
                <a:gd name="connsiteY3" fmla="*/ 760484 h 760484"/>
                <a:gd name="connsiteX4" fmla="*/ 9747601 w 10573294"/>
                <a:gd name="connsiteY4" fmla="*/ 760484 h 760484"/>
                <a:gd name="connsiteX5" fmla="*/ 9653026 w 10573294"/>
                <a:gd name="connsiteY5" fmla="*/ 760484 h 760484"/>
                <a:gd name="connsiteX6" fmla="*/ 5322492 w 10573294"/>
                <a:gd name="connsiteY6" fmla="*/ 760484 h 760484"/>
                <a:gd name="connsiteX7" fmla="*/ 5250802 w 10573294"/>
                <a:gd name="connsiteY7" fmla="*/ 760484 h 760484"/>
                <a:gd name="connsiteX8" fmla="*/ 5085983 w 10573294"/>
                <a:gd name="connsiteY8" fmla="*/ 760484 h 760484"/>
                <a:gd name="connsiteX9" fmla="*/ 4991408 w 10573294"/>
                <a:gd name="connsiteY9" fmla="*/ 760484 h 760484"/>
                <a:gd name="connsiteX10" fmla="*/ 589184 w 10573294"/>
                <a:gd name="connsiteY10" fmla="*/ 760484 h 760484"/>
                <a:gd name="connsiteX11" fmla="*/ 0 w 10573294"/>
                <a:gd name="connsiteY11" fmla="*/ 171300 h 76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73294" h="760484">
                  <a:moveTo>
                    <a:pt x="0" y="0"/>
                  </a:moveTo>
                  <a:lnTo>
                    <a:pt x="10573294" y="0"/>
                  </a:lnTo>
                  <a:lnTo>
                    <a:pt x="10573294" y="171300"/>
                  </a:lnTo>
                  <a:cubicBezTo>
                    <a:pt x="10573294" y="496697"/>
                    <a:pt x="10309507" y="760484"/>
                    <a:pt x="9984110" y="760484"/>
                  </a:cubicBezTo>
                  <a:lnTo>
                    <a:pt x="9747601" y="760484"/>
                  </a:lnTo>
                  <a:lnTo>
                    <a:pt x="9653026" y="760484"/>
                  </a:lnTo>
                  <a:lnTo>
                    <a:pt x="5322492" y="760484"/>
                  </a:lnTo>
                  <a:lnTo>
                    <a:pt x="5250802" y="760484"/>
                  </a:lnTo>
                  <a:lnTo>
                    <a:pt x="5085983" y="760484"/>
                  </a:lnTo>
                  <a:lnTo>
                    <a:pt x="4991408" y="760484"/>
                  </a:lnTo>
                  <a:lnTo>
                    <a:pt x="589184" y="760484"/>
                  </a:lnTo>
                  <a:cubicBezTo>
                    <a:pt x="263787" y="760484"/>
                    <a:pt x="0" y="496697"/>
                    <a:pt x="0" y="17130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9BD91F9C-0355-4F46-9CAE-380CD936D374}"/>
                </a:ext>
              </a:extLst>
            </p:cNvPr>
            <p:cNvSpPr/>
            <p:nvPr/>
          </p:nvSpPr>
          <p:spPr>
            <a:xfrm>
              <a:off x="809353" y="3245772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3" name="手繪多邊形: 圖案 92">
              <a:extLst>
                <a:ext uri="{FF2B5EF4-FFF2-40B4-BE49-F238E27FC236}">
                  <a16:creationId xmlns:a16="http://schemas.microsoft.com/office/drawing/2014/main" id="{793BC179-5DF7-4886-A755-B66AFADCB3EC}"/>
                </a:ext>
              </a:extLst>
            </p:cNvPr>
            <p:cNvSpPr/>
            <p:nvPr/>
          </p:nvSpPr>
          <p:spPr>
            <a:xfrm>
              <a:off x="809353" y="2564551"/>
              <a:ext cx="10573294" cy="659876"/>
            </a:xfrm>
            <a:custGeom>
              <a:avLst/>
              <a:gdLst>
                <a:gd name="connsiteX0" fmla="*/ 589184 w 10573294"/>
                <a:gd name="connsiteY0" fmla="*/ 0 h 659876"/>
                <a:gd name="connsiteX1" fmla="*/ 4991408 w 10573294"/>
                <a:gd name="connsiteY1" fmla="*/ 0 h 659876"/>
                <a:gd name="connsiteX2" fmla="*/ 5085983 w 10573294"/>
                <a:gd name="connsiteY2" fmla="*/ 0 h 659876"/>
                <a:gd name="connsiteX3" fmla="*/ 5250802 w 10573294"/>
                <a:gd name="connsiteY3" fmla="*/ 0 h 659876"/>
                <a:gd name="connsiteX4" fmla="*/ 5322492 w 10573294"/>
                <a:gd name="connsiteY4" fmla="*/ 0 h 659876"/>
                <a:gd name="connsiteX5" fmla="*/ 9653026 w 10573294"/>
                <a:gd name="connsiteY5" fmla="*/ 0 h 659876"/>
                <a:gd name="connsiteX6" fmla="*/ 9747601 w 10573294"/>
                <a:gd name="connsiteY6" fmla="*/ 0 h 659876"/>
                <a:gd name="connsiteX7" fmla="*/ 9984110 w 10573294"/>
                <a:gd name="connsiteY7" fmla="*/ 0 h 659876"/>
                <a:gd name="connsiteX8" fmla="*/ 10573294 w 10573294"/>
                <a:gd name="connsiteY8" fmla="*/ 589184 h 659876"/>
                <a:gd name="connsiteX9" fmla="*/ 10573294 w 10573294"/>
                <a:gd name="connsiteY9" fmla="*/ 619318 h 659876"/>
                <a:gd name="connsiteX10" fmla="*/ 10573294 w 10573294"/>
                <a:gd name="connsiteY10" fmla="*/ 631072 h 659876"/>
                <a:gd name="connsiteX11" fmla="*/ 10573294 w 10573294"/>
                <a:gd name="connsiteY11" fmla="*/ 659876 h 659876"/>
                <a:gd name="connsiteX12" fmla="*/ 0 w 10573294"/>
                <a:gd name="connsiteY12" fmla="*/ 659876 h 659876"/>
                <a:gd name="connsiteX13" fmla="*/ 0 w 10573294"/>
                <a:gd name="connsiteY13" fmla="*/ 631072 h 659876"/>
                <a:gd name="connsiteX14" fmla="*/ 0 w 10573294"/>
                <a:gd name="connsiteY14" fmla="*/ 619318 h 659876"/>
                <a:gd name="connsiteX15" fmla="*/ 0 w 10573294"/>
                <a:gd name="connsiteY15" fmla="*/ 589184 h 659876"/>
                <a:gd name="connsiteX16" fmla="*/ 589184 w 10573294"/>
                <a:gd name="connsiteY16" fmla="*/ 0 h 65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573294" h="659876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659876"/>
                  </a:lnTo>
                  <a:lnTo>
                    <a:pt x="0" y="65987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2C9CDF1D-70B6-453F-95BD-9ED681389C49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3233852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B9C708A-5152-4F8E-9C1D-169DEABAE588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4E6120F-4625-4567-806A-C2707CE32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500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97BAF2AE-ABBE-4904-B153-CB425080760F}"/>
                </a:ext>
              </a:extLst>
            </p:cNvPr>
            <p:cNvSpPr txBox="1"/>
            <p:nvPr/>
          </p:nvSpPr>
          <p:spPr>
            <a:xfrm>
              <a:off x="5370720" y="3930962"/>
              <a:ext cx="26468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依條件執行陳述式</a:t>
              </a: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C2F6A977-32A0-4C11-A43A-377DEA754F45}"/>
                </a:ext>
              </a:extLst>
            </p:cNvPr>
            <p:cNvSpPr txBox="1"/>
            <p:nvPr/>
          </p:nvSpPr>
          <p:spPr>
            <a:xfrm>
              <a:off x="6140161" y="3268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陳述式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4B1D8A05-42A0-453B-B0CA-3665A97AA9C6}"/>
                </a:ext>
              </a:extLst>
            </p:cNvPr>
            <p:cNvSpPr txBox="1"/>
            <p:nvPr/>
          </p:nvSpPr>
          <p:spPr>
            <a:xfrm>
              <a:off x="3114014" y="2668369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三元運算</a:t>
              </a: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BF85F5D7-13B0-4541-9E33-3C95885A2007}"/>
                </a:ext>
              </a:extLst>
            </p:cNvPr>
            <p:cNvSpPr txBox="1"/>
            <p:nvPr/>
          </p:nvSpPr>
          <p:spPr>
            <a:xfrm>
              <a:off x="2668379" y="3930962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依條件傳回結果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460293AE-0587-4C7B-8715-16F957798337}"/>
                </a:ext>
              </a:extLst>
            </p:cNvPr>
            <p:cNvSpPr txBox="1"/>
            <p:nvPr/>
          </p:nvSpPr>
          <p:spPr>
            <a:xfrm>
              <a:off x="3283932" y="3268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表達式</a:t>
              </a:r>
            </a:p>
          </p:txBody>
        </p: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6007000F-F87D-46E4-96A2-9C860703B1B6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7CE99175-745C-4669-846F-C928D051CAC9}"/>
                </a:ext>
              </a:extLst>
            </p:cNvPr>
            <p:cNvSpPr txBox="1"/>
            <p:nvPr/>
          </p:nvSpPr>
          <p:spPr>
            <a:xfrm>
              <a:off x="1234802" y="266836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B74BF9C8-D236-4103-AE9F-EFBED59F8076}"/>
                </a:ext>
              </a:extLst>
            </p:cNvPr>
            <p:cNvSpPr txBox="1"/>
            <p:nvPr/>
          </p:nvSpPr>
          <p:spPr>
            <a:xfrm>
              <a:off x="1234802" y="39309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301EA63-62D9-4214-88F1-A12F4B644B41}"/>
                </a:ext>
              </a:extLst>
            </p:cNvPr>
            <p:cNvSpPr txBox="1"/>
            <p:nvPr/>
          </p:nvSpPr>
          <p:spPr>
            <a:xfrm>
              <a:off x="1234802" y="326839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類型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15EB3493-DDA5-451B-A689-A0501C1285DA}"/>
                </a:ext>
              </a:extLst>
            </p:cNvPr>
            <p:cNvSpPr txBox="1"/>
            <p:nvPr/>
          </p:nvSpPr>
          <p:spPr>
            <a:xfrm>
              <a:off x="5837194" y="2668369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if...else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6B9E5706-EEE0-4404-8A00-112F302FD50B}"/>
                </a:ext>
              </a:extLst>
            </p:cNvPr>
            <p:cNvCxnSpPr>
              <a:cxnSpLocks/>
            </p:cNvCxnSpPr>
            <p:nvPr/>
          </p:nvCxnSpPr>
          <p:spPr>
            <a:xfrm>
              <a:off x="8128214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5CA59110-5669-4BE8-BA42-BB7FF822F202}"/>
                </a:ext>
              </a:extLst>
            </p:cNvPr>
            <p:cNvSpPr txBox="1"/>
            <p:nvPr/>
          </p:nvSpPr>
          <p:spPr>
            <a:xfrm>
              <a:off x="8292865" y="3746296"/>
              <a:ext cx="29546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依傳入值執行陳述式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或傳回結果</a:t>
              </a: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B5AA2C37-3EB7-4681-967F-E6ABD3770E14}"/>
                </a:ext>
              </a:extLst>
            </p:cNvPr>
            <p:cNvSpPr txBox="1"/>
            <p:nvPr/>
          </p:nvSpPr>
          <p:spPr>
            <a:xfrm>
              <a:off x="8430722" y="3268392"/>
              <a:ext cx="2678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陳述式 或 表達式</a:t>
              </a:r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53250788-9D3B-4843-AE26-E19844918F4F}"/>
                </a:ext>
              </a:extLst>
            </p:cNvPr>
            <p:cNvSpPr txBox="1"/>
            <p:nvPr/>
          </p:nvSpPr>
          <p:spPr>
            <a:xfrm>
              <a:off x="9168104" y="266836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switch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00" name="內容版面配置區 2">
            <a:extLst>
              <a:ext uri="{FF2B5EF4-FFF2-40B4-BE49-F238E27FC236}">
                <a16:creationId xmlns:a16="http://schemas.microsoft.com/office/drawing/2014/main" id="{DCC4F648-A031-48CD-8898-B344801FEF0C}"/>
              </a:ext>
            </a:extLst>
          </p:cNvPr>
          <p:cNvSpPr txBox="1">
            <a:spLocks/>
          </p:cNvSpPr>
          <p:nvPr/>
        </p:nvSpPr>
        <p:spPr>
          <a:xfrm>
            <a:off x="838200" y="4994776"/>
            <a:ext cx="10515600" cy="109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作為陳述式時可以與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互換</a:t>
            </a:r>
            <a:endParaRPr lang="en-US" altLang="zh-TW"/>
          </a:p>
          <a:p>
            <a:r>
              <a:rPr lang="zh-TW" altLang="en-US"/>
              <a:t>而作為表達式時可以與</a:t>
            </a:r>
            <a:r>
              <a:rPr lang="zh-TW" altLang="en-US">
                <a:solidFill>
                  <a:srgbClr val="CF8E6D"/>
                </a:solidFill>
              </a:rPr>
              <a:t>三元運算</a:t>
            </a:r>
            <a:r>
              <a:rPr lang="zh-TW" altLang="en-US"/>
              <a:t>互換</a:t>
            </a:r>
          </a:p>
        </p:txBody>
      </p:sp>
    </p:spTree>
    <p:extLst>
      <p:ext uri="{BB962C8B-B14F-4D97-AF65-F5344CB8AC3E}">
        <p14:creationId xmlns:p14="http://schemas.microsoft.com/office/powerpoint/2010/main" val="330481392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B1C9A-8D7E-40A5-8232-75E712B1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0742A-15BC-4017-86F9-E4A18070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928"/>
            <a:ext cx="10515600" cy="487269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</a:t>
            </a:r>
            <a:r>
              <a:rPr lang="en-US" altLang="zh-TW"/>
              <a:t>(loop)</a:t>
            </a:r>
            <a:r>
              <a:rPr lang="zh-TW" altLang="en-US"/>
              <a:t>是用來重複執行某些程式碼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D0FC592-FD95-4EC3-BA43-A466FD5BC7C9}"/>
              </a:ext>
            </a:extLst>
          </p:cNvPr>
          <p:cNvGrpSpPr/>
          <p:nvPr/>
        </p:nvGrpSpPr>
        <p:grpSpPr>
          <a:xfrm>
            <a:off x="838200" y="1569197"/>
            <a:ext cx="10515600" cy="1200329"/>
            <a:chOff x="838200" y="2642475"/>
            <a:chExt cx="10515600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179E55B0-94BF-45EC-BDFF-7B54F29EC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for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⓪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初始化變數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lang="en-US" altLang="zh-TW" sz="2400">
                  <a:solidFill>
                    <a:srgbClr val="FFC00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➂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修改變數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8F6F41E-4515-40E4-B97F-112983E91B75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DEBBDA7-F539-469B-8272-F7D642A8E113}"/>
              </a:ext>
            </a:extLst>
          </p:cNvPr>
          <p:cNvSpPr txBox="1">
            <a:spLocks/>
          </p:cNvSpPr>
          <p:nvPr/>
        </p:nvSpPr>
        <p:spPr>
          <a:xfrm>
            <a:off x="838200" y="2850208"/>
            <a:ext cx="10515600" cy="3577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修改變數</a:t>
            </a:r>
            <a:r>
              <a:rPr lang="zh-TW" altLang="en-US"/>
              <a:t>皆可省略，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預設為真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可以是宣告或是賦值，也可以是其他表達式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迴圈，否則跳出 </a:t>
            </a:r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修改變數</a:t>
            </a:r>
            <a:r>
              <a:rPr lang="zh-TW" altLang="en-US"/>
              <a:t>可以是賦值，或是其他表達式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zh-TW" altLang="en-US" sz="2800">
                <a:solidFill>
                  <a:srgbClr val="92D050"/>
                </a:solidFill>
                <a:latin typeface="+mj-ea"/>
                <a:ea typeface="+mj-ea"/>
                <a:cs typeface="JetBrains Mono" panose="02000009000000000000" pitchFamily="49" charset="0"/>
              </a:rPr>
              <a:t>⓪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for </a:t>
            </a:r>
            <a:r>
              <a:rPr lang="zh-TW" altLang="en-US"/>
              <a:t>後方的區塊內只有一行陳述式</a:t>
            </a:r>
            <a:endParaRPr lang="en-US" altLang="zh-TW"/>
          </a:p>
          <a:p>
            <a:r>
              <a:rPr lang="zh-TW" altLang="en-US"/>
              <a:t>則可以不寫區塊，直接寫陳述式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151709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5ECDA-815E-4003-8BFF-B68798FB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4DA7382-80F8-4874-8D41-60D47A10D7D9}"/>
              </a:ext>
            </a:extLst>
          </p:cNvPr>
          <p:cNvGrpSpPr/>
          <p:nvPr/>
        </p:nvGrpSpPr>
        <p:grpSpPr>
          <a:xfrm>
            <a:off x="838200" y="1024039"/>
            <a:ext cx="8050006" cy="2893100"/>
            <a:chOff x="377072" y="3545156"/>
            <a:chExt cx="8050006" cy="289310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AFCA8131-BB06-47A7-95DB-73FC1E96F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2" y="3545156"/>
              <a:ext cx="8050006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BC3E72F-C1DA-480D-9B79-3DA01831976A}"/>
                </a:ext>
              </a:extLst>
            </p:cNvPr>
            <p:cNvSpPr txBox="1"/>
            <p:nvPr/>
          </p:nvSpPr>
          <p:spPr>
            <a:xfrm>
              <a:off x="7793571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F3F7F62-A0A5-4F1F-B9B6-5194D1E37141}"/>
              </a:ext>
            </a:extLst>
          </p:cNvPr>
          <p:cNvSpPr/>
          <p:nvPr/>
        </p:nvSpPr>
        <p:spPr>
          <a:xfrm>
            <a:off x="1654459" y="2380175"/>
            <a:ext cx="4238341" cy="830997"/>
          </a:xfrm>
          <a:prstGeom prst="roundRect">
            <a:avLst>
              <a:gd name="adj" fmla="val 10374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C348BCA-41DF-41A5-8CB6-B7E3B46697AB}"/>
              </a:ext>
            </a:extLst>
          </p:cNvPr>
          <p:cNvSpPr txBox="1"/>
          <p:nvPr/>
        </p:nvSpPr>
        <p:spPr>
          <a:xfrm>
            <a:off x="5933551" y="2394212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程式碼有許多行重複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適合使用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for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迴圈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14D4386-7D3D-44FE-9F46-1DC12459C1EA}"/>
              </a:ext>
            </a:extLst>
          </p:cNvPr>
          <p:cNvGrpSpPr/>
          <p:nvPr/>
        </p:nvGrpSpPr>
        <p:grpSpPr>
          <a:xfrm>
            <a:off x="838200" y="4465888"/>
            <a:ext cx="3821784" cy="1569661"/>
            <a:chOff x="7532016" y="3452824"/>
            <a:chExt cx="3821784" cy="1569661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7F2F1438-F309-49A2-9BAB-EC50BA6F5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6A0B3F7-84FC-4699-8C6C-7ECB02E21410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F6533644-16EE-4EE7-B206-FD360D2594A2}"/>
              </a:ext>
            </a:extLst>
          </p:cNvPr>
          <p:cNvGrpSpPr/>
          <p:nvPr/>
        </p:nvGrpSpPr>
        <p:grpSpPr>
          <a:xfrm>
            <a:off x="4935070" y="4019612"/>
            <a:ext cx="6907660" cy="2462213"/>
            <a:chOff x="4935070" y="4019612"/>
            <a:chExt cx="6907660" cy="2462213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83725812-3D36-418C-93F6-650FF74011F3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id="{F9C5EFB0-CF8F-4552-9E0D-DB8412A37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A44D2EB1-C3FF-42E0-B00F-D17C70CBE579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32" name="圖片 31">
              <a:hlinkClick r:id="rId2"/>
              <a:extLst>
                <a:ext uri="{FF2B5EF4-FFF2-40B4-BE49-F238E27FC236}">
                  <a16:creationId xmlns:a16="http://schemas.microsoft.com/office/drawing/2014/main" id="{CC6CA7BA-B9B3-4BE6-BB45-959ABE869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58A7B2BF-E762-4B80-887E-7A506B004D1C}"/>
              </a:ext>
            </a:extLst>
          </p:cNvPr>
          <p:cNvSpPr/>
          <p:nvPr/>
        </p:nvSpPr>
        <p:spPr>
          <a:xfrm>
            <a:off x="6291737" y="4515568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2CE478E4-C322-45C1-8D59-A78BA7466C93}"/>
              </a:ext>
            </a:extLst>
          </p:cNvPr>
          <p:cNvSpPr/>
          <p:nvPr/>
        </p:nvSpPr>
        <p:spPr>
          <a:xfrm>
            <a:off x="1677319" y="1523808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B8163915-8E80-4AF1-ADAB-7AD8BD26C5C5}"/>
              </a:ext>
            </a:extLst>
          </p:cNvPr>
          <p:cNvCxnSpPr>
            <a:cxnSpLocks/>
            <a:stCxn id="36" idx="2"/>
            <a:endCxn id="35" idx="1"/>
          </p:cNvCxnSpPr>
          <p:nvPr/>
        </p:nvCxnSpPr>
        <p:spPr>
          <a:xfrm>
            <a:off x="2188892" y="1730842"/>
            <a:ext cx="4102845" cy="288824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B5F69231-DD7A-4189-BE86-F2B0CD1550D3}"/>
              </a:ext>
            </a:extLst>
          </p:cNvPr>
          <p:cNvSpPr/>
          <p:nvPr/>
        </p:nvSpPr>
        <p:spPr>
          <a:xfrm>
            <a:off x="8138762" y="4515568"/>
            <a:ext cx="372342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7439FE45-4177-4358-8D03-382BBD36FD2E}"/>
              </a:ext>
            </a:extLst>
          </p:cNvPr>
          <p:cNvSpPr/>
          <p:nvPr/>
        </p:nvSpPr>
        <p:spPr>
          <a:xfrm>
            <a:off x="4437859" y="2158258"/>
            <a:ext cx="347502" cy="127074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6F69A43-E37E-402F-B436-AD1D3D4F677D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785361" y="2793629"/>
            <a:ext cx="3353401" cy="1825456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05442575-E1E2-4C6B-B7A6-57BDAE1F3564}"/>
              </a:ext>
            </a:extLst>
          </p:cNvPr>
          <p:cNvSpPr/>
          <p:nvPr/>
        </p:nvSpPr>
        <p:spPr>
          <a:xfrm rot="3342049">
            <a:off x="9033287" y="2820028"/>
            <a:ext cx="1400175" cy="8103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193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/>
      <p:bldP spid="35" grpId="0" animBg="1"/>
      <p:bldP spid="36" grpId="0" animBg="1"/>
      <p:bldP spid="39" grpId="0" animBg="1"/>
      <p:bldP spid="40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07A0D-7EAD-4404-9461-504F2CC4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作用域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75D4F-4C26-4C22-86D4-4A5E30797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937"/>
            <a:ext cx="3607938" cy="4917164"/>
          </a:xfrm>
        </p:spPr>
        <p:txBody>
          <a:bodyPr>
            <a:normAutofit lnSpcReduction="10000"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en-US" altLang="zh-TW">
                <a:solidFill>
                  <a:srgbClr val="00B0F0"/>
                </a:solidFill>
              </a:rPr>
              <a:t>(scope)</a:t>
            </a:r>
          </a:p>
          <a:p>
            <a:r>
              <a:rPr lang="zh-TW" altLang="en-US"/>
              <a:t>是指作用的範圍</a:t>
            </a:r>
            <a:endParaRPr lang="en-US" altLang="zh-TW"/>
          </a:p>
          <a:p>
            <a:r>
              <a:rPr lang="zh-TW" altLang="en-US"/>
              <a:t>在函式中</a:t>
            </a:r>
            <a:endParaRPr lang="en-US" altLang="zh-TW"/>
          </a:p>
          <a:p>
            <a:r>
              <a:rPr lang="zh-TW" altLang="en-US"/>
              <a:t>每個變數的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即為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區塊或 </a:t>
            </a:r>
            <a:r>
              <a:rPr lang="en-US" altLang="zh-TW">
                <a:solidFill>
                  <a:srgbClr val="FFC000"/>
                </a:solidFill>
              </a:rPr>
              <a:t>for </a:t>
            </a:r>
            <a:r>
              <a:rPr lang="zh-TW" altLang="en-US">
                <a:solidFill>
                  <a:srgbClr val="FFC000"/>
                </a:solidFill>
              </a:rPr>
              <a:t>迴圈內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從宣告變數後往後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且 </a:t>
            </a:r>
            <a:r>
              <a:rPr lang="en-US" altLang="zh-TW"/>
              <a:t>Java </a:t>
            </a:r>
            <a:r>
              <a:rPr lang="zh-TW" altLang="en-US">
                <a:solidFill>
                  <a:srgbClr val="FFFF00"/>
                </a:solidFill>
              </a:rPr>
              <a:t>不允許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同作用域內</a:t>
            </a:r>
            <a:endParaRPr lang="en-US" altLang="zh-TW"/>
          </a:p>
          <a:p>
            <a:r>
              <a:rPr lang="zh-TW" altLang="en-US"/>
              <a:t>出現同名稱變數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1B856B7-AA7D-4464-B76E-C10F35303A09}"/>
              </a:ext>
            </a:extLst>
          </p:cNvPr>
          <p:cNvGrpSpPr/>
          <p:nvPr/>
        </p:nvGrpSpPr>
        <p:grpSpPr>
          <a:xfrm>
            <a:off x="4446139" y="3997600"/>
            <a:ext cx="6907660" cy="2462213"/>
            <a:chOff x="4935070" y="4019612"/>
            <a:chExt cx="6907660" cy="2462213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8BCE078-35AB-4674-907E-E2745FFB3472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EFCBE136-708B-49C2-991D-3E4ABC1B7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057DC76-E159-4558-807C-4EB7B89E077E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7059C6E-68EB-4E07-927E-6BBF60E31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BCEDDF8D-8CD9-49D8-9A00-28E4CAE89F0E}"/>
              </a:ext>
            </a:extLst>
          </p:cNvPr>
          <p:cNvGrpSpPr/>
          <p:nvPr/>
        </p:nvGrpSpPr>
        <p:grpSpPr>
          <a:xfrm>
            <a:off x="5175563" y="1025126"/>
            <a:ext cx="6178236" cy="2893100"/>
            <a:chOff x="377073" y="3545156"/>
            <a:chExt cx="6178236" cy="289310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1C1C2198-8148-4A71-9EF4-01A2A7182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3" y="3545156"/>
              <a:ext cx="6178236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BAD6F7E-A27B-41DB-AB0E-7490F1C6C4E0}"/>
                </a:ext>
              </a:extLst>
            </p:cNvPr>
            <p:cNvSpPr txBox="1"/>
            <p:nvPr/>
          </p:nvSpPr>
          <p:spPr>
            <a:xfrm>
              <a:off x="5921802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12BA04FC-8D59-4999-977F-1FAB86049900}"/>
              </a:ext>
            </a:extLst>
          </p:cNvPr>
          <p:cNvSpPr/>
          <p:nvPr/>
        </p:nvSpPr>
        <p:spPr>
          <a:xfrm>
            <a:off x="6032036" y="1546034"/>
            <a:ext cx="1023145" cy="18275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92DF61C-8A5F-428C-AF0E-EDD0E8280460}"/>
              </a:ext>
            </a:extLst>
          </p:cNvPr>
          <p:cNvSpPr/>
          <p:nvPr/>
        </p:nvSpPr>
        <p:spPr>
          <a:xfrm>
            <a:off x="5795137" y="4519941"/>
            <a:ext cx="1023145" cy="17112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580641D-A1BF-497A-A300-D5B20D12466C}"/>
              </a:ext>
            </a:extLst>
          </p:cNvPr>
          <p:cNvSpPr/>
          <p:nvPr/>
        </p:nvSpPr>
        <p:spPr>
          <a:xfrm>
            <a:off x="5283564" y="4492625"/>
            <a:ext cx="5960840" cy="1549260"/>
          </a:xfrm>
          <a:prstGeom prst="roundRect">
            <a:avLst>
              <a:gd name="adj" fmla="val 7965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0DCFD73-94DE-48A1-93FA-190617A7C715}"/>
              </a:ext>
            </a:extLst>
          </p:cNvPr>
          <p:cNvSpPr/>
          <p:nvPr/>
        </p:nvSpPr>
        <p:spPr>
          <a:xfrm>
            <a:off x="5939073" y="1523809"/>
            <a:ext cx="5305331" cy="1998848"/>
          </a:xfrm>
          <a:prstGeom prst="roundRect">
            <a:avLst>
              <a:gd name="adj" fmla="val 6324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474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F06F1-7932-46C9-A282-7583ED97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3476DD-0EEA-4083-8BA7-1C3056A00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3117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迴圈也是用來重複執行某些程式碼</a:t>
            </a:r>
          </a:p>
          <a:p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05ED80A-9973-492B-9022-5C10E7D9D556}"/>
              </a:ext>
            </a:extLst>
          </p:cNvPr>
          <p:cNvGrpSpPr/>
          <p:nvPr/>
        </p:nvGrpSpPr>
        <p:grpSpPr>
          <a:xfrm>
            <a:off x="838200" y="2338742"/>
            <a:ext cx="10515600" cy="1200329"/>
            <a:chOff x="838200" y="2642475"/>
            <a:chExt cx="10515600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023DAC85-93A0-41AE-A62A-B89A3DFD3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while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AA415CC-BBF8-4658-B13C-096F2ADFABA9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725A592-6C94-403E-A257-EA091053A224}"/>
              </a:ext>
            </a:extLst>
          </p:cNvPr>
          <p:cNvSpPr txBox="1">
            <a:spLocks/>
          </p:cNvSpPr>
          <p:nvPr/>
        </p:nvSpPr>
        <p:spPr>
          <a:xfrm>
            <a:off x="838200" y="3620552"/>
            <a:ext cx="10515600" cy="252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迴圈，否則跳出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  <a:endParaRPr lang="en-US" altLang="zh-TW"/>
          </a:p>
          <a:p>
            <a:r>
              <a:rPr lang="zh-TW" altLang="en-US"/>
              <a:t>與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for </a:t>
            </a:r>
            <a:r>
              <a:rPr lang="zh-TW" altLang="en-US"/>
              <a:t>不同的是，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zh-TW" altLang="en-US"/>
              <a:t> 無法</a:t>
            </a:r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不可省略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while </a:t>
            </a:r>
            <a:r>
              <a:rPr lang="zh-TW" altLang="en-US"/>
              <a:t>後方的區塊內只有一行陳述式</a:t>
            </a:r>
            <a:endParaRPr lang="en-US" altLang="zh-TW"/>
          </a:p>
          <a:p>
            <a:r>
              <a:rPr lang="zh-TW" altLang="en-US"/>
              <a:t>則可以不寫區塊，直接寫陳述式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592659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B9B6DD5B-D7B2-40D2-83CE-B62516E1B895}"/>
              </a:ext>
            </a:extLst>
          </p:cNvPr>
          <p:cNvGrpSpPr/>
          <p:nvPr/>
        </p:nvGrpSpPr>
        <p:grpSpPr>
          <a:xfrm>
            <a:off x="4827140" y="3574232"/>
            <a:ext cx="6907660" cy="3108543"/>
            <a:chOff x="4827140" y="3574232"/>
            <a:chExt cx="6907660" cy="310854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8CBFC75-97ED-4B68-8F46-0C0B7A921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140" y="3574232"/>
              <a:ext cx="6907660" cy="31085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&lt;=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i++;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5C971151-AAB8-4F99-9E38-656777C30DE7}"/>
                </a:ext>
              </a:extLst>
            </p:cNvPr>
            <p:cNvSpPr txBox="1"/>
            <p:nvPr/>
          </p:nvSpPr>
          <p:spPr>
            <a:xfrm>
              <a:off x="11101293" y="63442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33" name="圖片 32">
              <a:hlinkClick r:id="rId2"/>
              <a:extLst>
                <a:ext uri="{FF2B5EF4-FFF2-40B4-BE49-F238E27FC236}">
                  <a16:creationId xmlns:a16="http://schemas.microsoft.com/office/drawing/2014/main" id="{E51CC030-731E-4977-940E-FB142C44A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1048" y="3582630"/>
              <a:ext cx="443752" cy="43410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26739B3-D28E-41CC-8C0E-E34628F4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750"/>
            <a:ext cx="10515600" cy="1325563"/>
          </a:xfrm>
        </p:spPr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C77F1A9-6ADC-465A-80AB-FF243E1D9370}"/>
              </a:ext>
            </a:extLst>
          </p:cNvPr>
          <p:cNvGrpSpPr/>
          <p:nvPr/>
        </p:nvGrpSpPr>
        <p:grpSpPr>
          <a:xfrm>
            <a:off x="838200" y="1030162"/>
            <a:ext cx="6907660" cy="2462213"/>
            <a:chOff x="4935070" y="4019612"/>
            <a:chExt cx="6907660" cy="2462213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A167966-D2F6-415B-8C0E-8E16BBF2FDCF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879F1F53-14F2-4B3C-AA48-3D59F2CEE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6BC1B5F-7B34-4EEA-974F-2CDC23699990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7" name="圖片 6">
              <a:hlinkClick r:id="rId4"/>
              <a:extLst>
                <a:ext uri="{FF2B5EF4-FFF2-40B4-BE49-F238E27FC236}">
                  <a16:creationId xmlns:a16="http://schemas.microsoft.com/office/drawing/2014/main" id="{5BECD5D3-56AF-4D44-9D6C-6E4ED9703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EBD72CD-5E67-457D-A012-F2C6E35FEB69}"/>
              </a:ext>
            </a:extLst>
          </p:cNvPr>
          <p:cNvSpPr/>
          <p:nvPr/>
        </p:nvSpPr>
        <p:spPr>
          <a:xfrm>
            <a:off x="5658749" y="4104677"/>
            <a:ext cx="1023145" cy="16107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9044F08-2A32-41C0-849B-CD4CDC41C359}"/>
              </a:ext>
            </a:extLst>
          </p:cNvPr>
          <p:cNvSpPr/>
          <p:nvPr/>
        </p:nvSpPr>
        <p:spPr>
          <a:xfrm>
            <a:off x="2202420" y="1531136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0566393-58CE-4ED5-90AD-11AAF1790E25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>
            <a:off x="2713993" y="1738170"/>
            <a:ext cx="2944756" cy="244704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66A90D08-0129-4B44-BA61-B34D63B9B729}"/>
              </a:ext>
            </a:extLst>
          </p:cNvPr>
          <p:cNvSpPr/>
          <p:nvPr/>
        </p:nvSpPr>
        <p:spPr>
          <a:xfrm>
            <a:off x="6368706" y="4309328"/>
            <a:ext cx="631376" cy="16107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8FB6985-7B05-4D39-8A71-27310EC97D8D}"/>
              </a:ext>
            </a:extLst>
          </p:cNvPr>
          <p:cNvSpPr/>
          <p:nvPr/>
        </p:nvSpPr>
        <p:spPr>
          <a:xfrm>
            <a:off x="3277219" y="1531136"/>
            <a:ext cx="685182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3DF9B2B-8120-4F13-AC32-33B3FEDE467A}"/>
              </a:ext>
            </a:extLst>
          </p:cNvPr>
          <p:cNvCxnSpPr>
            <a:cxnSpLocks/>
            <a:stCxn id="15" idx="3"/>
            <a:endCxn id="14" idx="0"/>
          </p:cNvCxnSpPr>
          <p:nvPr/>
        </p:nvCxnSpPr>
        <p:spPr>
          <a:xfrm>
            <a:off x="3962401" y="1634653"/>
            <a:ext cx="2721993" cy="2674675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F7539AAA-96D3-4BC4-8D41-7A3978D03A87}"/>
              </a:ext>
            </a:extLst>
          </p:cNvPr>
          <p:cNvSpPr/>
          <p:nvPr/>
        </p:nvSpPr>
        <p:spPr>
          <a:xfrm rot="3056419">
            <a:off x="7848196" y="2340605"/>
            <a:ext cx="1400175" cy="8103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B5535FBC-656F-45BE-AFC0-0CA899E06E57}"/>
              </a:ext>
            </a:extLst>
          </p:cNvPr>
          <p:cNvGrpSpPr/>
          <p:nvPr/>
        </p:nvGrpSpPr>
        <p:grpSpPr>
          <a:xfrm>
            <a:off x="838200" y="4309328"/>
            <a:ext cx="3821784" cy="1569661"/>
            <a:chOff x="7532016" y="3452824"/>
            <a:chExt cx="3821784" cy="1569661"/>
          </a:xfrm>
        </p:grpSpPr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1AF7C633-EF09-4530-8C8D-C0C446434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17AF925-2F57-40F4-84C3-0EAFAC72E9B4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261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F5028-2E83-426E-9647-20CC0EDD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do...while</a:t>
            </a:r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A89479A-D86D-4C15-B97C-12CFA46562D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1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CF8E6D"/>
                </a:solidFill>
              </a:rPr>
              <a:t>do...while</a:t>
            </a:r>
            <a:r>
              <a:rPr lang="en-US" altLang="zh-TW"/>
              <a:t> </a:t>
            </a:r>
            <a:r>
              <a:rPr lang="zh-TW" altLang="en-US"/>
              <a:t>與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幾乎一樣，只是保證會執行一次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D37AE5B-FCED-4738-94DB-967235CDC833}"/>
              </a:ext>
            </a:extLst>
          </p:cNvPr>
          <p:cNvGrpSpPr/>
          <p:nvPr/>
        </p:nvGrpSpPr>
        <p:grpSpPr>
          <a:xfrm>
            <a:off x="838200" y="2338742"/>
            <a:ext cx="10515600" cy="1200329"/>
            <a:chOff x="838200" y="2642475"/>
            <a:chExt cx="10515600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E2274FCD-108F-44C6-86FD-74F7CD043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do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while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5365A7E-768F-4FFC-91F5-8046647ED9D9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65D727DD-BA0A-4656-8FEA-F9E7371EF347}"/>
              </a:ext>
            </a:extLst>
          </p:cNvPr>
          <p:cNvSpPr txBox="1">
            <a:spLocks/>
          </p:cNvSpPr>
          <p:nvPr/>
        </p:nvSpPr>
        <p:spPr>
          <a:xfrm>
            <a:off x="838200" y="3711414"/>
            <a:ext cx="10515600" cy="205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迴圈，否則跳出</a:t>
            </a:r>
            <a:endParaRPr lang="en-US" altLang="zh-TW"/>
          </a:p>
          <a:p>
            <a:r>
              <a:rPr lang="zh-TW" altLang="en-US"/>
              <a:t>第一次迴圈不會判斷執行條件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</a:p>
          <a:p>
            <a:r>
              <a:rPr lang="zh-TW" altLang="en-US"/>
              <a:t>注意 </a:t>
            </a:r>
            <a:r>
              <a:rPr lang="en-US" altLang="zh-TW">
                <a:solidFill>
                  <a:srgbClr val="CF8E6D"/>
                </a:solidFill>
              </a:rPr>
              <a:t>do...while </a:t>
            </a:r>
            <a:r>
              <a:rPr lang="zh-TW" altLang="en-US"/>
              <a:t>後方有一個分號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589794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93C645-9D26-4A0C-BBD1-5C01FF9B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continue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C9B029-E06D-4E6B-B299-6250615E6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859"/>
            <a:ext cx="10515600" cy="546383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CF8E6D"/>
                </a:solidFill>
              </a:rPr>
              <a:t>continue</a:t>
            </a:r>
            <a:r>
              <a:rPr lang="en-US" altLang="zh-TW"/>
              <a:t> </a:t>
            </a:r>
            <a:r>
              <a:rPr lang="zh-TW" altLang="en-US"/>
              <a:t>可以跳過該次迴圈，然後執行下次迴圈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D8752AC-AA55-4464-A6A0-2CAC4B020036}"/>
              </a:ext>
            </a:extLst>
          </p:cNvPr>
          <p:cNvGrpSpPr/>
          <p:nvPr/>
        </p:nvGrpSpPr>
        <p:grpSpPr>
          <a:xfrm>
            <a:off x="9745103" y="2996572"/>
            <a:ext cx="1608697" cy="2308324"/>
            <a:chOff x="9651139" y="2072238"/>
            <a:chExt cx="1608697" cy="2308324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1A136C3-6A15-4479-B6D3-2F826B39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1139" y="2072238"/>
              <a:ext cx="1608697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DD5E692-7288-4C9A-8367-58EC28420224}"/>
                </a:ext>
              </a:extLst>
            </p:cNvPr>
            <p:cNvSpPr txBox="1"/>
            <p:nvPr/>
          </p:nvSpPr>
          <p:spPr>
            <a:xfrm>
              <a:off x="10087720" y="398045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console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C2FA52C-02AF-432F-BE4F-4384919894CD}"/>
              </a:ext>
            </a:extLst>
          </p:cNvPr>
          <p:cNvGrpSpPr/>
          <p:nvPr/>
        </p:nvGrpSpPr>
        <p:grpSpPr>
          <a:xfrm>
            <a:off x="838200" y="2072237"/>
            <a:ext cx="8510663" cy="4155989"/>
            <a:chOff x="838200" y="2072237"/>
            <a:chExt cx="8510663" cy="415598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A9749FCB-4CFD-46A0-A3EA-359895625213}"/>
                </a:ext>
              </a:extLst>
            </p:cNvPr>
            <p:cNvGrpSpPr/>
            <p:nvPr/>
          </p:nvGrpSpPr>
          <p:grpSpPr>
            <a:xfrm>
              <a:off x="838200" y="2073242"/>
              <a:ext cx="8510663" cy="4154984"/>
              <a:chOff x="838200" y="2073242"/>
              <a:chExt cx="8510663" cy="4154984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8F4F629-4D19-41C8-A546-668F2232C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073242"/>
                <a:ext cx="8510663" cy="4154984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).nextInt();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n; i++)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.println(i);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958CC39-6C5F-4F0D-84BF-E0A48F55317D}"/>
                  </a:ext>
                </a:extLst>
              </p:cNvPr>
              <p:cNvSpPr txBox="1"/>
              <p:nvPr/>
            </p:nvSpPr>
            <p:spPr>
              <a:xfrm>
                <a:off x="8599940" y="5828116"/>
                <a:ext cx="748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>
                    <a:solidFill>
                      <a:schemeClr val="accent3"/>
                    </a:solidFill>
                  </a:rPr>
                  <a:t>java</a:t>
                </a:r>
                <a:endParaRPr lang="zh-TW" altLang="en-US" sz="20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38C90582-EF31-485F-9686-E6D4CA682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37" y="2072237"/>
              <a:ext cx="558526" cy="546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364511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1860A4DC-9988-4DAC-90D7-FAE2607B2AAD}"/>
              </a:ext>
            </a:extLst>
          </p:cNvPr>
          <p:cNvGrpSpPr/>
          <p:nvPr/>
        </p:nvGrpSpPr>
        <p:grpSpPr>
          <a:xfrm>
            <a:off x="838200" y="2554183"/>
            <a:ext cx="7023076" cy="3139321"/>
            <a:chOff x="838200" y="2554183"/>
            <a:chExt cx="7023076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F0C7F5DE-37FB-4B7F-B480-51FC8242C0C1}"/>
                </a:ext>
              </a:extLst>
            </p:cNvPr>
            <p:cNvGrpSpPr/>
            <p:nvPr/>
          </p:nvGrpSpPr>
          <p:grpSpPr>
            <a:xfrm>
              <a:off x="838200" y="2554183"/>
              <a:ext cx="7023076" cy="3139321"/>
              <a:chOff x="838200" y="2890486"/>
              <a:chExt cx="7023076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1B2E85B0-E044-4DEB-9A15-AE55F4711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890486"/>
                <a:ext cx="7023076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(j ==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"%c%d 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i, j);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868CB25-89CD-4123-A461-574EC03BA41C}"/>
                  </a:ext>
                </a:extLst>
              </p:cNvPr>
              <p:cNvSpPr txBox="1"/>
              <p:nvPr/>
            </p:nvSpPr>
            <p:spPr>
              <a:xfrm>
                <a:off x="7227769" y="5691253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26321269-5642-4ADA-A95D-EB14708A5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164" y="2554184"/>
              <a:ext cx="480112" cy="46967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B3A848A-7C1D-4055-A6AA-9124C469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continue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955C05-06D1-4A2D-B4B0-2F6F26B33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322"/>
            <a:ext cx="10515600" cy="1064861"/>
          </a:xfrm>
        </p:spPr>
        <p:txBody>
          <a:bodyPr/>
          <a:lstStyle/>
          <a:p>
            <a:r>
              <a:rPr lang="zh-TW" altLang="en-US"/>
              <a:t>在巢狀迴圈</a:t>
            </a:r>
            <a:r>
              <a:rPr lang="en-US" altLang="zh-TW"/>
              <a:t>(nested loop)</a:t>
            </a:r>
            <a:r>
              <a:rPr lang="zh-TW" altLang="en-US"/>
              <a:t>中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continue </a:t>
            </a:r>
            <a:r>
              <a:rPr lang="zh-TW" altLang="en-US"/>
              <a:t>只會跳過所在的最內層迴圈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B912BA4-D26B-4271-8935-341A63883A69}"/>
              </a:ext>
            </a:extLst>
          </p:cNvPr>
          <p:cNvGrpSpPr/>
          <p:nvPr/>
        </p:nvGrpSpPr>
        <p:grpSpPr>
          <a:xfrm>
            <a:off x="8437830" y="3128491"/>
            <a:ext cx="2915970" cy="1754326"/>
            <a:chOff x="8437830" y="2890486"/>
            <a:chExt cx="2915970" cy="1754326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294F8F59-110E-4914-89B4-643D7F4E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830" y="2890486"/>
              <a:ext cx="291597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A4 A5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B4 B5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C4 C5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D4 D5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E4 E5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 F4 F5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39FFEE4-F62E-41A0-A89E-5A308C2CF402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5500235-445A-486E-8B30-BBE90732A35E}"/>
              </a:ext>
            </a:extLst>
          </p:cNvPr>
          <p:cNvSpPr/>
          <p:nvPr/>
        </p:nvSpPr>
        <p:spPr>
          <a:xfrm>
            <a:off x="4413248" y="3734046"/>
            <a:ext cx="1165225" cy="2621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DD55E04-1710-4954-895A-3A6EED2EA6D2}"/>
              </a:ext>
            </a:extLst>
          </p:cNvPr>
          <p:cNvSpPr/>
          <p:nvPr/>
        </p:nvSpPr>
        <p:spPr>
          <a:xfrm>
            <a:off x="2416175" y="3455160"/>
            <a:ext cx="5284788" cy="1094864"/>
          </a:xfrm>
          <a:prstGeom prst="roundRect">
            <a:avLst>
              <a:gd name="adj" fmla="val 613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D5A6EB-819F-4B39-8DC9-D9F12C90D424}"/>
              </a:ext>
            </a:extLst>
          </p:cNvPr>
          <p:cNvSpPr txBox="1">
            <a:spLocks/>
          </p:cNvSpPr>
          <p:nvPr/>
        </p:nvSpPr>
        <p:spPr>
          <a:xfrm>
            <a:off x="838200" y="5746312"/>
            <a:ext cx="10515600" cy="57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若要跳過其他層迴圈，則須搭配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en-US" altLang="zh-TW">
                <a:solidFill>
                  <a:srgbClr val="00B0F0"/>
                </a:solidFill>
              </a:rPr>
              <a:t>(label)</a:t>
            </a:r>
          </a:p>
        </p:txBody>
      </p:sp>
    </p:spTree>
    <p:extLst>
      <p:ext uri="{BB962C8B-B14F-4D97-AF65-F5344CB8AC3E}">
        <p14:creationId xmlns:p14="http://schemas.microsoft.com/office/powerpoint/2010/main" val="809968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3A18F-5BF2-473B-BC55-FF405467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21E40C-80C6-41A9-B857-5566DFD46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483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en-US" altLang="zh-TW">
                <a:solidFill>
                  <a:srgbClr val="00B0F0"/>
                </a:solidFill>
              </a:rPr>
              <a:t>(label)</a:t>
            </a:r>
            <a:r>
              <a:rPr lang="zh-TW" altLang="en-US"/>
              <a:t>就是個標記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9A241EB-CC45-4B6F-B5E5-2EF4DCCBC833}"/>
              </a:ext>
            </a:extLst>
          </p:cNvPr>
          <p:cNvGrpSpPr/>
          <p:nvPr/>
        </p:nvGrpSpPr>
        <p:grpSpPr>
          <a:xfrm>
            <a:off x="838200" y="2481264"/>
            <a:ext cx="10515600" cy="523220"/>
            <a:chOff x="3521799" y="943555"/>
            <a:chExt cx="10515600" cy="52322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5EB76DA-4118-4FC7-A147-810DCCCCB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799" y="943555"/>
              <a:ext cx="10515600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</a:rPr>
                <a:t>標籤名稱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:</a:t>
              </a:r>
              <a:r>
                <a:rPr kumimoji="0" lang="zh-TW" altLang="en-US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陳述式</a:t>
              </a:r>
              <a:r>
                <a:rPr kumimoji="0" lang="zh-TW" altLang="en-US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、表達式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或區塊</a:t>
              </a:r>
              <a:endParaRPr kumimoji="0" lang="zh-TW" altLang="zh-TW" sz="4400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n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646DC4-0678-448E-868B-179B5B7D4908}"/>
                </a:ext>
              </a:extLst>
            </p:cNvPr>
            <p:cNvSpPr txBox="1"/>
            <p:nvPr/>
          </p:nvSpPr>
          <p:spPr>
            <a:xfrm>
              <a:off x="13346184" y="109744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9C439C-63C0-4389-9998-A7D150B5D87A}"/>
              </a:ext>
            </a:extLst>
          </p:cNvPr>
          <p:cNvSpPr txBox="1">
            <a:spLocks/>
          </p:cNvSpPr>
          <p:nvPr/>
        </p:nvSpPr>
        <p:spPr>
          <a:xfrm>
            <a:off x="838200" y="3158372"/>
            <a:ext cx="10515600" cy="1020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可以搭配 </a:t>
            </a:r>
            <a:r>
              <a:rPr lang="en-US" altLang="zh-TW">
                <a:solidFill>
                  <a:srgbClr val="CF8E6D"/>
                </a:solidFill>
              </a:rPr>
              <a:t>continue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來使用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為標記的陳述式、表達式或區塊內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E3A0BF2-A169-4790-B529-407337EBDB85}"/>
              </a:ext>
            </a:extLst>
          </p:cNvPr>
          <p:cNvGrpSpPr/>
          <p:nvPr/>
        </p:nvGrpSpPr>
        <p:grpSpPr>
          <a:xfrm>
            <a:off x="8648701" y="4332692"/>
            <a:ext cx="2705099" cy="1569660"/>
            <a:chOff x="6648450" y="4332692"/>
            <a:chExt cx="2705099" cy="156966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6024CCBA-2B19-46CE-B68E-24A6175F5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8450" y="4332692"/>
              <a:ext cx="270509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label2: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D2132E4-6119-43AE-A626-CAB2A8CB4979}"/>
                </a:ext>
              </a:extLst>
            </p:cNvPr>
            <p:cNvSpPr txBox="1"/>
            <p:nvPr/>
          </p:nvSpPr>
          <p:spPr>
            <a:xfrm>
              <a:off x="8662334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7CFE2C-3C84-4EF6-A227-E8CE975DFC23}"/>
              </a:ext>
            </a:extLst>
          </p:cNvPr>
          <p:cNvGrpSpPr/>
          <p:nvPr/>
        </p:nvGrpSpPr>
        <p:grpSpPr>
          <a:xfrm>
            <a:off x="838199" y="4332692"/>
            <a:ext cx="2705100" cy="1569660"/>
            <a:chOff x="838200" y="4332692"/>
            <a:chExt cx="2705100" cy="156966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83CC556-C627-46B6-B55F-E64771646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32692"/>
              <a:ext cx="27051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label1: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D0871DB-B487-4FDF-A09D-825FE222BE18}"/>
                </a:ext>
              </a:extLst>
            </p:cNvPr>
            <p:cNvSpPr txBox="1"/>
            <p:nvPr/>
          </p:nvSpPr>
          <p:spPr>
            <a:xfrm>
              <a:off x="2852085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ABD7B18-D113-4FBA-B5FD-BE3D5F50A859}"/>
              </a:ext>
            </a:extLst>
          </p:cNvPr>
          <p:cNvGrpSpPr/>
          <p:nvPr/>
        </p:nvGrpSpPr>
        <p:grpSpPr>
          <a:xfrm>
            <a:off x="4743450" y="4332692"/>
            <a:ext cx="2705100" cy="1569660"/>
            <a:chOff x="838200" y="4332692"/>
            <a:chExt cx="2705100" cy="1569660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E154A58E-1BE5-49B1-808B-CA78C538C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32692"/>
              <a:ext cx="27051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label1: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for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E41A94C-818C-4E4C-B094-6DB20E816CAF}"/>
                </a:ext>
              </a:extLst>
            </p:cNvPr>
            <p:cNvSpPr txBox="1"/>
            <p:nvPr/>
          </p:nvSpPr>
          <p:spPr>
            <a:xfrm>
              <a:off x="2852085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78641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AF8B-E3FD-4A87-B3EA-1DE26898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51D10-DF16-4C4F-B0AA-A4FF46CE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7680"/>
            <a:ext cx="10515600" cy="324061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流程控制</a:t>
            </a:r>
            <a:r>
              <a:rPr lang="en-US" altLang="zh-TW">
                <a:solidFill>
                  <a:srgbClr val="00B0F0"/>
                </a:solidFill>
              </a:rPr>
              <a:t>(flow control)</a:t>
            </a:r>
            <a:r>
              <a:rPr lang="zh-TW" altLang="en-US"/>
              <a:t>就是控制程式執行的流程、順序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中，能控制流程的有：</a:t>
            </a:r>
            <a:endParaRPr lang="en-US" altLang="zh-TW"/>
          </a:p>
          <a:p>
            <a:r>
              <a:rPr lang="en-US" altLang="zh-TW">
                <a:solidFill>
                  <a:srgbClr val="C68869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switch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for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while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continue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break</a:t>
            </a:r>
          </a:p>
          <a:p>
            <a:r>
              <a:rPr lang="zh-TW" altLang="en-US"/>
              <a:t>這些是</a:t>
            </a:r>
            <a:r>
              <a:rPr lang="zh-TW" altLang="en-US">
                <a:solidFill>
                  <a:srgbClr val="00B0F0"/>
                </a:solidFill>
              </a:rPr>
              <a:t>控制流程陳述式</a:t>
            </a:r>
            <a:r>
              <a:rPr lang="en-US" altLang="zh-TW">
                <a:solidFill>
                  <a:srgbClr val="00B0F0"/>
                </a:solidFill>
              </a:rPr>
              <a:t>(control flow statement)</a:t>
            </a:r>
          </a:p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宣告陳述式</a:t>
            </a:r>
            <a:r>
              <a:rPr lang="zh-TW" altLang="en-US"/>
              <a:t>不同的是</a:t>
            </a:r>
            <a:endParaRPr lang="en-US" altLang="zh-TW"/>
          </a:p>
          <a:p>
            <a:r>
              <a:rPr lang="zh-TW" altLang="en-US"/>
              <a:t>大部分</a:t>
            </a:r>
            <a:r>
              <a:rPr lang="zh-TW" altLang="en-US">
                <a:solidFill>
                  <a:srgbClr val="00B0F0"/>
                </a:solidFill>
              </a:rPr>
              <a:t>流程控制陳述式</a:t>
            </a:r>
            <a:r>
              <a:rPr lang="zh-TW" altLang="en-US"/>
              <a:t>的結尾不需要分號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423013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D4454-5C58-4A0F-8AEC-EC59EC63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"/>
            <a:ext cx="10515600" cy="1325563"/>
          </a:xfrm>
        </p:spPr>
        <p:txBody>
          <a:bodyPr/>
          <a:lstStyle/>
          <a:p>
            <a:r>
              <a:rPr lang="en-US" altLang="zh-TW"/>
              <a:t>continue</a:t>
            </a:r>
            <a:r>
              <a:rPr lang="zh-TW" altLang="en-US"/>
              <a:t> 與標籤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D89BDF84-F595-404F-B042-E10E78AF2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1731"/>
            <a:ext cx="10515600" cy="1004735"/>
          </a:xfrm>
        </p:spPr>
        <p:txBody>
          <a:bodyPr>
            <a:normAutofit/>
          </a:bodyPr>
          <a:lstStyle/>
          <a:p>
            <a:r>
              <a:rPr lang="zh-TW" altLang="en-US"/>
              <a:t>若在巢狀迴圈中想指定跳過某個迴圈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標記迴圈，然後使用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A8C522-4827-4A5A-A928-E1237A6093DB}"/>
              </a:ext>
            </a:extLst>
          </p:cNvPr>
          <p:cNvGrpSpPr/>
          <p:nvPr/>
        </p:nvGrpSpPr>
        <p:grpSpPr>
          <a:xfrm>
            <a:off x="8292974" y="3554342"/>
            <a:ext cx="3060824" cy="1754326"/>
            <a:chOff x="8292976" y="2890486"/>
            <a:chExt cx="3060824" cy="1754326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E3B1DF1-8596-4AD0-BF9C-54B4E9AF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2976" y="2890486"/>
              <a:ext cx="3060824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D4D20D6-2708-414D-B37B-2C694C78A231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55878C4-E068-4AD4-BE63-EF260A5BBDA5}"/>
              </a:ext>
            </a:extLst>
          </p:cNvPr>
          <p:cNvGrpSpPr/>
          <p:nvPr/>
        </p:nvGrpSpPr>
        <p:grpSpPr>
          <a:xfrm>
            <a:off x="838200" y="2463968"/>
            <a:ext cx="6866299" cy="4031873"/>
            <a:chOff x="838200" y="2463968"/>
            <a:chExt cx="6866299" cy="4031873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FAC59C46-AE7A-468E-8080-3C0DFE45D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63968"/>
              <a:ext cx="6866299" cy="403187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label: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continue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continue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1682939-ED63-41D4-918E-BA25116F1112}"/>
                </a:ext>
              </a:extLst>
            </p:cNvPr>
            <p:cNvSpPr txBox="1"/>
            <p:nvPr/>
          </p:nvSpPr>
          <p:spPr>
            <a:xfrm>
              <a:off x="7070992" y="615728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BB8EE92B-2E93-43DA-AD37-158062AD5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4387" y="2463968"/>
              <a:ext cx="480112" cy="469674"/>
            </a:xfrm>
            <a:prstGeom prst="rect">
              <a:avLst/>
            </a:prstGeom>
          </p:spPr>
        </p:pic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462072D-CE36-45C4-A2EF-80AD40F6A76B}"/>
              </a:ext>
            </a:extLst>
          </p:cNvPr>
          <p:cNvSpPr/>
          <p:nvPr/>
        </p:nvSpPr>
        <p:spPr>
          <a:xfrm>
            <a:off x="3114393" y="4502296"/>
            <a:ext cx="1720158" cy="22258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F3B9B5B-2F22-4502-8036-F1A3EA82BA8D}"/>
              </a:ext>
            </a:extLst>
          </p:cNvPr>
          <p:cNvSpPr/>
          <p:nvPr/>
        </p:nvSpPr>
        <p:spPr>
          <a:xfrm>
            <a:off x="1778000" y="3020417"/>
            <a:ext cx="5175250" cy="2456930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95371-C059-4302-8CAD-D5250A903F1A}"/>
              </a:ext>
            </a:extLst>
          </p:cNvPr>
          <p:cNvGrpSpPr/>
          <p:nvPr/>
        </p:nvGrpSpPr>
        <p:grpSpPr>
          <a:xfrm>
            <a:off x="838200" y="1954911"/>
            <a:ext cx="10515599" cy="461665"/>
            <a:chOff x="6726725" y="1964831"/>
            <a:chExt cx="10515599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F892251-D2FD-4B53-BAC9-088141A5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15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continue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95AC854-ED63-4D34-9477-D1DF0772BEF9}"/>
                </a:ext>
              </a:extLst>
            </p:cNvPr>
            <p:cNvSpPr txBox="1"/>
            <p:nvPr/>
          </p:nvSpPr>
          <p:spPr>
            <a:xfrm>
              <a:off x="16608817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0727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DEC27-5145-4AD7-825F-88842CEA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878"/>
            <a:ext cx="10515600" cy="1325563"/>
          </a:xfrm>
        </p:spPr>
        <p:txBody>
          <a:bodyPr/>
          <a:lstStyle/>
          <a:p>
            <a:r>
              <a:rPr lang="en-US" altLang="zh-TW"/>
              <a:t>break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CC91FA-7E66-4955-92E5-62B49F85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362"/>
            <a:ext cx="10515600" cy="511261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可以跳出迴圈，不再執行該迴圈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C50CF1B4-D779-4980-B272-BAC8A703B1F6}"/>
              </a:ext>
            </a:extLst>
          </p:cNvPr>
          <p:cNvGrpSpPr/>
          <p:nvPr/>
        </p:nvGrpSpPr>
        <p:grpSpPr>
          <a:xfrm>
            <a:off x="838200" y="1829623"/>
            <a:ext cx="8510663" cy="4524315"/>
            <a:chOff x="838200" y="1888577"/>
            <a:chExt cx="8510663" cy="4524315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3D29604C-2AE6-40B5-BC9D-A7B472DEC37E}"/>
                </a:ext>
              </a:extLst>
            </p:cNvPr>
            <p:cNvGrpSpPr/>
            <p:nvPr/>
          </p:nvGrpSpPr>
          <p:grpSpPr>
            <a:xfrm>
              <a:off x="838200" y="1888577"/>
              <a:ext cx="8510663" cy="4524315"/>
              <a:chOff x="838200" y="1888577"/>
              <a:chExt cx="8510663" cy="4524315"/>
            </a:xfrm>
          </p:grpSpPr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40F7C9B-78E5-454F-B2A4-5C6F14070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1888577"/>
                <a:ext cx="8510663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Main1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).nextInt();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while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(++i &gt; n)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break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.println(i);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38BDE6B-55CC-43C6-B16F-68FB00318BFC}"/>
                  </a:ext>
                </a:extLst>
              </p:cNvPr>
              <p:cNvSpPr txBox="1"/>
              <p:nvPr/>
            </p:nvSpPr>
            <p:spPr>
              <a:xfrm>
                <a:off x="8599940" y="6012782"/>
                <a:ext cx="748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>
                    <a:solidFill>
                      <a:schemeClr val="accent3"/>
                    </a:solidFill>
                    <a:latin typeface="+mj-lt"/>
                  </a:rPr>
                  <a:t>java</a:t>
                </a:r>
                <a:endParaRPr lang="zh-TW" altLang="en-US" sz="2000">
                  <a:solidFill>
                    <a:schemeClr val="accent3"/>
                  </a:solidFill>
                  <a:latin typeface="+mj-lt"/>
                </a:endParaRPr>
              </a:p>
            </p:txBody>
          </p:sp>
        </p:grpSp>
        <p:pic>
          <p:nvPicPr>
            <p:cNvPr id="7" name="圖片 6">
              <a:hlinkClick r:id="rId2"/>
              <a:extLst>
                <a:ext uri="{FF2B5EF4-FFF2-40B4-BE49-F238E27FC236}">
                  <a16:creationId xmlns:a16="http://schemas.microsoft.com/office/drawing/2014/main" id="{337EB7BC-48F0-487B-A5B1-8C65CDC44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37" y="1888577"/>
              <a:ext cx="558526" cy="546383"/>
            </a:xfrm>
            <a:prstGeom prst="rect">
              <a:avLst/>
            </a:prstGeom>
          </p:spPr>
        </p:pic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27C8141-E8AF-4F88-88B4-4A1FD68D782B}"/>
              </a:ext>
            </a:extLst>
          </p:cNvPr>
          <p:cNvGrpSpPr/>
          <p:nvPr/>
        </p:nvGrpSpPr>
        <p:grpSpPr>
          <a:xfrm>
            <a:off x="9745103" y="2014288"/>
            <a:ext cx="1608697" cy="4154984"/>
            <a:chOff x="9651139" y="1148908"/>
            <a:chExt cx="1608697" cy="4154984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0B4B6BEA-C629-4198-9029-0C2C3546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1139" y="1148908"/>
              <a:ext cx="1608697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7C61691-F80B-4FD4-920D-B9C71E9DCEE0}"/>
                </a:ext>
              </a:extLst>
            </p:cNvPr>
            <p:cNvSpPr txBox="1"/>
            <p:nvPr/>
          </p:nvSpPr>
          <p:spPr>
            <a:xfrm>
              <a:off x="10087720" y="490378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console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18005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52F211E3-D4FF-4E44-8AE5-F985FE65FF56}"/>
              </a:ext>
            </a:extLst>
          </p:cNvPr>
          <p:cNvGrpSpPr/>
          <p:nvPr/>
        </p:nvGrpSpPr>
        <p:grpSpPr>
          <a:xfrm>
            <a:off x="838200" y="2426508"/>
            <a:ext cx="7023076" cy="3139321"/>
            <a:chOff x="838200" y="2554183"/>
            <a:chExt cx="7023076" cy="3139321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5E5DA012-A9FD-4D20-A8CA-45AFB4625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54183"/>
              <a:ext cx="7023076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1860A4DC-9988-4DAC-90D7-FAE2607B2AAD}"/>
                </a:ext>
              </a:extLst>
            </p:cNvPr>
            <p:cNvGrpSpPr/>
            <p:nvPr/>
          </p:nvGrpSpPr>
          <p:grpSpPr>
            <a:xfrm>
              <a:off x="7227769" y="2554184"/>
              <a:ext cx="633507" cy="3139320"/>
              <a:chOff x="7227769" y="2554184"/>
              <a:chExt cx="633507" cy="3139320"/>
            </a:xfrm>
          </p:grpSpPr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868CB25-89CD-4123-A461-574EC03BA41C}"/>
                  </a:ext>
                </a:extLst>
              </p:cNvPr>
              <p:cNvSpPr txBox="1"/>
              <p:nvPr/>
            </p:nvSpPr>
            <p:spPr>
              <a:xfrm>
                <a:off x="7227769" y="5354950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15" name="圖片 14">
                <a:hlinkClick r:id="rId2"/>
                <a:extLst>
                  <a:ext uri="{FF2B5EF4-FFF2-40B4-BE49-F238E27FC236}">
                    <a16:creationId xmlns:a16="http://schemas.microsoft.com/office/drawing/2014/main" id="{26321269-5642-4ADA-A95D-EB14708A5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1164" y="2554184"/>
                <a:ext cx="480112" cy="469674"/>
              </a:xfrm>
              <a:prstGeom prst="rect">
                <a:avLst/>
              </a:prstGeom>
            </p:spPr>
          </p:pic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B3A848A-7C1D-4055-A6AA-9124C469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break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955C05-06D1-4A2D-B4B0-2F6F26B3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在巢狀迴圈中，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只會跳過所在的最內層迴圈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B912BA4-D26B-4271-8935-341A63883A69}"/>
              </a:ext>
            </a:extLst>
          </p:cNvPr>
          <p:cNvGrpSpPr/>
          <p:nvPr/>
        </p:nvGrpSpPr>
        <p:grpSpPr>
          <a:xfrm>
            <a:off x="8437830" y="2987944"/>
            <a:ext cx="2915970" cy="1754326"/>
            <a:chOff x="8437830" y="2890486"/>
            <a:chExt cx="2915970" cy="1754326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294F8F59-110E-4914-89B4-643D7F4E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830" y="2890486"/>
              <a:ext cx="291597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A1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B1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C1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D1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E1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F1 F2 F3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39FFEE4-F62E-41A0-A89E-5A308C2CF402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5500235-445A-486E-8B30-BBE90732A35E}"/>
              </a:ext>
            </a:extLst>
          </p:cNvPr>
          <p:cNvSpPr/>
          <p:nvPr/>
        </p:nvSpPr>
        <p:spPr>
          <a:xfrm>
            <a:off x="4413248" y="3604520"/>
            <a:ext cx="783441" cy="2621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DD55E04-1710-4954-895A-3A6EED2EA6D2}"/>
              </a:ext>
            </a:extLst>
          </p:cNvPr>
          <p:cNvSpPr/>
          <p:nvPr/>
        </p:nvSpPr>
        <p:spPr>
          <a:xfrm>
            <a:off x="2416175" y="3325634"/>
            <a:ext cx="5284788" cy="1094864"/>
          </a:xfrm>
          <a:prstGeom prst="roundRect">
            <a:avLst>
              <a:gd name="adj" fmla="val 613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D5A6EB-819F-4B39-8DC9-D9F12C90D424}"/>
              </a:ext>
            </a:extLst>
          </p:cNvPr>
          <p:cNvSpPr txBox="1">
            <a:spLocks/>
          </p:cNvSpPr>
          <p:nvPr/>
        </p:nvSpPr>
        <p:spPr>
          <a:xfrm>
            <a:off x="838200" y="5746312"/>
            <a:ext cx="10515600" cy="57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若要跳過其他層迴圈，則須搭配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828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6B7E43C2-E91B-4D4E-B40F-790BAF163260}"/>
              </a:ext>
            </a:extLst>
          </p:cNvPr>
          <p:cNvGrpSpPr/>
          <p:nvPr/>
        </p:nvGrpSpPr>
        <p:grpSpPr>
          <a:xfrm>
            <a:off x="838200" y="2720761"/>
            <a:ext cx="7023076" cy="3693319"/>
            <a:chOff x="838200" y="2720761"/>
            <a:chExt cx="7023076" cy="3693319"/>
          </a:xfrm>
        </p:grpSpPr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30A79697-EE04-484C-AD87-158B0D0DA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720761"/>
              <a:ext cx="7023076" cy="369331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label: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F55878C4-E068-4AD4-BE63-EF260A5BBDA5}"/>
                </a:ext>
              </a:extLst>
            </p:cNvPr>
            <p:cNvGrpSpPr/>
            <p:nvPr/>
          </p:nvGrpSpPr>
          <p:grpSpPr>
            <a:xfrm>
              <a:off x="7203800" y="2720761"/>
              <a:ext cx="633507" cy="3693319"/>
              <a:chOff x="6462973" y="2479356"/>
              <a:chExt cx="633507" cy="3693319"/>
            </a:xfrm>
          </p:grpSpPr>
          <p:pic>
            <p:nvPicPr>
              <p:cNvPr id="14" name="圖片 13">
                <a:hlinkClick r:id="rId2"/>
                <a:extLst>
                  <a:ext uri="{FF2B5EF4-FFF2-40B4-BE49-F238E27FC236}">
                    <a16:creationId xmlns:a16="http://schemas.microsoft.com/office/drawing/2014/main" id="{BB8EE92B-2E93-43DA-AD37-158062AD53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6368" y="2479356"/>
                <a:ext cx="480112" cy="469674"/>
              </a:xfrm>
              <a:prstGeom prst="rect">
                <a:avLst/>
              </a:prstGeom>
            </p:spPr>
          </p:pic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81682939-ED63-41D4-918E-BA25116F1112}"/>
                  </a:ext>
                </a:extLst>
              </p:cNvPr>
              <p:cNvSpPr txBox="1"/>
              <p:nvPr/>
            </p:nvSpPr>
            <p:spPr>
              <a:xfrm>
                <a:off x="6462973" y="583412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F2D4454-5C58-4A0F-8AEC-EC59EC63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"/>
            <a:ext cx="10515600" cy="1325563"/>
          </a:xfrm>
        </p:spPr>
        <p:txBody>
          <a:bodyPr/>
          <a:lstStyle/>
          <a:p>
            <a:r>
              <a:rPr lang="en-US" altLang="zh-TW"/>
              <a:t>break</a:t>
            </a:r>
            <a:r>
              <a:rPr lang="zh-TW" altLang="en-US"/>
              <a:t> 與標籤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A74A4186-D4D3-48A8-A0C1-BAF0418C2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666"/>
            <a:ext cx="10515600" cy="1029239"/>
          </a:xfrm>
        </p:spPr>
        <p:txBody>
          <a:bodyPr/>
          <a:lstStyle/>
          <a:p>
            <a:r>
              <a:rPr lang="zh-TW" altLang="en-US"/>
              <a:t>若在巢狀迴圈中想指定跳過某個迴圈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標記迴圈，然後使用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A8C522-4827-4A5A-A928-E1237A6093DB}"/>
              </a:ext>
            </a:extLst>
          </p:cNvPr>
          <p:cNvGrpSpPr/>
          <p:nvPr/>
        </p:nvGrpSpPr>
        <p:grpSpPr>
          <a:xfrm>
            <a:off x="8292974" y="3554342"/>
            <a:ext cx="3060824" cy="1754326"/>
            <a:chOff x="8292976" y="2890486"/>
            <a:chExt cx="3060824" cy="1754326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E3B1DF1-8596-4AD0-BF9C-54B4E9AF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2976" y="2890486"/>
              <a:ext cx="3060824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D4D20D6-2708-414D-B37B-2C694C78A231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462072D-CE36-45C4-A2EF-80AD40F6A76B}"/>
              </a:ext>
            </a:extLst>
          </p:cNvPr>
          <p:cNvSpPr/>
          <p:nvPr/>
        </p:nvSpPr>
        <p:spPr>
          <a:xfrm>
            <a:off x="5640310" y="4467992"/>
            <a:ext cx="1563490" cy="22258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F3B9B5B-2F22-4502-8036-F1A3EA82BA8D}"/>
              </a:ext>
            </a:extLst>
          </p:cNvPr>
          <p:cNvSpPr/>
          <p:nvPr/>
        </p:nvSpPr>
        <p:spPr>
          <a:xfrm>
            <a:off x="1859480" y="3350818"/>
            <a:ext cx="5854071" cy="2456930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95371-C059-4302-8CAD-D5250A903F1A}"/>
              </a:ext>
            </a:extLst>
          </p:cNvPr>
          <p:cNvGrpSpPr/>
          <p:nvPr/>
        </p:nvGrpSpPr>
        <p:grpSpPr>
          <a:xfrm>
            <a:off x="852463" y="2120905"/>
            <a:ext cx="10501336" cy="461665"/>
            <a:chOff x="6726725" y="1964831"/>
            <a:chExt cx="10501336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F892251-D2FD-4B53-BAC9-088141A5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0133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break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95AC854-ED63-4D34-9477-D1DF0772BEF9}"/>
                </a:ext>
              </a:extLst>
            </p:cNvPr>
            <p:cNvSpPr txBox="1"/>
            <p:nvPr/>
          </p:nvSpPr>
          <p:spPr>
            <a:xfrm>
              <a:off x="16594554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899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0F2F9-D487-406D-A575-82309A0E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break </a:t>
            </a:r>
            <a:r>
              <a:rPr lang="zh-TW" altLang="en-US"/>
              <a:t>與標籤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81806-4BA5-4094-9500-25236B8A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59593"/>
            <a:ext cx="10515600" cy="929931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若想要跳出某個區塊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標記區塊，然後使用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6815529-1A79-43E3-BF60-5C8210A592F4}"/>
              </a:ext>
            </a:extLst>
          </p:cNvPr>
          <p:cNvGrpSpPr/>
          <p:nvPr/>
        </p:nvGrpSpPr>
        <p:grpSpPr>
          <a:xfrm>
            <a:off x="852463" y="1989524"/>
            <a:ext cx="10501336" cy="461665"/>
            <a:chOff x="6726725" y="1964831"/>
            <a:chExt cx="10501336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1755422-5D68-456D-936B-AF96DED5E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0133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break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A5537E8-8A8E-4BE6-BFE2-85215CC9F559}"/>
                </a:ext>
              </a:extLst>
            </p:cNvPr>
            <p:cNvSpPr txBox="1"/>
            <p:nvPr/>
          </p:nvSpPr>
          <p:spPr>
            <a:xfrm>
              <a:off x="16594554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77136A3-4AE6-451D-AE0C-9AB66F17EA28}"/>
              </a:ext>
            </a:extLst>
          </p:cNvPr>
          <p:cNvGrpSpPr/>
          <p:nvPr/>
        </p:nvGrpSpPr>
        <p:grpSpPr>
          <a:xfrm>
            <a:off x="9017251" y="3653854"/>
            <a:ext cx="2336547" cy="1754326"/>
            <a:chOff x="8807705" y="2751987"/>
            <a:chExt cx="2336547" cy="1754326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91EB5A12-14C4-42B1-A65D-E8494E564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7705" y="2751987"/>
              <a:ext cx="2336547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A1 A2 A3 A4 A5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B1 B2 B3 B4 B5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C1 C2 C3 C4 C5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D1 D2 D3 D4 D5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E1 E2 E3 E4 E5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A09CE1D-9634-49D7-A370-9B8029D2C2BD}"/>
                </a:ext>
              </a:extLst>
            </p:cNvPr>
            <p:cNvSpPr txBox="1"/>
            <p:nvPr/>
          </p:nvSpPr>
          <p:spPr>
            <a:xfrm>
              <a:off x="10286325" y="416775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4E0E5E7-E8C4-4CD7-9121-D0443C0E79CB}"/>
              </a:ext>
            </a:extLst>
          </p:cNvPr>
          <p:cNvGrpSpPr/>
          <p:nvPr/>
        </p:nvGrpSpPr>
        <p:grpSpPr>
          <a:xfrm>
            <a:off x="838200" y="2537849"/>
            <a:ext cx="7458075" cy="3978327"/>
            <a:chOff x="838200" y="2537849"/>
            <a:chExt cx="7458075" cy="3978327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94162AC5-16B3-4350-ACFE-93E818378A4F}"/>
                </a:ext>
              </a:extLst>
            </p:cNvPr>
            <p:cNvGrpSpPr/>
            <p:nvPr/>
          </p:nvGrpSpPr>
          <p:grpSpPr>
            <a:xfrm>
              <a:off x="838200" y="2545858"/>
              <a:ext cx="7458075" cy="3970318"/>
              <a:chOff x="838200" y="2545858"/>
              <a:chExt cx="7458075" cy="3970318"/>
            </a:xfrm>
          </p:grpSpPr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4F6133A9-A50C-4FF5-AEE1-18B572EE1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545858"/>
                <a:ext cx="7458075" cy="397031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Main4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label: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j++)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"%c%d 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i, j);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==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break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label;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"done!"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B44D6A9-AD30-499D-9044-62774E0F458C}"/>
                  </a:ext>
                </a:extLst>
              </p:cNvPr>
              <p:cNvSpPr txBox="1"/>
              <p:nvPr/>
            </p:nvSpPr>
            <p:spPr>
              <a:xfrm>
                <a:off x="7662768" y="6177622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A3DE028A-9E2A-4922-A805-99C4EC080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163" y="2537849"/>
              <a:ext cx="480112" cy="469674"/>
            </a:xfrm>
            <a:prstGeom prst="rect">
              <a:avLst/>
            </a:prstGeom>
          </p:spPr>
        </p:pic>
      </p:grp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009D9831-E6BD-47F6-96B8-770E1FD40CAC}"/>
              </a:ext>
            </a:extLst>
          </p:cNvPr>
          <p:cNvSpPr/>
          <p:nvPr/>
        </p:nvSpPr>
        <p:spPr>
          <a:xfrm>
            <a:off x="4372824" y="4553893"/>
            <a:ext cx="1563490" cy="2453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4DDC2CC-26B1-47FF-B251-ED5D641AB301}"/>
              </a:ext>
            </a:extLst>
          </p:cNvPr>
          <p:cNvSpPr/>
          <p:nvPr/>
        </p:nvSpPr>
        <p:spPr>
          <a:xfrm>
            <a:off x="1859480" y="3168715"/>
            <a:ext cx="6370120" cy="2752252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872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FD3C19A-4E6E-4C41-AF84-F89099F8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7630FEA-FE39-43C0-9746-E29E4DC5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860"/>
            <a:ext cx="10515600" cy="586018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en-US" altLang="zh-TW"/>
              <a:t> </a:t>
            </a:r>
            <a:r>
              <a:rPr lang="zh-TW" altLang="en-US"/>
              <a:t>是用來處理在特定情況下才執行的程式碼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1E3E378-14EB-461F-8898-F3953FF481DA}"/>
              </a:ext>
            </a:extLst>
          </p:cNvPr>
          <p:cNvGrpSpPr/>
          <p:nvPr/>
        </p:nvGrpSpPr>
        <p:grpSpPr>
          <a:xfrm>
            <a:off x="838200" y="2022132"/>
            <a:ext cx="10515600" cy="1938992"/>
            <a:chOff x="838200" y="2273144"/>
            <a:chExt cx="10515600" cy="193899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77A1BF-5E07-4DE7-B84C-FE9569813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273144"/>
              <a:ext cx="1051560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965BAAED-C60E-4C78-9E7E-94A982989BF5}"/>
                </a:ext>
              </a:extLst>
            </p:cNvPr>
            <p:cNvSpPr txBox="1"/>
            <p:nvPr/>
          </p:nvSpPr>
          <p:spPr>
            <a:xfrm>
              <a:off x="10662585" y="384280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ACA6B748-F3B2-4F3E-BDDA-6F3C54ED1257}"/>
              </a:ext>
            </a:extLst>
          </p:cNvPr>
          <p:cNvSpPr txBox="1">
            <a:spLocks/>
          </p:cNvSpPr>
          <p:nvPr/>
        </p:nvSpPr>
        <p:spPr>
          <a:xfrm>
            <a:off x="838200" y="4052880"/>
            <a:ext cx="10515600" cy="2126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中，一對大括號表示一個</a:t>
            </a:r>
            <a:r>
              <a:rPr lang="zh-TW" altLang="en-US">
                <a:solidFill>
                  <a:srgbClr val="FFC000"/>
                </a:solidFill>
              </a:rPr>
              <a:t>區塊</a:t>
            </a:r>
            <a:r>
              <a:rPr lang="en-US" altLang="zh-TW">
                <a:solidFill>
                  <a:srgbClr val="FFC000"/>
                </a:solidFill>
              </a:rPr>
              <a:t>(block)</a:t>
            </a:r>
          </a:p>
          <a:p>
            <a:r>
              <a:rPr lang="zh-TW" altLang="en-US">
                <a:solidFill>
                  <a:srgbClr val="FFFF00"/>
                </a:solidFill>
              </a:rPr>
              <a:t>當條件為真時才會執行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後方區塊的程式碼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否則就會執行 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後方區塊裡的程式碼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部分可以省略，省略時如果條件不為真就不會做任何事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733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22927-736B-4AE5-A615-BA5C967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61"/>
            <a:ext cx="10515600" cy="1325563"/>
          </a:xfrm>
        </p:spPr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B565D-3481-4524-8A78-5F335557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670"/>
            <a:ext cx="10515600" cy="1511453"/>
          </a:xfrm>
        </p:spPr>
        <p:txBody>
          <a:bodyPr>
            <a:normAutofit/>
          </a:bodyPr>
          <a:lstStyle/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/>
              <a:t> </a:t>
            </a:r>
            <a:r>
              <a:rPr lang="zh-TW" altLang="en-US"/>
              <a:t>後方的區塊內只有一行陳述式</a:t>
            </a:r>
            <a:endParaRPr lang="en-US" altLang="zh-TW"/>
          </a:p>
          <a:p>
            <a:r>
              <a:rPr lang="zh-TW" altLang="en-US"/>
              <a:t>則可以不寫區塊，直接寫陳述式</a:t>
            </a:r>
            <a:endParaRPr lang="en-US" altLang="zh-TW"/>
          </a:p>
          <a:p>
            <a:r>
              <a:rPr lang="zh-TW" altLang="en-US"/>
              <a:t>所以可以撰寫下方這種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96DA119-CEC5-4DA0-8106-F17E5F15A58B}"/>
              </a:ext>
            </a:extLst>
          </p:cNvPr>
          <p:cNvGrpSpPr/>
          <p:nvPr/>
        </p:nvGrpSpPr>
        <p:grpSpPr>
          <a:xfrm>
            <a:off x="838200" y="2865123"/>
            <a:ext cx="10515600" cy="2246769"/>
            <a:chOff x="838200" y="2119255"/>
            <a:chExt cx="10515600" cy="224676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0DEA525-3089-462C-8056-8B3106D3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119255"/>
              <a:ext cx="10515600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0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C926599-9FFB-4E4A-A17F-C828934F71F7}"/>
                </a:ext>
              </a:extLst>
            </p:cNvPr>
            <p:cNvSpPr txBox="1"/>
            <p:nvPr/>
          </p:nvSpPr>
          <p:spPr>
            <a:xfrm>
              <a:off x="10662585" y="399669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38FDA9B-8ADF-4112-99D9-4DE6AFB43784}"/>
              </a:ext>
            </a:extLst>
          </p:cNvPr>
          <p:cNvSpPr txBox="1">
            <a:spLocks/>
          </p:cNvSpPr>
          <p:nvPr/>
        </p:nvSpPr>
        <p:spPr>
          <a:xfrm>
            <a:off x="838200" y="5255583"/>
            <a:ext cx="10515600" cy="110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但除非是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  <a:p>
            <a:r>
              <a:rPr lang="zh-TW" altLang="en-US"/>
              <a:t>否則強烈建議使用區塊，避免閱讀錯誤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601A77E-6C25-400C-94E1-4F799DD9607F}"/>
              </a:ext>
            </a:extLst>
          </p:cNvPr>
          <p:cNvGrpSpPr/>
          <p:nvPr/>
        </p:nvGrpSpPr>
        <p:grpSpPr>
          <a:xfrm>
            <a:off x="9177242" y="6123076"/>
            <a:ext cx="2225216" cy="394266"/>
            <a:chOff x="9177242" y="6123076"/>
            <a:chExt cx="2225216" cy="394266"/>
          </a:xfrm>
        </p:grpSpPr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A6F007A-0476-499C-B9F9-2AF4E9911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0551BA1-EF11-4114-8C33-B5ED08FEFB95}"/>
                </a:ext>
              </a:extLst>
            </p:cNvPr>
            <p:cNvSpPr txBox="1"/>
            <p:nvPr/>
          </p:nvSpPr>
          <p:spPr>
            <a:xfrm>
              <a:off x="9177242" y="6135543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CVE-2014-1266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83858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2D51-FD52-404F-8316-062868EF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4DB2DCC-280A-493E-8ED3-BB53B3873919}"/>
              </a:ext>
            </a:extLst>
          </p:cNvPr>
          <p:cNvGrpSpPr/>
          <p:nvPr/>
        </p:nvGrpSpPr>
        <p:grpSpPr>
          <a:xfrm>
            <a:off x="466164" y="1599545"/>
            <a:ext cx="10887635" cy="4770537"/>
            <a:chOff x="466164" y="1599545"/>
            <a:chExt cx="10887635" cy="477053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E297E17-56BB-418D-B55B-653CAC680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64" y="1599545"/>
              <a:ext cx="10887635" cy="477053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|| 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6FF9DA4-B64F-4919-AD0A-841D2296A78C}"/>
                </a:ext>
              </a:extLst>
            </p:cNvPr>
            <p:cNvSpPr txBox="1"/>
            <p:nvPr/>
          </p:nvSpPr>
          <p:spPr>
            <a:xfrm>
              <a:off x="10720292" y="603152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A175219C-789C-485B-9A24-33ED5ABB9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996" y="1603301"/>
              <a:ext cx="484195" cy="473668"/>
            </a:xfrm>
            <a:prstGeom prst="rect">
              <a:avLst/>
            </a:prstGeom>
          </p:spPr>
        </p:pic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2A357CB-DAE0-47CA-8973-FE12F90781FE}"/>
              </a:ext>
            </a:extLst>
          </p:cNvPr>
          <p:cNvGrpSpPr/>
          <p:nvPr/>
        </p:nvGrpSpPr>
        <p:grpSpPr>
          <a:xfrm>
            <a:off x="7241986" y="5723751"/>
            <a:ext cx="3478306" cy="646331"/>
            <a:chOff x="8247529" y="5723751"/>
            <a:chExt cx="3478306" cy="646331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956CA72A-04CE-40B0-A035-B5F1980C7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5723751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我是真的不能控制我自己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B843205-C983-44FC-91A2-BB52B600B9C9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6737C67-C19B-4571-AB15-531DD60B25A0}"/>
              </a:ext>
            </a:extLst>
          </p:cNvPr>
          <p:cNvGrpSpPr/>
          <p:nvPr/>
        </p:nvGrpSpPr>
        <p:grpSpPr>
          <a:xfrm>
            <a:off x="3763679" y="5723751"/>
            <a:ext cx="3478306" cy="646331"/>
            <a:chOff x="8247529" y="4691416"/>
            <a:chExt cx="3478306" cy="64633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A08C088-8654-4B63-9F68-E1E4AE6A9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4691416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我願變成童話裡你愛的那個天使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張開雙手變成翅膀守護你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4569F1C-92AF-4C50-A3F9-221CAC80B78E}"/>
                </a:ext>
              </a:extLst>
            </p:cNvPr>
            <p:cNvSpPr txBox="1"/>
            <p:nvPr/>
          </p:nvSpPr>
          <p:spPr>
            <a:xfrm>
              <a:off x="10845465" y="501458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247D294-D368-435E-8E7E-5D1ABDE66479}"/>
              </a:ext>
            </a:extLst>
          </p:cNvPr>
          <p:cNvGrpSpPr/>
          <p:nvPr/>
        </p:nvGrpSpPr>
        <p:grpSpPr>
          <a:xfrm>
            <a:off x="7241980" y="2895092"/>
            <a:ext cx="3478306" cy="646331"/>
            <a:chOff x="8247530" y="3659080"/>
            <a:chExt cx="3478306" cy="646331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864E777-D9E7-4073-965A-ED91F89B5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怎麼忍心怪你犯了錯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304EBCE-9C64-4365-BBBA-D68F1C37899A}"/>
                </a:ext>
              </a:extLst>
            </p:cNvPr>
            <p:cNvSpPr txBox="1"/>
            <p:nvPr/>
          </p:nvSpPr>
          <p:spPr>
            <a:xfrm>
              <a:off x="10845464" y="398224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55B7D1C-1694-4A9E-A1DE-3981E885BB1A}"/>
              </a:ext>
            </a:extLst>
          </p:cNvPr>
          <p:cNvGrpSpPr/>
          <p:nvPr/>
        </p:nvGrpSpPr>
        <p:grpSpPr>
          <a:xfrm>
            <a:off x="7241984" y="2249357"/>
            <a:ext cx="3478306" cy="646331"/>
            <a:chOff x="8247530" y="2626744"/>
            <a:chExt cx="3478306" cy="64633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AF221432-49DD-4637-813E-ED5E565D4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2626744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想念你的笑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想念你的外套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814AE20-F1B0-43F6-95ED-ECFF9A0D498F}"/>
                </a:ext>
              </a:extLst>
            </p:cNvPr>
            <p:cNvSpPr txBox="1"/>
            <p:nvPr/>
          </p:nvSpPr>
          <p:spPr>
            <a:xfrm>
              <a:off x="10845464" y="296529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5B3A224-0B7A-4A11-9A85-6A58B5D8FE25}"/>
              </a:ext>
            </a:extLst>
          </p:cNvPr>
          <p:cNvGrpSpPr/>
          <p:nvPr/>
        </p:nvGrpSpPr>
        <p:grpSpPr>
          <a:xfrm>
            <a:off x="7241984" y="1597889"/>
            <a:ext cx="3478306" cy="646331"/>
            <a:chOff x="8247530" y="1594408"/>
            <a:chExt cx="3478306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AAC7B894-7748-4F29-B148-A73D8B2F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1594408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回憶過去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痛苦的相思忘不了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F855788-454B-4C73-9DA5-52D6F89F2EB4}"/>
                </a:ext>
              </a:extLst>
            </p:cNvPr>
            <p:cNvSpPr txBox="1"/>
            <p:nvPr/>
          </p:nvSpPr>
          <p:spPr>
            <a:xfrm>
              <a:off x="10845463" y="193146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4F2B4081-72F4-4A27-818D-A56AD97690C6}"/>
              </a:ext>
            </a:extLst>
          </p:cNvPr>
          <p:cNvGrpSpPr/>
          <p:nvPr/>
        </p:nvGrpSpPr>
        <p:grpSpPr>
          <a:xfrm>
            <a:off x="7241984" y="5091153"/>
            <a:ext cx="3478306" cy="646331"/>
            <a:chOff x="8247530" y="3659080"/>
            <a:chExt cx="3478306" cy="646331"/>
          </a:xfrm>
        </p:grpSpPr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0F954C4D-EF63-4596-AD19-E473C0CDF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怎麼忍心讓你受折磨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51D121DB-0DAD-44C3-9743-B2A53AC7A883}"/>
                </a:ext>
              </a:extLst>
            </p:cNvPr>
            <p:cNvSpPr txBox="1"/>
            <p:nvPr/>
          </p:nvSpPr>
          <p:spPr>
            <a:xfrm>
              <a:off x="10845464" y="398224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2983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0D48B-04BB-455A-BAB0-B5F22859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7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28AA8-5CA4-4B6E-8FA8-048CAD518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454"/>
            <a:ext cx="10515600" cy="491787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的作用是根據不同的傳入值做不同的事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F800FCD-9533-43D6-9E69-DBE5324A0C15}"/>
              </a:ext>
            </a:extLst>
          </p:cNvPr>
          <p:cNvGrpSpPr/>
          <p:nvPr/>
        </p:nvGrpSpPr>
        <p:grpSpPr>
          <a:xfrm>
            <a:off x="838199" y="1828602"/>
            <a:ext cx="10515599" cy="3046988"/>
            <a:chOff x="838199" y="2505670"/>
            <a:chExt cx="10515599" cy="3046988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B1463C64-A78C-483B-964D-C1452569C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505670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傳入值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9619BF5-D5DF-48C9-8B10-27F1D0B4E6C9}"/>
                </a:ext>
              </a:extLst>
            </p:cNvPr>
            <p:cNvSpPr txBox="1"/>
            <p:nvPr/>
          </p:nvSpPr>
          <p:spPr>
            <a:xfrm>
              <a:off x="10662583" y="518332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1AC35B3-079D-4BFF-8EBA-7C6F762C2B4D}"/>
              </a:ext>
            </a:extLst>
          </p:cNvPr>
          <p:cNvSpPr txBox="1">
            <a:spLocks/>
          </p:cNvSpPr>
          <p:nvPr/>
        </p:nvSpPr>
        <p:spPr>
          <a:xfrm>
            <a:off x="838200" y="4969951"/>
            <a:ext cx="10515600" cy="1522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可以有若干個，而 </a:t>
            </a:r>
            <a:r>
              <a:rPr lang="en-US" altLang="zh-TW">
                <a:solidFill>
                  <a:srgbClr val="CF8E6D"/>
                </a:solidFill>
              </a:rPr>
              <a:t>default</a:t>
            </a:r>
            <a:r>
              <a:rPr lang="en-US" altLang="zh-TW"/>
              <a:t> </a:t>
            </a:r>
            <a:r>
              <a:rPr lang="zh-TW" altLang="en-US"/>
              <a:t>可以省略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當傳入值和某個條件值相等時，便會從相等的條件值那行開始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往下執行直到 </a:t>
            </a:r>
            <a:r>
              <a:rPr lang="en-US" altLang="zh-TW">
                <a:solidFill>
                  <a:srgbClr val="00B0F0"/>
                </a:solidFill>
              </a:rPr>
              <a:t>switch</a:t>
            </a:r>
            <a:r>
              <a:rPr lang="zh-TW" altLang="en-US">
                <a:solidFill>
                  <a:srgbClr val="00B0F0"/>
                </a:solidFill>
              </a:rPr>
              <a:t> 結束，而不管中間的條件值是否相等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77965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80CA8-876E-4217-A9BD-AB9CEFF4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 </a:t>
            </a:r>
            <a:r>
              <a:rPr lang="zh-TW" altLang="en-US"/>
              <a:t>流程控制陳述式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278B13C-F600-4BCE-95AC-AD0A926D8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524"/>
            <a:ext cx="4479973" cy="5262978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zh-TW" altLang="en-US"/>
              <a:t> 中</a:t>
            </a:r>
            <a:endParaRPr lang="en-US" altLang="zh-TW"/>
          </a:p>
          <a:p>
            <a:r>
              <a:rPr lang="zh-TW" altLang="en-US"/>
              <a:t>可以使用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  <a:p>
            <a:r>
              <a:rPr lang="zh-TW" altLang="en-US"/>
              <a:t>讓 </a:t>
            </a:r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立刻結束</a:t>
            </a:r>
            <a:endParaRPr lang="en-US" altLang="zh-TW"/>
          </a:p>
          <a:p>
            <a:r>
              <a:rPr lang="zh-TW" altLang="en-US"/>
              <a:t>從而避免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一直往下執行的情況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與上個程式碼同樣的功能</a:t>
            </a:r>
            <a:endParaRPr lang="en-US" altLang="zh-TW"/>
          </a:p>
          <a:p>
            <a:r>
              <a:rPr lang="zh-TW" altLang="en-US"/>
              <a:t>在這種情況下寫成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比剛剛的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</a:p>
          <a:p>
            <a:r>
              <a:rPr lang="zh-TW" altLang="en-US"/>
              <a:t>更容易閱讀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17FF8E8-D036-4AB1-81B1-0DB6E9915839}"/>
              </a:ext>
            </a:extLst>
          </p:cNvPr>
          <p:cNvGrpSpPr/>
          <p:nvPr/>
        </p:nvGrpSpPr>
        <p:grpSpPr>
          <a:xfrm>
            <a:off x="5318173" y="1067524"/>
            <a:ext cx="6035627" cy="5478423"/>
            <a:chOff x="5318173" y="959802"/>
            <a:chExt cx="6035627" cy="547842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6F64937-1DBF-4691-A37D-6499BF473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173" y="959802"/>
              <a:ext cx="6035627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zh-TW" altLang="zh-TW" sz="1400" b="0" i="0" kern="120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Consolas" panose="020B0609020204030204" pitchFamily="49" charset="0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934357D-51E0-4583-B0C6-C0D66334D64B}"/>
                </a:ext>
              </a:extLst>
            </p:cNvPr>
            <p:cNvSpPr txBox="1"/>
            <p:nvPr/>
          </p:nvSpPr>
          <p:spPr>
            <a:xfrm>
              <a:off x="10720293" y="609967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D1571D73-5792-4CA0-B822-81FDDCCCC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9605" y="959802"/>
              <a:ext cx="484195" cy="47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3349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E18DF-9DB1-4B7D-97F2-06AC3646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63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84952-0D84-4BD3-864B-96751F05D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4" y="1095019"/>
            <a:ext cx="10954870" cy="2031431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14 </a:t>
            </a:r>
            <a:r>
              <a:rPr lang="zh-TW" altLang="en-US"/>
              <a:t>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支援了一個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多個條件值</a:t>
            </a:r>
            <a:endParaRPr lang="en-US" altLang="zh-TW"/>
          </a:p>
          <a:p>
            <a:r>
              <a:rPr lang="zh-TW" altLang="en-US"/>
              <a:t>以及可以使用</a:t>
            </a:r>
            <a:r>
              <a:rPr lang="zh-TW" altLang="en-US">
                <a:solidFill>
                  <a:srgbClr val="00B0F0"/>
                </a:solidFill>
              </a:rPr>
              <a:t>箭頭 </a:t>
            </a:r>
            <a:r>
              <a:rPr lang="en-US" altLang="zh-TW">
                <a:solidFill>
                  <a:srgbClr val="00B0F0"/>
                </a:solidFill>
              </a:rPr>
              <a:t>"-&gt;" </a:t>
            </a:r>
            <a:r>
              <a:rPr lang="zh-TW" altLang="en-US"/>
              <a:t>來替代冒號，但兩者不可混用</a:t>
            </a:r>
            <a:endParaRPr lang="en-US" altLang="zh-TW"/>
          </a:p>
          <a:p>
            <a:r>
              <a:rPr lang="zh-TW" altLang="en-US"/>
              <a:t>若使用箭頭，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只會執行相等條件值箭頭後方的區塊或陳述式</a:t>
            </a:r>
            <a:endParaRPr lang="en-US" altLang="zh-TW"/>
          </a:p>
          <a:p>
            <a:r>
              <a:rPr lang="zh-TW" altLang="en-US"/>
              <a:t>而不會像是用冒號時會一直往下執行，也就不需要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B641A17-831C-4732-997F-CBFC91FD5926}"/>
              </a:ext>
            </a:extLst>
          </p:cNvPr>
          <p:cNvGrpSpPr/>
          <p:nvPr/>
        </p:nvGrpSpPr>
        <p:grpSpPr>
          <a:xfrm>
            <a:off x="618566" y="3126450"/>
            <a:ext cx="10957110" cy="3323987"/>
            <a:chOff x="398930" y="3285761"/>
            <a:chExt cx="10957110" cy="332398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DC15DEC-9117-43D5-A324-CB1FAA9DC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30" y="3285761"/>
              <a:ext cx="10954869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E0B7474-531C-4DFF-97F9-7458F4C526AB}"/>
                </a:ext>
              </a:extLst>
            </p:cNvPr>
            <p:cNvSpPr txBox="1"/>
            <p:nvPr/>
          </p:nvSpPr>
          <p:spPr>
            <a:xfrm>
              <a:off x="10771587" y="630197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62C27124-8669-4575-8B2A-3DC48F3B6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2288" y="3285761"/>
              <a:ext cx="443752" cy="434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77756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BD4558B2-B152-4AF2-8212-53ABEBD70339}"/>
              </a:ext>
            </a:extLst>
          </p:cNvPr>
          <p:cNvGrpSpPr/>
          <p:nvPr/>
        </p:nvGrpSpPr>
        <p:grpSpPr>
          <a:xfrm>
            <a:off x="582705" y="2308505"/>
            <a:ext cx="10771093" cy="4185761"/>
            <a:chOff x="582705" y="2308505"/>
            <a:chExt cx="10771093" cy="4185761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25B7B46-9F15-481F-B3DD-3288C8CDF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05" y="2308505"/>
              <a:ext cx="10771093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scanner.nextLine();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output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(input.isEmpty())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沒有輸入任何東西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.println(output);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FA82-E5B1-49BD-A888-F42CEC389792}"/>
                </a:ext>
              </a:extLst>
            </p:cNvPr>
            <p:cNvSpPr txBox="1"/>
            <p:nvPr/>
          </p:nvSpPr>
          <p:spPr>
            <a:xfrm>
              <a:off x="10771587" y="618648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25" name="圖片 24">
              <a:hlinkClick r:id="rId2"/>
              <a:extLst>
                <a:ext uri="{FF2B5EF4-FFF2-40B4-BE49-F238E27FC236}">
                  <a16:creationId xmlns:a16="http://schemas.microsoft.com/office/drawing/2014/main" id="{4868122B-B178-49BC-B0EB-9F1D23C5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0046" y="2308505"/>
              <a:ext cx="443752" cy="43410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0A60615-CE6D-4DF4-9697-7C8E545B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表達式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03C0E-EB15-432F-802E-AC47594F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982942"/>
            <a:ext cx="10771094" cy="1401669"/>
          </a:xfrm>
        </p:spPr>
        <p:txBody>
          <a:bodyPr>
            <a:normAutofit/>
          </a:bodyPr>
          <a:lstStyle/>
          <a:p>
            <a:r>
              <a:rPr lang="en-US" altLang="zh-TW" sz="2400"/>
              <a:t>Java 14 </a:t>
            </a:r>
            <a:r>
              <a:rPr lang="zh-TW" altLang="en-US" sz="2400"/>
              <a:t>加入了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zh-TW" altLang="en-US" sz="2400">
                <a:solidFill>
                  <a:srgbClr val="CF8E6D"/>
                </a:solidFill>
              </a:rPr>
              <a:t> </a:t>
            </a:r>
            <a:r>
              <a:rPr lang="zh-TW" altLang="en-US" sz="2400"/>
              <a:t>表達式，格式與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en-US" altLang="zh-TW" sz="2400"/>
              <a:t> </a:t>
            </a:r>
            <a:r>
              <a:rPr lang="zh-TW" altLang="en-US" sz="2400"/>
              <a:t>陳述式幾乎相同</a:t>
            </a:r>
            <a:endParaRPr lang="en-US" altLang="zh-TW" sz="2400"/>
          </a:p>
          <a:p>
            <a:r>
              <a:rPr lang="zh-TW" altLang="en-US" sz="2400"/>
              <a:t>但一定需要有 </a:t>
            </a:r>
            <a:r>
              <a:rPr lang="en-US" altLang="zh-TW" sz="2400">
                <a:solidFill>
                  <a:srgbClr val="CF8E6D"/>
                </a:solidFill>
              </a:rPr>
              <a:t>default</a:t>
            </a:r>
            <a:r>
              <a:rPr lang="zh-TW" altLang="en-US" sz="2400"/>
              <a:t>，且 </a:t>
            </a:r>
            <a:r>
              <a:rPr lang="en-US" altLang="zh-TW" sz="2400">
                <a:solidFill>
                  <a:srgbClr val="00B0F0"/>
                </a:solidFill>
              </a:rPr>
              <a:t>"-&gt;"</a:t>
            </a:r>
            <a:r>
              <a:rPr lang="en-US" altLang="zh-TW" sz="2400"/>
              <a:t> </a:t>
            </a:r>
            <a:r>
              <a:rPr lang="zh-TW" altLang="en-US" sz="2400"/>
              <a:t>後方是要回傳的值，並且回傳值後須加分號</a:t>
            </a:r>
            <a:endParaRPr lang="en-US" altLang="zh-TW" sz="2400"/>
          </a:p>
          <a:p>
            <a:r>
              <a:rPr lang="zh-TW" altLang="en-US" sz="2400"/>
              <a:t>而且若使用冒號或是區塊，需使用 </a:t>
            </a:r>
            <a:r>
              <a:rPr lang="en-US" altLang="zh-TW" sz="2400">
                <a:solidFill>
                  <a:srgbClr val="CF8E6D"/>
                </a:solidFill>
              </a:rPr>
              <a:t>yield </a:t>
            </a:r>
            <a:r>
              <a:rPr lang="zh-TW" altLang="en-US" sz="2400"/>
              <a:t>來回傳值，並且會終止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endParaRPr lang="zh-TW" altLang="en-US" sz="2400">
              <a:solidFill>
                <a:srgbClr val="CF8E6D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3677C19-1C89-486A-8F03-472BB90F9FED}"/>
              </a:ext>
            </a:extLst>
          </p:cNvPr>
          <p:cNvGrpSpPr/>
          <p:nvPr/>
        </p:nvGrpSpPr>
        <p:grpSpPr>
          <a:xfrm>
            <a:off x="8068234" y="3326747"/>
            <a:ext cx="3285565" cy="646331"/>
            <a:chOff x="8440269" y="5723751"/>
            <a:chExt cx="3285565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40017EB-219B-4192-B3F5-B49C0DD3E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5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現在是星期五晚上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F7CBD1B-3CC3-494F-BA10-B2C9C967D79D}"/>
                </a:ext>
              </a:extLst>
            </p:cNvPr>
            <p:cNvSpPr txBox="1"/>
            <p:nvPr/>
          </p:nvSpPr>
          <p:spPr>
            <a:xfrm>
              <a:off x="10845465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BD7275FE-295E-47A1-A62F-9A7499408AD0}"/>
              </a:ext>
            </a:extLst>
          </p:cNvPr>
          <p:cNvGrpSpPr/>
          <p:nvPr/>
        </p:nvGrpSpPr>
        <p:grpSpPr>
          <a:xfrm>
            <a:off x="8068234" y="4956020"/>
            <a:ext cx="3285566" cy="646331"/>
            <a:chOff x="8440269" y="5723751"/>
            <a:chExt cx="3285566" cy="646331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C93BF6B6-BCAE-4944-96B6-D7411E578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6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沒有輸入任何東西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6542E36-A672-4E46-B8CE-E33904139DBC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63824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2463</TotalTime>
  <Words>4022</Words>
  <Application>Microsoft Office PowerPoint</Application>
  <PresentationFormat>寬螢幕</PresentationFormat>
  <Paragraphs>281</Paragraphs>
  <Slides>24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微軟正黑體</vt:lpstr>
      <vt:lpstr>微軟正黑體 Light</vt:lpstr>
      <vt:lpstr>Arial</vt:lpstr>
      <vt:lpstr>Calibri</vt:lpstr>
      <vt:lpstr>Consolas</vt:lpstr>
      <vt:lpstr>JetBrains Mono</vt:lpstr>
      <vt:lpstr>TYIC</vt:lpstr>
      <vt:lpstr>流程控制</vt:lpstr>
      <vt:lpstr>流程控制</vt:lpstr>
      <vt:lpstr>if...else</vt:lpstr>
      <vt:lpstr>if...else</vt:lpstr>
      <vt:lpstr>if...else</vt:lpstr>
      <vt:lpstr>switch 流程控制陳述式</vt:lpstr>
      <vt:lpstr>switch 流程控制陳述式</vt:lpstr>
      <vt:lpstr>switch 流程控制陳述式</vt:lpstr>
      <vt:lpstr>switch 表達式</vt:lpstr>
      <vt:lpstr>三元運算、if...else、switch</vt:lpstr>
      <vt:lpstr>for</vt:lpstr>
      <vt:lpstr>for</vt:lpstr>
      <vt:lpstr>作用域</vt:lpstr>
      <vt:lpstr>while</vt:lpstr>
      <vt:lpstr>while</vt:lpstr>
      <vt:lpstr>do...while</vt:lpstr>
      <vt:lpstr>continue</vt:lpstr>
      <vt:lpstr>continue</vt:lpstr>
      <vt:lpstr>標籤</vt:lpstr>
      <vt:lpstr>continue 與標籤</vt:lpstr>
      <vt:lpstr>break</vt:lpstr>
      <vt:lpstr>break</vt:lpstr>
      <vt:lpstr>break 與標籤</vt:lpstr>
      <vt:lpstr>break 與標籤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06_流程控制</dc:title>
  <dc:creator>TYIC</dc:creator>
  <cp:lastModifiedBy>Jacky Chiu</cp:lastModifiedBy>
  <cp:revision>468</cp:revision>
  <dcterms:created xsi:type="dcterms:W3CDTF">2024-07-12T16:14:45Z</dcterms:created>
  <dcterms:modified xsi:type="dcterms:W3CDTF">2024-09-08T13:45:34Z</dcterms:modified>
</cp:coreProperties>
</file>