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8"/>
  </p:notesMasterIdLst>
  <p:sldIdLst>
    <p:sldId id="261" r:id="rId2"/>
    <p:sldId id="260" r:id="rId3"/>
    <p:sldId id="262" r:id="rId4"/>
    <p:sldId id="263" r:id="rId5"/>
    <p:sldId id="264" r:id="rId6"/>
    <p:sldId id="265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cky Chiu" initials="JC" lastIdx="1" clrIdx="0">
    <p:extLst>
      <p:ext uri="{19B8F6BF-5375-455C-9EA6-DF929625EA0E}">
        <p15:presenceInfo xmlns:p15="http://schemas.microsoft.com/office/powerpoint/2012/main" userId="1d6a854823c5082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CCFF"/>
    <a:srgbClr val="92D050"/>
    <a:srgbClr val="CCECFF"/>
    <a:srgbClr val="CCFFCC"/>
    <a:srgbClr val="00B0F0"/>
    <a:srgbClr val="99FF99"/>
    <a:srgbClr val="99CCFF"/>
    <a:srgbClr val="0099CC"/>
    <a:srgbClr val="33CCCC"/>
    <a:srgbClr val="97C5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705" autoAdjust="0"/>
  </p:normalViewPr>
  <p:slideViewPr>
    <p:cSldViewPr snapToGrid="0">
      <p:cViewPr varScale="1">
        <p:scale>
          <a:sx n="106" d="100"/>
          <a:sy n="106" d="100"/>
        </p:scale>
        <p:origin x="1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86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294DDF-BAE6-4F99-A8CC-1D49EAABBEEB}" type="datetimeFigureOut">
              <a:rPr lang="zh-TW" altLang="en-US" smtClean="0"/>
              <a:t>2024/6/30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9CB067-BC29-4E03-9D8B-5E2AC68A99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69189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>
              <a:solidFill>
                <a:srgbClr val="BCBEC4"/>
              </a:solidFill>
              <a:effectLst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9CB067-BC29-4E03-9D8B-5E2AC68A99F3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58730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>
              <a:solidFill>
                <a:srgbClr val="BCBEC4"/>
              </a:solidFill>
              <a:effectLst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9CB067-BC29-4E03-9D8B-5E2AC68A99F3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7044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>
              <a:solidFill>
                <a:srgbClr val="BCBEC4"/>
              </a:solidFill>
              <a:effectLst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9CB067-BC29-4E03-9D8B-5E2AC68A99F3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99127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>
              <a:solidFill>
                <a:srgbClr val="BCBEC4"/>
              </a:solidFill>
              <a:effectLst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9CB067-BC29-4E03-9D8B-5E2AC68A99F3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487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>
              <a:solidFill>
                <a:srgbClr val="BCBEC4"/>
              </a:solidFill>
              <a:effectLst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9CB067-BC29-4E03-9D8B-5E2AC68A99F3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30138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B502BE-089D-4633-B90E-46A3D4FB7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71674D0-0840-4D4C-93FB-3ABDEB2CAD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</p:spTree>
    <p:extLst>
      <p:ext uri="{BB962C8B-B14F-4D97-AF65-F5344CB8AC3E}">
        <p14:creationId xmlns:p14="http://schemas.microsoft.com/office/powerpoint/2010/main" val="2564428143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DDC07F-519C-49CA-AA44-B985B88C2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A4FAF03-5463-4183-9F65-A1E11FD43A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673CEE49-E682-4987-B5C6-44AC5441606B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30FE2C57-B7B9-4C62-97C3-180398C5D84A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D859DD70-2AD9-46C2-9E17-070E1667A9E2}"/>
              </a:ext>
            </a:extLst>
          </p:cNvPr>
          <p:cNvSpPr txBox="1">
            <a:spLocks/>
          </p:cNvSpPr>
          <p:nvPr userDrawn="1"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4B75C648-31BE-4D41-B445-A8A1A7536208}"/>
              </a:ext>
            </a:extLst>
          </p:cNvPr>
          <p:cNvSpPr txBox="1">
            <a:spLocks/>
          </p:cNvSpPr>
          <p:nvPr userDrawn="1"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8862508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1BA0FB70-3691-4CFB-B11C-DCA42F242E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43DC9D4-0B7C-43C6-9ED5-146AB071FB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C07E68E1-74E8-4B75-8BF6-3AD8D3EC35C4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0A141965-84F2-41A3-BCDC-079B065A2E38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AF4A1421-56F0-4B14-B66C-EE15FCF8F4AB}"/>
              </a:ext>
            </a:extLst>
          </p:cNvPr>
          <p:cNvSpPr txBox="1">
            <a:spLocks/>
          </p:cNvSpPr>
          <p:nvPr userDrawn="1"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57347363-957B-4648-A00A-B2CA060C199F}"/>
              </a:ext>
            </a:extLst>
          </p:cNvPr>
          <p:cNvSpPr txBox="1">
            <a:spLocks/>
          </p:cNvSpPr>
          <p:nvPr userDrawn="1"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9103795"/>
      </p:ext>
    </p:extLst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B502BE-089D-4633-B90E-46A3D4FB7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71674D0-0840-4D4C-93FB-3ABDEB2CAD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</p:spTree>
    <p:extLst>
      <p:ext uri="{BB962C8B-B14F-4D97-AF65-F5344CB8AC3E}">
        <p14:creationId xmlns:p14="http://schemas.microsoft.com/office/powerpoint/2010/main" val="19517535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593E16-2063-45F9-86C8-F7C83ABFF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FD4BE7-CC0A-4412-B975-DB24E53AD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A2BB86EA-954E-43D9-935A-737069A80A0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46B443F4-7ABB-4B5F-9DFA-CD236E318D49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7F1B4C44-6EB8-4BD8-B412-6811EF9D4774}"/>
              </a:ext>
            </a:extLst>
          </p:cNvPr>
          <p:cNvSpPr txBox="1">
            <a:spLocks/>
          </p:cNvSpPr>
          <p:nvPr userDrawn="1"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D5645BFA-9A44-4F64-8F8D-F56200EA2963}"/>
              </a:ext>
            </a:extLst>
          </p:cNvPr>
          <p:cNvSpPr txBox="1">
            <a:spLocks/>
          </p:cNvSpPr>
          <p:nvPr userDrawn="1"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887027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768223-9832-40C6-9F3C-AE20E7AB8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DA52283-8089-4430-AD3E-3D1C2559F3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FD7123E0-421B-4835-AD6B-2FDC040BCC5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013C5E04-2F03-430B-BA13-D3137E372625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C12AABF6-EBDA-4937-B686-A08383EAE3CA}"/>
              </a:ext>
            </a:extLst>
          </p:cNvPr>
          <p:cNvSpPr txBox="1">
            <a:spLocks/>
          </p:cNvSpPr>
          <p:nvPr userDrawn="1"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7BF9F7AE-C194-4548-8231-C0B32EC4A421}"/>
              </a:ext>
            </a:extLst>
          </p:cNvPr>
          <p:cNvSpPr txBox="1">
            <a:spLocks/>
          </p:cNvSpPr>
          <p:nvPr userDrawn="1"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8202395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909132-6CD8-4DB4-8922-349AAC7CB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B255D59-E76E-4ADA-A943-4A398DF946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8909BA4-D9F5-4D3A-8AF7-74A5314786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8" name="頁尾版面配置區 4">
            <a:extLst>
              <a:ext uri="{FF2B5EF4-FFF2-40B4-BE49-F238E27FC236}">
                <a16:creationId xmlns:a16="http://schemas.microsoft.com/office/drawing/2014/main" id="{260865D4-10BE-42AB-942E-8A6A7231E07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086F29C3-C792-4CB1-A6F8-A95D8E6D4CBA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3ABFDC0F-70CB-44BB-A8D0-8675BDDC8A31}"/>
              </a:ext>
            </a:extLst>
          </p:cNvPr>
          <p:cNvSpPr txBox="1">
            <a:spLocks/>
          </p:cNvSpPr>
          <p:nvPr userDrawn="1"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10" name="投影片編號版面配置區 5">
            <a:extLst>
              <a:ext uri="{FF2B5EF4-FFF2-40B4-BE49-F238E27FC236}">
                <a16:creationId xmlns:a16="http://schemas.microsoft.com/office/drawing/2014/main" id="{3E497A7F-C4A6-433E-970D-21CB50CFFF05}"/>
              </a:ext>
            </a:extLst>
          </p:cNvPr>
          <p:cNvSpPr txBox="1">
            <a:spLocks/>
          </p:cNvSpPr>
          <p:nvPr userDrawn="1"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4776045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61A8C4-296D-438B-8D76-3F8B57A7B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D56BB08-0AE2-466A-A236-AF0465E555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BF7F7E7-C7E3-438A-9287-5ABE84A43B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DD36D3E-55E7-4DE3-A367-2D7A375282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C2AB8B4-F49C-4138-953D-5AA69A9F2E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10" name="頁尾版面配置區 4">
            <a:extLst>
              <a:ext uri="{FF2B5EF4-FFF2-40B4-BE49-F238E27FC236}">
                <a16:creationId xmlns:a16="http://schemas.microsoft.com/office/drawing/2014/main" id="{EE0D0455-DB77-4E86-9A44-7A5FDD1DD418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11" name="投影片編號版面配置區 5">
            <a:extLst>
              <a:ext uri="{FF2B5EF4-FFF2-40B4-BE49-F238E27FC236}">
                <a16:creationId xmlns:a16="http://schemas.microsoft.com/office/drawing/2014/main" id="{61BEB5C0-CA6F-4D05-A5B1-D9B3326D213A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9" name="頁尾版面配置區 4">
            <a:extLst>
              <a:ext uri="{FF2B5EF4-FFF2-40B4-BE49-F238E27FC236}">
                <a16:creationId xmlns:a16="http://schemas.microsoft.com/office/drawing/2014/main" id="{1DED97E4-1D56-416F-B19A-DB14BF141C44}"/>
              </a:ext>
            </a:extLst>
          </p:cNvPr>
          <p:cNvSpPr txBox="1">
            <a:spLocks/>
          </p:cNvSpPr>
          <p:nvPr userDrawn="1"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12" name="投影片編號版面配置區 5">
            <a:extLst>
              <a:ext uri="{FF2B5EF4-FFF2-40B4-BE49-F238E27FC236}">
                <a16:creationId xmlns:a16="http://schemas.microsoft.com/office/drawing/2014/main" id="{91BCCF04-5296-46C0-8E06-49BDA5BC61C9}"/>
              </a:ext>
            </a:extLst>
          </p:cNvPr>
          <p:cNvSpPr txBox="1">
            <a:spLocks/>
          </p:cNvSpPr>
          <p:nvPr userDrawn="1"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9543729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01FB76-AE86-4FA2-B925-3C42CF763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028AA29F-D9EA-4F54-946F-F08672687BF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FEB2B1A0-48B4-4504-92AB-6E40FBFF85E3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64589AA-B89F-4F54-A63A-4D04C3B5012C}"/>
              </a:ext>
            </a:extLst>
          </p:cNvPr>
          <p:cNvSpPr txBox="1">
            <a:spLocks/>
          </p:cNvSpPr>
          <p:nvPr userDrawn="1"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7905AB16-590D-45B2-B151-2CFD5EB8D5CC}"/>
              </a:ext>
            </a:extLst>
          </p:cNvPr>
          <p:cNvSpPr txBox="1">
            <a:spLocks/>
          </p:cNvSpPr>
          <p:nvPr userDrawn="1"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1861953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6DF614B-C320-42A1-B02B-3CC4FD126138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EDBDD5D-6284-4D87-835D-A5F997C50A5D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4" name="頁尾版面配置區 4">
            <a:extLst>
              <a:ext uri="{FF2B5EF4-FFF2-40B4-BE49-F238E27FC236}">
                <a16:creationId xmlns:a16="http://schemas.microsoft.com/office/drawing/2014/main" id="{FA52EFB8-84C6-47C2-ADB2-E2833D134764}"/>
              </a:ext>
            </a:extLst>
          </p:cNvPr>
          <p:cNvSpPr txBox="1">
            <a:spLocks/>
          </p:cNvSpPr>
          <p:nvPr userDrawn="1"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5CD1D8F1-B857-487F-A278-C9563BAFE945}"/>
              </a:ext>
            </a:extLst>
          </p:cNvPr>
          <p:cNvSpPr txBox="1">
            <a:spLocks/>
          </p:cNvSpPr>
          <p:nvPr userDrawn="1"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038419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FF8213-F1BD-48FF-9D09-6E26FB79A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6E10944-F816-4D3C-9D55-2000BE13A9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9490BF7-1244-48E3-92BD-9B7BCFA0C5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頁尾版面配置區 4">
            <a:extLst>
              <a:ext uri="{FF2B5EF4-FFF2-40B4-BE49-F238E27FC236}">
                <a16:creationId xmlns:a16="http://schemas.microsoft.com/office/drawing/2014/main" id="{62A376CE-D98D-486D-A1FC-0FAA7CB56CB4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2DE69523-299D-4C3A-A754-1550C8F5D7F7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3A5A410D-7883-4D32-8670-01DCAFB5C156}"/>
              </a:ext>
            </a:extLst>
          </p:cNvPr>
          <p:cNvSpPr txBox="1">
            <a:spLocks/>
          </p:cNvSpPr>
          <p:nvPr userDrawn="1"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10" name="投影片編號版面配置區 5">
            <a:extLst>
              <a:ext uri="{FF2B5EF4-FFF2-40B4-BE49-F238E27FC236}">
                <a16:creationId xmlns:a16="http://schemas.microsoft.com/office/drawing/2014/main" id="{FB202384-FCAA-42E0-A016-B06316FCC5B8}"/>
              </a:ext>
            </a:extLst>
          </p:cNvPr>
          <p:cNvSpPr txBox="1">
            <a:spLocks/>
          </p:cNvSpPr>
          <p:nvPr userDrawn="1"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9741042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535801-9853-4F81-918E-E55C33357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7CCBC987-FAA7-4264-8CC0-2E6F221D3A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113A0E9-5B1A-476F-B87A-DD123DA8BF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頁尾版面配置區 4">
            <a:extLst>
              <a:ext uri="{FF2B5EF4-FFF2-40B4-BE49-F238E27FC236}">
                <a16:creationId xmlns:a16="http://schemas.microsoft.com/office/drawing/2014/main" id="{7B7B89AD-AB9E-48F8-B85F-14FF932E8842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462D3499-D09D-4E37-BE04-5CFD293C1093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B048C219-F1DE-4C27-A233-85119BAFA9FA}"/>
              </a:ext>
            </a:extLst>
          </p:cNvPr>
          <p:cNvSpPr txBox="1">
            <a:spLocks/>
          </p:cNvSpPr>
          <p:nvPr userDrawn="1"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10" name="投影片編號版面配置區 5">
            <a:extLst>
              <a:ext uri="{FF2B5EF4-FFF2-40B4-BE49-F238E27FC236}">
                <a16:creationId xmlns:a16="http://schemas.microsoft.com/office/drawing/2014/main" id="{D184024E-DB0D-47BE-8259-2AEA0B1AC37E}"/>
              </a:ext>
            </a:extLst>
          </p:cNvPr>
          <p:cNvSpPr txBox="1">
            <a:spLocks/>
          </p:cNvSpPr>
          <p:nvPr userDrawn="1"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4487391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963D601-5E96-4F72-A0FA-4E947D033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77BA305-9D91-48C6-AA86-0FBF40DDF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6434EB-CC5F-4259-93F7-30E40737F6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A5C874B-7ACB-4C87-9F81-28D16783C2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328D90-2A6F-4F23-88A8-C5DCC2B5F3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9469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transition spd="slow">
    <p:push dir="u"/>
  </p:transition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767B1F-FF11-4B94-8217-4D14797E6B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zh-TW" altLang="en-US"/>
              <a:t>初探</a:t>
            </a:r>
            <a:r>
              <a:rPr lang="en-US" altLang="zh-TW"/>
              <a:t>Java</a:t>
            </a:r>
            <a:endParaRPr lang="zh-TW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7E4E9DC-0C20-4E9F-8369-9BF2946E7B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</p:spTree>
    <p:extLst>
      <p:ext uri="{BB962C8B-B14F-4D97-AF65-F5344CB8AC3E}">
        <p14:creationId xmlns:p14="http://schemas.microsoft.com/office/powerpoint/2010/main" val="95134941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2EE2D1-8102-410E-A569-41AEBA690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第一個</a:t>
            </a:r>
            <a:r>
              <a:rPr lang="en-US" altLang="zh-TW" dirty="0"/>
              <a:t>Java</a:t>
            </a:r>
            <a:r>
              <a:rPr lang="zh-TW" altLang="en-US"/>
              <a:t>程式</a:t>
            </a:r>
          </a:p>
        </p:txBody>
      </p:sp>
      <p:sp>
        <p:nvSpPr>
          <p:cNvPr id="8" name="內容版面配置區 7">
            <a:extLst>
              <a:ext uri="{FF2B5EF4-FFF2-40B4-BE49-F238E27FC236}">
                <a16:creationId xmlns:a16="http://schemas.microsoft.com/office/drawing/2014/main" id="{1F3AB24B-3CA6-4811-804E-E905C0A0E4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8347"/>
            <a:ext cx="10515600" cy="483009"/>
          </a:xfrm>
        </p:spPr>
        <p:txBody>
          <a:bodyPr/>
          <a:lstStyle/>
          <a:p>
            <a:r>
              <a:rPr lang="zh-TW" altLang="en-US"/>
              <a:t>學習一門程式語言，從 </a:t>
            </a:r>
            <a:r>
              <a:rPr lang="en-US" altLang="zh-TW"/>
              <a:t>Hello World! </a:t>
            </a:r>
            <a:r>
              <a:rPr lang="zh-TW" altLang="en-US"/>
              <a:t>開始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CB26EA14-F1AF-4F85-A5DD-5E14D4E66C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2481" y="2185706"/>
            <a:ext cx="10587038" cy="4154984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400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cs typeface="JetBrains Mono" panose="02000009000000000000" pitchFamily="49" charset="0"/>
              </a:rPr>
              <a:t>// </a:t>
            </a:r>
            <a:r>
              <a:rPr kumimoji="0" lang="zh-TW" altLang="en-US" sz="2400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cs typeface="JetBrains Mono" panose="02000009000000000000" pitchFamily="49" charset="0"/>
              </a:rPr>
              <a:t>類別</a:t>
            </a:r>
            <a:r>
              <a:rPr kumimoji="0" lang="en-US" altLang="zh-TW" sz="2400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cs typeface="JetBrains Mono" panose="02000009000000000000" pitchFamily="49" charset="0"/>
              </a:rPr>
              <a:t>(class)</a:t>
            </a:r>
            <a:r>
              <a:rPr kumimoji="0" lang="zh-TW" altLang="zh-TW" sz="2400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ea typeface="微軟正黑體" panose="020B0604030504040204" pitchFamily="34" charset="-120"/>
                <a:cs typeface="JetBrains Mono" panose="02000009000000000000" pitchFamily="49" charset="0"/>
              </a:rPr>
              <a:t>名稱必須跟檔案名稱一樣</a:t>
            </a:r>
            <a:br>
              <a:rPr kumimoji="0" lang="zh-TW" altLang="zh-TW" sz="2400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ea typeface="微軟正黑體" panose="020B0604030504040204" pitchFamily="34" charset="-120"/>
                <a:cs typeface="JetBrains Mono" panose="02000009000000000000" pitchFamily="49" charset="0"/>
              </a:rPr>
            </a:br>
            <a:r>
              <a:rPr kumimoji="0" lang="zh-TW" altLang="zh-TW" sz="24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cs typeface="JetBrains Mono" panose="02000009000000000000" pitchFamily="49" charset="0"/>
              </a:rPr>
              <a:t>public class </a:t>
            </a:r>
            <a:r>
              <a:rPr kumimoji="0" lang="zh-TW" altLang="zh-TW" sz="2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cs typeface="JetBrains Mono" panose="02000009000000000000" pitchFamily="49" charset="0"/>
              </a:rPr>
              <a:t>Main {</a:t>
            </a:r>
            <a:br>
              <a:rPr kumimoji="0" lang="zh-TW" altLang="zh-TW" sz="2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cs typeface="JetBrains Mono" panose="02000009000000000000" pitchFamily="49" charset="0"/>
              </a:rPr>
            </a:br>
            <a:br>
              <a:rPr kumimoji="0" lang="zh-TW" altLang="zh-TW" sz="2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cs typeface="JetBrains Mono" panose="02000009000000000000" pitchFamily="49" charset="0"/>
              </a:rPr>
            </a:br>
            <a:r>
              <a:rPr kumimoji="0" lang="zh-TW" altLang="zh-TW" sz="2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cs typeface="JetBrains Mono" panose="02000009000000000000" pitchFamily="49" charset="0"/>
              </a:rPr>
              <a:t>    </a:t>
            </a:r>
            <a:r>
              <a:rPr kumimoji="0" lang="zh-TW" altLang="zh-TW" sz="2400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cs typeface="JetBrains Mono" panose="02000009000000000000" pitchFamily="49" charset="0"/>
              </a:rPr>
              <a:t>// </a:t>
            </a:r>
            <a:r>
              <a:rPr kumimoji="0" lang="zh-TW" altLang="zh-TW" sz="2400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ea typeface="微軟正黑體" panose="020B0604030504040204" pitchFamily="34" charset="-120"/>
                <a:cs typeface="JetBrains Mono" panose="02000009000000000000" pitchFamily="49" charset="0"/>
              </a:rPr>
              <a:t>任何一個</a:t>
            </a:r>
            <a:r>
              <a:rPr kumimoji="0" lang="zh-TW" altLang="zh-TW" sz="2400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cs typeface="JetBrains Mono" panose="02000009000000000000" pitchFamily="49" charset="0"/>
              </a:rPr>
              <a:t> Java </a:t>
            </a:r>
            <a:r>
              <a:rPr kumimoji="0" lang="zh-TW" altLang="zh-TW" sz="2400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ea typeface="微軟正黑體" panose="020B0604030504040204" pitchFamily="34" charset="-120"/>
                <a:cs typeface="JetBrains Mono" panose="02000009000000000000" pitchFamily="49" charset="0"/>
              </a:rPr>
              <a:t>程式都需要一個主</a:t>
            </a:r>
            <a:r>
              <a:rPr kumimoji="0" lang="zh-TW" altLang="en-US" sz="2400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ea typeface="微軟正黑體" panose="020B0604030504040204" pitchFamily="34" charset="-120"/>
                <a:cs typeface="JetBrains Mono" panose="02000009000000000000" pitchFamily="49" charset="0"/>
              </a:rPr>
              <a:t>方法</a:t>
            </a:r>
            <a:r>
              <a:rPr kumimoji="0" lang="zh-TW" altLang="zh-TW" sz="2400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cs typeface="JetBrains Mono" panose="02000009000000000000" pitchFamily="49" charset="0"/>
              </a:rPr>
              <a:t>(main </a:t>
            </a:r>
            <a:r>
              <a:rPr lang="en-US" altLang="zh-TW" sz="2400">
                <a:solidFill>
                  <a:srgbClr val="7A7E85"/>
                </a:solidFill>
                <a:ea typeface="微軟正黑體" panose="020B0604030504040204" pitchFamily="34" charset="-120"/>
                <a:cs typeface="JetBrains Mono" panose="02000009000000000000" pitchFamily="49" charset="0"/>
              </a:rPr>
              <a:t>method</a:t>
            </a:r>
            <a:r>
              <a:rPr kumimoji="0" lang="zh-TW" altLang="zh-TW" sz="2400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cs typeface="JetBrains Mono" panose="02000009000000000000" pitchFamily="49" charset="0"/>
              </a:rPr>
              <a:t>)</a:t>
            </a:r>
            <a:br>
              <a:rPr kumimoji="0" lang="zh-TW" altLang="zh-TW" sz="2400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cs typeface="JetBrains Mono" panose="02000009000000000000" pitchFamily="49" charset="0"/>
              </a:rPr>
            </a:br>
            <a:r>
              <a:rPr kumimoji="0" lang="zh-TW" altLang="zh-TW" sz="2400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cs typeface="JetBrains Mono" panose="02000009000000000000" pitchFamily="49" charset="0"/>
              </a:rPr>
              <a:t>   </a:t>
            </a:r>
            <a:r>
              <a:rPr kumimoji="0" lang="zh-TW" altLang="zh-TW" sz="2400" b="0" i="0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cs typeface="JetBrains Mono" panose="02000009000000000000" pitchFamily="49" charset="0"/>
              </a:rPr>
              <a:t> </a:t>
            </a:r>
            <a:r>
              <a:rPr kumimoji="0" lang="zh-TW" altLang="zh-TW" sz="24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cs typeface="JetBrains Mono" panose="02000009000000000000" pitchFamily="49" charset="0"/>
              </a:rPr>
              <a:t>public static void </a:t>
            </a:r>
            <a:r>
              <a:rPr kumimoji="0" lang="zh-TW" altLang="zh-TW" sz="2400" b="0" i="0" u="none" strike="noStrike" cap="none" normalizeH="0" baseline="0">
                <a:ln>
                  <a:noFill/>
                </a:ln>
                <a:solidFill>
                  <a:srgbClr val="56A8F5"/>
                </a:solidFill>
                <a:effectLst/>
                <a:cs typeface="JetBrains Mono" panose="02000009000000000000" pitchFamily="49" charset="0"/>
              </a:rPr>
              <a:t>main</a:t>
            </a:r>
            <a:r>
              <a:rPr kumimoji="0" lang="zh-TW" altLang="zh-TW" sz="2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cs typeface="JetBrains Mono" panose="02000009000000000000" pitchFamily="49" charset="0"/>
              </a:rPr>
              <a:t>(String[] args) {</a:t>
            </a:r>
            <a:br>
              <a:rPr kumimoji="0" lang="zh-TW" altLang="zh-TW" sz="2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cs typeface="JetBrains Mono" panose="02000009000000000000" pitchFamily="49" charset="0"/>
              </a:rPr>
            </a:br>
            <a:br>
              <a:rPr kumimoji="0" lang="zh-TW" altLang="zh-TW" sz="2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cs typeface="JetBrains Mono" panose="02000009000000000000" pitchFamily="49" charset="0"/>
              </a:rPr>
            </a:br>
            <a:r>
              <a:rPr kumimoji="0" lang="zh-TW" altLang="zh-TW" sz="2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cs typeface="JetBrains Mono" panose="02000009000000000000" pitchFamily="49" charset="0"/>
              </a:rPr>
              <a:t>        </a:t>
            </a:r>
            <a:r>
              <a:rPr kumimoji="0" lang="zh-TW" altLang="zh-TW" sz="2400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cs typeface="JetBrains Mono" panose="02000009000000000000" pitchFamily="49" charset="0"/>
              </a:rPr>
              <a:t>// </a:t>
            </a:r>
            <a:r>
              <a:rPr kumimoji="0" lang="zh-TW" altLang="zh-TW" sz="2400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ea typeface="微軟正黑體" panose="020B0604030504040204" pitchFamily="34" charset="-120"/>
                <a:cs typeface="JetBrains Mono" panose="02000009000000000000" pitchFamily="49" charset="0"/>
              </a:rPr>
              <a:t>在</a:t>
            </a:r>
            <a:r>
              <a:rPr kumimoji="0" lang="zh-TW" altLang="zh-TW" sz="2400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cs typeface="JetBrains Mono" panose="02000009000000000000" pitchFamily="49" charset="0"/>
              </a:rPr>
              <a:t> Java </a:t>
            </a:r>
            <a:r>
              <a:rPr kumimoji="0" lang="zh-TW" altLang="zh-TW" sz="2400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ea typeface="微軟正黑體" panose="020B0604030504040204" pitchFamily="34" charset="-120"/>
                <a:cs typeface="JetBrains Mono" panose="02000009000000000000" pitchFamily="49" charset="0"/>
              </a:rPr>
              <a:t>中，使用</a:t>
            </a:r>
            <a:r>
              <a:rPr kumimoji="0" lang="zh-TW" altLang="zh-TW" sz="2400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cs typeface="JetBrains Mono" panose="02000009000000000000" pitchFamily="49" charset="0"/>
              </a:rPr>
              <a:t> System.out.println() </a:t>
            </a:r>
            <a:r>
              <a:rPr kumimoji="0" lang="zh-TW" altLang="zh-TW" sz="2400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ea typeface="微軟正黑體" panose="020B0604030504040204" pitchFamily="34" charset="-120"/>
                <a:cs typeface="JetBrains Mono" panose="02000009000000000000" pitchFamily="49" charset="0"/>
              </a:rPr>
              <a:t>來輸出資料</a:t>
            </a:r>
            <a:br>
              <a:rPr kumimoji="0" lang="zh-TW" altLang="zh-TW" sz="2400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ea typeface="微軟正黑體" panose="020B0604030504040204" pitchFamily="34" charset="-120"/>
                <a:cs typeface="JetBrains Mono" panose="02000009000000000000" pitchFamily="49" charset="0"/>
              </a:rPr>
            </a:br>
            <a:r>
              <a:rPr kumimoji="0" lang="zh-TW" altLang="zh-TW" sz="2400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ea typeface="微軟正黑體" panose="020B0604030504040204" pitchFamily="34" charset="-120"/>
                <a:cs typeface="JetBrains Mono" panose="02000009000000000000" pitchFamily="49" charset="0"/>
              </a:rPr>
              <a:t>        </a:t>
            </a:r>
            <a:r>
              <a:rPr kumimoji="0" lang="zh-TW" altLang="zh-TW" sz="2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cs typeface="JetBrains Mono" panose="02000009000000000000" pitchFamily="49" charset="0"/>
              </a:rPr>
              <a:t>System.</a:t>
            </a:r>
            <a:r>
              <a:rPr kumimoji="0" lang="zh-TW" altLang="zh-TW" sz="2400" b="0" i="1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cs typeface="JetBrains Mono" panose="02000009000000000000" pitchFamily="49" charset="0"/>
              </a:rPr>
              <a:t>out</a:t>
            </a:r>
            <a:r>
              <a:rPr kumimoji="0" lang="zh-TW" altLang="zh-TW" sz="2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cs typeface="JetBrains Mono" panose="02000009000000000000" pitchFamily="49" charset="0"/>
              </a:rPr>
              <a:t>.println(</a:t>
            </a:r>
            <a:r>
              <a:rPr kumimoji="0" lang="zh-TW" altLang="zh-TW" sz="24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cs typeface="JetBrains Mono" panose="02000009000000000000" pitchFamily="49" charset="0"/>
              </a:rPr>
              <a:t>"Hello, World!"</a:t>
            </a:r>
            <a:r>
              <a:rPr kumimoji="0" lang="zh-TW" altLang="zh-TW" sz="2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cs typeface="JetBrains Mono" panose="02000009000000000000" pitchFamily="49" charset="0"/>
              </a:rPr>
              <a:t>);</a:t>
            </a:r>
            <a:br>
              <a:rPr kumimoji="0" lang="zh-TW" altLang="zh-TW" sz="2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cs typeface="JetBrains Mono" panose="02000009000000000000" pitchFamily="49" charset="0"/>
              </a:rPr>
            </a:br>
            <a:br>
              <a:rPr kumimoji="0" lang="zh-TW" altLang="zh-TW" sz="2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cs typeface="JetBrains Mono" panose="02000009000000000000" pitchFamily="49" charset="0"/>
              </a:rPr>
            </a:br>
            <a:r>
              <a:rPr kumimoji="0" lang="zh-TW" altLang="zh-TW" sz="2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cs typeface="JetBrains Mono" panose="02000009000000000000" pitchFamily="49" charset="0"/>
              </a:rPr>
              <a:t>    }</a:t>
            </a:r>
            <a:br>
              <a:rPr kumimoji="0" lang="zh-TW" altLang="zh-TW" sz="2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cs typeface="JetBrains Mono" panose="02000009000000000000" pitchFamily="49" charset="0"/>
              </a:rPr>
            </a:br>
            <a:r>
              <a:rPr kumimoji="0" lang="zh-TW" altLang="zh-TW" sz="2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cs typeface="JetBrains Mono" panose="02000009000000000000" pitchFamily="49" charset="0"/>
              </a:rPr>
              <a:t>}</a:t>
            </a:r>
            <a:endParaRPr kumimoji="0" lang="zh-TW" altLang="zh-TW" sz="4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684396540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2EE2D1-8102-410E-A569-41AEBA690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第一個</a:t>
            </a:r>
            <a:r>
              <a:rPr lang="en-US" altLang="zh-TW" dirty="0"/>
              <a:t>Java</a:t>
            </a:r>
            <a:r>
              <a:rPr lang="zh-TW" altLang="en-US"/>
              <a:t>程式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1ED0327-D272-4615-9B52-D27F101699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72065" cy="673131"/>
          </a:xfrm>
        </p:spPr>
        <p:txBody>
          <a:bodyPr>
            <a:normAutofit/>
          </a:bodyPr>
          <a:lstStyle/>
          <a:p>
            <a:r>
              <a:rPr lang="zh-TW" altLang="en-US" sz="3600">
                <a:solidFill>
                  <a:srgbClr val="00B0F0"/>
                </a:solidFill>
              </a:rPr>
              <a:t>要寫在哪裡？用什麼寫？</a:t>
            </a:r>
            <a:endParaRPr lang="en-US" altLang="zh-TW" sz="3600">
              <a:solidFill>
                <a:srgbClr val="00B0F0"/>
              </a:solidFill>
            </a:endParaRPr>
          </a:p>
        </p:txBody>
      </p:sp>
      <p:sp>
        <p:nvSpPr>
          <p:cNvPr id="69" name="內容版面配置區 3">
            <a:extLst>
              <a:ext uri="{FF2B5EF4-FFF2-40B4-BE49-F238E27FC236}">
                <a16:creationId xmlns:a16="http://schemas.microsoft.com/office/drawing/2014/main" id="{24BE228B-E9C8-407B-9991-68DE6371316E}"/>
              </a:ext>
            </a:extLst>
          </p:cNvPr>
          <p:cNvSpPr txBox="1">
            <a:spLocks/>
          </p:cNvSpPr>
          <p:nvPr/>
        </p:nvSpPr>
        <p:spPr>
          <a:xfrm>
            <a:off x="838197" y="2486533"/>
            <a:ext cx="10994681" cy="21488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>
                <a:solidFill>
                  <a:srgbClr val="92D050"/>
                </a:solidFill>
              </a:rPr>
              <a:t>只要想辦法把程式寫在純文字檔案中即可</a:t>
            </a:r>
            <a:endParaRPr lang="en-US" altLang="zh-TW">
              <a:solidFill>
                <a:srgbClr val="92D050"/>
              </a:solidFill>
            </a:endParaRPr>
          </a:p>
          <a:p>
            <a:r>
              <a:rPr lang="zh-TW" altLang="en-US">
                <a:solidFill>
                  <a:srgbClr val="92D050"/>
                </a:solidFill>
              </a:rPr>
              <a:t>所以用「</a:t>
            </a:r>
            <a:r>
              <a:rPr lang="en-US" altLang="zh-TW">
                <a:solidFill>
                  <a:srgbClr val="92D050"/>
                </a:solidFill>
              </a:rPr>
              <a:t>Windows </a:t>
            </a:r>
            <a:r>
              <a:rPr lang="zh-TW" altLang="en-US">
                <a:solidFill>
                  <a:srgbClr val="92D050"/>
                </a:solidFill>
              </a:rPr>
              <a:t>記事本」把程式寫在「新增 文字文件</a:t>
            </a:r>
            <a:r>
              <a:rPr lang="en-US" altLang="zh-TW">
                <a:solidFill>
                  <a:srgbClr val="92D050"/>
                </a:solidFill>
              </a:rPr>
              <a:t>.txt</a:t>
            </a:r>
            <a:r>
              <a:rPr lang="zh-TW" altLang="en-US">
                <a:solidFill>
                  <a:srgbClr val="92D050"/>
                </a:solidFill>
              </a:rPr>
              <a:t>」</a:t>
            </a:r>
            <a:endParaRPr lang="en-US" altLang="zh-TW">
              <a:solidFill>
                <a:srgbClr val="92D050"/>
              </a:solidFill>
            </a:endParaRPr>
          </a:p>
          <a:p>
            <a:r>
              <a:rPr lang="zh-TW" altLang="en-US">
                <a:solidFill>
                  <a:srgbClr val="92D050"/>
                </a:solidFill>
              </a:rPr>
              <a:t>也完全是可以的喔</a:t>
            </a:r>
            <a:endParaRPr lang="en-US" altLang="zh-TW">
              <a:solidFill>
                <a:srgbClr val="92D050"/>
              </a:solidFill>
            </a:endParaRPr>
          </a:p>
          <a:p>
            <a:r>
              <a:rPr lang="zh-TW" altLang="en-US">
                <a:solidFill>
                  <a:srgbClr val="92D050"/>
                </a:solidFill>
              </a:rPr>
              <a:t>但你之後絕對不會想這樣做</a:t>
            </a:r>
            <a:endParaRPr lang="en-US" altLang="zh-TW">
              <a:solidFill>
                <a:srgbClr val="92D050"/>
              </a:solidFill>
            </a:endParaRPr>
          </a:p>
        </p:txBody>
      </p:sp>
      <p:pic>
        <p:nvPicPr>
          <p:cNvPr id="71" name="圖片 70">
            <a:extLst>
              <a:ext uri="{FF2B5EF4-FFF2-40B4-BE49-F238E27FC236}">
                <a16:creationId xmlns:a16="http://schemas.microsoft.com/office/drawing/2014/main" id="{2FF2AE04-1E6F-4219-BF87-B4AA444BBF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8540" y="3492374"/>
            <a:ext cx="6550346" cy="3189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5745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2EE2D1-8102-410E-A569-41AEBA690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第一個</a:t>
            </a:r>
            <a:r>
              <a:rPr lang="en-US" altLang="zh-TW" dirty="0"/>
              <a:t>Java</a:t>
            </a:r>
            <a:r>
              <a:rPr lang="zh-TW" altLang="en-US"/>
              <a:t>程式</a:t>
            </a:r>
          </a:p>
        </p:txBody>
      </p:sp>
      <p:sp>
        <p:nvSpPr>
          <p:cNvPr id="59" name="手繪多邊形: 圖案 58">
            <a:extLst>
              <a:ext uri="{FF2B5EF4-FFF2-40B4-BE49-F238E27FC236}">
                <a16:creationId xmlns:a16="http://schemas.microsoft.com/office/drawing/2014/main" id="{B2F66653-5C5E-43AC-B919-CC11952AEAD2}"/>
              </a:ext>
            </a:extLst>
          </p:cNvPr>
          <p:cNvSpPr/>
          <p:nvPr/>
        </p:nvSpPr>
        <p:spPr>
          <a:xfrm>
            <a:off x="782750" y="1729431"/>
            <a:ext cx="5322305" cy="1170811"/>
          </a:xfrm>
          <a:custGeom>
            <a:avLst/>
            <a:gdLst>
              <a:gd name="connsiteX0" fmla="*/ 554771 w 5322305"/>
              <a:gd name="connsiteY0" fmla="*/ 0 h 1170811"/>
              <a:gd name="connsiteX1" fmla="*/ 622687 w 5322305"/>
              <a:gd name="connsiteY1" fmla="*/ 0 h 1170811"/>
              <a:gd name="connsiteX2" fmla="*/ 622687 w 5322305"/>
              <a:gd name="connsiteY2" fmla="*/ 17 h 1170811"/>
              <a:gd name="connsiteX3" fmla="*/ 1391398 w 5322305"/>
              <a:gd name="connsiteY3" fmla="*/ 17 h 1170811"/>
              <a:gd name="connsiteX4" fmla="*/ 1391495 w 5322305"/>
              <a:gd name="connsiteY4" fmla="*/ 0 h 1170811"/>
              <a:gd name="connsiteX5" fmla="*/ 1936363 w 5322305"/>
              <a:gd name="connsiteY5" fmla="*/ 0 h 1170811"/>
              <a:gd name="connsiteX6" fmla="*/ 2110971 w 5322305"/>
              <a:gd name="connsiteY6" fmla="*/ 0 h 1170811"/>
              <a:gd name="connsiteX7" fmla="*/ 2292774 w 5322305"/>
              <a:gd name="connsiteY7" fmla="*/ 0 h 1170811"/>
              <a:gd name="connsiteX8" fmla="*/ 2292774 w 5322305"/>
              <a:gd name="connsiteY8" fmla="*/ 17 h 1170811"/>
              <a:gd name="connsiteX9" fmla="*/ 2655838 w 5322305"/>
              <a:gd name="connsiteY9" fmla="*/ 17 h 1170811"/>
              <a:gd name="connsiteX10" fmla="*/ 2655838 w 5322305"/>
              <a:gd name="connsiteY10" fmla="*/ 17 h 1170811"/>
              <a:gd name="connsiteX11" fmla="*/ 3289156 w 5322305"/>
              <a:gd name="connsiteY11" fmla="*/ 17 h 1170811"/>
              <a:gd name="connsiteX12" fmla="*/ 3424550 w 5322305"/>
              <a:gd name="connsiteY12" fmla="*/ 17 h 1170811"/>
              <a:gd name="connsiteX13" fmla="*/ 3424553 w 5322305"/>
              <a:gd name="connsiteY13" fmla="*/ 17 h 1170811"/>
              <a:gd name="connsiteX14" fmla="*/ 4144122 w 5322305"/>
              <a:gd name="connsiteY14" fmla="*/ 17 h 1170811"/>
              <a:gd name="connsiteX15" fmla="*/ 4144122 w 5322305"/>
              <a:gd name="connsiteY15" fmla="*/ 17 h 1170811"/>
              <a:gd name="connsiteX16" fmla="*/ 5322305 w 5322305"/>
              <a:gd name="connsiteY16" fmla="*/ 17 h 1170811"/>
              <a:gd name="connsiteX17" fmla="*/ 5322305 w 5322305"/>
              <a:gd name="connsiteY17" fmla="*/ 1170796 h 1170811"/>
              <a:gd name="connsiteX18" fmla="*/ 4144122 w 5322305"/>
              <a:gd name="connsiteY18" fmla="*/ 1170796 h 1170811"/>
              <a:gd name="connsiteX19" fmla="*/ 4144122 w 5322305"/>
              <a:gd name="connsiteY19" fmla="*/ 1170797 h 1170811"/>
              <a:gd name="connsiteX20" fmla="*/ 3024662 w 5322305"/>
              <a:gd name="connsiteY20" fmla="*/ 1170797 h 1170811"/>
              <a:gd name="connsiteX21" fmla="*/ 3024662 w 5322305"/>
              <a:gd name="connsiteY21" fmla="*/ 1170796 h 1170811"/>
              <a:gd name="connsiteX22" fmla="*/ 3023961 w 5322305"/>
              <a:gd name="connsiteY22" fmla="*/ 1170796 h 1170811"/>
              <a:gd name="connsiteX23" fmla="*/ 2655838 w 5322305"/>
              <a:gd name="connsiteY23" fmla="*/ 1170796 h 1170811"/>
              <a:gd name="connsiteX24" fmla="*/ 2655838 w 5322305"/>
              <a:gd name="connsiteY24" fmla="*/ 1170797 h 1170811"/>
              <a:gd name="connsiteX25" fmla="*/ 2292774 w 5322305"/>
              <a:gd name="connsiteY25" fmla="*/ 1170797 h 1170811"/>
              <a:gd name="connsiteX26" fmla="*/ 2292774 w 5322305"/>
              <a:gd name="connsiteY26" fmla="*/ 1170811 h 1170811"/>
              <a:gd name="connsiteX27" fmla="*/ 2110971 w 5322305"/>
              <a:gd name="connsiteY27" fmla="*/ 1170811 h 1170811"/>
              <a:gd name="connsiteX28" fmla="*/ 1536378 w 5322305"/>
              <a:gd name="connsiteY28" fmla="*/ 1170811 h 1170811"/>
              <a:gd name="connsiteX29" fmla="*/ 991511 w 5322305"/>
              <a:gd name="connsiteY29" fmla="*/ 1170811 h 1170811"/>
              <a:gd name="connsiteX30" fmla="*/ 991511 w 5322305"/>
              <a:gd name="connsiteY30" fmla="*/ 1170796 h 1170811"/>
              <a:gd name="connsiteX31" fmla="*/ 990810 w 5322305"/>
              <a:gd name="connsiteY31" fmla="*/ 1170796 h 1170811"/>
              <a:gd name="connsiteX32" fmla="*/ 622687 w 5322305"/>
              <a:gd name="connsiteY32" fmla="*/ 1170796 h 1170811"/>
              <a:gd name="connsiteX33" fmla="*/ 622687 w 5322305"/>
              <a:gd name="connsiteY33" fmla="*/ 1170811 h 1170811"/>
              <a:gd name="connsiteX34" fmla="*/ 0 w 5322305"/>
              <a:gd name="connsiteY34" fmla="*/ 1170811 h 1170811"/>
              <a:gd name="connsiteX35" fmla="*/ 0 w 5322305"/>
              <a:gd name="connsiteY35" fmla="*/ 539875 h 1170811"/>
              <a:gd name="connsiteX36" fmla="*/ 9190 w 5322305"/>
              <a:gd name="connsiteY36" fmla="*/ 448706 h 1170811"/>
              <a:gd name="connsiteX37" fmla="*/ 447036 w 5322305"/>
              <a:gd name="connsiteY37" fmla="*/ 10860 h 1170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5322305" h="1170811">
                <a:moveTo>
                  <a:pt x="554771" y="0"/>
                </a:moveTo>
                <a:lnTo>
                  <a:pt x="622687" y="0"/>
                </a:lnTo>
                <a:lnTo>
                  <a:pt x="622687" y="17"/>
                </a:lnTo>
                <a:lnTo>
                  <a:pt x="1391398" y="17"/>
                </a:lnTo>
                <a:lnTo>
                  <a:pt x="1391495" y="0"/>
                </a:lnTo>
                <a:lnTo>
                  <a:pt x="1936363" y="0"/>
                </a:lnTo>
                <a:lnTo>
                  <a:pt x="2110971" y="0"/>
                </a:lnTo>
                <a:lnTo>
                  <a:pt x="2292774" y="0"/>
                </a:lnTo>
                <a:lnTo>
                  <a:pt x="2292774" y="17"/>
                </a:lnTo>
                <a:lnTo>
                  <a:pt x="2655838" y="17"/>
                </a:lnTo>
                <a:lnTo>
                  <a:pt x="2655838" y="17"/>
                </a:lnTo>
                <a:lnTo>
                  <a:pt x="3289156" y="17"/>
                </a:lnTo>
                <a:lnTo>
                  <a:pt x="3424550" y="17"/>
                </a:lnTo>
                <a:lnTo>
                  <a:pt x="3424553" y="17"/>
                </a:lnTo>
                <a:lnTo>
                  <a:pt x="4144122" y="17"/>
                </a:lnTo>
                <a:lnTo>
                  <a:pt x="4144122" y="17"/>
                </a:lnTo>
                <a:lnTo>
                  <a:pt x="5322305" y="17"/>
                </a:lnTo>
                <a:lnTo>
                  <a:pt x="5322305" y="1170796"/>
                </a:lnTo>
                <a:lnTo>
                  <a:pt x="4144122" y="1170796"/>
                </a:lnTo>
                <a:lnTo>
                  <a:pt x="4144122" y="1170797"/>
                </a:lnTo>
                <a:lnTo>
                  <a:pt x="3024662" y="1170797"/>
                </a:lnTo>
                <a:lnTo>
                  <a:pt x="3024662" y="1170796"/>
                </a:lnTo>
                <a:lnTo>
                  <a:pt x="3023961" y="1170796"/>
                </a:lnTo>
                <a:lnTo>
                  <a:pt x="2655838" y="1170796"/>
                </a:lnTo>
                <a:lnTo>
                  <a:pt x="2655838" y="1170797"/>
                </a:lnTo>
                <a:lnTo>
                  <a:pt x="2292774" y="1170797"/>
                </a:lnTo>
                <a:lnTo>
                  <a:pt x="2292774" y="1170811"/>
                </a:lnTo>
                <a:lnTo>
                  <a:pt x="2110971" y="1170811"/>
                </a:lnTo>
                <a:lnTo>
                  <a:pt x="1536378" y="1170811"/>
                </a:lnTo>
                <a:lnTo>
                  <a:pt x="991511" y="1170811"/>
                </a:lnTo>
                <a:lnTo>
                  <a:pt x="991511" y="1170796"/>
                </a:lnTo>
                <a:lnTo>
                  <a:pt x="990810" y="1170796"/>
                </a:lnTo>
                <a:lnTo>
                  <a:pt x="622687" y="1170796"/>
                </a:lnTo>
                <a:lnTo>
                  <a:pt x="622687" y="1170811"/>
                </a:lnTo>
                <a:lnTo>
                  <a:pt x="0" y="1170811"/>
                </a:lnTo>
                <a:lnTo>
                  <a:pt x="0" y="539875"/>
                </a:lnTo>
                <a:lnTo>
                  <a:pt x="9190" y="448706"/>
                </a:lnTo>
                <a:cubicBezTo>
                  <a:pt x="54163" y="228933"/>
                  <a:pt x="227263" y="55832"/>
                  <a:pt x="447036" y="10860"/>
                </a:cubicBezTo>
                <a:close/>
              </a:path>
            </a:pathLst>
          </a:cu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微軟正黑體 Light"/>
                <a:cs typeface="+mn-cs"/>
              </a:rPr>
              <a:t>文字編輯器</a:t>
            </a:r>
            <a:endParaRPr kumimoji="0" lang="en-US" altLang="zh-TW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2400">
                <a:solidFill>
                  <a:srgbClr val="000000"/>
                </a:solidFill>
                <a:ea typeface="微軟正黑體 Light"/>
              </a:rPr>
              <a:t>(text editor)</a:t>
            </a: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微軟正黑體 Light"/>
              <a:cs typeface="+mn-cs"/>
            </a:endParaRPr>
          </a:p>
        </p:txBody>
      </p:sp>
      <p:sp>
        <p:nvSpPr>
          <p:cNvPr id="55" name="手繪多邊形: 圖案 54">
            <a:extLst>
              <a:ext uri="{FF2B5EF4-FFF2-40B4-BE49-F238E27FC236}">
                <a16:creationId xmlns:a16="http://schemas.microsoft.com/office/drawing/2014/main" id="{5F34081B-DB12-4B80-8E87-A2E7A2797FDB}"/>
              </a:ext>
            </a:extLst>
          </p:cNvPr>
          <p:cNvSpPr/>
          <p:nvPr/>
        </p:nvSpPr>
        <p:spPr>
          <a:xfrm>
            <a:off x="6093602" y="2899101"/>
            <a:ext cx="5322305" cy="3406416"/>
          </a:xfrm>
          <a:custGeom>
            <a:avLst/>
            <a:gdLst>
              <a:gd name="connsiteX0" fmla="*/ 0 w 5322305"/>
              <a:gd name="connsiteY0" fmla="*/ 0 h 3406416"/>
              <a:gd name="connsiteX1" fmla="*/ 5322305 w 5322305"/>
              <a:gd name="connsiteY1" fmla="*/ 0 h 3406416"/>
              <a:gd name="connsiteX2" fmla="*/ 5322305 w 5322305"/>
              <a:gd name="connsiteY2" fmla="*/ 2866540 h 3406416"/>
              <a:gd name="connsiteX3" fmla="*/ 5313115 w 5322305"/>
              <a:gd name="connsiteY3" fmla="*/ 2957709 h 3406416"/>
              <a:gd name="connsiteX4" fmla="*/ 4875269 w 5322305"/>
              <a:gd name="connsiteY4" fmla="*/ 3395555 h 3406416"/>
              <a:gd name="connsiteX5" fmla="*/ 4767524 w 5322305"/>
              <a:gd name="connsiteY5" fmla="*/ 3406416 h 3406416"/>
              <a:gd name="connsiteX6" fmla="*/ 0 w 5322305"/>
              <a:gd name="connsiteY6" fmla="*/ 3406416 h 3406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322305" h="3406416">
                <a:moveTo>
                  <a:pt x="0" y="0"/>
                </a:moveTo>
                <a:lnTo>
                  <a:pt x="5322305" y="0"/>
                </a:lnTo>
                <a:lnTo>
                  <a:pt x="5322305" y="2866540"/>
                </a:lnTo>
                <a:lnTo>
                  <a:pt x="5313115" y="2957709"/>
                </a:lnTo>
                <a:cubicBezTo>
                  <a:pt x="5268142" y="3177482"/>
                  <a:pt x="5095042" y="3350583"/>
                  <a:pt x="4875269" y="3395555"/>
                </a:cubicBezTo>
                <a:lnTo>
                  <a:pt x="4767524" y="3406416"/>
                </a:lnTo>
                <a:lnTo>
                  <a:pt x="0" y="3406416"/>
                </a:lnTo>
                <a:close/>
              </a:path>
            </a:pathLst>
          </a:custGeom>
          <a:solidFill>
            <a:srgbClr val="CCE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微軟正黑體 Light"/>
                <a:cs typeface="+mn-cs"/>
              </a:rPr>
              <a:t>通常是針對特定的程式語言設計</a:t>
            </a:r>
            <a:endParaRPr kumimoji="0" lang="en-US" altLang="zh-TW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微軟正黑體 Light"/>
                <a:cs typeface="+mn-cs"/>
              </a:rPr>
              <a:t>並且整合了許多東西，包含：</a:t>
            </a:r>
            <a:endParaRPr kumimoji="0" lang="en-US" altLang="zh-TW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微軟正黑體 Light"/>
                <a:cs typeface="+mn-cs"/>
              </a:rPr>
              <a:t>文字編輯器、除錯器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微軟正黑體 Light"/>
                <a:cs typeface="+mn-cs"/>
              </a:rPr>
              <a:t>(debugger)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微軟正黑體 Light"/>
                <a:cs typeface="+mn-cs"/>
              </a:rPr>
              <a:t>、</a:t>
            </a:r>
            <a:endParaRPr kumimoji="0" lang="en-US" altLang="zh-TW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微軟正黑體 Light"/>
                <a:cs typeface="+mn-cs"/>
              </a:rPr>
              <a:t>自動組建工具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微軟正黑體 Light"/>
                <a:cs typeface="+mn-cs"/>
              </a:rPr>
              <a:t>(build automation)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2400">
                <a:solidFill>
                  <a:srgbClr val="000000"/>
                </a:solidFill>
                <a:ea typeface="微軟正黑體 Light"/>
              </a:rPr>
              <a:t>，部分還有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微軟正黑體 Light"/>
                <a:cs typeface="+mn-cs"/>
              </a:rPr>
              <a:t>版本控制系統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微軟正黑體 Light"/>
                <a:cs typeface="+mn-cs"/>
              </a:rPr>
              <a:t>(Version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微軟正黑體 Light"/>
                <a:cs typeface="+mn-cs"/>
              </a:rPr>
              <a:t>Control</a:t>
            </a:r>
            <a:r>
              <a:rPr lang="zh-TW" altLang="en-US" sz="2400">
                <a:solidFill>
                  <a:srgbClr val="000000"/>
                </a:solidFill>
                <a:ea typeface="微軟正黑體 Light"/>
              </a:rPr>
              <a:t> 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微軟正黑體 Light"/>
                <a:cs typeface="+mn-cs"/>
              </a:rPr>
              <a:t>System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微軟正黑體 Light"/>
                <a:cs typeface="+mn-cs"/>
              </a:rPr>
              <a:t>，簡稱 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微軟正黑體 Light"/>
                <a:cs typeface="+mn-cs"/>
              </a:rPr>
              <a:t>VCS)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微軟正黑體 Light"/>
                <a:cs typeface="+mn-cs"/>
              </a:rPr>
              <a:t>如：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微軟正黑體 Light"/>
                <a:cs typeface="+mn-cs"/>
              </a:rPr>
              <a:t>Spyder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微軟正黑體 Light"/>
                <a:cs typeface="+mn-cs"/>
              </a:rPr>
              <a:t>、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微軟正黑體 Light"/>
                <a:cs typeface="+mn-cs"/>
              </a:rPr>
              <a:t>Visual Studio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微軟正黑體 Light"/>
                <a:cs typeface="+mn-cs"/>
              </a:rPr>
              <a:t>、</a:t>
            </a:r>
            <a:endParaRPr kumimoji="0" lang="en-US" altLang="zh-TW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微軟正黑體 Light"/>
                <a:cs typeface="+mn-cs"/>
              </a:rPr>
              <a:t>Code::Blocks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微軟正黑體 Light"/>
                <a:cs typeface="+mn-cs"/>
              </a:rPr>
              <a:t>、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微軟正黑體 Light"/>
                <a:cs typeface="+mn-cs"/>
              </a:rPr>
              <a:t>Dev-C++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微軟正黑體 Light"/>
                <a:cs typeface="+mn-cs"/>
              </a:rPr>
              <a:t>、</a:t>
            </a:r>
            <a:endParaRPr kumimoji="0" lang="en-US" altLang="zh-TW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微軟正黑體 Light"/>
                <a:cs typeface="+mn-cs"/>
              </a:rPr>
              <a:t>Eclipse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微軟正黑體 Light"/>
                <a:cs typeface="+mn-cs"/>
              </a:rPr>
              <a:t>、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微軟正黑體 Light"/>
                <a:cs typeface="+mn-cs"/>
              </a:rPr>
              <a:t>IntellJ IDEA</a:t>
            </a:r>
          </a:p>
        </p:txBody>
      </p:sp>
      <p:sp>
        <p:nvSpPr>
          <p:cNvPr id="64" name="手繪多邊形: 圖案 63">
            <a:extLst>
              <a:ext uri="{FF2B5EF4-FFF2-40B4-BE49-F238E27FC236}">
                <a16:creationId xmlns:a16="http://schemas.microsoft.com/office/drawing/2014/main" id="{AA4EDEC6-8E80-411B-97A1-9C35C3D01867}"/>
              </a:ext>
            </a:extLst>
          </p:cNvPr>
          <p:cNvSpPr/>
          <p:nvPr/>
        </p:nvSpPr>
        <p:spPr>
          <a:xfrm flipH="1">
            <a:off x="776094" y="2899101"/>
            <a:ext cx="5324196" cy="3406416"/>
          </a:xfrm>
          <a:custGeom>
            <a:avLst/>
            <a:gdLst>
              <a:gd name="connsiteX0" fmla="*/ 5324196 w 5324196"/>
              <a:gd name="connsiteY0" fmla="*/ 0 h 3406416"/>
              <a:gd name="connsiteX1" fmla="*/ 2737726 w 5324196"/>
              <a:gd name="connsiteY1" fmla="*/ 0 h 3406416"/>
              <a:gd name="connsiteX2" fmla="*/ 2737726 w 5324196"/>
              <a:gd name="connsiteY2" fmla="*/ 1014 h 3406416"/>
              <a:gd name="connsiteX3" fmla="*/ 1509644 w 5324196"/>
              <a:gd name="connsiteY3" fmla="*/ 1014 h 3406416"/>
              <a:gd name="connsiteX4" fmla="*/ 1336745 w 5324196"/>
              <a:gd name="connsiteY4" fmla="*/ 1014 h 3406416"/>
              <a:gd name="connsiteX5" fmla="*/ 1891 w 5324196"/>
              <a:gd name="connsiteY5" fmla="*/ 1014 h 3406416"/>
              <a:gd name="connsiteX6" fmla="*/ 1891 w 5324196"/>
              <a:gd name="connsiteY6" fmla="*/ 2235620 h 3406416"/>
              <a:gd name="connsiteX7" fmla="*/ 0 w 5324196"/>
              <a:gd name="connsiteY7" fmla="*/ 2235620 h 3406416"/>
              <a:gd name="connsiteX8" fmla="*/ 0 w 5324196"/>
              <a:gd name="connsiteY8" fmla="*/ 3406399 h 3406416"/>
              <a:gd name="connsiteX9" fmla="*/ 1891 w 5324196"/>
              <a:gd name="connsiteY9" fmla="*/ 3406399 h 3406416"/>
              <a:gd name="connsiteX10" fmla="*/ 1891 w 5324196"/>
              <a:gd name="connsiteY10" fmla="*/ 3406414 h 3406416"/>
              <a:gd name="connsiteX11" fmla="*/ 1332361 w 5324196"/>
              <a:gd name="connsiteY11" fmla="*/ 3406414 h 3406416"/>
              <a:gd name="connsiteX12" fmla="*/ 1509644 w 5324196"/>
              <a:gd name="connsiteY12" fmla="*/ 3406414 h 3406416"/>
              <a:gd name="connsiteX13" fmla="*/ 2734876 w 5324196"/>
              <a:gd name="connsiteY13" fmla="*/ 3406414 h 3406416"/>
              <a:gd name="connsiteX14" fmla="*/ 2734876 w 5324196"/>
              <a:gd name="connsiteY14" fmla="*/ 3406416 h 3406416"/>
              <a:gd name="connsiteX15" fmla="*/ 3029531 w 5324196"/>
              <a:gd name="connsiteY15" fmla="*/ 3406416 h 3406416"/>
              <a:gd name="connsiteX16" fmla="*/ 3211334 w 5324196"/>
              <a:gd name="connsiteY16" fmla="*/ 3406416 h 3406416"/>
              <a:gd name="connsiteX17" fmla="*/ 3385942 w 5324196"/>
              <a:gd name="connsiteY17" fmla="*/ 3406416 h 3406416"/>
              <a:gd name="connsiteX18" fmla="*/ 3930810 w 5324196"/>
              <a:gd name="connsiteY18" fmla="*/ 3406416 h 3406416"/>
              <a:gd name="connsiteX19" fmla="*/ 4400049 w 5324196"/>
              <a:gd name="connsiteY19" fmla="*/ 3406416 h 3406416"/>
              <a:gd name="connsiteX20" fmla="*/ 4400461 w 5324196"/>
              <a:gd name="connsiteY20" fmla="*/ 3406399 h 3406416"/>
              <a:gd name="connsiteX21" fmla="*/ 4699618 w 5324196"/>
              <a:gd name="connsiteY21" fmla="*/ 3406399 h 3406416"/>
              <a:gd name="connsiteX22" fmla="*/ 4699618 w 5324196"/>
              <a:gd name="connsiteY22" fmla="*/ 3406416 h 3406416"/>
              <a:gd name="connsiteX23" fmla="*/ 4767534 w 5324196"/>
              <a:gd name="connsiteY23" fmla="*/ 3406416 h 3406416"/>
              <a:gd name="connsiteX24" fmla="*/ 4875269 w 5324196"/>
              <a:gd name="connsiteY24" fmla="*/ 3395556 h 3406416"/>
              <a:gd name="connsiteX25" fmla="*/ 5313115 w 5324196"/>
              <a:gd name="connsiteY25" fmla="*/ 2957710 h 3406416"/>
              <a:gd name="connsiteX26" fmla="*/ 5322305 w 5324196"/>
              <a:gd name="connsiteY26" fmla="*/ 2866541 h 3406416"/>
              <a:gd name="connsiteX27" fmla="*/ 5322305 w 5324196"/>
              <a:gd name="connsiteY27" fmla="*/ 2667054 h 3406416"/>
              <a:gd name="connsiteX28" fmla="*/ 5324196 w 5324196"/>
              <a:gd name="connsiteY28" fmla="*/ 2651735 h 3406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5324196" h="3406416">
                <a:moveTo>
                  <a:pt x="5324196" y="0"/>
                </a:moveTo>
                <a:lnTo>
                  <a:pt x="2737726" y="0"/>
                </a:lnTo>
                <a:lnTo>
                  <a:pt x="2737726" y="1014"/>
                </a:lnTo>
                <a:lnTo>
                  <a:pt x="1509644" y="1014"/>
                </a:lnTo>
                <a:lnTo>
                  <a:pt x="1336745" y="1014"/>
                </a:lnTo>
                <a:lnTo>
                  <a:pt x="1891" y="1014"/>
                </a:lnTo>
                <a:lnTo>
                  <a:pt x="1891" y="2235620"/>
                </a:lnTo>
                <a:lnTo>
                  <a:pt x="0" y="2235620"/>
                </a:lnTo>
                <a:lnTo>
                  <a:pt x="0" y="3406399"/>
                </a:lnTo>
                <a:lnTo>
                  <a:pt x="1891" y="3406399"/>
                </a:lnTo>
                <a:lnTo>
                  <a:pt x="1891" y="3406414"/>
                </a:lnTo>
                <a:lnTo>
                  <a:pt x="1332361" y="3406414"/>
                </a:lnTo>
                <a:lnTo>
                  <a:pt x="1509644" y="3406414"/>
                </a:lnTo>
                <a:lnTo>
                  <a:pt x="2734876" y="3406414"/>
                </a:lnTo>
                <a:lnTo>
                  <a:pt x="2734876" y="3406416"/>
                </a:lnTo>
                <a:lnTo>
                  <a:pt x="3029531" y="3406416"/>
                </a:lnTo>
                <a:lnTo>
                  <a:pt x="3211334" y="3406416"/>
                </a:lnTo>
                <a:lnTo>
                  <a:pt x="3385942" y="3406416"/>
                </a:lnTo>
                <a:lnTo>
                  <a:pt x="3930810" y="3406416"/>
                </a:lnTo>
                <a:lnTo>
                  <a:pt x="4400049" y="3406416"/>
                </a:lnTo>
                <a:lnTo>
                  <a:pt x="4400461" y="3406399"/>
                </a:lnTo>
                <a:lnTo>
                  <a:pt x="4699618" y="3406399"/>
                </a:lnTo>
                <a:lnTo>
                  <a:pt x="4699618" y="3406416"/>
                </a:lnTo>
                <a:lnTo>
                  <a:pt x="4767534" y="3406416"/>
                </a:lnTo>
                <a:lnTo>
                  <a:pt x="4875269" y="3395556"/>
                </a:lnTo>
                <a:cubicBezTo>
                  <a:pt x="5095042" y="3350584"/>
                  <a:pt x="5268142" y="3177483"/>
                  <a:pt x="5313115" y="2957710"/>
                </a:cubicBezTo>
                <a:lnTo>
                  <a:pt x="5322305" y="2866541"/>
                </a:lnTo>
                <a:lnTo>
                  <a:pt x="5322305" y="2667054"/>
                </a:lnTo>
                <a:lnTo>
                  <a:pt x="5324196" y="2651735"/>
                </a:lnTo>
                <a:close/>
              </a:path>
            </a:pathLst>
          </a:custGeom>
          <a:solidFill>
            <a:srgbClr val="CC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2400">
                <a:solidFill>
                  <a:srgbClr val="000000"/>
                </a:solidFill>
                <a:ea typeface="微軟正黑體 Light"/>
              </a:rPr>
              <a:t>顧名思義，用來編輯文字</a:t>
            </a:r>
            <a:endParaRPr lang="en-US" altLang="zh-TW" sz="2400">
              <a:solidFill>
                <a:srgbClr val="000000"/>
              </a:solidFill>
              <a:ea typeface="微軟正黑體 Light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2400">
                <a:solidFill>
                  <a:srgbClr val="000000"/>
                </a:solidFill>
                <a:ea typeface="微軟正黑體 Light"/>
              </a:rPr>
              <a:t>不限於程式語言，想寫什麼都可以</a:t>
            </a:r>
            <a:endParaRPr lang="en-US" altLang="zh-TW" sz="2400">
              <a:solidFill>
                <a:srgbClr val="000000"/>
              </a:solidFill>
              <a:ea typeface="微軟正黑體 Light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2400">
                <a:solidFill>
                  <a:srgbClr val="000000"/>
                </a:solidFill>
                <a:ea typeface="微軟正黑體 Light"/>
              </a:rPr>
              <a:t>如：</a:t>
            </a:r>
            <a:r>
              <a:rPr lang="en-US" altLang="zh-TW" sz="2400">
                <a:solidFill>
                  <a:srgbClr val="000000"/>
                </a:solidFill>
                <a:ea typeface="微軟正黑體 Light"/>
              </a:rPr>
              <a:t>vi</a:t>
            </a:r>
            <a:r>
              <a:rPr lang="zh-TW" altLang="en-US" sz="2400">
                <a:solidFill>
                  <a:srgbClr val="000000"/>
                </a:solidFill>
                <a:ea typeface="微軟正黑體 Light"/>
              </a:rPr>
              <a:t>、</a:t>
            </a:r>
            <a:r>
              <a:rPr lang="en-US" altLang="zh-TW" sz="2400">
                <a:solidFill>
                  <a:srgbClr val="000000"/>
                </a:solidFill>
                <a:ea typeface="微軟正黑體 Light"/>
              </a:rPr>
              <a:t>nano</a:t>
            </a:r>
            <a:r>
              <a:rPr lang="zh-TW" altLang="en-US" sz="2400">
                <a:solidFill>
                  <a:srgbClr val="000000"/>
                </a:solidFill>
                <a:ea typeface="微軟正黑體 Light"/>
              </a:rPr>
              <a:t>、</a:t>
            </a:r>
            <a:r>
              <a:rPr lang="en-US" altLang="zh-TW" sz="2400">
                <a:solidFill>
                  <a:srgbClr val="000000"/>
                </a:solidFill>
                <a:ea typeface="微軟正黑體 Light"/>
              </a:rPr>
              <a:t>emacs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2400">
                <a:solidFill>
                  <a:srgbClr val="000000"/>
                </a:solidFill>
                <a:ea typeface="微軟正黑體 Light"/>
              </a:rPr>
              <a:t>、</a:t>
            </a:r>
            <a:r>
              <a:rPr lang="en-US" altLang="zh-TW" sz="2400">
                <a:solidFill>
                  <a:srgbClr val="000000"/>
                </a:solidFill>
                <a:ea typeface="微軟正黑體 Light"/>
              </a:rPr>
              <a:t>notepad(Windows </a:t>
            </a:r>
            <a:r>
              <a:rPr lang="zh-TW" altLang="en-US" sz="2400">
                <a:solidFill>
                  <a:srgbClr val="000000"/>
                </a:solidFill>
                <a:ea typeface="微軟正黑體 Light"/>
              </a:rPr>
              <a:t>記事本</a:t>
            </a:r>
            <a:r>
              <a:rPr lang="en-US" altLang="zh-TW" sz="2400">
                <a:solidFill>
                  <a:srgbClr val="000000"/>
                </a:solidFill>
                <a:ea typeface="微軟正黑體 Light"/>
              </a:rPr>
              <a:t>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2400">
              <a:solidFill>
                <a:srgbClr val="000000"/>
              </a:solidFill>
              <a:ea typeface="微軟正黑體 Light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2400">
                <a:solidFill>
                  <a:srgbClr val="000000"/>
                </a:solidFill>
                <a:ea typeface="微軟正黑體 Light"/>
              </a:rPr>
              <a:t>有些還可以加入插件</a:t>
            </a:r>
            <a:r>
              <a:rPr lang="en-US" altLang="zh-TW" sz="2400">
                <a:solidFill>
                  <a:srgbClr val="000000"/>
                </a:solidFill>
                <a:ea typeface="微軟正黑體 Light"/>
              </a:rPr>
              <a:t>(plugin)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2400">
                <a:solidFill>
                  <a:srgbClr val="000000"/>
                </a:solidFill>
                <a:ea typeface="微軟正黑體 Light"/>
              </a:rPr>
              <a:t>實現有自動補全</a:t>
            </a:r>
            <a:r>
              <a:rPr lang="en-US" altLang="zh-TW" sz="2400">
                <a:solidFill>
                  <a:srgbClr val="000000"/>
                </a:solidFill>
                <a:ea typeface="微軟正黑體 Light"/>
              </a:rPr>
              <a:t>(auto-complete)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2400">
                <a:solidFill>
                  <a:srgbClr val="000000"/>
                </a:solidFill>
                <a:ea typeface="微軟正黑體 Light"/>
              </a:rPr>
              <a:t>如：</a:t>
            </a:r>
            <a:r>
              <a:rPr lang="en-US" altLang="zh-TW" sz="2400">
                <a:solidFill>
                  <a:srgbClr val="000000"/>
                </a:solidFill>
                <a:ea typeface="微軟正黑體 Light"/>
              </a:rPr>
              <a:t>Vim</a:t>
            </a:r>
            <a:r>
              <a:rPr lang="zh-TW" altLang="en-US" sz="2400">
                <a:solidFill>
                  <a:srgbClr val="000000"/>
                </a:solidFill>
                <a:ea typeface="微軟正黑體 Light"/>
              </a:rPr>
              <a:t>、</a:t>
            </a:r>
            <a:r>
              <a:rPr lang="en-US" altLang="zh-TW" sz="2400">
                <a:solidFill>
                  <a:srgbClr val="000000"/>
                </a:solidFill>
                <a:ea typeface="微軟正黑體 Light"/>
              </a:rPr>
              <a:t>Neovim</a:t>
            </a:r>
            <a:r>
              <a:rPr lang="zh-TW" altLang="en-US" sz="2400">
                <a:solidFill>
                  <a:srgbClr val="000000"/>
                </a:solidFill>
                <a:ea typeface="微軟正黑體 Light"/>
              </a:rPr>
              <a:t>、</a:t>
            </a:r>
            <a:r>
              <a:rPr lang="en-US" altLang="zh-TW" sz="2400">
                <a:solidFill>
                  <a:srgbClr val="000000"/>
                </a:solidFill>
                <a:ea typeface="微軟正黑體 Light"/>
              </a:rPr>
              <a:t>Notepad++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2400">
                <a:solidFill>
                  <a:srgbClr val="000000"/>
                </a:solidFill>
                <a:ea typeface="微軟正黑體 Light"/>
              </a:rPr>
              <a:t>、</a:t>
            </a:r>
            <a:r>
              <a:rPr lang="en-US" altLang="zh-TW" sz="2400">
                <a:solidFill>
                  <a:srgbClr val="000000"/>
                </a:solidFill>
                <a:ea typeface="微軟正黑體 Light"/>
              </a:rPr>
              <a:t>Python IDLE</a:t>
            </a:r>
            <a:r>
              <a:rPr lang="zh-TW" altLang="en-US" sz="2400">
                <a:solidFill>
                  <a:srgbClr val="000000"/>
                </a:solidFill>
                <a:ea typeface="微軟正黑體 Light"/>
              </a:rPr>
              <a:t>、</a:t>
            </a:r>
            <a:r>
              <a:rPr lang="en-US" altLang="zh-TW" sz="2400">
                <a:solidFill>
                  <a:srgbClr val="000000"/>
                </a:solidFill>
                <a:ea typeface="微軟正黑體 Light"/>
              </a:rPr>
              <a:t>Atom</a:t>
            </a:r>
            <a:r>
              <a:rPr lang="zh-TW" altLang="en-US" sz="2400">
                <a:solidFill>
                  <a:srgbClr val="000000"/>
                </a:solidFill>
                <a:ea typeface="微軟正黑體 Light"/>
              </a:rPr>
              <a:t>、</a:t>
            </a:r>
            <a:r>
              <a:rPr lang="en-US" altLang="zh-TW" sz="2400">
                <a:solidFill>
                  <a:srgbClr val="000000"/>
                </a:solidFill>
                <a:ea typeface="微軟正黑體 Light"/>
              </a:rPr>
              <a:t>VScode</a:t>
            </a:r>
          </a:p>
        </p:txBody>
      </p:sp>
      <p:sp>
        <p:nvSpPr>
          <p:cNvPr id="57" name="手繪多邊形: 圖案 56">
            <a:extLst>
              <a:ext uri="{FF2B5EF4-FFF2-40B4-BE49-F238E27FC236}">
                <a16:creationId xmlns:a16="http://schemas.microsoft.com/office/drawing/2014/main" id="{BAADF7A2-0A97-4D21-A287-49A9A78FB2EC}"/>
              </a:ext>
            </a:extLst>
          </p:cNvPr>
          <p:cNvSpPr/>
          <p:nvPr/>
        </p:nvSpPr>
        <p:spPr>
          <a:xfrm flipH="1">
            <a:off x="6093602" y="1729430"/>
            <a:ext cx="5322305" cy="1170811"/>
          </a:xfrm>
          <a:custGeom>
            <a:avLst/>
            <a:gdLst>
              <a:gd name="connsiteX0" fmla="*/ 4144122 w 5322305"/>
              <a:gd name="connsiteY0" fmla="*/ 0 h 1170811"/>
              <a:gd name="connsiteX1" fmla="*/ 3424647 w 5322305"/>
              <a:gd name="connsiteY1" fmla="*/ 0 h 1170811"/>
              <a:gd name="connsiteX2" fmla="*/ 3424550 w 5322305"/>
              <a:gd name="connsiteY2" fmla="*/ 17 h 1170811"/>
              <a:gd name="connsiteX3" fmla="*/ 3289156 w 5322305"/>
              <a:gd name="connsiteY3" fmla="*/ 17 h 1170811"/>
              <a:gd name="connsiteX4" fmla="*/ 2655838 w 5322305"/>
              <a:gd name="connsiteY4" fmla="*/ 17 h 1170811"/>
              <a:gd name="connsiteX5" fmla="*/ 2655838 w 5322305"/>
              <a:gd name="connsiteY5" fmla="*/ 0 h 1170811"/>
              <a:gd name="connsiteX6" fmla="*/ 2110971 w 5322305"/>
              <a:gd name="connsiteY6" fmla="*/ 0 h 1170811"/>
              <a:gd name="connsiteX7" fmla="*/ 1936363 w 5322305"/>
              <a:gd name="connsiteY7" fmla="*/ 0 h 1170811"/>
              <a:gd name="connsiteX8" fmla="*/ 1391495 w 5322305"/>
              <a:gd name="connsiteY8" fmla="*/ 0 h 1170811"/>
              <a:gd name="connsiteX9" fmla="*/ 1391398 w 5322305"/>
              <a:gd name="connsiteY9" fmla="*/ 17 h 1170811"/>
              <a:gd name="connsiteX10" fmla="*/ 622687 w 5322305"/>
              <a:gd name="connsiteY10" fmla="*/ 17 h 1170811"/>
              <a:gd name="connsiteX11" fmla="*/ 622687 w 5322305"/>
              <a:gd name="connsiteY11" fmla="*/ 0 h 1170811"/>
              <a:gd name="connsiteX12" fmla="*/ 554771 w 5322305"/>
              <a:gd name="connsiteY12" fmla="*/ 0 h 1170811"/>
              <a:gd name="connsiteX13" fmla="*/ 447036 w 5322305"/>
              <a:gd name="connsiteY13" fmla="*/ 10860 h 1170811"/>
              <a:gd name="connsiteX14" fmla="*/ 9190 w 5322305"/>
              <a:gd name="connsiteY14" fmla="*/ 448706 h 1170811"/>
              <a:gd name="connsiteX15" fmla="*/ 0 w 5322305"/>
              <a:gd name="connsiteY15" fmla="*/ 539875 h 1170811"/>
              <a:gd name="connsiteX16" fmla="*/ 0 w 5322305"/>
              <a:gd name="connsiteY16" fmla="*/ 1170811 h 1170811"/>
              <a:gd name="connsiteX17" fmla="*/ 622687 w 5322305"/>
              <a:gd name="connsiteY17" fmla="*/ 1170811 h 1170811"/>
              <a:gd name="connsiteX18" fmla="*/ 622687 w 5322305"/>
              <a:gd name="connsiteY18" fmla="*/ 1170796 h 1170811"/>
              <a:gd name="connsiteX19" fmla="*/ 990810 w 5322305"/>
              <a:gd name="connsiteY19" fmla="*/ 1170796 h 1170811"/>
              <a:gd name="connsiteX20" fmla="*/ 991511 w 5322305"/>
              <a:gd name="connsiteY20" fmla="*/ 1170796 h 1170811"/>
              <a:gd name="connsiteX21" fmla="*/ 991511 w 5322305"/>
              <a:gd name="connsiteY21" fmla="*/ 1170811 h 1170811"/>
              <a:gd name="connsiteX22" fmla="*/ 1536378 w 5322305"/>
              <a:gd name="connsiteY22" fmla="*/ 1170811 h 1170811"/>
              <a:gd name="connsiteX23" fmla="*/ 2110971 w 5322305"/>
              <a:gd name="connsiteY23" fmla="*/ 1170811 h 1170811"/>
              <a:gd name="connsiteX24" fmla="*/ 2655838 w 5322305"/>
              <a:gd name="connsiteY24" fmla="*/ 1170811 h 1170811"/>
              <a:gd name="connsiteX25" fmla="*/ 2655838 w 5322305"/>
              <a:gd name="connsiteY25" fmla="*/ 1170796 h 1170811"/>
              <a:gd name="connsiteX26" fmla="*/ 3023961 w 5322305"/>
              <a:gd name="connsiteY26" fmla="*/ 1170796 h 1170811"/>
              <a:gd name="connsiteX27" fmla="*/ 3024662 w 5322305"/>
              <a:gd name="connsiteY27" fmla="*/ 1170796 h 1170811"/>
              <a:gd name="connsiteX28" fmla="*/ 3024662 w 5322305"/>
              <a:gd name="connsiteY28" fmla="*/ 1170811 h 1170811"/>
              <a:gd name="connsiteX29" fmla="*/ 4144122 w 5322305"/>
              <a:gd name="connsiteY29" fmla="*/ 1170811 h 1170811"/>
              <a:gd name="connsiteX30" fmla="*/ 4144122 w 5322305"/>
              <a:gd name="connsiteY30" fmla="*/ 1170796 h 1170811"/>
              <a:gd name="connsiteX31" fmla="*/ 5322305 w 5322305"/>
              <a:gd name="connsiteY31" fmla="*/ 1170796 h 1170811"/>
              <a:gd name="connsiteX32" fmla="*/ 5322305 w 5322305"/>
              <a:gd name="connsiteY32" fmla="*/ 17 h 1170811"/>
              <a:gd name="connsiteX33" fmla="*/ 4144122 w 5322305"/>
              <a:gd name="connsiteY33" fmla="*/ 17 h 1170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5322305" h="1170811">
                <a:moveTo>
                  <a:pt x="4144122" y="0"/>
                </a:moveTo>
                <a:lnTo>
                  <a:pt x="3424647" y="0"/>
                </a:lnTo>
                <a:lnTo>
                  <a:pt x="3424550" y="17"/>
                </a:lnTo>
                <a:lnTo>
                  <a:pt x="3289156" y="17"/>
                </a:lnTo>
                <a:lnTo>
                  <a:pt x="2655838" y="17"/>
                </a:lnTo>
                <a:lnTo>
                  <a:pt x="2655838" y="0"/>
                </a:lnTo>
                <a:lnTo>
                  <a:pt x="2110971" y="0"/>
                </a:lnTo>
                <a:lnTo>
                  <a:pt x="1936363" y="0"/>
                </a:lnTo>
                <a:lnTo>
                  <a:pt x="1391495" y="0"/>
                </a:lnTo>
                <a:lnTo>
                  <a:pt x="1391398" y="17"/>
                </a:lnTo>
                <a:lnTo>
                  <a:pt x="622687" y="17"/>
                </a:lnTo>
                <a:lnTo>
                  <a:pt x="622687" y="0"/>
                </a:lnTo>
                <a:lnTo>
                  <a:pt x="554771" y="0"/>
                </a:lnTo>
                <a:lnTo>
                  <a:pt x="447036" y="10860"/>
                </a:lnTo>
                <a:cubicBezTo>
                  <a:pt x="227263" y="55832"/>
                  <a:pt x="54163" y="228933"/>
                  <a:pt x="9190" y="448706"/>
                </a:cubicBezTo>
                <a:lnTo>
                  <a:pt x="0" y="539875"/>
                </a:lnTo>
                <a:lnTo>
                  <a:pt x="0" y="1170811"/>
                </a:lnTo>
                <a:lnTo>
                  <a:pt x="622687" y="1170811"/>
                </a:lnTo>
                <a:lnTo>
                  <a:pt x="622687" y="1170796"/>
                </a:lnTo>
                <a:lnTo>
                  <a:pt x="990810" y="1170796"/>
                </a:lnTo>
                <a:lnTo>
                  <a:pt x="991511" y="1170796"/>
                </a:lnTo>
                <a:lnTo>
                  <a:pt x="991511" y="1170811"/>
                </a:lnTo>
                <a:lnTo>
                  <a:pt x="1536378" y="1170811"/>
                </a:lnTo>
                <a:lnTo>
                  <a:pt x="2110971" y="1170811"/>
                </a:lnTo>
                <a:lnTo>
                  <a:pt x="2655838" y="1170811"/>
                </a:lnTo>
                <a:lnTo>
                  <a:pt x="2655838" y="1170796"/>
                </a:lnTo>
                <a:lnTo>
                  <a:pt x="3023961" y="1170796"/>
                </a:lnTo>
                <a:lnTo>
                  <a:pt x="3024662" y="1170796"/>
                </a:lnTo>
                <a:lnTo>
                  <a:pt x="3024662" y="1170811"/>
                </a:lnTo>
                <a:lnTo>
                  <a:pt x="4144122" y="1170811"/>
                </a:lnTo>
                <a:lnTo>
                  <a:pt x="4144122" y="1170796"/>
                </a:lnTo>
                <a:lnTo>
                  <a:pt x="5322305" y="1170796"/>
                </a:lnTo>
                <a:lnTo>
                  <a:pt x="5322305" y="17"/>
                </a:lnTo>
                <a:lnTo>
                  <a:pt x="4144122" y="17"/>
                </a:lnTo>
                <a:close/>
              </a:path>
            </a:pathLst>
          </a:custGeom>
          <a:solidFill>
            <a:srgbClr val="66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r>
              <a:rPr lang="zh-TW" altLang="en-US" sz="2400">
                <a:solidFill>
                  <a:srgbClr val="000000"/>
                </a:solidFill>
                <a:ea typeface="微軟正黑體 Light"/>
              </a:rPr>
              <a:t>整合式開發環境</a:t>
            </a:r>
            <a:endParaRPr lang="en-US" altLang="zh-TW" sz="2400">
              <a:solidFill>
                <a:srgbClr val="000000"/>
              </a:solidFill>
              <a:ea typeface="微軟正黑體 Light"/>
            </a:endParaRPr>
          </a:p>
          <a:p>
            <a:pPr algn="ctr">
              <a:defRPr/>
            </a:pPr>
            <a:r>
              <a:rPr lang="en-US" altLang="zh-TW" sz="2400">
                <a:solidFill>
                  <a:srgbClr val="000000"/>
                </a:solidFill>
                <a:ea typeface="微軟正黑體 Light"/>
              </a:rPr>
              <a:t>(Integrated</a:t>
            </a:r>
            <a:r>
              <a:rPr lang="zh-TW" altLang="en-US" sz="2400">
                <a:solidFill>
                  <a:srgbClr val="000000"/>
                </a:solidFill>
                <a:ea typeface="微軟正黑體 Light"/>
              </a:rPr>
              <a:t> </a:t>
            </a:r>
            <a:r>
              <a:rPr lang="en-US" altLang="zh-TW" sz="2400">
                <a:solidFill>
                  <a:srgbClr val="000000"/>
                </a:solidFill>
                <a:ea typeface="微軟正黑體 Light"/>
              </a:rPr>
              <a:t>Development </a:t>
            </a:r>
          </a:p>
          <a:p>
            <a:pPr algn="ctr">
              <a:defRPr/>
            </a:pPr>
            <a:r>
              <a:rPr lang="en-US" altLang="zh-TW" sz="2400">
                <a:solidFill>
                  <a:srgbClr val="000000"/>
                </a:solidFill>
                <a:ea typeface="微軟正黑體 Light"/>
              </a:rPr>
              <a:t>Environment</a:t>
            </a:r>
            <a:r>
              <a:rPr lang="zh-TW" altLang="en-US" sz="2400">
                <a:solidFill>
                  <a:srgbClr val="000000"/>
                </a:solidFill>
                <a:ea typeface="微軟正黑體 Light"/>
              </a:rPr>
              <a:t>，簡稱 </a:t>
            </a:r>
            <a:r>
              <a:rPr lang="en-US" altLang="zh-TW" sz="2400">
                <a:solidFill>
                  <a:srgbClr val="000000"/>
                </a:solidFill>
                <a:ea typeface="微軟正黑體 Light"/>
              </a:rPr>
              <a:t>IDE)</a:t>
            </a:r>
            <a:endParaRPr lang="zh-TW" altLang="en-US" sz="2400">
              <a:solidFill>
                <a:srgbClr val="000000"/>
              </a:solidFill>
              <a:ea typeface="微軟正黑體 Light"/>
            </a:endParaRP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C6EF49CE-180F-4BB6-8367-58B7A15F2BE7}"/>
              </a:ext>
            </a:extLst>
          </p:cNvPr>
          <p:cNvSpPr/>
          <p:nvPr/>
        </p:nvSpPr>
        <p:spPr>
          <a:xfrm>
            <a:off x="10221362" y="1186005"/>
            <a:ext cx="1693753" cy="883818"/>
          </a:xfrm>
          <a:prstGeom prst="roundRect">
            <a:avLst/>
          </a:prstGeom>
          <a:solidFill>
            <a:srgbClr val="CCECFF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>
                <a:solidFill>
                  <a:srgbClr val="FF0000"/>
                </a:solidFill>
              </a:rPr>
              <a:t>功能多</a:t>
            </a:r>
            <a:endParaRPr lang="en-US" altLang="zh-TW" sz="2800">
              <a:solidFill>
                <a:srgbClr val="FF0000"/>
              </a:solidFill>
            </a:endParaRPr>
          </a:p>
          <a:p>
            <a:pPr algn="ctr"/>
            <a:r>
              <a:rPr lang="zh-TW" altLang="en-US" sz="2800">
                <a:solidFill>
                  <a:srgbClr val="FF0000"/>
                </a:solidFill>
              </a:rPr>
              <a:t>不易上手</a:t>
            </a:r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B7F73429-E3C6-4487-9677-2AAEDEA43F8F}"/>
              </a:ext>
            </a:extLst>
          </p:cNvPr>
          <p:cNvSpPr/>
          <p:nvPr/>
        </p:nvSpPr>
        <p:spPr>
          <a:xfrm>
            <a:off x="276885" y="1186005"/>
            <a:ext cx="1693753" cy="883818"/>
          </a:xfrm>
          <a:prstGeom prst="roundRect">
            <a:avLst/>
          </a:prstGeom>
          <a:solidFill>
            <a:srgbClr val="CCFFCC"/>
          </a:solidFill>
          <a:ln w="38100">
            <a:solidFill>
              <a:srgbClr val="66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>
                <a:solidFill>
                  <a:srgbClr val="FF0000"/>
                </a:solidFill>
              </a:rPr>
              <a:t>功能少</a:t>
            </a:r>
            <a:endParaRPr lang="en-US" altLang="zh-TW" sz="2800">
              <a:solidFill>
                <a:srgbClr val="FF0000"/>
              </a:solidFill>
            </a:endParaRPr>
          </a:p>
          <a:p>
            <a:pPr algn="ctr"/>
            <a:r>
              <a:rPr lang="zh-TW" altLang="en-US" sz="2800">
                <a:solidFill>
                  <a:srgbClr val="FF0000"/>
                </a:solidFill>
              </a:rPr>
              <a:t>易上手</a:t>
            </a:r>
          </a:p>
        </p:txBody>
      </p:sp>
    </p:spTree>
    <p:extLst>
      <p:ext uri="{BB962C8B-B14F-4D97-AF65-F5344CB8AC3E}">
        <p14:creationId xmlns:p14="http://schemas.microsoft.com/office/powerpoint/2010/main" val="1897395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2EE2D1-8102-410E-A569-41AEBA690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第一個</a:t>
            </a:r>
            <a:r>
              <a:rPr lang="en-US" altLang="zh-TW" dirty="0"/>
              <a:t>Java</a:t>
            </a:r>
            <a:r>
              <a:rPr lang="zh-TW" altLang="en-US"/>
              <a:t>程式</a:t>
            </a:r>
          </a:p>
        </p:txBody>
      </p:sp>
      <p:sp>
        <p:nvSpPr>
          <p:cNvPr id="59" name="手繪多邊形: 圖案 58">
            <a:extLst>
              <a:ext uri="{FF2B5EF4-FFF2-40B4-BE49-F238E27FC236}">
                <a16:creationId xmlns:a16="http://schemas.microsoft.com/office/drawing/2014/main" id="{B2F66653-5C5E-43AC-B919-CC11952AEAD2}"/>
              </a:ext>
            </a:extLst>
          </p:cNvPr>
          <p:cNvSpPr/>
          <p:nvPr/>
        </p:nvSpPr>
        <p:spPr>
          <a:xfrm>
            <a:off x="782750" y="1729431"/>
            <a:ext cx="5322305" cy="1170811"/>
          </a:xfrm>
          <a:custGeom>
            <a:avLst/>
            <a:gdLst>
              <a:gd name="connsiteX0" fmla="*/ 554771 w 5322305"/>
              <a:gd name="connsiteY0" fmla="*/ 0 h 1170811"/>
              <a:gd name="connsiteX1" fmla="*/ 622687 w 5322305"/>
              <a:gd name="connsiteY1" fmla="*/ 0 h 1170811"/>
              <a:gd name="connsiteX2" fmla="*/ 622687 w 5322305"/>
              <a:gd name="connsiteY2" fmla="*/ 17 h 1170811"/>
              <a:gd name="connsiteX3" fmla="*/ 1391398 w 5322305"/>
              <a:gd name="connsiteY3" fmla="*/ 17 h 1170811"/>
              <a:gd name="connsiteX4" fmla="*/ 1391495 w 5322305"/>
              <a:gd name="connsiteY4" fmla="*/ 0 h 1170811"/>
              <a:gd name="connsiteX5" fmla="*/ 1936363 w 5322305"/>
              <a:gd name="connsiteY5" fmla="*/ 0 h 1170811"/>
              <a:gd name="connsiteX6" fmla="*/ 2110971 w 5322305"/>
              <a:gd name="connsiteY6" fmla="*/ 0 h 1170811"/>
              <a:gd name="connsiteX7" fmla="*/ 2292774 w 5322305"/>
              <a:gd name="connsiteY7" fmla="*/ 0 h 1170811"/>
              <a:gd name="connsiteX8" fmla="*/ 2292774 w 5322305"/>
              <a:gd name="connsiteY8" fmla="*/ 17 h 1170811"/>
              <a:gd name="connsiteX9" fmla="*/ 2655838 w 5322305"/>
              <a:gd name="connsiteY9" fmla="*/ 17 h 1170811"/>
              <a:gd name="connsiteX10" fmla="*/ 2655838 w 5322305"/>
              <a:gd name="connsiteY10" fmla="*/ 17 h 1170811"/>
              <a:gd name="connsiteX11" fmla="*/ 3289156 w 5322305"/>
              <a:gd name="connsiteY11" fmla="*/ 17 h 1170811"/>
              <a:gd name="connsiteX12" fmla="*/ 3424550 w 5322305"/>
              <a:gd name="connsiteY12" fmla="*/ 17 h 1170811"/>
              <a:gd name="connsiteX13" fmla="*/ 3424553 w 5322305"/>
              <a:gd name="connsiteY13" fmla="*/ 17 h 1170811"/>
              <a:gd name="connsiteX14" fmla="*/ 4144122 w 5322305"/>
              <a:gd name="connsiteY14" fmla="*/ 17 h 1170811"/>
              <a:gd name="connsiteX15" fmla="*/ 4144122 w 5322305"/>
              <a:gd name="connsiteY15" fmla="*/ 17 h 1170811"/>
              <a:gd name="connsiteX16" fmla="*/ 5322305 w 5322305"/>
              <a:gd name="connsiteY16" fmla="*/ 17 h 1170811"/>
              <a:gd name="connsiteX17" fmla="*/ 5322305 w 5322305"/>
              <a:gd name="connsiteY17" fmla="*/ 1170796 h 1170811"/>
              <a:gd name="connsiteX18" fmla="*/ 4144122 w 5322305"/>
              <a:gd name="connsiteY18" fmla="*/ 1170796 h 1170811"/>
              <a:gd name="connsiteX19" fmla="*/ 4144122 w 5322305"/>
              <a:gd name="connsiteY19" fmla="*/ 1170797 h 1170811"/>
              <a:gd name="connsiteX20" fmla="*/ 3024662 w 5322305"/>
              <a:gd name="connsiteY20" fmla="*/ 1170797 h 1170811"/>
              <a:gd name="connsiteX21" fmla="*/ 3024662 w 5322305"/>
              <a:gd name="connsiteY21" fmla="*/ 1170796 h 1170811"/>
              <a:gd name="connsiteX22" fmla="*/ 3023961 w 5322305"/>
              <a:gd name="connsiteY22" fmla="*/ 1170796 h 1170811"/>
              <a:gd name="connsiteX23" fmla="*/ 2655838 w 5322305"/>
              <a:gd name="connsiteY23" fmla="*/ 1170796 h 1170811"/>
              <a:gd name="connsiteX24" fmla="*/ 2655838 w 5322305"/>
              <a:gd name="connsiteY24" fmla="*/ 1170797 h 1170811"/>
              <a:gd name="connsiteX25" fmla="*/ 2292774 w 5322305"/>
              <a:gd name="connsiteY25" fmla="*/ 1170797 h 1170811"/>
              <a:gd name="connsiteX26" fmla="*/ 2292774 w 5322305"/>
              <a:gd name="connsiteY26" fmla="*/ 1170811 h 1170811"/>
              <a:gd name="connsiteX27" fmla="*/ 2110971 w 5322305"/>
              <a:gd name="connsiteY27" fmla="*/ 1170811 h 1170811"/>
              <a:gd name="connsiteX28" fmla="*/ 1536378 w 5322305"/>
              <a:gd name="connsiteY28" fmla="*/ 1170811 h 1170811"/>
              <a:gd name="connsiteX29" fmla="*/ 991511 w 5322305"/>
              <a:gd name="connsiteY29" fmla="*/ 1170811 h 1170811"/>
              <a:gd name="connsiteX30" fmla="*/ 991511 w 5322305"/>
              <a:gd name="connsiteY30" fmla="*/ 1170796 h 1170811"/>
              <a:gd name="connsiteX31" fmla="*/ 990810 w 5322305"/>
              <a:gd name="connsiteY31" fmla="*/ 1170796 h 1170811"/>
              <a:gd name="connsiteX32" fmla="*/ 622687 w 5322305"/>
              <a:gd name="connsiteY32" fmla="*/ 1170796 h 1170811"/>
              <a:gd name="connsiteX33" fmla="*/ 622687 w 5322305"/>
              <a:gd name="connsiteY33" fmla="*/ 1170811 h 1170811"/>
              <a:gd name="connsiteX34" fmla="*/ 0 w 5322305"/>
              <a:gd name="connsiteY34" fmla="*/ 1170811 h 1170811"/>
              <a:gd name="connsiteX35" fmla="*/ 0 w 5322305"/>
              <a:gd name="connsiteY35" fmla="*/ 539875 h 1170811"/>
              <a:gd name="connsiteX36" fmla="*/ 9190 w 5322305"/>
              <a:gd name="connsiteY36" fmla="*/ 448706 h 1170811"/>
              <a:gd name="connsiteX37" fmla="*/ 447036 w 5322305"/>
              <a:gd name="connsiteY37" fmla="*/ 10860 h 1170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5322305" h="1170811">
                <a:moveTo>
                  <a:pt x="554771" y="0"/>
                </a:moveTo>
                <a:lnTo>
                  <a:pt x="622687" y="0"/>
                </a:lnTo>
                <a:lnTo>
                  <a:pt x="622687" y="17"/>
                </a:lnTo>
                <a:lnTo>
                  <a:pt x="1391398" y="17"/>
                </a:lnTo>
                <a:lnTo>
                  <a:pt x="1391495" y="0"/>
                </a:lnTo>
                <a:lnTo>
                  <a:pt x="1936363" y="0"/>
                </a:lnTo>
                <a:lnTo>
                  <a:pt x="2110971" y="0"/>
                </a:lnTo>
                <a:lnTo>
                  <a:pt x="2292774" y="0"/>
                </a:lnTo>
                <a:lnTo>
                  <a:pt x="2292774" y="17"/>
                </a:lnTo>
                <a:lnTo>
                  <a:pt x="2655838" y="17"/>
                </a:lnTo>
                <a:lnTo>
                  <a:pt x="2655838" y="17"/>
                </a:lnTo>
                <a:lnTo>
                  <a:pt x="3289156" y="17"/>
                </a:lnTo>
                <a:lnTo>
                  <a:pt x="3424550" y="17"/>
                </a:lnTo>
                <a:lnTo>
                  <a:pt x="3424553" y="17"/>
                </a:lnTo>
                <a:lnTo>
                  <a:pt x="4144122" y="17"/>
                </a:lnTo>
                <a:lnTo>
                  <a:pt x="4144122" y="17"/>
                </a:lnTo>
                <a:lnTo>
                  <a:pt x="5322305" y="17"/>
                </a:lnTo>
                <a:lnTo>
                  <a:pt x="5322305" y="1170796"/>
                </a:lnTo>
                <a:lnTo>
                  <a:pt x="4144122" y="1170796"/>
                </a:lnTo>
                <a:lnTo>
                  <a:pt x="4144122" y="1170797"/>
                </a:lnTo>
                <a:lnTo>
                  <a:pt x="3024662" y="1170797"/>
                </a:lnTo>
                <a:lnTo>
                  <a:pt x="3024662" y="1170796"/>
                </a:lnTo>
                <a:lnTo>
                  <a:pt x="3023961" y="1170796"/>
                </a:lnTo>
                <a:lnTo>
                  <a:pt x="2655838" y="1170796"/>
                </a:lnTo>
                <a:lnTo>
                  <a:pt x="2655838" y="1170797"/>
                </a:lnTo>
                <a:lnTo>
                  <a:pt x="2292774" y="1170797"/>
                </a:lnTo>
                <a:lnTo>
                  <a:pt x="2292774" y="1170811"/>
                </a:lnTo>
                <a:lnTo>
                  <a:pt x="2110971" y="1170811"/>
                </a:lnTo>
                <a:lnTo>
                  <a:pt x="1536378" y="1170811"/>
                </a:lnTo>
                <a:lnTo>
                  <a:pt x="991511" y="1170811"/>
                </a:lnTo>
                <a:lnTo>
                  <a:pt x="991511" y="1170796"/>
                </a:lnTo>
                <a:lnTo>
                  <a:pt x="990810" y="1170796"/>
                </a:lnTo>
                <a:lnTo>
                  <a:pt x="622687" y="1170796"/>
                </a:lnTo>
                <a:lnTo>
                  <a:pt x="622687" y="1170811"/>
                </a:lnTo>
                <a:lnTo>
                  <a:pt x="0" y="1170811"/>
                </a:lnTo>
                <a:lnTo>
                  <a:pt x="0" y="539875"/>
                </a:lnTo>
                <a:lnTo>
                  <a:pt x="9190" y="448706"/>
                </a:lnTo>
                <a:cubicBezTo>
                  <a:pt x="54163" y="228933"/>
                  <a:pt x="227263" y="55832"/>
                  <a:pt x="447036" y="10860"/>
                </a:cubicBezTo>
                <a:close/>
              </a:path>
            </a:pathLst>
          </a:cu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微軟正黑體 Light"/>
                <a:cs typeface="+mn-cs"/>
              </a:rPr>
              <a:t>文字編輯器</a:t>
            </a:r>
            <a:endParaRPr kumimoji="0" lang="en-US" altLang="zh-TW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2400">
                <a:solidFill>
                  <a:srgbClr val="000000"/>
                </a:solidFill>
                <a:ea typeface="微軟正黑體 Light"/>
              </a:rPr>
              <a:t>(text editor)</a:t>
            </a: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微軟正黑體 Light"/>
              <a:cs typeface="+mn-cs"/>
            </a:endParaRPr>
          </a:p>
        </p:txBody>
      </p:sp>
      <p:sp>
        <p:nvSpPr>
          <p:cNvPr id="64" name="手繪多邊形: 圖案 63">
            <a:extLst>
              <a:ext uri="{FF2B5EF4-FFF2-40B4-BE49-F238E27FC236}">
                <a16:creationId xmlns:a16="http://schemas.microsoft.com/office/drawing/2014/main" id="{AA4EDEC6-8E80-411B-97A1-9C35C3D01867}"/>
              </a:ext>
            </a:extLst>
          </p:cNvPr>
          <p:cNvSpPr/>
          <p:nvPr/>
        </p:nvSpPr>
        <p:spPr>
          <a:xfrm flipH="1">
            <a:off x="776094" y="2899101"/>
            <a:ext cx="5324196" cy="3406416"/>
          </a:xfrm>
          <a:custGeom>
            <a:avLst/>
            <a:gdLst>
              <a:gd name="connsiteX0" fmla="*/ 5324196 w 5324196"/>
              <a:gd name="connsiteY0" fmla="*/ 0 h 3406416"/>
              <a:gd name="connsiteX1" fmla="*/ 2737726 w 5324196"/>
              <a:gd name="connsiteY1" fmla="*/ 0 h 3406416"/>
              <a:gd name="connsiteX2" fmla="*/ 2737726 w 5324196"/>
              <a:gd name="connsiteY2" fmla="*/ 1014 h 3406416"/>
              <a:gd name="connsiteX3" fmla="*/ 1509644 w 5324196"/>
              <a:gd name="connsiteY3" fmla="*/ 1014 h 3406416"/>
              <a:gd name="connsiteX4" fmla="*/ 1336745 w 5324196"/>
              <a:gd name="connsiteY4" fmla="*/ 1014 h 3406416"/>
              <a:gd name="connsiteX5" fmla="*/ 1891 w 5324196"/>
              <a:gd name="connsiteY5" fmla="*/ 1014 h 3406416"/>
              <a:gd name="connsiteX6" fmla="*/ 1891 w 5324196"/>
              <a:gd name="connsiteY6" fmla="*/ 2235620 h 3406416"/>
              <a:gd name="connsiteX7" fmla="*/ 0 w 5324196"/>
              <a:gd name="connsiteY7" fmla="*/ 2235620 h 3406416"/>
              <a:gd name="connsiteX8" fmla="*/ 0 w 5324196"/>
              <a:gd name="connsiteY8" fmla="*/ 3406399 h 3406416"/>
              <a:gd name="connsiteX9" fmla="*/ 1891 w 5324196"/>
              <a:gd name="connsiteY9" fmla="*/ 3406399 h 3406416"/>
              <a:gd name="connsiteX10" fmla="*/ 1891 w 5324196"/>
              <a:gd name="connsiteY10" fmla="*/ 3406414 h 3406416"/>
              <a:gd name="connsiteX11" fmla="*/ 1332361 w 5324196"/>
              <a:gd name="connsiteY11" fmla="*/ 3406414 h 3406416"/>
              <a:gd name="connsiteX12" fmla="*/ 1509644 w 5324196"/>
              <a:gd name="connsiteY12" fmla="*/ 3406414 h 3406416"/>
              <a:gd name="connsiteX13" fmla="*/ 2734876 w 5324196"/>
              <a:gd name="connsiteY13" fmla="*/ 3406414 h 3406416"/>
              <a:gd name="connsiteX14" fmla="*/ 2734876 w 5324196"/>
              <a:gd name="connsiteY14" fmla="*/ 3406416 h 3406416"/>
              <a:gd name="connsiteX15" fmla="*/ 3029531 w 5324196"/>
              <a:gd name="connsiteY15" fmla="*/ 3406416 h 3406416"/>
              <a:gd name="connsiteX16" fmla="*/ 3211334 w 5324196"/>
              <a:gd name="connsiteY16" fmla="*/ 3406416 h 3406416"/>
              <a:gd name="connsiteX17" fmla="*/ 3385942 w 5324196"/>
              <a:gd name="connsiteY17" fmla="*/ 3406416 h 3406416"/>
              <a:gd name="connsiteX18" fmla="*/ 3930810 w 5324196"/>
              <a:gd name="connsiteY18" fmla="*/ 3406416 h 3406416"/>
              <a:gd name="connsiteX19" fmla="*/ 4400049 w 5324196"/>
              <a:gd name="connsiteY19" fmla="*/ 3406416 h 3406416"/>
              <a:gd name="connsiteX20" fmla="*/ 4400461 w 5324196"/>
              <a:gd name="connsiteY20" fmla="*/ 3406399 h 3406416"/>
              <a:gd name="connsiteX21" fmla="*/ 4699618 w 5324196"/>
              <a:gd name="connsiteY21" fmla="*/ 3406399 h 3406416"/>
              <a:gd name="connsiteX22" fmla="*/ 4699618 w 5324196"/>
              <a:gd name="connsiteY22" fmla="*/ 3406416 h 3406416"/>
              <a:gd name="connsiteX23" fmla="*/ 4767534 w 5324196"/>
              <a:gd name="connsiteY23" fmla="*/ 3406416 h 3406416"/>
              <a:gd name="connsiteX24" fmla="*/ 4875269 w 5324196"/>
              <a:gd name="connsiteY24" fmla="*/ 3395556 h 3406416"/>
              <a:gd name="connsiteX25" fmla="*/ 5313115 w 5324196"/>
              <a:gd name="connsiteY25" fmla="*/ 2957710 h 3406416"/>
              <a:gd name="connsiteX26" fmla="*/ 5322305 w 5324196"/>
              <a:gd name="connsiteY26" fmla="*/ 2866541 h 3406416"/>
              <a:gd name="connsiteX27" fmla="*/ 5322305 w 5324196"/>
              <a:gd name="connsiteY27" fmla="*/ 2667054 h 3406416"/>
              <a:gd name="connsiteX28" fmla="*/ 5324196 w 5324196"/>
              <a:gd name="connsiteY28" fmla="*/ 2651735 h 3406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5324196" h="3406416">
                <a:moveTo>
                  <a:pt x="5324196" y="0"/>
                </a:moveTo>
                <a:lnTo>
                  <a:pt x="2737726" y="0"/>
                </a:lnTo>
                <a:lnTo>
                  <a:pt x="2737726" y="1014"/>
                </a:lnTo>
                <a:lnTo>
                  <a:pt x="1509644" y="1014"/>
                </a:lnTo>
                <a:lnTo>
                  <a:pt x="1336745" y="1014"/>
                </a:lnTo>
                <a:lnTo>
                  <a:pt x="1891" y="1014"/>
                </a:lnTo>
                <a:lnTo>
                  <a:pt x="1891" y="2235620"/>
                </a:lnTo>
                <a:lnTo>
                  <a:pt x="0" y="2235620"/>
                </a:lnTo>
                <a:lnTo>
                  <a:pt x="0" y="3406399"/>
                </a:lnTo>
                <a:lnTo>
                  <a:pt x="1891" y="3406399"/>
                </a:lnTo>
                <a:lnTo>
                  <a:pt x="1891" y="3406414"/>
                </a:lnTo>
                <a:lnTo>
                  <a:pt x="1332361" y="3406414"/>
                </a:lnTo>
                <a:lnTo>
                  <a:pt x="1509644" y="3406414"/>
                </a:lnTo>
                <a:lnTo>
                  <a:pt x="2734876" y="3406414"/>
                </a:lnTo>
                <a:lnTo>
                  <a:pt x="2734876" y="3406416"/>
                </a:lnTo>
                <a:lnTo>
                  <a:pt x="3029531" y="3406416"/>
                </a:lnTo>
                <a:lnTo>
                  <a:pt x="3211334" y="3406416"/>
                </a:lnTo>
                <a:lnTo>
                  <a:pt x="3385942" y="3406416"/>
                </a:lnTo>
                <a:lnTo>
                  <a:pt x="3930810" y="3406416"/>
                </a:lnTo>
                <a:lnTo>
                  <a:pt x="4400049" y="3406416"/>
                </a:lnTo>
                <a:lnTo>
                  <a:pt x="4400461" y="3406399"/>
                </a:lnTo>
                <a:lnTo>
                  <a:pt x="4699618" y="3406399"/>
                </a:lnTo>
                <a:lnTo>
                  <a:pt x="4699618" y="3406416"/>
                </a:lnTo>
                <a:lnTo>
                  <a:pt x="4767534" y="3406416"/>
                </a:lnTo>
                <a:lnTo>
                  <a:pt x="4875269" y="3395556"/>
                </a:lnTo>
                <a:cubicBezTo>
                  <a:pt x="5095042" y="3350584"/>
                  <a:pt x="5268142" y="3177483"/>
                  <a:pt x="5313115" y="2957710"/>
                </a:cubicBezTo>
                <a:lnTo>
                  <a:pt x="5322305" y="2866541"/>
                </a:lnTo>
                <a:lnTo>
                  <a:pt x="5322305" y="2667054"/>
                </a:lnTo>
                <a:lnTo>
                  <a:pt x="5324196" y="2651735"/>
                </a:lnTo>
                <a:close/>
              </a:path>
            </a:pathLst>
          </a:custGeom>
          <a:solidFill>
            <a:srgbClr val="CC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2400">
                <a:solidFill>
                  <a:srgbClr val="000000"/>
                </a:solidFill>
                <a:ea typeface="微軟正黑體 Light"/>
              </a:rPr>
              <a:t>顧名思義，用來編輯文字</a:t>
            </a:r>
            <a:endParaRPr lang="en-US" altLang="zh-TW" sz="2400">
              <a:solidFill>
                <a:srgbClr val="000000"/>
              </a:solidFill>
              <a:ea typeface="微軟正黑體 Light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2400">
                <a:solidFill>
                  <a:srgbClr val="000000"/>
                </a:solidFill>
                <a:ea typeface="微軟正黑體 Light"/>
              </a:rPr>
              <a:t>不限於程式語言，想寫什麼都可以</a:t>
            </a:r>
            <a:endParaRPr lang="en-US" altLang="zh-TW" sz="2400">
              <a:solidFill>
                <a:srgbClr val="000000"/>
              </a:solidFill>
              <a:ea typeface="微軟正黑體 Light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2400">
                <a:solidFill>
                  <a:srgbClr val="000000"/>
                </a:solidFill>
                <a:ea typeface="微軟正黑體 Light"/>
              </a:rPr>
              <a:t>如：</a:t>
            </a:r>
            <a:r>
              <a:rPr lang="en-US" altLang="zh-TW" sz="2400">
                <a:solidFill>
                  <a:srgbClr val="000000"/>
                </a:solidFill>
                <a:ea typeface="微軟正黑體 Light"/>
              </a:rPr>
              <a:t>vi</a:t>
            </a:r>
            <a:r>
              <a:rPr lang="zh-TW" altLang="en-US" sz="2400">
                <a:solidFill>
                  <a:srgbClr val="000000"/>
                </a:solidFill>
                <a:ea typeface="微軟正黑體 Light"/>
              </a:rPr>
              <a:t>、</a:t>
            </a:r>
            <a:r>
              <a:rPr lang="en-US" altLang="zh-TW" sz="2400">
                <a:solidFill>
                  <a:srgbClr val="000000"/>
                </a:solidFill>
                <a:ea typeface="微軟正黑體 Light"/>
              </a:rPr>
              <a:t>nano</a:t>
            </a:r>
            <a:r>
              <a:rPr lang="zh-TW" altLang="en-US" sz="2400">
                <a:solidFill>
                  <a:srgbClr val="000000"/>
                </a:solidFill>
                <a:ea typeface="微軟正黑體 Light"/>
              </a:rPr>
              <a:t>、</a:t>
            </a:r>
            <a:r>
              <a:rPr lang="en-US" altLang="zh-TW" sz="2400">
                <a:solidFill>
                  <a:srgbClr val="000000"/>
                </a:solidFill>
                <a:ea typeface="微軟正黑體 Light"/>
              </a:rPr>
              <a:t>emacs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2400">
                <a:solidFill>
                  <a:srgbClr val="000000"/>
                </a:solidFill>
                <a:ea typeface="微軟正黑體 Light"/>
              </a:rPr>
              <a:t>、</a:t>
            </a:r>
            <a:r>
              <a:rPr lang="en-US" altLang="zh-TW" sz="2400">
                <a:solidFill>
                  <a:srgbClr val="000000"/>
                </a:solidFill>
                <a:ea typeface="微軟正黑體 Light"/>
              </a:rPr>
              <a:t>notepad(Windows </a:t>
            </a:r>
            <a:r>
              <a:rPr lang="zh-TW" altLang="en-US" sz="2400">
                <a:solidFill>
                  <a:srgbClr val="000000"/>
                </a:solidFill>
                <a:ea typeface="微軟正黑體 Light"/>
              </a:rPr>
              <a:t>記事本</a:t>
            </a:r>
            <a:r>
              <a:rPr lang="en-US" altLang="zh-TW" sz="2400">
                <a:solidFill>
                  <a:srgbClr val="000000"/>
                </a:solidFill>
                <a:ea typeface="微軟正黑體 Light"/>
              </a:rPr>
              <a:t>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2400">
              <a:solidFill>
                <a:srgbClr val="000000"/>
              </a:solidFill>
              <a:ea typeface="微軟正黑體 Light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2400">
                <a:solidFill>
                  <a:srgbClr val="000000"/>
                </a:solidFill>
                <a:ea typeface="微軟正黑體 Light"/>
              </a:rPr>
              <a:t>有些還可以加入插件</a:t>
            </a:r>
            <a:r>
              <a:rPr lang="en-US" altLang="zh-TW" sz="2400">
                <a:solidFill>
                  <a:srgbClr val="000000"/>
                </a:solidFill>
                <a:ea typeface="微軟正黑體 Light"/>
              </a:rPr>
              <a:t>(plugin)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2400">
                <a:solidFill>
                  <a:srgbClr val="000000"/>
                </a:solidFill>
                <a:ea typeface="微軟正黑體 Light"/>
              </a:rPr>
              <a:t>實現有自動補全</a:t>
            </a:r>
            <a:r>
              <a:rPr lang="en-US" altLang="zh-TW" sz="2400">
                <a:solidFill>
                  <a:srgbClr val="000000"/>
                </a:solidFill>
                <a:ea typeface="微軟正黑體 Light"/>
              </a:rPr>
              <a:t>(auto-complete)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2400">
                <a:solidFill>
                  <a:srgbClr val="000000"/>
                </a:solidFill>
                <a:ea typeface="微軟正黑體 Light"/>
              </a:rPr>
              <a:t>如：</a:t>
            </a:r>
            <a:r>
              <a:rPr lang="en-US" altLang="zh-TW" sz="2400">
                <a:solidFill>
                  <a:srgbClr val="000000"/>
                </a:solidFill>
                <a:ea typeface="微軟正黑體 Light"/>
              </a:rPr>
              <a:t>Vim</a:t>
            </a:r>
            <a:r>
              <a:rPr lang="zh-TW" altLang="en-US" sz="2400">
                <a:solidFill>
                  <a:srgbClr val="000000"/>
                </a:solidFill>
                <a:ea typeface="微軟正黑體 Light"/>
              </a:rPr>
              <a:t>、</a:t>
            </a:r>
            <a:r>
              <a:rPr lang="en-US" altLang="zh-TW" sz="2400">
                <a:solidFill>
                  <a:srgbClr val="000000"/>
                </a:solidFill>
                <a:ea typeface="微軟正黑體 Light"/>
              </a:rPr>
              <a:t>Neovim</a:t>
            </a:r>
            <a:r>
              <a:rPr lang="zh-TW" altLang="en-US" sz="2400">
                <a:solidFill>
                  <a:srgbClr val="000000"/>
                </a:solidFill>
                <a:ea typeface="微軟正黑體 Light"/>
              </a:rPr>
              <a:t>、</a:t>
            </a:r>
            <a:r>
              <a:rPr lang="en-US" altLang="zh-TW" sz="2400">
                <a:solidFill>
                  <a:srgbClr val="000000"/>
                </a:solidFill>
                <a:ea typeface="微軟正黑體 Light"/>
              </a:rPr>
              <a:t>Notepad++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2400">
                <a:solidFill>
                  <a:srgbClr val="000000"/>
                </a:solidFill>
                <a:ea typeface="微軟正黑體 Light"/>
              </a:rPr>
              <a:t>、</a:t>
            </a:r>
            <a:r>
              <a:rPr lang="en-US" altLang="zh-TW" sz="2400">
                <a:solidFill>
                  <a:srgbClr val="000000"/>
                </a:solidFill>
                <a:ea typeface="微軟正黑體 Light"/>
              </a:rPr>
              <a:t>Python IDLE</a:t>
            </a:r>
            <a:r>
              <a:rPr lang="zh-TW" altLang="en-US" sz="2400">
                <a:solidFill>
                  <a:srgbClr val="000000"/>
                </a:solidFill>
                <a:ea typeface="微軟正黑體 Light"/>
              </a:rPr>
              <a:t>、</a:t>
            </a:r>
            <a:r>
              <a:rPr lang="en-US" altLang="zh-TW" sz="2400">
                <a:solidFill>
                  <a:srgbClr val="000000"/>
                </a:solidFill>
                <a:ea typeface="微軟正黑體 Light"/>
              </a:rPr>
              <a:t>Atom</a:t>
            </a:r>
            <a:r>
              <a:rPr lang="zh-TW" altLang="en-US" sz="2400">
                <a:solidFill>
                  <a:srgbClr val="000000"/>
                </a:solidFill>
                <a:ea typeface="微軟正黑體 Light"/>
              </a:rPr>
              <a:t>、</a:t>
            </a:r>
            <a:r>
              <a:rPr lang="en-US" altLang="zh-TW" sz="2400">
                <a:solidFill>
                  <a:srgbClr val="000000"/>
                </a:solidFill>
                <a:ea typeface="微軟正黑體 Light"/>
              </a:rPr>
              <a:t>VScode</a:t>
            </a:r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B7F73429-E3C6-4487-9677-2AAEDEA43F8F}"/>
              </a:ext>
            </a:extLst>
          </p:cNvPr>
          <p:cNvSpPr/>
          <p:nvPr/>
        </p:nvSpPr>
        <p:spPr>
          <a:xfrm>
            <a:off x="276885" y="1186005"/>
            <a:ext cx="1693753" cy="883818"/>
          </a:xfrm>
          <a:prstGeom prst="roundRect">
            <a:avLst/>
          </a:prstGeom>
          <a:solidFill>
            <a:srgbClr val="CCFFCC"/>
          </a:solidFill>
          <a:ln w="38100">
            <a:solidFill>
              <a:srgbClr val="66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>
                <a:solidFill>
                  <a:srgbClr val="FF0000"/>
                </a:solidFill>
              </a:rPr>
              <a:t>功能少</a:t>
            </a:r>
            <a:endParaRPr lang="en-US" altLang="zh-TW" sz="2800">
              <a:solidFill>
                <a:srgbClr val="FF0000"/>
              </a:solidFill>
            </a:endParaRPr>
          </a:p>
          <a:p>
            <a:pPr algn="ctr"/>
            <a:r>
              <a:rPr lang="zh-TW" altLang="en-US" sz="2800">
                <a:solidFill>
                  <a:srgbClr val="FF0000"/>
                </a:solidFill>
              </a:rPr>
              <a:t>易上手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9B99904-FBBB-4D54-8F74-CEC9E926EE7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9302"/>
          <a:stretch/>
        </p:blipFill>
        <p:spPr>
          <a:xfrm>
            <a:off x="6678583" y="1349189"/>
            <a:ext cx="5006276" cy="2359308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B1328C0B-D208-4786-B17A-2E8D13BE8C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3818" y="3816093"/>
            <a:ext cx="5006276" cy="2951567"/>
          </a:xfrm>
          <a:prstGeom prst="rect">
            <a:avLst/>
          </a:prstGeom>
        </p:spPr>
      </p:pic>
      <p:sp>
        <p:nvSpPr>
          <p:cNvPr id="7" name="矩形: 圓角 6">
            <a:extLst>
              <a:ext uri="{FF2B5EF4-FFF2-40B4-BE49-F238E27FC236}">
                <a16:creationId xmlns:a16="http://schemas.microsoft.com/office/drawing/2014/main" id="{3CAC09E7-9B13-40DC-8EC7-33A125D44853}"/>
              </a:ext>
            </a:extLst>
          </p:cNvPr>
          <p:cNvSpPr/>
          <p:nvPr/>
        </p:nvSpPr>
        <p:spPr>
          <a:xfrm>
            <a:off x="2688879" y="5567882"/>
            <a:ext cx="1095470" cy="28065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7ADB14E2-EE2B-4C2C-A24C-97E3078BEDFF}"/>
              </a:ext>
            </a:extLst>
          </p:cNvPr>
          <p:cNvSpPr/>
          <p:nvPr/>
        </p:nvSpPr>
        <p:spPr>
          <a:xfrm>
            <a:off x="4600739" y="5936699"/>
            <a:ext cx="1095470" cy="28065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9282E3E2-18BD-4929-A227-AD00F83AC6AE}"/>
              </a:ext>
            </a:extLst>
          </p:cNvPr>
          <p:cNvCxnSpPr>
            <a:cxnSpLocks/>
            <a:stCxn id="7" idx="3"/>
            <a:endCxn id="4" idx="1"/>
          </p:cNvCxnSpPr>
          <p:nvPr/>
        </p:nvCxnSpPr>
        <p:spPr>
          <a:xfrm flipV="1">
            <a:off x="3784349" y="2528843"/>
            <a:ext cx="2894234" cy="317936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4C9F2006-9565-41F1-8391-396D103DB0EA}"/>
              </a:ext>
            </a:extLst>
          </p:cNvPr>
          <p:cNvCxnSpPr>
            <a:stCxn id="13" idx="3"/>
            <a:endCxn id="6" idx="1"/>
          </p:cNvCxnSpPr>
          <p:nvPr/>
        </p:nvCxnSpPr>
        <p:spPr>
          <a:xfrm flipV="1">
            <a:off x="5696209" y="5291877"/>
            <a:ext cx="977609" cy="78515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192182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med" p14:dur="700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3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300"/>
                            </p:stCondLst>
                            <p:childTnLst>
                              <p:par>
                                <p:cTn id="1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8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2EE2D1-8102-410E-A569-41AEBA690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第一個</a:t>
            </a:r>
            <a:r>
              <a:rPr lang="en-US" altLang="zh-TW" dirty="0"/>
              <a:t>Java</a:t>
            </a:r>
            <a:r>
              <a:rPr lang="zh-TW" altLang="en-US"/>
              <a:t>程式</a:t>
            </a:r>
          </a:p>
        </p:txBody>
      </p:sp>
      <p:sp>
        <p:nvSpPr>
          <p:cNvPr id="55" name="手繪多邊形: 圖案 54">
            <a:extLst>
              <a:ext uri="{FF2B5EF4-FFF2-40B4-BE49-F238E27FC236}">
                <a16:creationId xmlns:a16="http://schemas.microsoft.com/office/drawing/2014/main" id="{5F34081B-DB12-4B80-8E87-A2E7A2797FDB}"/>
              </a:ext>
            </a:extLst>
          </p:cNvPr>
          <p:cNvSpPr/>
          <p:nvPr/>
        </p:nvSpPr>
        <p:spPr>
          <a:xfrm>
            <a:off x="6093602" y="2899101"/>
            <a:ext cx="5322305" cy="3406416"/>
          </a:xfrm>
          <a:custGeom>
            <a:avLst/>
            <a:gdLst>
              <a:gd name="connsiteX0" fmla="*/ 0 w 5322305"/>
              <a:gd name="connsiteY0" fmla="*/ 0 h 3406416"/>
              <a:gd name="connsiteX1" fmla="*/ 5322305 w 5322305"/>
              <a:gd name="connsiteY1" fmla="*/ 0 h 3406416"/>
              <a:gd name="connsiteX2" fmla="*/ 5322305 w 5322305"/>
              <a:gd name="connsiteY2" fmla="*/ 2866540 h 3406416"/>
              <a:gd name="connsiteX3" fmla="*/ 5313115 w 5322305"/>
              <a:gd name="connsiteY3" fmla="*/ 2957709 h 3406416"/>
              <a:gd name="connsiteX4" fmla="*/ 4875269 w 5322305"/>
              <a:gd name="connsiteY4" fmla="*/ 3395555 h 3406416"/>
              <a:gd name="connsiteX5" fmla="*/ 4767524 w 5322305"/>
              <a:gd name="connsiteY5" fmla="*/ 3406416 h 3406416"/>
              <a:gd name="connsiteX6" fmla="*/ 0 w 5322305"/>
              <a:gd name="connsiteY6" fmla="*/ 3406416 h 3406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322305" h="3406416">
                <a:moveTo>
                  <a:pt x="0" y="0"/>
                </a:moveTo>
                <a:lnTo>
                  <a:pt x="5322305" y="0"/>
                </a:lnTo>
                <a:lnTo>
                  <a:pt x="5322305" y="2866540"/>
                </a:lnTo>
                <a:lnTo>
                  <a:pt x="5313115" y="2957709"/>
                </a:lnTo>
                <a:cubicBezTo>
                  <a:pt x="5268142" y="3177482"/>
                  <a:pt x="5095042" y="3350583"/>
                  <a:pt x="4875269" y="3395555"/>
                </a:cubicBezTo>
                <a:lnTo>
                  <a:pt x="4767524" y="3406416"/>
                </a:lnTo>
                <a:lnTo>
                  <a:pt x="0" y="3406416"/>
                </a:lnTo>
                <a:close/>
              </a:path>
            </a:pathLst>
          </a:custGeom>
          <a:solidFill>
            <a:srgbClr val="CCE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微軟正黑體 Light"/>
                <a:cs typeface="+mn-cs"/>
              </a:rPr>
              <a:t>通常是針對特定的程式語言設計</a:t>
            </a:r>
            <a:endParaRPr kumimoji="0" lang="en-US" altLang="zh-TW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微軟正黑體 Light"/>
                <a:cs typeface="+mn-cs"/>
              </a:rPr>
              <a:t>並且整合了許多東西，包含：</a:t>
            </a:r>
            <a:endParaRPr kumimoji="0" lang="en-US" altLang="zh-TW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微軟正黑體 Light"/>
                <a:cs typeface="+mn-cs"/>
              </a:rPr>
              <a:t>文字編輯器、除錯器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微軟正黑體 Light"/>
                <a:cs typeface="+mn-cs"/>
              </a:rPr>
              <a:t>(debugger)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微軟正黑體 Light"/>
                <a:cs typeface="+mn-cs"/>
              </a:rPr>
              <a:t>、</a:t>
            </a:r>
            <a:endParaRPr kumimoji="0" lang="en-US" altLang="zh-TW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微軟正黑體 Light"/>
                <a:cs typeface="+mn-cs"/>
              </a:rPr>
              <a:t>自動組建工具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微軟正黑體 Light"/>
                <a:cs typeface="+mn-cs"/>
              </a:rPr>
              <a:t>(build automation)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2400">
                <a:solidFill>
                  <a:srgbClr val="000000"/>
                </a:solidFill>
                <a:ea typeface="微軟正黑體 Light"/>
              </a:rPr>
              <a:t>，部分還有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微軟正黑體 Light"/>
                <a:cs typeface="+mn-cs"/>
              </a:rPr>
              <a:t>版本控制系統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微軟正黑體 Light"/>
                <a:cs typeface="+mn-cs"/>
              </a:rPr>
              <a:t>(Version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微軟正黑體 Light"/>
                <a:cs typeface="+mn-cs"/>
              </a:rPr>
              <a:t>Control</a:t>
            </a:r>
            <a:r>
              <a:rPr lang="zh-TW" altLang="en-US" sz="2400">
                <a:solidFill>
                  <a:srgbClr val="000000"/>
                </a:solidFill>
                <a:ea typeface="微軟正黑體 Light"/>
              </a:rPr>
              <a:t> 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微軟正黑體 Light"/>
                <a:cs typeface="+mn-cs"/>
              </a:rPr>
              <a:t>System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微軟正黑體 Light"/>
                <a:cs typeface="+mn-cs"/>
              </a:rPr>
              <a:t>，簡稱 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微軟正黑體 Light"/>
                <a:cs typeface="+mn-cs"/>
              </a:rPr>
              <a:t>VCS)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微軟正黑體 Light"/>
                <a:cs typeface="+mn-cs"/>
              </a:rPr>
              <a:t>如：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微軟正黑體 Light"/>
                <a:cs typeface="+mn-cs"/>
              </a:rPr>
              <a:t>PyCharm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微軟正黑體 Light"/>
                <a:cs typeface="+mn-cs"/>
              </a:rPr>
              <a:t>、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微軟正黑體 Light"/>
                <a:cs typeface="+mn-cs"/>
              </a:rPr>
              <a:t>Visual Studio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微軟正黑體 Light"/>
                <a:cs typeface="+mn-cs"/>
              </a:rPr>
              <a:t>、</a:t>
            </a:r>
            <a:endParaRPr kumimoji="0" lang="en-US" altLang="zh-TW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微軟正黑體 Light"/>
                <a:cs typeface="+mn-cs"/>
              </a:rPr>
              <a:t>Code::Blocks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微軟正黑體 Light"/>
                <a:cs typeface="+mn-cs"/>
              </a:rPr>
              <a:t>、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微軟正黑體 Light"/>
                <a:cs typeface="+mn-cs"/>
              </a:rPr>
              <a:t>Dev-C++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微軟正黑體 Light"/>
                <a:cs typeface="+mn-cs"/>
              </a:rPr>
              <a:t>、</a:t>
            </a:r>
            <a:endParaRPr kumimoji="0" lang="en-US" altLang="zh-TW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微軟正黑體 Light"/>
                <a:cs typeface="+mn-cs"/>
              </a:rPr>
              <a:t>Eclipse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微軟正黑體 Light"/>
                <a:cs typeface="+mn-cs"/>
              </a:rPr>
              <a:t>、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微軟正黑體 Light"/>
                <a:cs typeface="+mn-cs"/>
              </a:rPr>
              <a:t>IntellJ IDEA</a:t>
            </a:r>
          </a:p>
        </p:txBody>
      </p:sp>
      <p:sp>
        <p:nvSpPr>
          <p:cNvPr id="57" name="手繪多邊形: 圖案 56">
            <a:extLst>
              <a:ext uri="{FF2B5EF4-FFF2-40B4-BE49-F238E27FC236}">
                <a16:creationId xmlns:a16="http://schemas.microsoft.com/office/drawing/2014/main" id="{BAADF7A2-0A97-4D21-A287-49A9A78FB2EC}"/>
              </a:ext>
            </a:extLst>
          </p:cNvPr>
          <p:cNvSpPr/>
          <p:nvPr/>
        </p:nvSpPr>
        <p:spPr>
          <a:xfrm flipH="1">
            <a:off x="6093602" y="1729430"/>
            <a:ext cx="5322305" cy="1170811"/>
          </a:xfrm>
          <a:custGeom>
            <a:avLst/>
            <a:gdLst>
              <a:gd name="connsiteX0" fmla="*/ 4144122 w 5322305"/>
              <a:gd name="connsiteY0" fmla="*/ 0 h 1170811"/>
              <a:gd name="connsiteX1" fmla="*/ 3424647 w 5322305"/>
              <a:gd name="connsiteY1" fmla="*/ 0 h 1170811"/>
              <a:gd name="connsiteX2" fmla="*/ 3424550 w 5322305"/>
              <a:gd name="connsiteY2" fmla="*/ 17 h 1170811"/>
              <a:gd name="connsiteX3" fmla="*/ 3289156 w 5322305"/>
              <a:gd name="connsiteY3" fmla="*/ 17 h 1170811"/>
              <a:gd name="connsiteX4" fmla="*/ 2655838 w 5322305"/>
              <a:gd name="connsiteY4" fmla="*/ 17 h 1170811"/>
              <a:gd name="connsiteX5" fmla="*/ 2655838 w 5322305"/>
              <a:gd name="connsiteY5" fmla="*/ 0 h 1170811"/>
              <a:gd name="connsiteX6" fmla="*/ 2110971 w 5322305"/>
              <a:gd name="connsiteY6" fmla="*/ 0 h 1170811"/>
              <a:gd name="connsiteX7" fmla="*/ 1936363 w 5322305"/>
              <a:gd name="connsiteY7" fmla="*/ 0 h 1170811"/>
              <a:gd name="connsiteX8" fmla="*/ 1391495 w 5322305"/>
              <a:gd name="connsiteY8" fmla="*/ 0 h 1170811"/>
              <a:gd name="connsiteX9" fmla="*/ 1391398 w 5322305"/>
              <a:gd name="connsiteY9" fmla="*/ 17 h 1170811"/>
              <a:gd name="connsiteX10" fmla="*/ 622687 w 5322305"/>
              <a:gd name="connsiteY10" fmla="*/ 17 h 1170811"/>
              <a:gd name="connsiteX11" fmla="*/ 622687 w 5322305"/>
              <a:gd name="connsiteY11" fmla="*/ 0 h 1170811"/>
              <a:gd name="connsiteX12" fmla="*/ 554771 w 5322305"/>
              <a:gd name="connsiteY12" fmla="*/ 0 h 1170811"/>
              <a:gd name="connsiteX13" fmla="*/ 447036 w 5322305"/>
              <a:gd name="connsiteY13" fmla="*/ 10860 h 1170811"/>
              <a:gd name="connsiteX14" fmla="*/ 9190 w 5322305"/>
              <a:gd name="connsiteY14" fmla="*/ 448706 h 1170811"/>
              <a:gd name="connsiteX15" fmla="*/ 0 w 5322305"/>
              <a:gd name="connsiteY15" fmla="*/ 539875 h 1170811"/>
              <a:gd name="connsiteX16" fmla="*/ 0 w 5322305"/>
              <a:gd name="connsiteY16" fmla="*/ 1170811 h 1170811"/>
              <a:gd name="connsiteX17" fmla="*/ 622687 w 5322305"/>
              <a:gd name="connsiteY17" fmla="*/ 1170811 h 1170811"/>
              <a:gd name="connsiteX18" fmla="*/ 622687 w 5322305"/>
              <a:gd name="connsiteY18" fmla="*/ 1170796 h 1170811"/>
              <a:gd name="connsiteX19" fmla="*/ 990810 w 5322305"/>
              <a:gd name="connsiteY19" fmla="*/ 1170796 h 1170811"/>
              <a:gd name="connsiteX20" fmla="*/ 991511 w 5322305"/>
              <a:gd name="connsiteY20" fmla="*/ 1170796 h 1170811"/>
              <a:gd name="connsiteX21" fmla="*/ 991511 w 5322305"/>
              <a:gd name="connsiteY21" fmla="*/ 1170811 h 1170811"/>
              <a:gd name="connsiteX22" fmla="*/ 1536378 w 5322305"/>
              <a:gd name="connsiteY22" fmla="*/ 1170811 h 1170811"/>
              <a:gd name="connsiteX23" fmla="*/ 2110971 w 5322305"/>
              <a:gd name="connsiteY23" fmla="*/ 1170811 h 1170811"/>
              <a:gd name="connsiteX24" fmla="*/ 2655838 w 5322305"/>
              <a:gd name="connsiteY24" fmla="*/ 1170811 h 1170811"/>
              <a:gd name="connsiteX25" fmla="*/ 2655838 w 5322305"/>
              <a:gd name="connsiteY25" fmla="*/ 1170796 h 1170811"/>
              <a:gd name="connsiteX26" fmla="*/ 3023961 w 5322305"/>
              <a:gd name="connsiteY26" fmla="*/ 1170796 h 1170811"/>
              <a:gd name="connsiteX27" fmla="*/ 3024662 w 5322305"/>
              <a:gd name="connsiteY27" fmla="*/ 1170796 h 1170811"/>
              <a:gd name="connsiteX28" fmla="*/ 3024662 w 5322305"/>
              <a:gd name="connsiteY28" fmla="*/ 1170811 h 1170811"/>
              <a:gd name="connsiteX29" fmla="*/ 4144122 w 5322305"/>
              <a:gd name="connsiteY29" fmla="*/ 1170811 h 1170811"/>
              <a:gd name="connsiteX30" fmla="*/ 4144122 w 5322305"/>
              <a:gd name="connsiteY30" fmla="*/ 1170796 h 1170811"/>
              <a:gd name="connsiteX31" fmla="*/ 5322305 w 5322305"/>
              <a:gd name="connsiteY31" fmla="*/ 1170796 h 1170811"/>
              <a:gd name="connsiteX32" fmla="*/ 5322305 w 5322305"/>
              <a:gd name="connsiteY32" fmla="*/ 17 h 1170811"/>
              <a:gd name="connsiteX33" fmla="*/ 4144122 w 5322305"/>
              <a:gd name="connsiteY33" fmla="*/ 17 h 1170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5322305" h="1170811">
                <a:moveTo>
                  <a:pt x="4144122" y="0"/>
                </a:moveTo>
                <a:lnTo>
                  <a:pt x="3424647" y="0"/>
                </a:lnTo>
                <a:lnTo>
                  <a:pt x="3424550" y="17"/>
                </a:lnTo>
                <a:lnTo>
                  <a:pt x="3289156" y="17"/>
                </a:lnTo>
                <a:lnTo>
                  <a:pt x="2655838" y="17"/>
                </a:lnTo>
                <a:lnTo>
                  <a:pt x="2655838" y="0"/>
                </a:lnTo>
                <a:lnTo>
                  <a:pt x="2110971" y="0"/>
                </a:lnTo>
                <a:lnTo>
                  <a:pt x="1936363" y="0"/>
                </a:lnTo>
                <a:lnTo>
                  <a:pt x="1391495" y="0"/>
                </a:lnTo>
                <a:lnTo>
                  <a:pt x="1391398" y="17"/>
                </a:lnTo>
                <a:lnTo>
                  <a:pt x="622687" y="17"/>
                </a:lnTo>
                <a:lnTo>
                  <a:pt x="622687" y="0"/>
                </a:lnTo>
                <a:lnTo>
                  <a:pt x="554771" y="0"/>
                </a:lnTo>
                <a:lnTo>
                  <a:pt x="447036" y="10860"/>
                </a:lnTo>
                <a:cubicBezTo>
                  <a:pt x="227263" y="55832"/>
                  <a:pt x="54163" y="228933"/>
                  <a:pt x="9190" y="448706"/>
                </a:cubicBezTo>
                <a:lnTo>
                  <a:pt x="0" y="539875"/>
                </a:lnTo>
                <a:lnTo>
                  <a:pt x="0" y="1170811"/>
                </a:lnTo>
                <a:lnTo>
                  <a:pt x="622687" y="1170811"/>
                </a:lnTo>
                <a:lnTo>
                  <a:pt x="622687" y="1170796"/>
                </a:lnTo>
                <a:lnTo>
                  <a:pt x="990810" y="1170796"/>
                </a:lnTo>
                <a:lnTo>
                  <a:pt x="991511" y="1170796"/>
                </a:lnTo>
                <a:lnTo>
                  <a:pt x="991511" y="1170811"/>
                </a:lnTo>
                <a:lnTo>
                  <a:pt x="1536378" y="1170811"/>
                </a:lnTo>
                <a:lnTo>
                  <a:pt x="2110971" y="1170811"/>
                </a:lnTo>
                <a:lnTo>
                  <a:pt x="2655838" y="1170811"/>
                </a:lnTo>
                <a:lnTo>
                  <a:pt x="2655838" y="1170796"/>
                </a:lnTo>
                <a:lnTo>
                  <a:pt x="3023961" y="1170796"/>
                </a:lnTo>
                <a:lnTo>
                  <a:pt x="3024662" y="1170796"/>
                </a:lnTo>
                <a:lnTo>
                  <a:pt x="3024662" y="1170811"/>
                </a:lnTo>
                <a:lnTo>
                  <a:pt x="4144122" y="1170811"/>
                </a:lnTo>
                <a:lnTo>
                  <a:pt x="4144122" y="1170796"/>
                </a:lnTo>
                <a:lnTo>
                  <a:pt x="5322305" y="1170796"/>
                </a:lnTo>
                <a:lnTo>
                  <a:pt x="5322305" y="17"/>
                </a:lnTo>
                <a:lnTo>
                  <a:pt x="4144122" y="17"/>
                </a:lnTo>
                <a:close/>
              </a:path>
            </a:pathLst>
          </a:custGeom>
          <a:solidFill>
            <a:srgbClr val="66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r>
              <a:rPr lang="zh-TW" altLang="en-US" sz="2400">
                <a:solidFill>
                  <a:srgbClr val="000000"/>
                </a:solidFill>
                <a:ea typeface="微軟正黑體 Light"/>
              </a:rPr>
              <a:t>整合式開發環境</a:t>
            </a:r>
            <a:endParaRPr lang="en-US" altLang="zh-TW" sz="2400">
              <a:solidFill>
                <a:srgbClr val="000000"/>
              </a:solidFill>
              <a:ea typeface="微軟正黑體 Light"/>
            </a:endParaRPr>
          </a:p>
          <a:p>
            <a:pPr algn="ctr">
              <a:defRPr/>
            </a:pPr>
            <a:r>
              <a:rPr lang="en-US" altLang="zh-TW" sz="2400">
                <a:solidFill>
                  <a:srgbClr val="000000"/>
                </a:solidFill>
                <a:ea typeface="微軟正黑體 Light"/>
              </a:rPr>
              <a:t>(Integrated</a:t>
            </a:r>
            <a:r>
              <a:rPr lang="zh-TW" altLang="en-US" sz="2400">
                <a:solidFill>
                  <a:srgbClr val="000000"/>
                </a:solidFill>
                <a:ea typeface="微軟正黑體 Light"/>
              </a:rPr>
              <a:t> </a:t>
            </a:r>
            <a:r>
              <a:rPr lang="en-US" altLang="zh-TW" sz="2400">
                <a:solidFill>
                  <a:srgbClr val="000000"/>
                </a:solidFill>
                <a:ea typeface="微軟正黑體 Light"/>
              </a:rPr>
              <a:t>Development </a:t>
            </a:r>
          </a:p>
          <a:p>
            <a:pPr algn="ctr">
              <a:defRPr/>
            </a:pPr>
            <a:r>
              <a:rPr lang="en-US" altLang="zh-TW" sz="2400">
                <a:solidFill>
                  <a:srgbClr val="000000"/>
                </a:solidFill>
                <a:ea typeface="微軟正黑體 Light"/>
              </a:rPr>
              <a:t>Environment</a:t>
            </a:r>
            <a:r>
              <a:rPr lang="zh-TW" altLang="en-US" sz="2400">
                <a:solidFill>
                  <a:srgbClr val="000000"/>
                </a:solidFill>
                <a:ea typeface="微軟正黑體 Light"/>
              </a:rPr>
              <a:t>，簡稱 </a:t>
            </a:r>
            <a:r>
              <a:rPr lang="en-US" altLang="zh-TW" sz="2400">
                <a:solidFill>
                  <a:srgbClr val="000000"/>
                </a:solidFill>
                <a:ea typeface="微軟正黑體 Light"/>
              </a:rPr>
              <a:t>IDE)</a:t>
            </a:r>
            <a:endParaRPr lang="zh-TW" altLang="en-US" sz="2400">
              <a:solidFill>
                <a:srgbClr val="000000"/>
              </a:solidFill>
              <a:ea typeface="微軟正黑體 Light"/>
            </a:endParaRP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C6EF49CE-180F-4BB6-8367-58B7A15F2BE7}"/>
              </a:ext>
            </a:extLst>
          </p:cNvPr>
          <p:cNvSpPr/>
          <p:nvPr/>
        </p:nvSpPr>
        <p:spPr>
          <a:xfrm>
            <a:off x="10221362" y="1186005"/>
            <a:ext cx="1693753" cy="883818"/>
          </a:xfrm>
          <a:prstGeom prst="roundRect">
            <a:avLst/>
          </a:prstGeom>
          <a:solidFill>
            <a:srgbClr val="CCECFF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>
                <a:solidFill>
                  <a:srgbClr val="FF0000"/>
                </a:solidFill>
              </a:rPr>
              <a:t>功能多</a:t>
            </a:r>
            <a:endParaRPr lang="en-US" altLang="zh-TW" sz="2800">
              <a:solidFill>
                <a:srgbClr val="FF0000"/>
              </a:solidFill>
            </a:endParaRPr>
          </a:p>
          <a:p>
            <a:pPr algn="ctr"/>
            <a:r>
              <a:rPr lang="zh-TW" altLang="en-US" sz="2800">
                <a:solidFill>
                  <a:srgbClr val="FF0000"/>
                </a:solidFill>
              </a:rPr>
              <a:t>不易上手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C6339B5-9A0F-43F2-935C-CA8DBB53D5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020" y="2069823"/>
            <a:ext cx="5645357" cy="3367127"/>
          </a:xfrm>
          <a:prstGeom prst="rect">
            <a:avLst/>
          </a:prstGeom>
        </p:spPr>
      </p:pic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D4E982B2-4371-4C2C-AD4E-69702C040AEF}"/>
              </a:ext>
            </a:extLst>
          </p:cNvPr>
          <p:cNvSpPr/>
          <p:nvPr/>
        </p:nvSpPr>
        <p:spPr>
          <a:xfrm>
            <a:off x="8446883" y="5929742"/>
            <a:ext cx="2100404" cy="28065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868FBF13-DC69-4651-B36F-3609966D2281}"/>
              </a:ext>
            </a:extLst>
          </p:cNvPr>
          <p:cNvCxnSpPr>
            <a:cxnSpLocks/>
            <a:endCxn id="4" idx="3"/>
          </p:cNvCxnSpPr>
          <p:nvPr/>
        </p:nvCxnSpPr>
        <p:spPr>
          <a:xfrm flipH="1" flipV="1">
            <a:off x="5821377" y="3753387"/>
            <a:ext cx="2625506" cy="232148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8742160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theme/theme1.xml><?xml version="1.0" encoding="utf-8"?>
<a:theme xmlns:a="http://schemas.openxmlformats.org/drawingml/2006/main" name="TYIC">
  <a:themeElements>
    <a:clrScheme name="灰階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微正黑+Consolas">
      <a:majorFont>
        <a:latin typeface="Consolas"/>
        <a:ea typeface="微軟正黑體"/>
        <a:cs typeface=""/>
      </a:majorFont>
      <a:minorFont>
        <a:latin typeface="Consolas"/>
        <a:ea typeface="微軟正黑體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YIC" id="{12E5EBF5-EAA2-4FAB-A3C0-6E914B17EAE8}" vid="{2D8CCBD1-B73A-4486-8538-2045EDEC7421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TYIC</Template>
  <TotalTime>1263</TotalTime>
  <Words>477</Words>
  <Application>Microsoft Office PowerPoint</Application>
  <PresentationFormat>寬螢幕</PresentationFormat>
  <Paragraphs>73</Paragraphs>
  <Slides>6</Slides>
  <Notes>5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0" baseType="lpstr">
      <vt:lpstr>Arial</vt:lpstr>
      <vt:lpstr>Calibri</vt:lpstr>
      <vt:lpstr>Consolas</vt:lpstr>
      <vt:lpstr>TYIC</vt:lpstr>
      <vt:lpstr>初探Java</vt:lpstr>
      <vt:lpstr>第一個Java程式</vt:lpstr>
      <vt:lpstr>第一個Java程式</vt:lpstr>
      <vt:lpstr>第一個Java程式</vt:lpstr>
      <vt:lpstr>第一個Java程式</vt:lpstr>
      <vt:lpstr>第一個Java程式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Jacky Chiu</dc:creator>
  <cp:lastModifiedBy>Jacky Chiu</cp:lastModifiedBy>
  <cp:revision>368</cp:revision>
  <dcterms:created xsi:type="dcterms:W3CDTF">2024-04-26T13:08:09Z</dcterms:created>
  <dcterms:modified xsi:type="dcterms:W3CDTF">2024-06-30T13:56:07Z</dcterms:modified>
</cp:coreProperties>
</file>