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98" r:id="rId10"/>
    <p:sldId id="263" r:id="rId11"/>
    <p:sldId id="262" r:id="rId12"/>
    <p:sldId id="267" r:id="rId13"/>
    <p:sldId id="268" r:id="rId14"/>
    <p:sldId id="270" r:id="rId15"/>
    <p:sldId id="269" r:id="rId16"/>
    <p:sldId id="301" r:id="rId17"/>
    <p:sldId id="271" r:id="rId18"/>
    <p:sldId id="275" r:id="rId19"/>
    <p:sldId id="274" r:id="rId20"/>
    <p:sldId id="273" r:id="rId21"/>
    <p:sldId id="276" r:id="rId22"/>
    <p:sldId id="299" r:id="rId23"/>
    <p:sldId id="278" r:id="rId24"/>
    <p:sldId id="277" r:id="rId25"/>
    <p:sldId id="285" r:id="rId26"/>
    <p:sldId id="302" r:id="rId27"/>
    <p:sldId id="279" r:id="rId28"/>
    <p:sldId id="303" r:id="rId29"/>
    <p:sldId id="281" r:id="rId30"/>
    <p:sldId id="304" r:id="rId31"/>
    <p:sldId id="280" r:id="rId32"/>
    <p:sldId id="282" r:id="rId33"/>
    <p:sldId id="300" r:id="rId34"/>
    <p:sldId id="284" r:id="rId35"/>
    <p:sldId id="283" r:id="rId36"/>
    <p:sldId id="286" r:id="rId37"/>
    <p:sldId id="287" r:id="rId38"/>
    <p:sldId id="288" r:id="rId39"/>
    <p:sldId id="289" r:id="rId40"/>
    <p:sldId id="290" r:id="rId41"/>
    <p:sldId id="292" r:id="rId42"/>
    <p:sldId id="294" r:id="rId43"/>
    <p:sldId id="295" r:id="rId44"/>
    <p:sldId id="293" r:id="rId45"/>
    <p:sldId id="296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5B"/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2025/1/29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0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43840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02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713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629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6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4F0224-00DA-4E20-88F4-5E962DFC67F7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2026208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598509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2026208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98509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2026208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1965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DF6D03-305B-453C-B129-10AC1D7CA247}"/>
              </a:ext>
            </a:extLst>
          </p:cNvPr>
          <p:cNvGrpSpPr/>
          <p:nvPr/>
        </p:nvGrpSpPr>
        <p:grpSpPr>
          <a:xfrm>
            <a:off x="1535768" y="5537501"/>
            <a:ext cx="3844712" cy="707886"/>
            <a:chOff x="1535768" y="5796471"/>
            <a:chExt cx="3844712" cy="70788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796471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165803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572"/>
            <a:ext cx="10515600" cy="2239646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與其他部分物件導向語言不同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中並沒有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  <a:p>
            <a:r>
              <a:rPr lang="zh-TW" altLang="en-US"/>
              <a:t>這是因為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GC)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6F035AB-0298-4ECE-B063-85451589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52"/>
            <a:ext cx="10515600" cy="3801484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是用來</a:t>
            </a:r>
            <a:endParaRPr lang="en-US" altLang="zh-TW" sz="2800"/>
          </a:p>
          <a:p>
            <a:r>
              <a:rPr lang="zh-TW" altLang="en-US" sz="2800">
                <a:solidFill>
                  <a:srgbClr val="FFFF00"/>
                </a:solidFill>
              </a:rPr>
              <a:t>進行存取權限的管理，避免外界隨意存取提高穩定與安全性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/>
              <a:t>這稱為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FFFF00"/>
                </a:solidFill>
              </a:rPr>
              <a:t>封裝性</a:t>
            </a:r>
            <a:r>
              <a:rPr lang="en-US" altLang="zh-TW" sz="28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共有四種：</a:t>
            </a:r>
            <a:endParaRPr lang="en-US" altLang="zh-TW" sz="2800"/>
          </a:p>
          <a:p>
            <a:r>
              <a:rPr lang="en-US" altLang="zh-TW" sz="2800">
                <a:solidFill>
                  <a:srgbClr val="CF8E6D"/>
                </a:solidFill>
              </a:rPr>
              <a:t>public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(</a:t>
            </a:r>
            <a:r>
              <a:rPr lang="zh-TW" altLang="en-US" sz="2800">
                <a:solidFill>
                  <a:srgbClr val="CF8E6D"/>
                </a:solidFill>
              </a:rPr>
              <a:t>無存取修飾子</a:t>
            </a:r>
            <a:r>
              <a:rPr lang="en-US" altLang="zh-TW" sz="2800">
                <a:solidFill>
                  <a:srgbClr val="CF8E6D"/>
                </a:solidFill>
              </a:rPr>
              <a:t>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</a:p>
          <a:p>
            <a:endParaRPr lang="en-US" altLang="zh-TW" sz="2800">
              <a:solidFill>
                <a:srgbClr val="CF8E6D"/>
              </a:solidFill>
            </a:endParaRPr>
          </a:p>
          <a:p>
            <a:r>
              <a:rPr lang="zh-TW" altLang="en-US" sz="2800"/>
              <a:t>其中的 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  <a:r>
              <a:rPr lang="zh-TW" altLang="en-US" sz="2800">
                <a:solidFill>
                  <a:srgbClr val="CF8E6D"/>
                </a:solidFill>
              </a:rPr>
              <a:t>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FFFF00"/>
                </a:solidFill>
              </a:rPr>
              <a:t>私有的，外界完全無法存取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8" y="1860869"/>
            <a:ext cx="5554156" cy="181588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564" y="1075045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07892EF-AF09-4DC3-9F82-EDFB040D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8" y="4317379"/>
            <a:ext cx="5554157" cy="1323439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Main.java:5:16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Main.java:6:35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rgbClr val="F6535B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0278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66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206439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583968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92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69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1365444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444733"/>
            <a:ext cx="5368364" cy="1200329"/>
            <a:chOff x="2810435" y="2802359"/>
            <a:chExt cx="5368364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5368364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7487584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3852189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86CF76-488A-4335-B269-35D9EC5A7750}"/>
              </a:ext>
            </a:extLst>
          </p:cNvPr>
          <p:cNvGrpSpPr/>
          <p:nvPr/>
        </p:nvGrpSpPr>
        <p:grpSpPr>
          <a:xfrm>
            <a:off x="6184220" y="1069883"/>
            <a:ext cx="5458546" cy="5509399"/>
            <a:chOff x="6184220" y="1069883"/>
            <a:chExt cx="5458546" cy="5509399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3339A15D-65C8-43EC-BADC-5126BEF9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220" y="1069883"/>
              <a:ext cx="545854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381297-BF46-4BC2-ADD6-08EC842157AD}"/>
                </a:ext>
              </a:extLst>
            </p:cNvPr>
            <p:cNvSpPr txBox="1"/>
            <p:nvPr/>
          </p:nvSpPr>
          <p:spPr>
            <a:xfrm>
              <a:off x="10958117" y="6209950"/>
              <a:ext cx="68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CE4E12-41D8-445A-AE1A-1408E68AF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7500"/>
            <a:ext cx="10515600" cy="3561336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OOP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則真正擁有這些東西，且每個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的三大特性：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封裝</a:t>
            </a:r>
            <a:r>
              <a:rPr lang="en-US" altLang="zh-TW" sz="2600">
                <a:solidFill>
                  <a:srgbClr val="00B0F0"/>
                </a:solidFill>
              </a:rPr>
              <a:t>(encapsulation)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繼承</a:t>
            </a:r>
            <a:r>
              <a:rPr lang="en-US" altLang="zh-TW" sz="2600">
                <a:solidFill>
                  <a:srgbClr val="00B0F0"/>
                </a:solidFill>
              </a:rPr>
              <a:t>(inheritance)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多型</a:t>
            </a:r>
            <a:r>
              <a:rPr lang="en-US" altLang="zh-TW" sz="2600">
                <a:solidFill>
                  <a:srgbClr val="00B0F0"/>
                </a:solidFill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FE0B456-C21F-498B-B4EC-D5A10462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514625"/>
            <a:ext cx="11044518" cy="156944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3051711"/>
            <a:ext cx="11044518" cy="1200329"/>
            <a:chOff x="2589519" y="2802359"/>
            <a:chExt cx="922605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802359"/>
              <a:ext cx="922605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633356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330577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D98D02BF-8EF2-4726-A99C-37D89F4E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998"/>
            <a:ext cx="10515600" cy="2091499"/>
          </a:xfrm>
        </p:spPr>
        <p:txBody>
          <a:bodyPr/>
          <a:lstStyle/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沒有</a:t>
            </a:r>
            <a:r>
              <a:rPr lang="zh-TW" altLang="en-US" sz="2800">
                <a:solidFill>
                  <a:srgbClr val="00B0F0"/>
                </a:solidFill>
              </a:rPr>
              <a:t>無參數建構子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或是想要呼叫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的其他</a:t>
            </a:r>
            <a:r>
              <a:rPr lang="zh-TW" altLang="en-US">
                <a:solidFill>
                  <a:srgbClr val="00B0F0"/>
                </a:solidFill>
              </a:rPr>
              <a:t>多載建構子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必須在</a:t>
            </a:r>
            <a:r>
              <a:rPr lang="zh-TW" altLang="en-US" sz="2800">
                <a:solidFill>
                  <a:srgbClr val="00B0F0"/>
                </a:solidFill>
              </a:rPr>
              <a:t>建構子</a:t>
            </a:r>
            <a:r>
              <a:rPr lang="zh-TW" altLang="en-US" sz="2800"/>
              <a:t>中</a:t>
            </a:r>
            <a:endParaRPr lang="en-US" altLang="zh-TW" sz="2800"/>
          </a:p>
          <a:p>
            <a:r>
              <a:rPr lang="zh-TW" altLang="en-US" sz="2800"/>
              <a:t>使用以下格式呼叫</a:t>
            </a:r>
            <a:r>
              <a:rPr lang="zh-TW" altLang="en-US" sz="2800">
                <a:solidFill>
                  <a:srgbClr val="00B0F0"/>
                </a:solidFill>
              </a:rPr>
              <a:t>父類別建構子</a:t>
            </a:r>
            <a:r>
              <a:rPr lang="zh-TW" altLang="en-US" sz="28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838200" y="4356497"/>
            <a:ext cx="10515600" cy="461665"/>
            <a:chOff x="871821" y="2331089"/>
            <a:chExt cx="1068306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21" y="2331089"/>
              <a:ext cx="106830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10858166" y="2423422"/>
              <a:ext cx="696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4941046" y="1229038"/>
            <a:ext cx="4667465" cy="738664"/>
            <a:chOff x="2120027" y="3041991"/>
            <a:chExt cx="4667465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4667464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6002414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B27AC52-200F-4E61-B663-B179AA5B56D4}"/>
              </a:ext>
            </a:extLst>
          </p:cNvPr>
          <p:cNvGrpSpPr/>
          <p:nvPr/>
        </p:nvGrpSpPr>
        <p:grpSpPr>
          <a:xfrm>
            <a:off x="182079" y="1289435"/>
            <a:ext cx="9454873" cy="4924425"/>
            <a:chOff x="18207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8207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905971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30" name="圖片 29">
              <a:hlinkClick r:id="rId3"/>
              <a:extLst>
                <a:ext uri="{FF2B5EF4-FFF2-40B4-BE49-F238E27FC236}">
                  <a16:creationId xmlns:a16="http://schemas.microsoft.com/office/drawing/2014/main" id="{9E9E8848-6500-43E3-86E4-64C9416C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06" y="2331576"/>
              <a:ext cx="418706" cy="409602"/>
            </a:xfrm>
            <a:prstGeom prst="rect">
              <a:avLst/>
            </a:prstGeom>
          </p:spPr>
        </p:pic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527109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186911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1851840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65372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1936137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271208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695702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739332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748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0170912" y="5169710"/>
              <a:ext cx="421654" cy="34249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5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13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190550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043055"/>
            <a:ext cx="10515600" cy="14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，有許多用途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 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能讓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檢查該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是否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en-US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如此在想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但實際上未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時能使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報錯</a:t>
            </a:r>
            <a:endParaRPr lang="zh-TW" altLang="zh-TW" sz="2400"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939057" y="3772997"/>
            <a:ext cx="3702050" cy="738664"/>
            <a:chOff x="2117725" y="3041991"/>
            <a:chExt cx="3702050" cy="738664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041991"/>
              <a:ext cx="370205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46743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5FB28-668E-4C57-A80F-1C0BC270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0438"/>
            <a:ext cx="10515600" cy="3255962"/>
          </a:xfrm>
        </p:spPr>
        <p:txBody>
          <a:bodyPr/>
          <a:lstStyle/>
          <a:p>
            <a:r>
              <a:rPr lang="zh-TW" altLang="en-US" sz="2800"/>
              <a:t>從上個範例中可以看到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也不能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私有成員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而要讓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也可以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就必須使用 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protected </a:t>
            </a:r>
            <a:r>
              <a:rPr lang="zh-TW" altLang="en-US" sz="2800">
                <a:solidFill>
                  <a:srgbClr val="FFFF00"/>
                </a:solidFill>
              </a:rPr>
              <a:t>表示受保護的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只能在該類別及其子類別中存取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E71475-EB24-4E9A-AFB7-00A2C12418CD}"/>
              </a:ext>
            </a:extLst>
          </p:cNvPr>
          <p:cNvGrpSpPr/>
          <p:nvPr/>
        </p:nvGrpSpPr>
        <p:grpSpPr>
          <a:xfrm>
            <a:off x="286354" y="1031718"/>
            <a:ext cx="11567170" cy="5685392"/>
            <a:chOff x="286354" y="1031718"/>
            <a:chExt cx="11567170" cy="5685392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1035175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537" y="1031718"/>
              <a:ext cx="476249" cy="465894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4" y="1035175"/>
              <a:ext cx="5188501" cy="178510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6" y="2815667"/>
              <a:ext cx="5188499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3877871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1220017" y="637855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6E92A5-F6AE-4988-969A-B9FED4776564}"/>
              </a:ext>
            </a:extLst>
          </p:cNvPr>
          <p:cNvGrpSpPr/>
          <p:nvPr/>
        </p:nvGrpSpPr>
        <p:grpSpPr>
          <a:xfrm>
            <a:off x="1609725" y="5969230"/>
            <a:ext cx="3865130" cy="747880"/>
            <a:chOff x="1609725" y="5924979"/>
            <a:chExt cx="3865130" cy="747880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25" y="5924979"/>
              <a:ext cx="386513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44A5ADA-6BD9-4B8F-94D8-A6F033540570}"/>
                </a:ext>
              </a:extLst>
            </p:cNvPr>
            <p:cNvSpPr txBox="1"/>
            <p:nvPr/>
          </p:nvSpPr>
          <p:spPr>
            <a:xfrm>
              <a:off x="4691063" y="6365082"/>
              <a:ext cx="78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output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22218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8475C6-5C60-4B63-8A3E-B2BF83C8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1603375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動態方法的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表示該方法為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838199" y="3305175"/>
            <a:ext cx="10515601" cy="1200329"/>
            <a:chOff x="838198" y="4522582"/>
            <a:chExt cx="10515601" cy="1200329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22582"/>
              <a:ext cx="10515601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10662584" y="535357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BD85AEF8-8C01-45CE-AD38-5B31327D4009}"/>
              </a:ext>
            </a:extLst>
          </p:cNvPr>
          <p:cNvSpPr txBox="1">
            <a:spLocks/>
          </p:cNvSpPr>
          <p:nvPr/>
        </p:nvSpPr>
        <p:spPr>
          <a:xfrm>
            <a:off x="838200" y="45999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r>
              <a:rPr lang="zh-TW" altLang="en-US">
                <a:solidFill>
                  <a:srgbClr val="FFFF00"/>
                </a:solidFill>
              </a:rPr>
              <a:t>不可以定義該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>
                <a:solidFill>
                  <a:srgbClr val="FFFF00"/>
                </a:solidFill>
              </a:rPr>
              <a:t>的執行內容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須直接在定義後方以分號結尾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非抽象子類別</a:t>
            </a:r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</p:spTree>
    <p:extLst>
      <p:ext uri="{BB962C8B-B14F-4D97-AF65-F5344CB8AC3E}">
        <p14:creationId xmlns:p14="http://schemas.microsoft.com/office/powerpoint/2010/main" val="52374428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AFCF401-E526-41D2-A3D1-D60BA63DF433}"/>
              </a:ext>
            </a:extLst>
          </p:cNvPr>
          <p:cNvGrpSpPr/>
          <p:nvPr/>
        </p:nvGrpSpPr>
        <p:grpSpPr>
          <a:xfrm>
            <a:off x="626686" y="1445778"/>
            <a:ext cx="10938628" cy="4929788"/>
            <a:chOff x="224007" y="1464828"/>
            <a:chExt cx="10938628" cy="49297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1E71CA7-CA10-4F18-ABD3-3D615C08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07" y="1470191"/>
              <a:ext cx="6019800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 whale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EE0DF76-43DF-4C63-9941-6498296F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07" y="1464828"/>
              <a:ext cx="4918828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847207E8-1FFF-4CEE-96FA-E1E64017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763" y="2203492"/>
              <a:ext cx="4925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EC6B97F-FF44-4EAD-AD02-ECA803C5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06" y="3286073"/>
              <a:ext cx="601980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766" y="1484755"/>
              <a:ext cx="586869" cy="57410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3431B00-2409-4241-938F-B9998563866C}"/>
                </a:ext>
              </a:extLst>
            </p:cNvPr>
            <p:cNvSpPr txBox="1"/>
            <p:nvPr/>
          </p:nvSpPr>
          <p:spPr>
            <a:xfrm>
              <a:off x="10529128" y="51889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6655284" y="5508429"/>
            <a:ext cx="4910030" cy="707886"/>
            <a:chOff x="1025011" y="3057381"/>
            <a:chExt cx="4910030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4910030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5055129" y="3426713"/>
              <a:ext cx="875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97352"/>
            <a:ext cx="10515599" cy="420788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en-US" altLang="zh-TW">
                <a:solidFill>
                  <a:srgbClr val="CF8E6D"/>
                </a:solidFill>
                <a:latin typeface="+mj-lt"/>
              </a:rPr>
              <a:t>public 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表示公開的，任意處皆可存取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7109012" y="3089148"/>
            <a:ext cx="4244788" cy="1200329"/>
            <a:chOff x="2810435" y="2802359"/>
            <a:chExt cx="4244788" cy="120032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4244785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6364008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04976"/>
            <a:ext cx="4244789" cy="1200329"/>
            <a:chOff x="7109012" y="2802359"/>
            <a:chExt cx="4244789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802359"/>
              <a:ext cx="424478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D6D1D-8933-4EBE-A623-BB9F248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6F62B-7539-416C-B223-6417083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963"/>
            <a:ext cx="10515600" cy="2132012"/>
          </a:xfrm>
        </p:spPr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en-US" altLang="zh-TW" sz="2800">
                <a:solidFill>
                  <a:srgbClr val="00B0F0"/>
                </a:solidFill>
              </a:rPr>
              <a:t>(polymorphism)</a:t>
            </a:r>
            <a:r>
              <a:rPr lang="zh-TW" altLang="en-US" sz="2800"/>
              <a:t>是指</a:t>
            </a:r>
            <a:endParaRPr lang="en-US" altLang="zh-TW" sz="2800"/>
          </a:p>
          <a:p>
            <a:r>
              <a:rPr lang="zh-TW" altLang="en-US"/>
              <a:t>具有共同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的不同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通過同一套父類別的方式操作不同子類別的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如皆使用同一套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18959606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1058894" y="64250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5"/>
            <a:ext cx="10515600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E8B04-A3D9-4D1F-A880-DB9AB86E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96"/>
            <a:ext cx="10795879" cy="1200329"/>
          </a:xfrm>
        </p:spPr>
        <p:txBody>
          <a:bodyPr/>
          <a:lstStyle/>
          <a:p>
            <a:r>
              <a:rPr lang="zh-TW" altLang="en-US" sz="2800"/>
              <a:t>下方程式碼定義了</a:t>
            </a:r>
            <a:r>
              <a:rPr lang="zh-TW" altLang="en-US" sz="2800">
                <a:solidFill>
                  <a:srgbClr val="00B0F0"/>
                </a:solidFill>
              </a:rPr>
              <a:t>靜態方法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800"/>
              <a:t>讓傳入的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 </a:t>
            </a:r>
            <a:r>
              <a:rPr lang="en-US" altLang="zh-TW" sz="2800">
                <a:solidFill>
                  <a:srgbClr val="FFC000"/>
                </a:solidFill>
              </a:rPr>
              <a:t>printInfo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EE79AF-5919-4CB7-9C99-EC5F74BD0970}"/>
              </a:ext>
            </a:extLst>
          </p:cNvPr>
          <p:cNvGrpSpPr/>
          <p:nvPr/>
        </p:nvGrpSpPr>
        <p:grpSpPr>
          <a:xfrm>
            <a:off x="549317" y="2917525"/>
            <a:ext cx="11102890" cy="3323987"/>
            <a:chOff x="780616" y="3133274"/>
            <a:chExt cx="11102890" cy="332398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613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414" y="3405684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11299142" y="61448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467080" y="2538157"/>
            <a:ext cx="3170383" cy="646331"/>
            <a:chOff x="2539343" y="3088158"/>
            <a:chExt cx="3170383" cy="646331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43" y="3088158"/>
              <a:ext cx="3170383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924648" y="3426712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679"/>
            <a:ext cx="10515600" cy="2597167"/>
          </a:xfrm>
        </p:spPr>
        <p:txBody>
          <a:bodyPr>
            <a:normAutofit/>
          </a:bodyPr>
          <a:lstStyle/>
          <a:p>
            <a:r>
              <a:rPr lang="zh-TW" altLang="en-US" sz="2800"/>
              <a:t>在上個範例程式碼中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抽象類別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/>
              <a:t> </a:t>
            </a:r>
            <a:r>
              <a:rPr lang="zh-TW" altLang="en-US" sz="2800"/>
              <a:t>為每個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靜態方法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800"/>
              <a:t>考慮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有更多的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的做法不切實際</a:t>
            </a:r>
            <a:r>
              <a:rPr lang="zh-TW" altLang="en-US"/>
              <a:t>，</a:t>
            </a:r>
            <a:r>
              <a:rPr lang="zh-TW" altLang="en-US" sz="2800"/>
              <a:t>可使用</a:t>
            </a:r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zh-TW" altLang="en-US" sz="2800"/>
              <a:t>解決此問題</a:t>
            </a:r>
            <a:endParaRPr lang="en-US" altLang="zh-TW" sz="2800"/>
          </a:p>
          <a:p>
            <a:r>
              <a:rPr lang="zh-TW" altLang="en-US" sz="2800"/>
              <a:t>修改後的程式碼如下：</a:t>
            </a:r>
            <a:endParaRPr lang="en-US" altLang="zh-TW" sz="2800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838198" y="3735484"/>
            <a:ext cx="4636195" cy="2631490"/>
            <a:chOff x="230315" y="4079687"/>
            <a:chExt cx="4636195" cy="263149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5" y="4079687"/>
              <a:ext cx="4636195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4284299" y="640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6717604" y="4134660"/>
            <a:ext cx="4636196" cy="1708160"/>
            <a:chOff x="7205285" y="2585313"/>
            <a:chExt cx="4636196" cy="170816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285" y="2585313"/>
              <a:ext cx="4636196" cy="17081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98264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4D06380-770D-43E5-A376-AEF4302DD684}"/>
              </a:ext>
            </a:extLst>
          </p:cNvPr>
          <p:cNvSpPr/>
          <p:nvPr/>
        </p:nvSpPr>
        <p:spPr>
          <a:xfrm>
            <a:off x="5690519" y="4812145"/>
            <a:ext cx="895927" cy="5449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41345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第二種寫法為 </a:t>
            </a:r>
            <a:r>
              <a:rPr lang="en-US" altLang="zh-TW"/>
              <a:t>Java 16 </a:t>
            </a:r>
            <a:r>
              <a:rPr lang="zh-TW" altLang="en-US"/>
              <a:t>新增，在第二種寫法中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的前提</a:t>
            </a:r>
            <a:endParaRPr lang="en-US" altLang="zh-TW"/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0" y="355889"/>
            <a:ext cx="544281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0" y="1659474"/>
            <a:ext cx="5442810" cy="4656646"/>
          </a:xfrm>
        </p:spPr>
        <p:txBody>
          <a:bodyPr>
            <a:normAutofit/>
          </a:bodyPr>
          <a:lstStyle/>
          <a:p>
            <a:r>
              <a:rPr lang="zh-TW" altLang="en-US"/>
              <a:t>右方為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部分程式碼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>
                <a:solidFill>
                  <a:srgbClr val="00B0F0"/>
                </a:solidFill>
              </a:rPr>
              <a:t>關鍵字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</a:t>
            </a:r>
            <a:r>
              <a:rPr lang="zh-TW" altLang="en-US">
                <a:solidFill>
                  <a:srgbClr val="FFC000"/>
                </a:solidFill>
              </a:rPr>
              <a:t>字串串接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6D0A6B-22D4-417A-9947-5D1D863663BC}"/>
              </a:ext>
            </a:extLst>
          </p:cNvPr>
          <p:cNvGrpSpPr/>
          <p:nvPr/>
        </p:nvGrpSpPr>
        <p:grpSpPr>
          <a:xfrm>
            <a:off x="5944163" y="560698"/>
            <a:ext cx="5795176" cy="5755422"/>
            <a:chOff x="6315088" y="814523"/>
            <a:chExt cx="5795176" cy="575542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665D677-EBBB-41FE-B9EA-4CEA35B2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88" y="814523"/>
              <a:ext cx="5795176" cy="57554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@IntrinsicCandidatepublic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native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Class&lt;?&gt;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native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(java.lang.Object obj)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obj);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getClass().getName()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"@"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toHexString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(hashCode());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4AF85B8-0F4C-4CAA-A38E-FDCDBD56A4CE}"/>
                </a:ext>
              </a:extLst>
            </p:cNvPr>
            <p:cNvSpPr txBox="1"/>
            <p:nvPr/>
          </p:nvSpPr>
          <p:spPr>
            <a:xfrm>
              <a:off x="11419049" y="62006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261"/>
            <a:ext cx="10515600" cy="4762066"/>
          </a:xfrm>
        </p:spPr>
        <p:txBody>
          <a:bodyPr>
            <a:normAutofit/>
          </a:bodyPr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>
                <a:solidFill>
                  <a:srgbClr val="FFFF00"/>
                </a:solidFill>
              </a:rPr>
              <a:t>無法在部分</a:t>
            </a:r>
            <a:r>
              <a:rPr lang="zh-TW" altLang="en-US">
                <a:solidFill>
                  <a:srgbClr val="00B0F0"/>
                </a:solidFill>
              </a:rPr>
              <a:t>集合類別</a:t>
            </a:r>
            <a:r>
              <a:rPr lang="zh-TW" altLang="en-US">
                <a:solidFill>
                  <a:srgbClr val="FFFF00"/>
                </a:solidFill>
              </a:rPr>
              <a:t>中工作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41BE35-36E4-438B-9655-513FF982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88"/>
            <a:ext cx="10515600" cy="3720824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內部類別</a:t>
            </a:r>
            <a:r>
              <a:rPr lang="en-US" altLang="zh-TW" sz="2400">
                <a:solidFill>
                  <a:srgbClr val="00B0F0"/>
                </a:solidFill>
              </a:rPr>
              <a:t>(inner class)</a:t>
            </a:r>
            <a:r>
              <a:rPr lang="zh-TW" altLang="en-US" sz="2400"/>
              <a:t>有三種：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en-US" altLang="zh-TW" sz="2400">
                <a:solidFill>
                  <a:srgbClr val="00B0F0"/>
                </a:solidFill>
              </a:rPr>
              <a:t>(member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en-US" altLang="zh-TW" sz="2400">
                <a:solidFill>
                  <a:srgbClr val="00B0F0"/>
                </a:solidFill>
              </a:rPr>
              <a:t>(local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en-US" altLang="zh-TW" sz="2400">
                <a:solidFill>
                  <a:srgbClr val="00B0F0"/>
                </a:solidFill>
              </a:rPr>
              <a:t>(anonymous inner class)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，用法與其他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完全相同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實例</a:t>
            </a:r>
            <a:r>
              <a:rPr lang="zh-TW" altLang="en-US" sz="2400"/>
              <a:t>時才定義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是個全新的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，但沒有名稱，並且會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92D050"/>
                </a:solidFill>
              </a:rPr>
              <a:t>已存在類別</a:t>
            </a:r>
            <a:endParaRPr lang="en-US" altLang="zh-TW" sz="2400">
              <a:solidFill>
                <a:srgbClr val="92D050"/>
              </a:solidFill>
            </a:endParaRPr>
          </a:p>
          <a:p>
            <a:endParaRPr lang="zh-TW" altLang="en-US" sz="24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FCA7D-95FF-4694-927D-B83245DC4D7D}"/>
              </a:ext>
            </a:extLst>
          </p:cNvPr>
          <p:cNvGrpSpPr/>
          <p:nvPr/>
        </p:nvGrpSpPr>
        <p:grpSpPr>
          <a:xfrm>
            <a:off x="838200" y="5289412"/>
            <a:ext cx="10515600" cy="1015663"/>
            <a:chOff x="838200" y="5313837"/>
            <a:chExt cx="10515600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CA0B92AF-5E99-4BD2-8E79-A2177AD0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313837"/>
              <a:ext cx="10515600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22AB20-FD31-4CA6-B47C-1A34C1D6200F}"/>
                </a:ext>
              </a:extLst>
            </p:cNvPr>
            <p:cNvSpPr txBox="1"/>
            <p:nvPr/>
          </p:nvSpPr>
          <p:spPr>
            <a:xfrm>
              <a:off x="10658103" y="59601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90688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9F0162-950A-42FE-B0DF-9C2D1496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91"/>
            <a:ext cx="10515600" cy="3125066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這通常在出現在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838200" y="4839857"/>
            <a:ext cx="10515600" cy="1200329"/>
            <a:chOff x="-84622" y="2802359"/>
            <a:chExt cx="1051560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4622" y="2802359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9682055" y="360257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java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526"/>
            <a:ext cx="10515600" cy="3055500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</a:rPr>
              <a:t>JavaBeans</a:t>
            </a:r>
            <a:r>
              <a:rPr lang="en-US" altLang="zh-TW"/>
              <a:t> </a:t>
            </a:r>
            <a:r>
              <a:rPr lang="zh-TW" altLang="en-US"/>
              <a:t>是指一個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</a:t>
            </a:r>
            <a:r>
              <a:rPr lang="zh-TW" altLang="en-US">
                <a:solidFill>
                  <a:srgbClr val="00B0F0"/>
                </a:solidFill>
              </a:rPr>
              <a:t>公開無參數建構子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JavaBean</a:t>
            </a:r>
            <a:r>
              <a:rPr lang="zh-TW" altLang="en-US"/>
              <a:t> 常常作為</a:t>
            </a:r>
            <a:r>
              <a:rPr lang="zh-TW" altLang="en-US">
                <a:solidFill>
                  <a:srgbClr val="00B0F0"/>
                </a:solidFill>
              </a:rPr>
              <a:t>資料載體</a:t>
            </a:r>
            <a:r>
              <a:rPr lang="zh-TW" altLang="en-US"/>
              <a:t>，用來傳遞資料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8" y="1118903"/>
            <a:ext cx="11010284" cy="1454729"/>
          </a:xfrm>
        </p:spPr>
        <p:txBody>
          <a:bodyPr>
            <a:noAutofit/>
          </a:bodyPr>
          <a:lstStyle/>
          <a:p>
            <a:r>
              <a:rPr lang="zh-TW" altLang="en-US" sz="2600"/>
              <a:t>從上個範例可見，我們為了要存取幾個資料，而定義超級長的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此時便可以考慮 </a:t>
            </a:r>
            <a:r>
              <a:rPr lang="en-US" altLang="zh-TW" sz="2600"/>
              <a:t>Java 16 </a:t>
            </a:r>
            <a:r>
              <a:rPr lang="zh-TW" altLang="en-US" sz="2600"/>
              <a:t>新增的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en-US" altLang="zh-TW" sz="2600">
                <a:solidFill>
                  <a:srgbClr val="00B0F0"/>
                </a:solidFill>
              </a:rPr>
              <a:t>(record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class)</a:t>
            </a:r>
          </a:p>
          <a:p>
            <a:r>
              <a:rPr lang="zh-TW" altLang="en-US" sz="2600"/>
              <a:t>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590858" y="3508787"/>
            <a:ext cx="11010284" cy="298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是個特殊的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，具有以下特性：</a:t>
            </a:r>
            <a:endParaRPr lang="en-US" altLang="zh-TW" sz="2600"/>
          </a:p>
          <a:p>
            <a:r>
              <a:rPr lang="en-US" altLang="zh-TW" sz="2600"/>
              <a:t>1.</a:t>
            </a:r>
            <a:r>
              <a:rPr lang="zh-TW" altLang="en-US" sz="2600"/>
              <a:t> 資料為</a:t>
            </a:r>
            <a:r>
              <a:rPr lang="zh-TW" altLang="en-US" sz="2600">
                <a:solidFill>
                  <a:srgbClr val="00B0F0"/>
                </a:solidFill>
              </a:rPr>
              <a:t>私有不可變動態欄位</a:t>
            </a:r>
            <a:r>
              <a:rPr lang="zh-TW" altLang="en-US" sz="2600"/>
              <a:t>，且有與資料名稱同名</a:t>
            </a:r>
            <a:r>
              <a:rPr lang="zh-TW" altLang="en-US" sz="2600">
                <a:solidFill>
                  <a:srgbClr val="00B0F0"/>
                </a:solidFill>
              </a:rPr>
              <a:t>公開方法</a:t>
            </a:r>
            <a:r>
              <a:rPr lang="zh-TW" altLang="en-US" sz="2600"/>
              <a:t>供讀取資料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2.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不可定義額外的</a:t>
            </a:r>
            <a:r>
              <a:rPr lang="zh-TW" altLang="en-US" sz="2600">
                <a:solidFill>
                  <a:srgbClr val="00B0F0"/>
                </a:solidFill>
              </a:rPr>
              <a:t>動態欄位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3.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不可繼承類別</a:t>
            </a:r>
            <a:r>
              <a:rPr lang="zh-TW" altLang="en-US" sz="2600"/>
              <a:t>，也不可以</a:t>
            </a:r>
            <a:r>
              <a:rPr lang="zh-TW" altLang="en-US" sz="2600">
                <a:solidFill>
                  <a:srgbClr val="FFC000"/>
                </a:solidFill>
              </a:rPr>
              <a:t>繼承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，但可</a:t>
            </a:r>
            <a:r>
              <a:rPr lang="zh-TW" altLang="en-US" sz="2600">
                <a:solidFill>
                  <a:srgbClr val="FFC000"/>
                </a:solidFill>
              </a:rPr>
              <a:t>實作</a:t>
            </a:r>
            <a:r>
              <a:rPr lang="zh-TW" altLang="en-US" sz="2600">
                <a:solidFill>
                  <a:srgbClr val="00B0F0"/>
                </a:solidFill>
              </a:rPr>
              <a:t>介面</a:t>
            </a:r>
            <a:endParaRPr lang="en-US" altLang="zh-TW" sz="2600"/>
          </a:p>
          <a:p>
            <a:r>
              <a:rPr lang="en-US" altLang="zh-TW" sz="2600"/>
              <a:t>4.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必定帶有一個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，且該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即為全部資料</a:t>
            </a:r>
            <a:endParaRPr lang="en-US" altLang="zh-TW" sz="2600"/>
          </a:p>
          <a:p>
            <a:r>
              <a:rPr lang="en-US" altLang="zh-TW" sz="2600"/>
              <a:t>5.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多載建構子</a:t>
            </a:r>
            <a:r>
              <a:rPr lang="zh-TW" altLang="en-US" sz="2600"/>
              <a:t>，必須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為全部資料的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590858" y="2573632"/>
            <a:ext cx="11010284" cy="830997"/>
            <a:chOff x="907612" y="3166318"/>
            <a:chExt cx="11010284" cy="83099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2" y="3166318"/>
              <a:ext cx="11010284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284389" y="36587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70"/>
            <a:ext cx="10515600" cy="3690648"/>
          </a:xfrm>
        </p:spPr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4341</TotalTime>
  <Words>9725</Words>
  <Application>Microsoft Office PowerPoint</Application>
  <PresentationFormat>寬螢幕</PresentationFormat>
  <Paragraphs>473</Paragraphs>
  <Slides>45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9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物件</vt:lpstr>
      <vt:lpstr>this</vt:lpstr>
      <vt:lpstr>建構子</vt:lpstr>
      <vt:lpstr>補充：解構子</vt:lpstr>
      <vt:lpstr>建構子多載</vt:lpstr>
      <vt:lpstr>存取修飾子 - private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繼承</vt:lpstr>
      <vt:lpstr>覆寫</vt:lpstr>
      <vt:lpstr>覆寫</vt:lpstr>
      <vt:lpstr>存取修飾子 - protected</vt:lpstr>
      <vt:lpstr>存取修飾子 - protected</vt:lpstr>
      <vt:lpstr>super</vt:lpstr>
      <vt:lpstr>抽象方法</vt:lpstr>
      <vt:lpstr>抽象方法</vt:lpstr>
      <vt:lpstr>多型</vt:lpstr>
      <vt:lpstr>多型</vt:lpstr>
      <vt:lpstr>多型應用</vt:lpstr>
      <vt:lpstr>多型應用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Myster</cp:lastModifiedBy>
  <cp:revision>1550</cp:revision>
  <dcterms:created xsi:type="dcterms:W3CDTF">2024-07-30T13:25:34Z</dcterms:created>
  <dcterms:modified xsi:type="dcterms:W3CDTF">2025-01-29T15:51:25Z</dcterms:modified>
</cp:coreProperties>
</file>