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61" r:id="rId3"/>
    <p:sldId id="262" r:id="rId4"/>
    <p:sldId id="258" r:id="rId5"/>
    <p:sldId id="259" r:id="rId6"/>
    <p:sldId id="260" r:id="rId7"/>
    <p:sldId id="263" r:id="rId8"/>
    <p:sldId id="276" r:id="rId9"/>
    <p:sldId id="264" r:id="rId10"/>
    <p:sldId id="265" r:id="rId11"/>
    <p:sldId id="266" r:id="rId12"/>
    <p:sldId id="280" r:id="rId13"/>
    <p:sldId id="282" r:id="rId14"/>
    <p:sldId id="283" r:id="rId15"/>
    <p:sldId id="281" r:id="rId16"/>
    <p:sldId id="289" r:id="rId17"/>
    <p:sldId id="269" r:id="rId18"/>
    <p:sldId id="270" r:id="rId19"/>
    <p:sldId id="273" r:id="rId20"/>
    <p:sldId id="277" r:id="rId21"/>
    <p:sldId id="275" r:id="rId22"/>
    <p:sldId id="278" r:id="rId23"/>
    <p:sldId id="279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297" r:id="rId37"/>
    <p:sldId id="298" r:id="rId38"/>
    <p:sldId id="299" r:id="rId39"/>
    <p:sldId id="300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C68869"/>
    <a:srgbClr val="BCBEC4"/>
    <a:srgbClr val="CCFFCC"/>
    <a:srgbClr val="6AAB73"/>
    <a:srgbClr val="FFCC66"/>
    <a:srgbClr val="3F3F3F"/>
    <a:srgbClr val="B2B4BA"/>
    <a:srgbClr val="8B8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/>
              <a:t>Unicode</a:t>
            </a:r>
            <a:r>
              <a:rPr lang="zh-TW" altLang="en-US"/>
              <a:t> 的基本多文種平面</a:t>
            </a:r>
            <a:r>
              <a:rPr lang="en-US" altLang="zh-TW"/>
              <a:t>(Basic Multilingual Plane</a:t>
            </a:r>
            <a:r>
              <a:rPr lang="zh-TW" altLang="en-US"/>
              <a:t>，簡稱</a:t>
            </a:r>
            <a:r>
              <a:rPr lang="en-US" altLang="zh-TW"/>
              <a:t>BMP</a:t>
            </a:r>
            <a:r>
              <a:rPr lang="zh-TW" altLang="en-US"/>
              <a:t>、</a:t>
            </a:r>
            <a:r>
              <a:rPr lang="en-US" altLang="zh-TW"/>
              <a:t>0</a:t>
            </a:r>
            <a:r>
              <a:rPr lang="zh-TW" altLang="en-US"/>
              <a:t>號平面、</a:t>
            </a:r>
            <a:r>
              <a:rPr lang="en-US" altLang="zh-TW"/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/>
              <a:t>ASCII(American Standard Code for Information Interchange</a:t>
            </a:r>
            <a:r>
              <a:rPr lang="zh-TW" altLang="en-US"/>
              <a:t>，美國標準資訊交換碼</a:t>
            </a:r>
            <a:r>
              <a:rPr lang="en-US" altLang="zh-TW"/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accent1"/>
                </a:solidFill>
              </a:rPr>
              <a:t>控制字元</a:t>
            </a:r>
            <a:endParaRPr lang="en-US" altLang="zh-TW" sz="2800">
              <a:solidFill>
                <a:schemeClr val="accent1"/>
              </a:solidFill>
            </a:endParaRPr>
          </a:p>
          <a:p>
            <a:pPr algn="ctr"/>
            <a:r>
              <a:rPr lang="zh-TW" altLang="en-US" sz="2800">
                <a:solidFill>
                  <a:schemeClr val="accent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/>
              <a:t>二進位：每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/>
              <a:t>八進位：每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/>
              <a:t>十六進位：每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r>
              <a:rPr lang="zh-TW" altLang="en-US"/>
              <a:t>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59" y="1287739"/>
            <a:ext cx="10515600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416859" y="2699860"/>
            <a:ext cx="11595847" cy="22123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第一種只是宣告變數，沒有初始化</a:t>
            </a:r>
            <a:r>
              <a:rPr lang="en-US" altLang="zh-TW" sz="2400"/>
              <a:t>(initialization)</a:t>
            </a:r>
            <a:r>
              <a:rPr lang="zh-TW" altLang="en-US" sz="2400"/>
              <a:t>，使用前一定要初始化</a:t>
            </a:r>
            <a:endParaRPr lang="en-US" altLang="zh-TW" sz="2400"/>
          </a:p>
          <a:p>
            <a:r>
              <a:rPr lang="zh-TW" altLang="en-US" sz="2400"/>
              <a:t>第二種是宣告變數，並初始化變數，且值的資料型別必須和變數相同</a:t>
            </a:r>
            <a:endParaRPr lang="en-US" altLang="zh-TW" sz="2400"/>
          </a:p>
          <a:p>
            <a:r>
              <a:rPr lang="zh-TW" altLang="en-US" sz="2400"/>
              <a:t>兩種都是陳述式，所以皆須單獨一行，且結尾須有個分號</a:t>
            </a:r>
            <a:endParaRPr lang="en-US" altLang="zh-TW" sz="2400"/>
          </a:p>
          <a:p>
            <a:r>
              <a:rPr lang="zh-TW" altLang="en-US" sz="2400"/>
              <a:t>資料型別可以填入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讓編譯器自動推斷</a:t>
            </a:r>
            <a:endParaRPr lang="en-US" altLang="zh-TW" sz="2400"/>
          </a:p>
          <a:p>
            <a:r>
              <a:rPr lang="zh-TW" altLang="en-US" sz="24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416857" y="4785431"/>
            <a:ext cx="4928347" cy="1569660"/>
            <a:chOff x="6364940" y="4668890"/>
            <a:chExt cx="4928347" cy="1569660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0" y="466889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519150" y="586921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5674659" y="4785431"/>
            <a:ext cx="4928347" cy="1569660"/>
            <a:chOff x="5674659" y="4714255"/>
            <a:chExt cx="4928347" cy="1569660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659" y="4714255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91458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481853" y="1775272"/>
            <a:ext cx="10121153" cy="830997"/>
            <a:chOff x="481853" y="1775272"/>
            <a:chExt cx="1012115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199" y="2554285"/>
            <a:ext cx="10896601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若變數還沒有初始化，則這個陳述式就是初始化變數</a:t>
            </a:r>
            <a:endParaRPr lang="en-US" altLang="zh-TW"/>
          </a:p>
          <a:p>
            <a:r>
              <a:rPr lang="zh-TW" altLang="en-US"/>
              <a:t>若變數已初始化，則這個陳述式就是重新賦值給變數，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賦值可以是陳述式也可以是表達式。舉例：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9446537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9" y="3062750"/>
            <a:ext cx="9446537" cy="461665"/>
            <a:chOff x="838200" y="3325906"/>
            <a:chExt cx="9446537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25906"/>
              <a:ext cx="9446537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9593522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200" y="3524415"/>
            <a:ext cx="9354670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如果在程式碼中碰到運算，會先把運算完成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運算子是「取餘」運算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運算子是「取模」運算</a:t>
            </a:r>
            <a:endParaRPr lang="en-US" altLang="zh-TW"/>
          </a:p>
          <a:p>
            <a:r>
              <a:rPr lang="zh-TW" altLang="en-US"/>
              <a:t>取餘運算求商時，商會趨向於 </a:t>
            </a:r>
            <a:r>
              <a:rPr lang="en-US" altLang="zh-TW"/>
              <a:t>0</a:t>
            </a:r>
          </a:p>
          <a:p>
            <a:r>
              <a:rPr lang="zh-TW" altLang="en-US"/>
              <a:t>而取模運算求商時，商會趨向於負無窮</a:t>
            </a:r>
            <a:endParaRPr lang="en-US" altLang="zh-TW"/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若是取餘運算，則運算結果的正負與被除數相同</a:t>
            </a:r>
            <a:endParaRPr lang="en-US" altLang="zh-TW"/>
          </a:p>
          <a:p>
            <a:r>
              <a:rPr lang="zh-TW" altLang="en-US"/>
              <a:t>若是取模運算，則運算結果的正負與除數相同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變數的賦值其實是賦值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運算，而</a:t>
            </a:r>
            <a:r>
              <a:rPr lang="en-US" altLang="zh-TW"/>
              <a:t>"="</a:t>
            </a:r>
            <a:r>
              <a:rPr lang="zh-TW" altLang="en-US"/>
              <a:t>則是賦值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運算子</a:t>
            </a:r>
            <a:endParaRPr lang="en-US" altLang="zh-TW"/>
          </a:p>
          <a:p>
            <a:r>
              <a:rPr lang="zh-TW" altLang="en-US"/>
              <a:t>指定運算子和二元數學運算子可以合在一起，變成複合指定運算子</a:t>
            </a:r>
            <a:endParaRPr lang="en-US" altLang="zh-TW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/>
          <a:lstStyle/>
          <a:p>
            <a:r>
              <a:rPr lang="zh-TW" altLang="en-US"/>
              <a:t>如果數值超過了該型別的範圍，那麼數值就會發生溢位</a:t>
            </a:r>
            <a:endParaRPr lang="en-US" altLang="zh-TW"/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型別小的變型別大的會經過提升</a:t>
            </a:r>
            <a:endParaRPr lang="en-US" altLang="zh-TW"/>
          </a:p>
          <a:p>
            <a:r>
              <a:rPr lang="zh-TW" altLang="en-US"/>
              <a:t>是個自動的過程</a:t>
            </a:r>
            <a:endParaRPr lang="en-US" altLang="zh-TW"/>
          </a:p>
          <a:p>
            <a:r>
              <a:rPr lang="zh-TW" altLang="en-US"/>
              <a:t>而型別大的變型別小的則須進行轉換</a:t>
            </a:r>
            <a:endParaRPr lang="en-US" altLang="zh-TW"/>
          </a:p>
          <a:p>
            <a:r>
              <a:rPr lang="zh-TW" altLang="en-US"/>
              <a:t>是個手動的過程</a:t>
            </a:r>
            <a:endParaRPr lang="en-US" altLang="zh-TW"/>
          </a:p>
          <a:p>
            <a:r>
              <a:rPr lang="zh-TW" altLang="en-US"/>
              <a:t>使用以下方法進行轉換，為表達式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/>
              <a:t>提升、轉換、溢位？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"%.nf"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</a:t>
              </a:r>
              <a:r>
                <a:rPr lang="en-US" altLang="zh-TW" sz="1600">
                  <a:solidFill>
                    <a:schemeClr val="bg1"/>
                  </a:solidFill>
                </a:rPr>
                <a:t>n=6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" y="966527"/>
            <a:ext cx="11437856" cy="2578630"/>
          </a:xfrm>
        </p:spPr>
        <p:txBody>
          <a:bodyPr>
            <a:normAutofit/>
          </a:bodyPr>
          <a:lstStyle/>
          <a:p>
            <a:r>
              <a:rPr lang="zh-TW" altLang="en-US"/>
              <a:t>一對單引號 </a:t>
            </a:r>
            <a:r>
              <a:rPr lang="en-US" altLang="zh-TW"/>
              <a:t>''</a:t>
            </a:r>
            <a:r>
              <a:rPr lang="zh-TW" altLang="en-US"/>
              <a:t> 包起來的是字元，而一對雙引號 </a:t>
            </a:r>
            <a:r>
              <a:rPr lang="en-US" altLang="zh-TW"/>
              <a:t>""</a:t>
            </a:r>
            <a:r>
              <a:rPr lang="zh-TW" altLang="en-US"/>
              <a:t> 包起來的是字串</a:t>
            </a:r>
            <a:endParaRPr lang="en-US" altLang="zh-TW"/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類別</a:t>
            </a:r>
            <a:r>
              <a:rPr lang="en-US" altLang="zh-TW"/>
              <a:t>(class)</a:t>
            </a:r>
            <a:r>
              <a:rPr lang="zh-TW" altLang="en-US"/>
              <a:t>的實例</a:t>
            </a:r>
            <a:r>
              <a:rPr lang="en-US" altLang="zh-TW"/>
              <a:t>(instance)</a:t>
            </a:r>
          </a:p>
          <a:p>
            <a:r>
              <a:rPr lang="zh-TW" altLang="en-US"/>
              <a:t>而不是字元陣列</a:t>
            </a:r>
            <a:r>
              <a:rPr lang="en-US" altLang="zh-TW"/>
              <a:t>(char array)</a:t>
            </a:r>
            <a:r>
              <a:rPr lang="zh-TW" altLang="en-US"/>
              <a:t>，且無法更改字串內容</a:t>
            </a:r>
            <a:endParaRPr lang="en-US" altLang="zh-TW"/>
          </a:p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DE6497-E18D-449D-8F10-ED73FAD03DEB}"/>
              </a:ext>
            </a:extLst>
          </p:cNvPr>
          <p:cNvGrpSpPr/>
          <p:nvPr/>
        </p:nvGrpSpPr>
        <p:grpSpPr>
          <a:xfrm>
            <a:off x="377072" y="3545156"/>
            <a:ext cx="6966408" cy="2893100"/>
            <a:chOff x="377072" y="3545156"/>
            <a:chExt cx="6966408" cy="289310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02E65F9-C011-40CC-ADA0-0275CBEE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696640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9B9DB7-9C25-4334-A279-9591E9A61DEC}"/>
                </a:ext>
              </a:extLst>
            </p:cNvPr>
            <p:cNvSpPr txBox="1"/>
            <p:nvPr/>
          </p:nvSpPr>
          <p:spPr>
            <a:xfrm>
              <a:off x="6709973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532016" y="3545156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3949831" y="4675695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044990" y="5219534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/>
              <a:t>int</a:t>
            </a:r>
            <a:r>
              <a:rPr lang="zh-TW" altLang="en-US" sz="2400"/>
              <a:t> 型別的變數 </a:t>
            </a:r>
            <a:r>
              <a:rPr lang="en-US" altLang="zh-TW" sz="2400"/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47C316-817F-447D-A99E-A7CEC30BAD64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1234912" y="3745210"/>
            <a:chExt cx="10039546" cy="249384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FA17046-8E4B-4288-B07D-89A4869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12" y="3745210"/>
              <a:ext cx="10039546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E5CDFE-649E-4506-9625-E1A42DF93D88}"/>
                </a:ext>
              </a:extLst>
            </p:cNvPr>
            <p:cNvSpPr txBox="1"/>
            <p:nvPr/>
          </p:nvSpPr>
          <p:spPr>
            <a:xfrm>
              <a:off x="10692247" y="59312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17BC5639-207A-4851-8961-1022714C620D}"/>
              </a:ext>
            </a:extLst>
          </p:cNvPr>
          <p:cNvGrpSpPr/>
          <p:nvPr/>
        </p:nvGrpSpPr>
        <p:grpSpPr>
          <a:xfrm>
            <a:off x="615886" y="3139075"/>
            <a:ext cx="10737914" cy="3047843"/>
            <a:chOff x="615886" y="3348029"/>
            <a:chExt cx="10737914" cy="30478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C4A7F85-5BDD-44E5-8D18-94786812C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6" y="3348029"/>
              <a:ext cx="10737914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01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載入套件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        String name = scanner.next();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11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12    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92ED73A-C18C-40E5-97B6-9B0DAA991818}"/>
                </a:ext>
              </a:extLst>
            </p:cNvPr>
            <p:cNvSpPr txBox="1"/>
            <p:nvPr/>
          </p:nvSpPr>
          <p:spPr>
            <a:xfrm>
              <a:off x="10771589" y="60880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534845"/>
            <a:ext cx="10960230" cy="16033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實例，再呼叫他的方法來讀取輸入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3336D99-2213-4492-BE0A-23381D722A17}"/>
              </a:ext>
            </a:extLst>
          </p:cNvPr>
          <p:cNvGrpSpPr/>
          <p:nvPr/>
        </p:nvGrpSpPr>
        <p:grpSpPr>
          <a:xfrm>
            <a:off x="5851689" y="3138220"/>
            <a:ext cx="5502111" cy="646758"/>
            <a:chOff x="5851689" y="3914488"/>
            <a:chExt cx="5502111" cy="64675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40C6BAC-264E-4077-9126-6E0038B8B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1689" y="3914488"/>
              <a:ext cx="550211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姓名 學號 身高：</a:t>
              </a:r>
              <a:r>
                <a:rPr lang="zh-TW" altLang="en-US" i="1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張信喆 </a:t>
              </a:r>
              <a:r>
                <a:rPr lang="en-US" altLang="zh-TW" i="1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32767 185</a:t>
              </a:r>
            </a:p>
            <a:p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姓名：張信喆 學號：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32767 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185.00</a:t>
              </a:r>
              <a:endParaRPr lang="zh-TW" altLang="en-US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DE58EA-7120-43C0-95F7-3CF5E8606A13}"/>
                </a:ext>
              </a:extLst>
            </p:cNvPr>
            <p:cNvSpPr txBox="1"/>
            <p:nvPr/>
          </p:nvSpPr>
          <p:spPr>
            <a:xfrm>
              <a:off x="10473430" y="425346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13" name="圖片 12">
            <a:hlinkClick r:id="rId2"/>
            <a:extLst>
              <a:ext uri="{FF2B5EF4-FFF2-40B4-BE49-F238E27FC236}">
                <a16:creationId xmlns:a16="http://schemas.microsoft.com/office/drawing/2014/main" id="{5B49B6DE-777B-4C7C-A917-8363C442D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5093" y="5468684"/>
            <a:ext cx="418706" cy="40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56A8F5"/>
                </a:solidFill>
              </a:rPr>
              <a:t>方法</a:t>
            </a:r>
            <a:r>
              <a:rPr lang="en-US" altLang="zh-TW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/>
              <a:t>用來輸出小括號裡面放的是</a:t>
            </a:r>
            <a:r>
              <a:rPr lang="zh-TW" altLang="en-US">
                <a:solidFill>
                  <a:srgbClr val="FFC000"/>
                </a:solidFill>
              </a:rPr>
              <a:t>要輸出的東西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引數</a:t>
            </a:r>
            <a:r>
              <a:rPr lang="en-US" altLang="zh-TW">
                <a:solidFill>
                  <a:srgbClr val="FFC000"/>
                </a:solidFill>
              </a:rPr>
              <a:t>argument)</a:t>
            </a:r>
            <a:r>
              <a:rPr lang="zh-TW" altLang="en-US"/>
              <a:t>，這裡</a:t>
            </a:r>
            <a:endParaRPr lang="en-US" altLang="zh-TW"/>
          </a:p>
          <a:p>
            <a:r>
              <a:rPr lang="zh-TW" altLang="en-US"/>
              <a:t>放的是 「</a:t>
            </a:r>
            <a:r>
              <a:rPr lang="en-US" altLang="zh-TW">
                <a:solidFill>
                  <a:srgbClr val="6AAB73"/>
                </a:solidFill>
              </a:rPr>
              <a:t>"Hello, World!"</a:t>
            </a:r>
            <a:r>
              <a:rPr lang="zh-TW" altLang="en-US"/>
              <a:t>」，所以會輸出 </a:t>
            </a:r>
            <a:r>
              <a:rPr lang="en-US" altLang="zh-TW"/>
              <a:t>"Hello, World!"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 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程式碼中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每一個陳述式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(statement)</a:t>
            </a:r>
            <a:r>
              <a:rPr lang="zh-TW" altLang="en-US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後方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都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要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一個分號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，</a:t>
            </a:r>
            <a:r>
              <a:rPr lang="zh-TW" altLang="en-US">
                <a:effectLst/>
              </a:rPr>
              <a:t>且一定要單獨一行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在此程式中，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第 </a:t>
            </a:r>
            <a:r>
              <a:rPr lang="en-US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8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行就是一個陳述式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92EBB9A-A5C4-4716-A853-211ACB6BF379}"/>
              </a:ext>
            </a:extLst>
          </p:cNvPr>
          <p:cNvSpPr/>
          <p:nvPr/>
        </p:nvSpPr>
        <p:spPr>
          <a:xfrm>
            <a:off x="7071809" y="5262563"/>
            <a:ext cx="129092" cy="2352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AE8B91D-7C2E-490F-84A5-B8CC903EC771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8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2986</TotalTime>
  <Words>5628</Words>
  <Application>Microsoft Office PowerPoint</Application>
  <PresentationFormat>寬螢幕</PresentationFormat>
  <Paragraphs>609</Paragraphs>
  <Slides>39</Slides>
  <Notes>9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第一個 Java 程式</vt:lpstr>
      <vt:lpstr>註釋</vt:lpstr>
      <vt:lpstr>基本輸出</vt:lpstr>
      <vt:lpstr>基本輸出</vt:lpstr>
      <vt:lpstr>基本資料型別(primitive data types)</vt:lpstr>
      <vt:lpstr>Char</vt:lpstr>
      <vt:lpstr>ASCII</vt:lpstr>
      <vt:lpstr>ASCII</vt:lpstr>
      <vt:lpstr>數字</vt:lpstr>
      <vt:lpstr>數字</vt:lpstr>
      <vt:lpstr>變數(Variable)宣告</vt:lpstr>
      <vt:lpstr>變數賦值運算</vt:lpstr>
      <vt:lpstr>變數使用</vt:lpstr>
      <vt:lpstr>變數命名規則</vt:lpstr>
      <vt:lpstr>常數(Constant)</vt:lpstr>
      <vt:lpstr>常數命名規則</vt:lpstr>
      <vt:lpstr>命名規則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溢位(Overflow)</vt:lpstr>
      <vt:lpstr>溢位</vt:lpstr>
      <vt:lpstr>轉換</vt:lpstr>
      <vt:lpstr>提升、轉換、溢位</vt:lpstr>
      <vt:lpstr>基本輸出</vt:lpstr>
      <vt:lpstr>字串</vt:lpstr>
      <vt:lpstr>字串</vt:lpstr>
      <vt:lpstr>基本輸入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1370</cp:revision>
  <dcterms:created xsi:type="dcterms:W3CDTF">2024-07-05T16:51:58Z</dcterms:created>
  <dcterms:modified xsi:type="dcterms:W3CDTF">2024-07-09T16:54:01Z</dcterms:modified>
</cp:coreProperties>
</file>