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7"/>
  </p:notesMasterIdLst>
  <p:sldIdLst>
    <p:sldId id="256" r:id="rId2"/>
    <p:sldId id="291" r:id="rId3"/>
    <p:sldId id="293" r:id="rId4"/>
    <p:sldId id="325" r:id="rId5"/>
    <p:sldId id="324" r:id="rId6"/>
    <p:sldId id="329" r:id="rId7"/>
    <p:sldId id="305" r:id="rId8"/>
    <p:sldId id="331" r:id="rId9"/>
    <p:sldId id="332" r:id="rId10"/>
    <p:sldId id="260" r:id="rId11"/>
    <p:sldId id="314" r:id="rId12"/>
    <p:sldId id="294" r:id="rId13"/>
    <p:sldId id="304" r:id="rId14"/>
    <p:sldId id="299" r:id="rId15"/>
    <p:sldId id="296" r:id="rId16"/>
    <p:sldId id="311" r:id="rId17"/>
    <p:sldId id="308" r:id="rId18"/>
    <p:sldId id="309" r:id="rId19"/>
    <p:sldId id="310" r:id="rId20"/>
    <p:sldId id="297" r:id="rId21"/>
    <p:sldId id="312" r:id="rId22"/>
    <p:sldId id="313" r:id="rId23"/>
    <p:sldId id="316" r:id="rId24"/>
    <p:sldId id="307" r:id="rId25"/>
    <p:sldId id="317" r:id="rId26"/>
    <p:sldId id="315" r:id="rId27"/>
    <p:sldId id="318" r:id="rId28"/>
    <p:sldId id="320" r:id="rId29"/>
    <p:sldId id="319" r:id="rId30"/>
    <p:sldId id="295" r:id="rId31"/>
    <p:sldId id="298" r:id="rId32"/>
    <p:sldId id="306" r:id="rId33"/>
    <p:sldId id="301" r:id="rId34"/>
    <p:sldId id="302" r:id="rId35"/>
    <p:sldId id="321" r:id="rId36"/>
    <p:sldId id="322" r:id="rId37"/>
    <p:sldId id="323" r:id="rId38"/>
    <p:sldId id="327" r:id="rId39"/>
    <p:sldId id="326" r:id="rId40"/>
    <p:sldId id="328" r:id="rId41"/>
    <p:sldId id="334" r:id="rId42"/>
    <p:sldId id="333" r:id="rId43"/>
    <p:sldId id="335" r:id="rId44"/>
    <p:sldId id="336" r:id="rId45"/>
    <p:sldId id="337" r:id="rId4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1E1F22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4BFD5-7DCF-417C-A65A-245E1B3E2C0A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9A5B7-413B-4E95-B49C-03D06A06FC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491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593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643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50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789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3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0794012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22415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03930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5540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6743C-BD0A-4F2A-9517-62F7EF016E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17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2/src/Main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3/src/Main.jav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4_special_class/24_enums/src/Main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1/src/Main.java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4/src/Main.java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5/src/Main.java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31_stream/src/Main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8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30_optional/src/Main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75D603-19AA-4B74-B804-2ED0EA3AC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工具類別</a:t>
            </a:r>
            <a:r>
              <a:rPr lang="en-US" altLang="zh-TW"/>
              <a:t>(2)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72AC87-4E1F-4189-AA9A-C3D0B57AE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05510440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24C302-F9CB-4A01-B67B-EEE50F39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集合框架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8908F1-DBAB-4887-A270-932B6CBC8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集合框架</a:t>
            </a:r>
            <a:r>
              <a:rPr lang="en-US" altLang="zh-TW">
                <a:solidFill>
                  <a:srgbClr val="00B0F0"/>
                </a:solidFill>
              </a:rPr>
              <a:t>(collection framwork)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的功能是用來蒐集資料</a:t>
            </a:r>
            <a:endParaRPr lang="en-US" altLang="zh-TW"/>
          </a:p>
          <a:p>
            <a:r>
              <a:rPr lang="zh-TW" altLang="en-US"/>
              <a:t>主要分為兩個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Collection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K, V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Collection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FFFF00"/>
                </a:solidFill>
              </a:rPr>
              <a:t>代表一些相同型別的物件放在一起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K, V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FFFF00"/>
                </a:solidFill>
              </a:rPr>
              <a:t>代表一些相同型別的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en-US" altLang="zh-TW">
                <a:solidFill>
                  <a:srgbClr val="00B0F0"/>
                </a:solidFill>
              </a:rPr>
              <a:t>(key)</a:t>
            </a:r>
          </a:p>
          <a:p>
            <a:r>
              <a:rPr lang="zh-TW" altLang="en-US">
                <a:solidFill>
                  <a:srgbClr val="FFFF00"/>
                </a:solidFill>
              </a:rPr>
              <a:t>各自映射到一個相同型別的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en-US" altLang="zh-TW">
                <a:solidFill>
                  <a:srgbClr val="00B0F0"/>
                </a:solidFill>
              </a:rPr>
              <a:t>(value)</a:t>
            </a:r>
          </a:p>
          <a:p>
            <a:r>
              <a:rPr lang="zh-TW" altLang="en-US">
                <a:solidFill>
                  <a:srgbClr val="FFFF00"/>
                </a:solidFill>
              </a:rPr>
              <a:t>其中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>
                <a:solidFill>
                  <a:srgbClr val="FFFF00"/>
                </a:solidFill>
              </a:rPr>
              <a:t>不能重複，稱為</a:t>
            </a:r>
            <a:r>
              <a:rPr lang="zh-TW" altLang="en-US">
                <a:solidFill>
                  <a:srgbClr val="00B0F0"/>
                </a:solidFill>
              </a:rPr>
              <a:t>鍵值映射</a:t>
            </a:r>
            <a:r>
              <a:rPr lang="en-US" altLang="zh-TW">
                <a:solidFill>
                  <a:srgbClr val="00B0F0"/>
                </a:solidFill>
              </a:rPr>
              <a:t>(key-value mapping)</a:t>
            </a:r>
            <a:r>
              <a:rPr lang="zh-TW" altLang="en-US"/>
              <a:t>，</a:t>
            </a:r>
            <a:endParaRPr lang="en-US" altLang="zh-TW"/>
          </a:p>
          <a:p>
            <a:r>
              <a:rPr lang="zh-TW" altLang="en-US"/>
              <a:t>每組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稱為「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en-US" altLang="zh-TW">
                <a:solidFill>
                  <a:srgbClr val="00B0F0"/>
                </a:solidFill>
              </a:rPr>
              <a:t>(key-value pair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map entry)</a:t>
            </a:r>
            <a:r>
              <a:rPr lang="zh-TW" altLang="en-US"/>
              <a:t>」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126479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2A01E-AA48-4227-919A-D2668EDF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集合框架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87F0639-6F0F-427C-B45F-D85DFEA77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集合框架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en-US" altLang="zh-TW">
                <a:solidFill>
                  <a:srgbClr val="00B0F0"/>
                </a:solidFill>
              </a:rPr>
              <a:t>(data structure)</a:t>
            </a:r>
            <a:r>
              <a:rPr lang="zh-TW" altLang="en-US"/>
              <a:t>高度相關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是個</a:t>
            </a:r>
            <a:r>
              <a:rPr lang="zh-TW" altLang="en-US">
                <a:solidFill>
                  <a:srgbClr val="00B0F0"/>
                </a:solidFill>
              </a:rPr>
              <a:t>理論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集合框架</a:t>
            </a:r>
            <a:r>
              <a:rPr lang="zh-TW" altLang="en-US"/>
              <a:t>則是 </a:t>
            </a:r>
            <a:r>
              <a:rPr lang="en-US" altLang="zh-TW"/>
              <a:t>Java </a:t>
            </a:r>
            <a:r>
              <a:rPr lang="zh-TW" altLang="en-US"/>
              <a:t>中對於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的實作</a:t>
            </a:r>
            <a:endParaRPr lang="en-US" altLang="zh-TW"/>
          </a:p>
          <a:p>
            <a:r>
              <a:rPr lang="zh-TW" altLang="en-US"/>
              <a:t>故在各個程式語言中，對於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</a:t>
            </a:r>
            <a:r>
              <a:rPr lang="zh-TW" altLang="en-US"/>
              <a:t>可能有些許差異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資料結構理論</a:t>
            </a:r>
            <a:r>
              <a:rPr lang="zh-TW" altLang="en-US"/>
              <a:t>在任何程式語言皆是恆定的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在儲存資料時，應該要仔細思考當前情境適合使用哪種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避免造成空間與時間的大量損失</a:t>
            </a:r>
          </a:p>
        </p:txBody>
      </p:sp>
    </p:spTree>
    <p:extLst>
      <p:ext uri="{BB962C8B-B14F-4D97-AF65-F5344CB8AC3E}">
        <p14:creationId xmlns:p14="http://schemas.microsoft.com/office/powerpoint/2010/main" val="322810934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4CAE6-2F7D-48B9-88CF-0DAC73B5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Collection</a:t>
            </a:r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DE78303C-D4E0-4382-8E43-C4D2C499EB60}"/>
              </a:ext>
            </a:extLst>
          </p:cNvPr>
          <p:cNvSpPr/>
          <p:nvPr/>
        </p:nvSpPr>
        <p:spPr>
          <a:xfrm>
            <a:off x="4195481" y="1813135"/>
            <a:ext cx="3872754" cy="75018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lang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C000"/>
                </a:solidFill>
              </a:rPr>
              <a:t>Iterable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可迭代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A46E9EEA-F1AD-49DD-9647-688A682F8215}"/>
              </a:ext>
            </a:extLst>
          </p:cNvPr>
          <p:cNvSpPr/>
          <p:nvPr/>
        </p:nvSpPr>
        <p:spPr>
          <a:xfrm>
            <a:off x="4921623" y="3036187"/>
            <a:ext cx="2420470" cy="493059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endParaRPr lang="zh-TW" altLang="en-US" sz="240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2BDD948-163F-44F0-BF1F-5980E938E671}"/>
              </a:ext>
            </a:extLst>
          </p:cNvPr>
          <p:cNvSpPr/>
          <p:nvPr/>
        </p:nvSpPr>
        <p:spPr>
          <a:xfrm>
            <a:off x="2010356" y="5054834"/>
            <a:ext cx="4132734" cy="78605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有順序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F272A18-C086-4154-9869-9FEC98A1F7C0}"/>
              </a:ext>
            </a:extLst>
          </p:cNvPr>
          <p:cNvSpPr/>
          <p:nvPr/>
        </p:nvSpPr>
        <p:spPr>
          <a:xfrm>
            <a:off x="340679" y="5054834"/>
            <a:ext cx="1304374" cy="78604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不重複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F073E0D4-CBB1-4067-9864-08BA887E9A3F}"/>
              </a:ext>
            </a:extLst>
          </p:cNvPr>
          <p:cNvSpPr/>
          <p:nvPr/>
        </p:nvSpPr>
        <p:spPr>
          <a:xfrm>
            <a:off x="6349887" y="5054834"/>
            <a:ext cx="2384616" cy="78604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Queue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佇列</a:t>
            </a:r>
            <a:r>
              <a:rPr lang="en-US" altLang="zh-TW" sz="2400">
                <a:solidFill>
                  <a:schemeClr val="tx1"/>
                </a:solidFill>
              </a:rPr>
              <a:t>(</a:t>
            </a:r>
            <a:r>
              <a:rPr lang="zh-TW" altLang="en-US" sz="2400">
                <a:solidFill>
                  <a:schemeClr val="tx1"/>
                </a:solidFill>
              </a:rPr>
              <a:t>先進先出</a:t>
            </a:r>
            <a:r>
              <a:rPr lang="en-US" altLang="zh-TW" sz="2400">
                <a:solidFill>
                  <a:schemeClr val="tx1"/>
                </a:solidFill>
              </a:rPr>
              <a:t>)</a:t>
            </a:r>
            <a:endParaRPr lang="zh-TW" altLang="en-US" sz="2400">
              <a:solidFill>
                <a:schemeClr val="tx1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8B1A770-0691-4E94-A545-34B06110D760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6131858" y="2563323"/>
            <a:ext cx="0" cy="47286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FD327A7-9E61-4327-82F6-6BD428D22629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4076723" y="3529246"/>
            <a:ext cx="2055135" cy="15255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EF3E948-52FA-4241-B53A-29B880279B0D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992866" y="3529246"/>
            <a:ext cx="5138992" cy="15255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9707B11-FC98-453B-90D3-7911D609087D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H="1" flipV="1">
            <a:off x="6131858" y="3529246"/>
            <a:ext cx="1410337" cy="15255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單箭頭接點 272">
            <a:extLst>
              <a:ext uri="{FF2B5EF4-FFF2-40B4-BE49-F238E27FC236}">
                <a16:creationId xmlns:a16="http://schemas.microsoft.com/office/drawing/2014/main" id="{CE140508-1635-4715-B73D-6D88E9E859C8}"/>
              </a:ext>
            </a:extLst>
          </p:cNvPr>
          <p:cNvCxnSpPr>
            <a:cxnSpLocks/>
            <a:stCxn id="291" idx="3"/>
            <a:endCxn id="5" idx="1"/>
          </p:cNvCxnSpPr>
          <p:nvPr/>
        </p:nvCxnSpPr>
        <p:spPr>
          <a:xfrm flipV="1">
            <a:off x="4226865" y="3282717"/>
            <a:ext cx="694758" cy="313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矩形: 圓角 290">
            <a:extLst>
              <a:ext uri="{FF2B5EF4-FFF2-40B4-BE49-F238E27FC236}">
                <a16:creationId xmlns:a16="http://schemas.microsoft.com/office/drawing/2014/main" id="{782DC732-3055-4684-8575-CC42E5B832AA}"/>
              </a:ext>
            </a:extLst>
          </p:cNvPr>
          <p:cNvSpPr/>
          <p:nvPr/>
        </p:nvSpPr>
        <p:spPr>
          <a:xfrm>
            <a:off x="340679" y="3036187"/>
            <a:ext cx="3886186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05624314-492D-4B45-A1FD-2AF536ACBA0F}"/>
              </a:ext>
            </a:extLst>
          </p:cNvPr>
          <p:cNvGrpSpPr/>
          <p:nvPr/>
        </p:nvGrpSpPr>
        <p:grpSpPr>
          <a:xfrm>
            <a:off x="9232024" y="1611219"/>
            <a:ext cx="2384616" cy="2677656"/>
            <a:chOff x="8723284" y="1411039"/>
            <a:chExt cx="2384616" cy="2677656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46E13013-5B5E-48A5-B067-BA3DD8B5FCD3}"/>
                </a:ext>
              </a:extLst>
            </p:cNvPr>
            <p:cNvGrpSpPr/>
            <p:nvPr/>
          </p:nvGrpSpPr>
          <p:grpSpPr>
            <a:xfrm>
              <a:off x="8841439" y="1411039"/>
              <a:ext cx="2148307" cy="2677656"/>
              <a:chOff x="8969184" y="628527"/>
              <a:chExt cx="2148307" cy="2677656"/>
            </a:xfrm>
          </p:grpSpPr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364E08D1-EE9B-4284-82D2-40B9BA937008}"/>
                  </a:ext>
                </a:extLst>
              </p:cNvPr>
              <p:cNvSpPr txBox="1"/>
              <p:nvPr/>
            </p:nvSpPr>
            <p:spPr>
              <a:xfrm>
                <a:off x="9496534" y="628527"/>
                <a:ext cx="1620957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800">
                    <a:solidFill>
                      <a:srgbClr val="FFC000"/>
                    </a:solidFill>
                  </a:rPr>
                  <a:t>類別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FFC000"/>
                    </a:solidFill>
                  </a:rPr>
                  <a:t>重要類別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FFC000"/>
                    </a:solidFill>
                  </a:rPr>
                  <a:t>抽象類別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92D050"/>
                    </a:solidFill>
                  </a:rPr>
                  <a:t>介面</a:t>
                </a:r>
                <a:endParaRPr lang="en-US" altLang="zh-TW" sz="2800">
                  <a:solidFill>
                    <a:srgbClr val="92D050"/>
                  </a:solidFill>
                </a:endParaRPr>
              </a:p>
              <a:p>
                <a:r>
                  <a:rPr lang="zh-TW" altLang="en-US" sz="2800">
                    <a:solidFill>
                      <a:srgbClr val="FFC000"/>
                    </a:solidFill>
                  </a:rPr>
                  <a:t>繼承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92D050"/>
                    </a:solidFill>
                  </a:rPr>
                  <a:t>實作</a:t>
                </a:r>
              </a:p>
            </p:txBody>
          </p:sp>
          <p:cxnSp>
            <p:nvCxnSpPr>
              <p:cNvPr id="23" name="直線單箭頭接點 22">
                <a:extLst>
                  <a:ext uri="{FF2B5EF4-FFF2-40B4-BE49-F238E27FC236}">
                    <a16:creationId xmlns:a16="http://schemas.microsoft.com/office/drawing/2014/main" id="{90F4E7B9-9AEA-4EB9-BA7E-BF38EE980D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9185" y="2562350"/>
                <a:ext cx="527349" cy="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單箭頭接點 23">
                <a:extLst>
                  <a:ext uri="{FF2B5EF4-FFF2-40B4-BE49-F238E27FC236}">
                    <a16:creationId xmlns:a16="http://schemas.microsoft.com/office/drawing/2014/main" id="{E2CFDE75-A5C3-4E48-91D2-7773613BF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9185" y="3036187"/>
                <a:ext cx="527349" cy="0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48B4740B-3372-4518-8F5E-1B6D1D907D06}"/>
                  </a:ext>
                </a:extLst>
              </p:cNvPr>
              <p:cNvSpPr/>
              <p:nvPr/>
            </p:nvSpPr>
            <p:spPr>
              <a:xfrm>
                <a:off x="8969184" y="1607334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  <p:sp>
            <p:nvSpPr>
              <p:cNvPr id="26" name="矩形: 圓角 25">
                <a:extLst>
                  <a:ext uri="{FF2B5EF4-FFF2-40B4-BE49-F238E27FC236}">
                    <a16:creationId xmlns:a16="http://schemas.microsoft.com/office/drawing/2014/main" id="{3A43F76D-CDAA-48D9-8476-C80D2787A810}"/>
                  </a:ext>
                </a:extLst>
              </p:cNvPr>
              <p:cNvSpPr/>
              <p:nvPr/>
            </p:nvSpPr>
            <p:spPr>
              <a:xfrm>
                <a:off x="8969184" y="2002334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92D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  <p:sp>
            <p:nvSpPr>
              <p:cNvPr id="27" name="矩形: 圓角 26">
                <a:extLst>
                  <a:ext uri="{FF2B5EF4-FFF2-40B4-BE49-F238E27FC236}">
                    <a16:creationId xmlns:a16="http://schemas.microsoft.com/office/drawing/2014/main" id="{93696E78-F517-4085-A6B4-48331A14B22F}"/>
                  </a:ext>
                </a:extLst>
              </p:cNvPr>
              <p:cNvSpPr/>
              <p:nvPr/>
            </p:nvSpPr>
            <p:spPr>
              <a:xfrm>
                <a:off x="8969184" y="756703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7769CF62-F7D6-4B57-B3C2-0E9BE7E2A265}"/>
                  </a:ext>
                </a:extLst>
              </p:cNvPr>
              <p:cNvSpPr/>
              <p:nvPr/>
            </p:nvSpPr>
            <p:spPr>
              <a:xfrm>
                <a:off x="8969184" y="1155639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</p:grp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08208801-FC4B-4695-8E89-23D36078CB57}"/>
                </a:ext>
              </a:extLst>
            </p:cNvPr>
            <p:cNvSpPr/>
            <p:nvPr/>
          </p:nvSpPr>
          <p:spPr>
            <a:xfrm>
              <a:off x="8723284" y="1411039"/>
              <a:ext cx="2384616" cy="2677656"/>
            </a:xfrm>
            <a:prstGeom prst="roundRect">
              <a:avLst>
                <a:gd name="adj" fmla="val 9524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3191FCE7-7D08-48F6-B6ED-C6CD8B4BB689}"/>
              </a:ext>
            </a:extLst>
          </p:cNvPr>
          <p:cNvSpPr/>
          <p:nvPr/>
        </p:nvSpPr>
        <p:spPr>
          <a:xfrm>
            <a:off x="9088593" y="4510966"/>
            <a:ext cx="2671477" cy="1567871"/>
          </a:xfrm>
          <a:prstGeom prst="roundRect">
            <a:avLst>
              <a:gd name="adj" fmla="val 9524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/>
              <a:t>除 </a:t>
            </a:r>
            <a:r>
              <a:rPr lang="en-US" altLang="zh-TW" sz="2400">
                <a:solidFill>
                  <a:srgbClr val="FFC000"/>
                </a:solidFill>
              </a:rPr>
              <a:t>Iterable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屬於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lang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其餘皆屬於</a:t>
            </a:r>
            <a:endParaRPr lang="en-US" altLang="zh-TW" sz="2400">
              <a:solidFill>
                <a:schemeClr val="tx1"/>
              </a:solidFill>
            </a:endParaRPr>
          </a:p>
          <a:p>
            <a:pPr algn="ctr"/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util</a:t>
            </a:r>
            <a:endParaRPr lang="en-US" altLang="zh-TW" sz="2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5088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636B77-E600-41CA-A8E8-4BF7B318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Iterable</a:t>
            </a:r>
            <a:r>
              <a:rPr lang="zh-TW" altLang="en-US"/>
              <a:t> 與 </a:t>
            </a:r>
            <a:r>
              <a:rPr lang="en-US" altLang="zh-TW"/>
              <a:t>Iterator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6F9205-4AD2-4E68-B267-9970A58CC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1059"/>
            <a:ext cx="10515600" cy="3651530"/>
          </a:xfrm>
        </p:spPr>
        <p:txBody>
          <a:bodyPr/>
          <a:lstStyle/>
          <a:p>
            <a:r>
              <a:rPr lang="en-US" altLang="zh-TW" sz="2800">
                <a:solidFill>
                  <a:srgbClr val="FFC000"/>
                </a:solidFill>
              </a:rPr>
              <a:t>Collection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介面</a:t>
            </a:r>
            <a:r>
              <a:rPr lang="zh-TW" altLang="en-US" sz="2800">
                <a:solidFill>
                  <a:srgbClr val="FFC000"/>
                </a:solidFill>
              </a:rPr>
              <a:t>繼承</a:t>
            </a:r>
            <a:r>
              <a:rPr lang="zh-TW" altLang="en-US" sz="2800"/>
              <a:t>了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00B050"/>
                </a:solidFill>
              </a:rPr>
              <a:t>java</a:t>
            </a:r>
            <a:r>
              <a:rPr lang="en-US" altLang="zh-TW" sz="2800">
                <a:solidFill>
                  <a:srgbClr val="00B0F0"/>
                </a:solidFill>
              </a:rPr>
              <a:t>.</a:t>
            </a:r>
            <a:r>
              <a:rPr lang="en-US" altLang="zh-TW" sz="2800">
                <a:solidFill>
                  <a:srgbClr val="FFFF00"/>
                </a:solidFill>
              </a:rPr>
              <a:t>lang</a:t>
            </a:r>
            <a:r>
              <a:rPr lang="en-US" altLang="zh-TW" sz="2800">
                <a:solidFill>
                  <a:srgbClr val="00B0F0"/>
                </a:solidFill>
              </a:rPr>
              <a:t>.</a:t>
            </a:r>
            <a:r>
              <a:rPr lang="en-US" altLang="zh-TW" sz="2800">
                <a:solidFill>
                  <a:srgbClr val="FFC000"/>
                </a:solidFill>
              </a:rPr>
              <a:t>Iterable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介面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可迭代的</a:t>
            </a:r>
            <a:r>
              <a:rPr lang="zh-TW" altLang="en-US" sz="2800"/>
              <a:t>，其中有兩個</a:t>
            </a:r>
            <a:r>
              <a:rPr lang="zh-TW" altLang="en-US" sz="2800">
                <a:solidFill>
                  <a:srgbClr val="00B0F0"/>
                </a:solidFill>
              </a:rPr>
              <a:t>公開動態方法</a:t>
            </a:r>
            <a:r>
              <a:rPr lang="zh-TW" altLang="en-US" sz="2800"/>
              <a:t>：</a:t>
            </a:r>
            <a:endParaRPr lang="en-US" altLang="zh-TW" sz="2800"/>
          </a:p>
          <a:p>
            <a:r>
              <a:rPr lang="en-US" altLang="zh-TW" sz="2800">
                <a:solidFill>
                  <a:srgbClr val="FFC000"/>
                </a:solidFill>
              </a:rPr>
              <a:t>Iterator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/>
              <a:t> </a:t>
            </a:r>
            <a:r>
              <a:rPr lang="en-US" altLang="zh-TW" sz="2800">
                <a:solidFill>
                  <a:srgbClr val="92D050"/>
                </a:solidFill>
              </a:rPr>
              <a:t>iterator</a:t>
            </a:r>
            <a:r>
              <a:rPr lang="en-US" altLang="zh-TW" sz="28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forEach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en-US" altLang="zh-TW" sz="2800">
                <a:solidFill>
                  <a:srgbClr val="FFC000"/>
                </a:solidFill>
              </a:rPr>
              <a:t>Consumer</a:t>
            </a:r>
            <a:r>
              <a:rPr lang="en-US" altLang="zh-TW" sz="2800">
                <a:solidFill>
                  <a:srgbClr val="00B0F0"/>
                </a:solidFill>
              </a:rPr>
              <a:t>&lt;? </a:t>
            </a:r>
            <a:r>
              <a:rPr lang="en-US" altLang="zh-TW" sz="2800">
                <a:solidFill>
                  <a:srgbClr val="CF8E6D"/>
                </a:solidFill>
              </a:rPr>
              <a:t>super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action)</a:t>
            </a:r>
          </a:p>
          <a:p>
            <a:r>
              <a:rPr lang="en-US" altLang="zh-TW" sz="2800">
                <a:solidFill>
                  <a:srgbClr val="FFC000"/>
                </a:solidFill>
              </a:rPr>
              <a:t>Iterator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zh-TW" altLang="en-US" sz="2800">
                <a:solidFill>
                  <a:srgbClr val="00B0F0"/>
                </a:solidFill>
              </a:rPr>
              <a:t>介面</a:t>
            </a:r>
            <a:r>
              <a:rPr lang="zh-TW" altLang="en-US" sz="2800"/>
              <a:t>代表</a:t>
            </a:r>
            <a:r>
              <a:rPr lang="zh-TW" altLang="en-US" sz="2800">
                <a:solidFill>
                  <a:srgbClr val="00B0F0"/>
                </a:solidFill>
              </a:rPr>
              <a:t>迭代器</a:t>
            </a:r>
            <a:r>
              <a:rPr lang="zh-TW" altLang="en-US" sz="2800"/>
              <a:t>，</a:t>
            </a:r>
            <a:r>
              <a:rPr lang="zh-TW" altLang="en-US"/>
              <a:t>其中有四個</a:t>
            </a:r>
            <a:r>
              <a:rPr lang="zh-TW" altLang="en-US">
                <a:solidFill>
                  <a:srgbClr val="00B0F0"/>
                </a:solidFill>
              </a:rPr>
              <a:t>公開動態方法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forEachRemaining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en-US" altLang="zh-TW" sz="2800">
                <a:solidFill>
                  <a:srgbClr val="FFC000"/>
                </a:solidFill>
              </a:rPr>
              <a:t>Consumer</a:t>
            </a:r>
            <a:r>
              <a:rPr lang="en-US" altLang="zh-TW" sz="2800">
                <a:solidFill>
                  <a:srgbClr val="00B0F0"/>
                </a:solidFill>
              </a:rPr>
              <a:t>&lt;? </a:t>
            </a:r>
            <a:r>
              <a:rPr lang="en-US" altLang="zh-TW" sz="2800">
                <a:solidFill>
                  <a:srgbClr val="CF8E6D"/>
                </a:solidFill>
              </a:rPr>
              <a:t>super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action)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hasNext</a:t>
            </a:r>
            <a:r>
              <a:rPr lang="en-US" altLang="zh-TW" sz="2800">
                <a:solidFill>
                  <a:srgbClr val="00B0F0"/>
                </a:solidFill>
              </a:rPr>
              <a:t>()</a:t>
            </a:r>
            <a:r>
              <a:rPr lang="zh-TW" altLang="en-US" sz="2800"/>
              <a:t>、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n</a:t>
            </a:r>
            <a:r>
              <a:rPr lang="en-US" altLang="zh-TW" sz="2800">
                <a:solidFill>
                  <a:srgbClr val="92D050"/>
                </a:solidFill>
              </a:rPr>
              <a:t>ext</a:t>
            </a:r>
            <a:r>
              <a:rPr lang="en-US" altLang="zh-TW" sz="2800">
                <a:solidFill>
                  <a:srgbClr val="00B0F0"/>
                </a:solidFill>
              </a:rPr>
              <a:t>()</a:t>
            </a:r>
            <a:r>
              <a:rPr lang="zh-TW" altLang="en-US" sz="2800"/>
              <a:t>、</a:t>
            </a:r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remove</a:t>
            </a:r>
            <a:r>
              <a:rPr lang="en-US" altLang="zh-TW" sz="2800">
                <a:solidFill>
                  <a:srgbClr val="00B0F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3302132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387382-B296-43C6-A548-C6688731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Collection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2752601-4FC8-4195-B8CB-9289A8F5A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906"/>
            <a:ext cx="10515600" cy="4099764"/>
          </a:xfrm>
        </p:spPr>
        <p:txBody>
          <a:bodyPr>
            <a:normAutofit/>
          </a:bodyPr>
          <a:lstStyle/>
          <a:p>
            <a:r>
              <a:rPr lang="zh-TW" altLang="en-US" sz="2400"/>
              <a:t>下方為 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 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部分</a:t>
            </a:r>
            <a:r>
              <a:rPr lang="zh-TW" altLang="en-US" sz="2400">
                <a:solidFill>
                  <a:srgbClr val="00B0F0"/>
                </a:solidFill>
              </a:rPr>
              <a:t>公開動態方法</a:t>
            </a:r>
            <a:r>
              <a:rPr lang="zh-TW" altLang="en-US" sz="2400"/>
              <a:t>：</a:t>
            </a:r>
            <a:endParaRPr lang="en-US" altLang="zh-TW" sz="2400"/>
          </a:p>
          <a:p>
            <a:r>
              <a:rPr lang="en-US" altLang="zh-TW" sz="2400">
                <a:solidFill>
                  <a:srgbClr val="CF8E6D"/>
                </a:solidFill>
              </a:rPr>
              <a:t>int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size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isEmpty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clear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add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 e)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addAll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&lt;?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CF8E6D"/>
                </a:solidFill>
              </a:rPr>
              <a:t>extends</a:t>
            </a:r>
            <a:r>
              <a:rPr lang="en-US" altLang="zh-TW" sz="2400">
                <a:solidFill>
                  <a:srgbClr val="FFFF00"/>
                </a:solidFill>
              </a:rPr>
              <a:t> 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c)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remove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Object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o)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removeAll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&lt;?&gt;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c)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removeIf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Predicate</a:t>
            </a:r>
            <a:r>
              <a:rPr lang="en-US" altLang="zh-TW" sz="2400">
                <a:solidFill>
                  <a:srgbClr val="00B0F0"/>
                </a:solidFill>
              </a:rPr>
              <a:t>&lt;? </a:t>
            </a:r>
            <a:r>
              <a:rPr lang="en-US" altLang="zh-TW" sz="2400">
                <a:solidFill>
                  <a:srgbClr val="CF8E6D"/>
                </a:solidFill>
              </a:rPr>
              <a:t>super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 filter)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contains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Object</a:t>
            </a:r>
            <a:r>
              <a:rPr lang="en-US" altLang="zh-TW" sz="2400">
                <a:solidFill>
                  <a:srgbClr val="00B0F0"/>
                </a:solidFill>
              </a:rPr>
              <a:t> o)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containsAll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&lt;?&gt;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c)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&gt; 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[] </a:t>
            </a:r>
            <a:r>
              <a:rPr lang="en-US" altLang="zh-TW" sz="2400">
                <a:solidFill>
                  <a:srgbClr val="92D050"/>
                </a:solidFill>
              </a:rPr>
              <a:t>toArray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[] a)</a:t>
            </a:r>
          </a:p>
          <a:p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 </a:t>
            </a:r>
            <a:r>
              <a:rPr lang="zh-TW" altLang="en-US" sz="2400"/>
              <a:t>的所有</a:t>
            </a:r>
            <a:r>
              <a:rPr lang="zh-TW" altLang="en-US" sz="2400">
                <a:solidFill>
                  <a:srgbClr val="00B0F0"/>
                </a:solidFill>
              </a:rPr>
              <a:t>實作類別</a:t>
            </a:r>
            <a:r>
              <a:rPr lang="zh-TW" altLang="en-US" sz="2400"/>
              <a:t>都有一個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其唯一</a:t>
            </a:r>
            <a:r>
              <a:rPr lang="zh-TW" altLang="en-US" sz="2400">
                <a:solidFill>
                  <a:srgbClr val="00B0F0"/>
                </a:solidFill>
              </a:rPr>
              <a:t>參數</a:t>
            </a:r>
            <a:r>
              <a:rPr lang="zh-TW" altLang="en-US" sz="2400"/>
              <a:t>為 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&lt;?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FFC000"/>
                </a:solidFill>
              </a:rPr>
              <a:t>extends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endParaRPr lang="zh-TW" altLang="en-US" sz="2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34417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8FA3F9-F175-4FD1-A0BE-DA2A89C0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List</a:t>
            </a:r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35D60B91-51C2-44C3-93BF-738BE7C9A95B}"/>
              </a:ext>
            </a:extLst>
          </p:cNvPr>
          <p:cNvSpPr/>
          <p:nvPr/>
        </p:nvSpPr>
        <p:spPr>
          <a:xfrm>
            <a:off x="5056668" y="1693356"/>
            <a:ext cx="1906486" cy="154333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使用串列</a:t>
            </a:r>
            <a:endParaRPr lang="en-US" altLang="zh-TW" sz="2400">
              <a:solidFill>
                <a:schemeClr val="tx1"/>
              </a:solidFill>
            </a:endParaRPr>
          </a:p>
          <a:p>
            <a:pPr algn="ctr"/>
            <a:r>
              <a:rPr lang="en-US" altLang="zh-TW" sz="2400">
                <a:solidFill>
                  <a:schemeClr val="tx1"/>
                </a:solidFill>
              </a:rPr>
              <a:t>(</a:t>
            </a:r>
            <a:r>
              <a:rPr lang="zh-TW" altLang="en-US" sz="2400">
                <a:solidFill>
                  <a:schemeClr val="tx1"/>
                </a:solidFill>
              </a:rPr>
              <a:t>有索引值、</a:t>
            </a:r>
            <a:endParaRPr lang="en-US" altLang="zh-TW" sz="2400">
              <a:solidFill>
                <a:schemeClr val="tx1"/>
              </a:solidFill>
            </a:endParaRP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可動態增長</a:t>
            </a:r>
            <a:r>
              <a:rPr lang="en-US" altLang="zh-TW" sz="2400">
                <a:solidFill>
                  <a:schemeClr val="tx1"/>
                </a:solidFill>
              </a:rPr>
              <a:t>)</a:t>
            </a:r>
            <a:endParaRPr lang="zh-TW" altLang="en-US" sz="2400">
              <a:solidFill>
                <a:schemeClr val="tx1"/>
              </a:solidFill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9BD402F-2184-445A-886C-F73463FA37D1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6963154" y="2086381"/>
            <a:ext cx="584758" cy="37864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DD75B2B-DE13-4AC1-9A4E-90C567F9D385}"/>
              </a:ext>
            </a:extLst>
          </p:cNvPr>
          <p:cNvSpPr/>
          <p:nvPr/>
        </p:nvSpPr>
        <p:spPr>
          <a:xfrm>
            <a:off x="5876473" y="3684694"/>
            <a:ext cx="1810862" cy="38944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Vector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0B3AC29-2965-4406-BF80-335E2CA0BC57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6009911" y="3236690"/>
            <a:ext cx="771993" cy="44800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CB72C74-94E9-458D-A127-4881E6C67B98}"/>
              </a:ext>
            </a:extLst>
          </p:cNvPr>
          <p:cNvSpPr/>
          <p:nvPr/>
        </p:nvSpPr>
        <p:spPr>
          <a:xfrm>
            <a:off x="5876473" y="4682159"/>
            <a:ext cx="1810862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Stack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堆疊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9951118-E7EB-4410-BFB3-96051FD07782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6781904" y="4074137"/>
            <a:ext cx="0" cy="6080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E7CFC60-D816-400A-B079-FC3958014F81}"/>
              </a:ext>
            </a:extLst>
          </p:cNvPr>
          <p:cNvSpPr/>
          <p:nvPr/>
        </p:nvSpPr>
        <p:spPr>
          <a:xfrm>
            <a:off x="7547912" y="1693356"/>
            <a:ext cx="4132734" cy="78605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有順序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E8DC2E0B-CAF5-4138-B591-172213F1EA83}"/>
              </a:ext>
            </a:extLst>
          </p:cNvPr>
          <p:cNvSpPr/>
          <p:nvPr/>
        </p:nvSpPr>
        <p:spPr>
          <a:xfrm>
            <a:off x="660774" y="1690688"/>
            <a:ext cx="4012828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AbstractCollection 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4CE6F5B4-4D22-4642-92E3-632AC57DA302}"/>
              </a:ext>
            </a:extLst>
          </p:cNvPr>
          <p:cNvSpPr/>
          <p:nvPr/>
        </p:nvSpPr>
        <p:spPr>
          <a:xfrm>
            <a:off x="660774" y="2742121"/>
            <a:ext cx="2874310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2DDD95E9-3138-4244-BA55-99C01CF31A3D}"/>
              </a:ext>
            </a:extLst>
          </p:cNvPr>
          <p:cNvSpPr/>
          <p:nvPr/>
        </p:nvSpPr>
        <p:spPr>
          <a:xfrm>
            <a:off x="660774" y="5574228"/>
            <a:ext cx="4525500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AbstractSequentialList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D785BE17-4FD1-4109-B4E4-3BFBBD67570D}"/>
              </a:ext>
            </a:extLst>
          </p:cNvPr>
          <p:cNvSpPr/>
          <p:nvPr/>
        </p:nvSpPr>
        <p:spPr>
          <a:xfrm>
            <a:off x="8339048" y="5466727"/>
            <a:ext cx="2550462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LinkedList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使用鏈結</a:t>
            </a: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B3353359-E840-4114-BC1D-D15CA8EAF809}"/>
              </a:ext>
            </a:extLst>
          </p:cNvPr>
          <p:cNvCxnSpPr>
            <a:cxnSpLocks/>
            <a:stCxn id="23" idx="0"/>
            <a:endCxn id="4" idx="3"/>
          </p:cNvCxnSpPr>
          <p:nvPr/>
        </p:nvCxnSpPr>
        <p:spPr>
          <a:xfrm flipH="1" flipV="1">
            <a:off x="6963154" y="2465023"/>
            <a:ext cx="2651125" cy="300170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02485DD2-655E-4757-8E28-9201E3EF5B0C}"/>
              </a:ext>
            </a:extLst>
          </p:cNvPr>
          <p:cNvCxnSpPr>
            <a:cxnSpLocks/>
            <a:stCxn id="23" idx="1"/>
            <a:endCxn id="21" idx="3"/>
          </p:cNvCxnSpPr>
          <p:nvPr/>
        </p:nvCxnSpPr>
        <p:spPr>
          <a:xfrm flipH="1">
            <a:off x="5186274" y="5823891"/>
            <a:ext cx="3152774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60033ED2-159D-4F98-8BA8-F7B99F824EBE}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H="1" flipV="1">
            <a:off x="2097929" y="3241447"/>
            <a:ext cx="825595" cy="233278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D77B5DEE-1242-46BC-879D-1AF78AA9E574}"/>
              </a:ext>
            </a:extLst>
          </p:cNvPr>
          <p:cNvCxnSpPr>
            <a:cxnSpLocks/>
            <a:stCxn id="20" idx="0"/>
            <a:endCxn id="16" idx="2"/>
          </p:cNvCxnSpPr>
          <p:nvPr/>
        </p:nvCxnSpPr>
        <p:spPr>
          <a:xfrm flipV="1">
            <a:off x="2097929" y="2190014"/>
            <a:ext cx="569259" cy="55210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33D1454A-6A91-428B-9930-1189C37DE8E8}"/>
              </a:ext>
            </a:extLst>
          </p:cNvPr>
          <p:cNvCxnSpPr>
            <a:cxnSpLocks/>
            <a:stCxn id="20" idx="3"/>
            <a:endCxn id="4" idx="1"/>
          </p:cNvCxnSpPr>
          <p:nvPr/>
        </p:nvCxnSpPr>
        <p:spPr>
          <a:xfrm flipV="1">
            <a:off x="3535084" y="2465023"/>
            <a:ext cx="1521584" cy="52676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C98734BB-163E-4F19-B6E6-2FEF37742FF6}"/>
              </a:ext>
            </a:extLst>
          </p:cNvPr>
          <p:cNvCxnSpPr>
            <a:cxnSpLocks/>
            <a:stCxn id="7" idx="1"/>
            <a:endCxn id="20" idx="3"/>
          </p:cNvCxnSpPr>
          <p:nvPr/>
        </p:nvCxnSpPr>
        <p:spPr>
          <a:xfrm flipH="1" flipV="1">
            <a:off x="3535084" y="2991784"/>
            <a:ext cx="2341389" cy="88763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: 圓角 134">
            <a:extLst>
              <a:ext uri="{FF2B5EF4-FFF2-40B4-BE49-F238E27FC236}">
                <a16:creationId xmlns:a16="http://schemas.microsoft.com/office/drawing/2014/main" id="{7BE560A0-66AB-48DB-B191-332DC6240621}"/>
              </a:ext>
            </a:extLst>
          </p:cNvPr>
          <p:cNvSpPr/>
          <p:nvPr/>
        </p:nvSpPr>
        <p:spPr>
          <a:xfrm>
            <a:off x="8785044" y="3540428"/>
            <a:ext cx="1658470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Deque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雙端佇列</a:t>
            </a:r>
          </a:p>
        </p:txBody>
      </p: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EC9B66DD-4C97-432E-9B99-A1F4C3C962E6}"/>
              </a:ext>
            </a:extLst>
          </p:cNvPr>
          <p:cNvCxnSpPr>
            <a:cxnSpLocks/>
            <a:stCxn id="23" idx="0"/>
            <a:endCxn id="135" idx="2"/>
          </p:cNvCxnSpPr>
          <p:nvPr/>
        </p:nvCxnSpPr>
        <p:spPr>
          <a:xfrm flipV="1">
            <a:off x="9614279" y="4254756"/>
            <a:ext cx="0" cy="121197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矩形: 圓角 191">
            <a:extLst>
              <a:ext uri="{FF2B5EF4-FFF2-40B4-BE49-F238E27FC236}">
                <a16:creationId xmlns:a16="http://schemas.microsoft.com/office/drawing/2014/main" id="{F7984F86-69A0-427D-B634-19704331CFAF}"/>
              </a:ext>
            </a:extLst>
          </p:cNvPr>
          <p:cNvSpPr/>
          <p:nvPr/>
        </p:nvSpPr>
        <p:spPr>
          <a:xfrm>
            <a:off x="3149617" y="3967831"/>
            <a:ext cx="2292518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ArrayList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使用陣列</a:t>
            </a:r>
            <a:endParaRPr lang="en-US" altLang="zh-TW" sz="2400">
              <a:solidFill>
                <a:schemeClr val="tx1"/>
              </a:solidFill>
            </a:endParaRPr>
          </a:p>
        </p:txBody>
      </p:sp>
      <p:cxnSp>
        <p:nvCxnSpPr>
          <p:cNvPr id="194" name="直線單箭頭接點 193">
            <a:extLst>
              <a:ext uri="{FF2B5EF4-FFF2-40B4-BE49-F238E27FC236}">
                <a16:creationId xmlns:a16="http://schemas.microsoft.com/office/drawing/2014/main" id="{CD7FAD17-D2FB-447B-B3A0-1B2DDAF4E396}"/>
              </a:ext>
            </a:extLst>
          </p:cNvPr>
          <p:cNvCxnSpPr>
            <a:cxnSpLocks/>
            <a:stCxn id="192" idx="0"/>
            <a:endCxn id="20" idx="2"/>
          </p:cNvCxnSpPr>
          <p:nvPr/>
        </p:nvCxnSpPr>
        <p:spPr>
          <a:xfrm flipH="1" flipV="1">
            <a:off x="2097929" y="3241447"/>
            <a:ext cx="2197947" cy="72638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單箭頭接點 246">
            <a:extLst>
              <a:ext uri="{FF2B5EF4-FFF2-40B4-BE49-F238E27FC236}">
                <a16:creationId xmlns:a16="http://schemas.microsoft.com/office/drawing/2014/main" id="{575B37E5-1010-4135-A88E-1586566A5814}"/>
              </a:ext>
            </a:extLst>
          </p:cNvPr>
          <p:cNvCxnSpPr>
            <a:cxnSpLocks/>
            <a:stCxn id="135" idx="0"/>
            <a:endCxn id="11" idx="2"/>
          </p:cNvCxnSpPr>
          <p:nvPr/>
        </p:nvCxnSpPr>
        <p:spPr>
          <a:xfrm flipV="1">
            <a:off x="9614279" y="2479406"/>
            <a:ext cx="0" cy="10610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9232F22-DA7E-4ADB-B855-99BDB2499EC7}"/>
              </a:ext>
            </a:extLst>
          </p:cNvPr>
          <p:cNvCxnSpPr>
            <a:cxnSpLocks/>
            <a:stCxn id="192" idx="0"/>
            <a:endCxn id="4" idx="1"/>
          </p:cNvCxnSpPr>
          <p:nvPr/>
        </p:nvCxnSpPr>
        <p:spPr>
          <a:xfrm flipV="1">
            <a:off x="4295876" y="2465023"/>
            <a:ext cx="760792" cy="150280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34037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9F05E-3674-44F7-9C89-7405F610B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SequencedCollection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3EBCC3-4127-471E-A97D-DB7BE2609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5553"/>
            <a:ext cx="10515600" cy="4171482"/>
          </a:xfrm>
        </p:spPr>
        <p:txBody>
          <a:bodyPr>
            <a:normAutofit/>
          </a:bodyPr>
          <a:lstStyle/>
          <a:p>
            <a:r>
              <a:rPr lang="en-US" altLang="zh-TW" sz="2800">
                <a:solidFill>
                  <a:srgbClr val="FFC000"/>
                </a:solidFill>
              </a:rPr>
              <a:t>SequencedCollection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介面</a:t>
            </a:r>
            <a:r>
              <a:rPr lang="zh-TW" altLang="en-US" sz="2800"/>
              <a:t>在 </a:t>
            </a:r>
            <a:r>
              <a:rPr lang="en-US" altLang="zh-TW" sz="2800"/>
              <a:t>Java 21 </a:t>
            </a:r>
            <a:r>
              <a:rPr lang="zh-TW" altLang="en-US" sz="2800"/>
              <a:t>才出現</a:t>
            </a:r>
            <a:endParaRPr lang="en-US" altLang="zh-TW" sz="2800"/>
          </a:p>
          <a:p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的元素是有順序的</a:t>
            </a:r>
            <a:endParaRPr lang="en-US" altLang="zh-TW"/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定義了以下的</a:t>
            </a:r>
            <a:r>
              <a:rPr lang="zh-TW" altLang="en-US">
                <a:solidFill>
                  <a:srgbClr val="00B0F0"/>
                </a:solidFill>
              </a:rPr>
              <a:t>公開動態方法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 sz="2800">
                <a:solidFill>
                  <a:srgbClr val="FFC000"/>
                </a:solidFill>
              </a:rPr>
              <a:t>SequencedCollection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en-US" altLang="zh-TW">
                <a:solidFill>
                  <a:srgbClr val="92D050"/>
                </a:solidFill>
              </a:rPr>
              <a:t>reversed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  <a:p>
            <a:r>
              <a:rPr lang="en-US" altLang="zh-TW">
                <a:solidFill>
                  <a:srgbClr val="CF8E6D"/>
                </a:solidFill>
              </a:rPr>
              <a:t>void </a:t>
            </a:r>
            <a:r>
              <a:rPr lang="en-US" altLang="zh-TW">
                <a:solidFill>
                  <a:srgbClr val="92D050"/>
                </a:solidFill>
              </a:rPr>
              <a:t>add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index, 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element)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addFirst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e)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addLast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e)</a:t>
            </a:r>
          </a:p>
          <a:p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getFirst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getLast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  <a:p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removeFirst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removeLast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9075400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24D7A8-B69C-4404-A0CC-6140AD9EE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List</a:t>
            </a:r>
            <a:endParaRPr lang="zh-TW" altLang="en-US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B8D5E3FA-9902-493A-8F73-49556B89E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5575"/>
            <a:ext cx="10515600" cy="4601788"/>
          </a:xfrm>
        </p:spPr>
        <p:txBody>
          <a:bodyPr>
            <a:normAutofit/>
          </a:bodyPr>
          <a:lstStyle/>
          <a:p>
            <a:r>
              <a:rPr lang="en-US" altLang="zh-TW" sz="2800">
                <a:solidFill>
                  <a:srgbClr val="FFC000"/>
                </a:solidFill>
              </a:rPr>
              <a:t>List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可以像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一樣儲存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但是</a:t>
            </a:r>
            <a:r>
              <a:rPr lang="zh-TW" altLang="en-US">
                <a:solidFill>
                  <a:srgbClr val="00B0F0"/>
                </a:solidFill>
              </a:rPr>
              <a:t>儲存容量</a:t>
            </a:r>
            <a:r>
              <a:rPr lang="zh-TW" altLang="en-US"/>
              <a:t>可以</a:t>
            </a:r>
            <a:r>
              <a:rPr lang="zh-TW" altLang="en-US">
                <a:solidFill>
                  <a:srgbClr val="00B0F0"/>
                </a:solidFill>
              </a:rPr>
              <a:t>動態增長</a:t>
            </a:r>
            <a:r>
              <a:rPr lang="zh-TW" altLang="en-US"/>
              <a:t>，也就是說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的數量可以不固定</a:t>
            </a:r>
            <a:endParaRPr lang="en-US" altLang="zh-TW"/>
          </a:p>
          <a:p>
            <a:r>
              <a:rPr lang="zh-TW" altLang="en-US"/>
              <a:t>常被稱為「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r>
              <a:rPr lang="en-US" altLang="zh-TW">
                <a:solidFill>
                  <a:srgbClr val="00B0F0"/>
                </a:solidFill>
              </a:rPr>
              <a:t>(list)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/>
              <a:t>下方為該介面的部分</a:t>
            </a:r>
            <a:r>
              <a:rPr lang="zh-TW" altLang="en-US">
                <a:solidFill>
                  <a:srgbClr val="00B0F0"/>
                </a:solidFill>
              </a:rPr>
              <a:t>公開動態方法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indexOf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lastIndexOf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o)</a:t>
            </a:r>
          </a:p>
          <a:p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en-US" altLang="zh-TW" sz="2800"/>
              <a:t> </a:t>
            </a:r>
            <a:r>
              <a:rPr lang="en-US" altLang="zh-TW" sz="2800">
                <a:solidFill>
                  <a:srgbClr val="92D050"/>
                </a:solidFill>
              </a:rPr>
              <a:t>sort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en-US" altLang="zh-TW" sz="2800">
                <a:solidFill>
                  <a:srgbClr val="FFC000"/>
                </a:solidFill>
              </a:rPr>
              <a:t>Comparator</a:t>
            </a:r>
            <a:r>
              <a:rPr lang="en-US" altLang="zh-TW" sz="2800">
                <a:solidFill>
                  <a:srgbClr val="00B0F0"/>
                </a:solidFill>
              </a:rPr>
              <a:t>&lt;? </a:t>
            </a:r>
            <a:r>
              <a:rPr lang="en-US" altLang="zh-TW" sz="2800">
                <a:solidFill>
                  <a:srgbClr val="CF8E6D"/>
                </a:solidFill>
              </a:rPr>
              <a:t>super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en-US" altLang="zh-TW" sz="2800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c</a:t>
            </a:r>
            <a:r>
              <a:rPr lang="en-US" altLang="zh-TW" sz="2800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FFC000"/>
                </a:solidFill>
              </a:rPr>
              <a:t>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subList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fromIndex,</a:t>
            </a:r>
            <a:r>
              <a:rPr lang="en-US" altLang="zh-TW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toIndex)</a:t>
            </a: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還有一個</a:t>
            </a:r>
            <a:r>
              <a:rPr lang="zh-TW" altLang="en-US">
                <a:solidFill>
                  <a:srgbClr val="00B0F0"/>
                </a:solidFill>
              </a:rPr>
              <a:t>靜態方法 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en-US" altLang="zh-TW">
                <a:solidFill>
                  <a:srgbClr val="FFC000"/>
                </a:solidFill>
              </a:rPr>
              <a:t>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of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... elements)</a:t>
            </a:r>
            <a:endParaRPr lang="zh-TW" altLang="en-US"/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最重要的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是 </a:t>
            </a:r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C000"/>
                </a:solidFill>
              </a:rPr>
              <a:t>LinkedList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1337334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37D88-5D37-4C0F-B9A8-B75E3954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ArrayList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E15AE6-26E2-43B0-91DA-5BB75DFCC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906"/>
            <a:ext cx="10515600" cy="4189412"/>
          </a:xfrm>
        </p:spPr>
        <p:txBody>
          <a:bodyPr/>
          <a:lstStyle/>
          <a:p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類別</a:t>
            </a:r>
            <a:r>
              <a:rPr lang="zh-TW" altLang="en-US"/>
              <a:t>內部使用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去實作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一旦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/>
              <a:t>就無法再更改</a:t>
            </a:r>
            <a:r>
              <a:rPr lang="zh-TW" altLang="en-US">
                <a:solidFill>
                  <a:srgbClr val="00B0F0"/>
                </a:solidFill>
              </a:rPr>
              <a:t>長度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顯然與剛剛所說的</a:t>
            </a:r>
            <a:r>
              <a:rPr lang="zh-TW" altLang="en-US">
                <a:solidFill>
                  <a:srgbClr val="00B0F0"/>
                </a:solidFill>
              </a:rPr>
              <a:t>串列儲存容量可動態增長</a:t>
            </a:r>
            <a:r>
              <a:rPr lang="zh-TW" altLang="en-US"/>
              <a:t>有明顯的衝突</a:t>
            </a:r>
            <a:endParaRPr lang="en-US" altLang="zh-TW"/>
          </a:p>
          <a:p>
            <a:r>
              <a:rPr lang="zh-TW" altLang="en-US"/>
              <a:t>事實上，</a:t>
            </a:r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內部的運作原理</a:t>
            </a:r>
            <a:endParaRPr lang="en-US" altLang="zh-TW"/>
          </a:p>
          <a:p>
            <a:r>
              <a:rPr lang="zh-TW" altLang="en-US"/>
              <a:t>就是在原本的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裝滿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後</a:t>
            </a:r>
            <a:endParaRPr lang="en-US" altLang="zh-TW"/>
          </a:p>
          <a:p>
            <a:r>
              <a:rPr lang="zh-TW" altLang="en-US"/>
              <a:t>再創建</a:t>
            </a:r>
            <a:r>
              <a:rPr lang="zh-TW" altLang="en-US">
                <a:solidFill>
                  <a:srgbClr val="00B0F0"/>
                </a:solidFill>
              </a:rPr>
              <a:t>容量</a:t>
            </a:r>
            <a:r>
              <a:rPr lang="zh-TW" altLang="en-US"/>
              <a:t>變為 </a:t>
            </a:r>
            <a:r>
              <a:rPr lang="en-US" altLang="zh-TW"/>
              <a:t>1.5 </a:t>
            </a:r>
            <a:r>
              <a:rPr lang="zh-TW" altLang="en-US"/>
              <a:t>倍的</a:t>
            </a:r>
            <a:r>
              <a:rPr lang="zh-TW" altLang="en-US">
                <a:solidFill>
                  <a:srgbClr val="00B0F0"/>
                </a:solidFill>
              </a:rPr>
              <a:t>新陣列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然後將舊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複製到新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，並捨棄舊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常常比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使用更多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421368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4C211-D5AB-4F79-AB3D-17B5F0A3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65" y="341173"/>
            <a:ext cx="4120737" cy="1020245"/>
          </a:xfrm>
        </p:spPr>
        <p:txBody>
          <a:bodyPr/>
          <a:lstStyle/>
          <a:p>
            <a:r>
              <a:rPr lang="en-US" altLang="zh-TW"/>
              <a:t>ArrayList</a:t>
            </a:r>
            <a:endParaRPr lang="zh-TW" altLang="en-US"/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53535F22-13B0-4FFE-9570-3470F9831C28}"/>
              </a:ext>
            </a:extLst>
          </p:cNvPr>
          <p:cNvGrpSpPr/>
          <p:nvPr/>
        </p:nvGrpSpPr>
        <p:grpSpPr>
          <a:xfrm>
            <a:off x="298864" y="1361418"/>
            <a:ext cx="11583941" cy="5078313"/>
            <a:chOff x="298864" y="1361418"/>
            <a:chExt cx="11583941" cy="5078313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A45FC7B0-C230-45EF-9ED9-B5943D7E8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64" y="1366000"/>
              <a:ext cx="5452134" cy="45243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java.util.ArrayList;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java.util.List;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ArrayList&lt;Person&gt; arrayList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ArrayList&lt;&gt;(List.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arrayList.addFirst(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.println(arrayList);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arrayList.indexOf(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arrayList.lastIndexOf(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arrayList.addLast(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endParaRPr kumimoji="0" lang="en-US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與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arrayList.add(new Person(30, 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"))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等價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.println(arrayList);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.println(arrayList.reversed());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C23CAAD-6BED-4A23-8199-67982599A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0998" y="1361418"/>
              <a:ext cx="6131807" cy="50783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2EC3BB8-4A3F-41DA-9C94-F3D591791A87}"/>
                </a:ext>
              </a:extLst>
            </p:cNvPr>
            <p:cNvSpPr/>
            <p:nvPr/>
          </p:nvSpPr>
          <p:spPr>
            <a:xfrm>
              <a:off x="298864" y="5890315"/>
              <a:ext cx="5452134" cy="5494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BFD6CC6-5EF7-49DD-B96D-AF06F0E5AD31}"/>
                </a:ext>
              </a:extLst>
            </p:cNvPr>
            <p:cNvSpPr txBox="1"/>
            <p:nvPr/>
          </p:nvSpPr>
          <p:spPr>
            <a:xfrm>
              <a:off x="11188383" y="6070399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7" name="圖片 16">
              <a:hlinkClick r:id="rId2"/>
              <a:extLst>
                <a:ext uri="{FF2B5EF4-FFF2-40B4-BE49-F238E27FC236}">
                  <a16:creationId xmlns:a16="http://schemas.microsoft.com/office/drawing/2014/main" id="{9663691E-CF81-4515-9EE9-B5197CB24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5844" y="1546598"/>
              <a:ext cx="443753" cy="434106"/>
            </a:xfrm>
            <a:prstGeom prst="rect">
              <a:avLst/>
            </a:prstGeom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3A36E0A3-0D67-44EE-80BC-4A02D0617C2D}"/>
              </a:ext>
            </a:extLst>
          </p:cNvPr>
          <p:cNvGrpSpPr/>
          <p:nvPr/>
        </p:nvGrpSpPr>
        <p:grpSpPr>
          <a:xfrm>
            <a:off x="4419602" y="341173"/>
            <a:ext cx="7463203" cy="1020245"/>
            <a:chOff x="1243038" y="5809090"/>
            <a:chExt cx="4198058" cy="1020245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71C19429-121E-49AC-8F08-E876757AD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038" y="5809090"/>
              <a:ext cx="4198058" cy="101566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905979E-67CD-4FBB-882D-A85EE3147029}"/>
                </a:ext>
              </a:extLst>
            </p:cNvPr>
            <p:cNvSpPr txBox="1"/>
            <p:nvPr/>
          </p:nvSpPr>
          <p:spPr>
            <a:xfrm>
              <a:off x="5050483" y="6552336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586163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30C42B-B58D-4109-8A9D-180FABC2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列舉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9DA24E-AECE-47D2-A9EB-9D6619387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0246"/>
            <a:ext cx="10515600" cy="255362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列舉</a:t>
            </a:r>
            <a:r>
              <a:rPr lang="en-US" altLang="zh-TW">
                <a:solidFill>
                  <a:srgbClr val="00B0F0"/>
                </a:solidFill>
              </a:rPr>
              <a:t>(enumerate)</a:t>
            </a:r>
            <a:r>
              <a:rPr lang="zh-TW" altLang="en-US"/>
              <a:t>，顧名思義，就是把東西列出來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列舉</a:t>
            </a:r>
            <a:r>
              <a:rPr lang="zh-TW" altLang="en-US"/>
              <a:t>就是一個特殊的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/>
              <a:t>1.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不可繼承類別</a:t>
            </a:r>
            <a:r>
              <a:rPr lang="zh-TW" altLang="en-US"/>
              <a:t>，也不可以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，但可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2.</a:t>
            </a:r>
            <a:r>
              <a:rPr lang="zh-TW" altLang="en-US"/>
              <a:t> 其中的</a:t>
            </a:r>
            <a:r>
              <a:rPr lang="zh-TW" altLang="en-US">
                <a:solidFill>
                  <a:srgbClr val="00B0F0"/>
                </a:solidFill>
              </a:rPr>
              <a:t>常數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公開靜態不可變欄位</a:t>
            </a:r>
            <a:r>
              <a:rPr lang="zh-TW" altLang="en-US"/>
              <a:t>，為該</a:t>
            </a:r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3.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private</a:t>
            </a:r>
            <a:r>
              <a:rPr lang="zh-TW" altLang="en-US"/>
              <a:t>，外界不可</a:t>
            </a:r>
            <a:r>
              <a:rPr lang="zh-TW" altLang="en-US">
                <a:solidFill>
                  <a:srgbClr val="00B0F0"/>
                </a:solidFill>
              </a:rPr>
              <a:t>實例化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F59DF26-D71B-48E2-BB0B-134D4431D015}"/>
              </a:ext>
            </a:extLst>
          </p:cNvPr>
          <p:cNvGrpSpPr/>
          <p:nvPr/>
        </p:nvGrpSpPr>
        <p:grpSpPr>
          <a:xfrm>
            <a:off x="838200" y="3950126"/>
            <a:ext cx="10515600" cy="2554545"/>
            <a:chOff x="838200" y="3950126"/>
            <a:chExt cx="10515600" cy="2554545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EF8771B2-0915-4465-9A77-FBDDC51F8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950126"/>
              <a:ext cx="10515600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enum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列舉類別名稱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常數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引數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常數</a:t>
              </a:r>
              <a:r>
                <a:rPr lang="en-US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引數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 </a:t>
              </a:r>
              <a:r>
                <a:rPr lang="zh-TW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zh-TW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</a:rPr>
                <a:t>常數n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引數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方法...</a:t>
              </a:r>
              <a:b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</a:t>
              </a:r>
              <a:r>
                <a:rPr lang="zh-TW" altLang="en-US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建構子</a:t>
              </a:r>
              <a: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endParaRPr lang="en-US" altLang="zh-TW" sz="2000">
                <a:solidFill>
                  <a:srgbClr val="FFFF00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類別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BE17ADCC-CA9B-485B-A34C-298C1B667858}"/>
                </a:ext>
              </a:extLst>
            </p:cNvPr>
            <p:cNvSpPr txBox="1"/>
            <p:nvPr/>
          </p:nvSpPr>
          <p:spPr>
            <a:xfrm>
              <a:off x="10662585" y="61353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84246E29-2D44-451A-B5C1-FE66BC36C477}"/>
              </a:ext>
            </a:extLst>
          </p:cNvPr>
          <p:cNvGrpSpPr/>
          <p:nvPr/>
        </p:nvGrpSpPr>
        <p:grpSpPr>
          <a:xfrm>
            <a:off x="838200" y="3473871"/>
            <a:ext cx="10515600" cy="400110"/>
            <a:chOff x="838200" y="3473871"/>
            <a:chExt cx="10515600" cy="40011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6D07580-C153-4230-AEDB-5A6F3C5F9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473871"/>
              <a:ext cx="10515600" cy="40011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enum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列舉類別名稱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</a:rPr>
                <a:t>常數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</a:rPr>
                <a:t>常數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</a:rPr>
                <a:t>常數n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7BF6312-1610-49F3-9EF0-58A3EA8375CB}"/>
                </a:ext>
              </a:extLst>
            </p:cNvPr>
            <p:cNvSpPr txBox="1"/>
            <p:nvPr/>
          </p:nvSpPr>
          <p:spPr>
            <a:xfrm>
              <a:off x="10662585" y="348926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803066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74C95E-F8B5-43FD-9E57-6C9EA6D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Queue</a:t>
            </a:r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AA2FA3BC-7005-42EF-B062-ECFD5F27E991}"/>
              </a:ext>
            </a:extLst>
          </p:cNvPr>
          <p:cNvSpPr/>
          <p:nvPr/>
        </p:nvSpPr>
        <p:spPr>
          <a:xfrm>
            <a:off x="6797244" y="3003010"/>
            <a:ext cx="1658470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Deque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雙端佇列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227E0CA0-95E5-4714-BB55-AAF1CC0E694A}"/>
              </a:ext>
            </a:extLst>
          </p:cNvPr>
          <p:cNvSpPr/>
          <p:nvPr/>
        </p:nvSpPr>
        <p:spPr>
          <a:xfrm>
            <a:off x="3311563" y="3003010"/>
            <a:ext cx="2550462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ArrayDeque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使用陣列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74C342A-4A20-4802-A3FC-EF95124CA5D3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5862025" y="3360174"/>
            <a:ext cx="935219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B6AD707-8B5C-4C75-99CF-A4DE77AB49B2}"/>
              </a:ext>
            </a:extLst>
          </p:cNvPr>
          <p:cNvSpPr/>
          <p:nvPr/>
        </p:nvSpPr>
        <p:spPr>
          <a:xfrm>
            <a:off x="8458087" y="5616750"/>
            <a:ext cx="2550462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LinkedList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使用鏈結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C2123CB8-2BE0-464B-8A6C-1ADEB6B2B572}"/>
              </a:ext>
            </a:extLst>
          </p:cNvPr>
          <p:cNvSpPr/>
          <p:nvPr/>
        </p:nvSpPr>
        <p:spPr>
          <a:xfrm>
            <a:off x="4890956" y="1721702"/>
            <a:ext cx="2384616" cy="78604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Queue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佇列</a:t>
            </a:r>
            <a:r>
              <a:rPr lang="en-US" altLang="zh-TW" sz="2400">
                <a:solidFill>
                  <a:schemeClr val="tx1"/>
                </a:solidFill>
              </a:rPr>
              <a:t>(</a:t>
            </a:r>
            <a:r>
              <a:rPr lang="zh-TW" altLang="en-US" sz="2400">
                <a:solidFill>
                  <a:schemeClr val="tx1"/>
                </a:solidFill>
              </a:rPr>
              <a:t>先進先出</a:t>
            </a:r>
            <a:r>
              <a:rPr lang="en-US" altLang="zh-TW" sz="2400">
                <a:solidFill>
                  <a:schemeClr val="tx1"/>
                </a:solidFill>
              </a:rPr>
              <a:t>)</a:t>
            </a:r>
            <a:endParaRPr lang="zh-TW" altLang="en-US" sz="240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D6EF324-AEEC-4CE4-BC1B-123260F31CA9}"/>
              </a:ext>
            </a:extLst>
          </p:cNvPr>
          <p:cNvCxnSpPr>
            <a:cxnSpLocks/>
            <a:stCxn id="4" idx="1"/>
            <a:endCxn id="8" idx="2"/>
          </p:cNvCxnSpPr>
          <p:nvPr/>
        </p:nvCxnSpPr>
        <p:spPr>
          <a:xfrm flipH="1" flipV="1">
            <a:off x="6083264" y="2507750"/>
            <a:ext cx="713980" cy="85242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D1A8C207-3695-4277-AB5C-DD18C1A0CB54}"/>
              </a:ext>
            </a:extLst>
          </p:cNvPr>
          <p:cNvSpPr/>
          <p:nvPr/>
        </p:nvSpPr>
        <p:spPr>
          <a:xfrm>
            <a:off x="8726918" y="3624541"/>
            <a:ext cx="2012800" cy="15639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使用串列</a:t>
            </a:r>
            <a:endParaRPr lang="en-US" altLang="zh-TW" sz="2400">
              <a:solidFill>
                <a:schemeClr val="tx1"/>
              </a:solidFill>
            </a:endParaRPr>
          </a:p>
          <a:p>
            <a:pPr algn="ctr"/>
            <a:r>
              <a:rPr lang="en-US" altLang="zh-TW" sz="2400">
                <a:solidFill>
                  <a:schemeClr val="tx1"/>
                </a:solidFill>
              </a:rPr>
              <a:t>(</a:t>
            </a:r>
            <a:r>
              <a:rPr lang="zh-TW" altLang="en-US" sz="2400">
                <a:solidFill>
                  <a:schemeClr val="tx1"/>
                </a:solidFill>
              </a:rPr>
              <a:t>有索引值、</a:t>
            </a:r>
            <a:endParaRPr lang="en-US" altLang="zh-TW" sz="2400">
              <a:solidFill>
                <a:schemeClr val="tx1"/>
              </a:solidFill>
            </a:endParaRP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可動態增長</a:t>
            </a:r>
            <a:r>
              <a:rPr lang="en-US" altLang="zh-TW" sz="2400">
                <a:solidFill>
                  <a:schemeClr val="tx1"/>
                </a:solidFill>
              </a:rPr>
              <a:t>)</a:t>
            </a:r>
            <a:endParaRPr lang="zh-TW" altLang="en-US" sz="2400">
              <a:solidFill>
                <a:schemeClr val="tx1"/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6C50E69-2214-454D-B205-D169BC2237A4}"/>
              </a:ext>
            </a:extLst>
          </p:cNvPr>
          <p:cNvCxnSpPr>
            <a:cxnSpLocks/>
            <a:stCxn id="39" idx="3"/>
            <a:endCxn id="15" idx="1"/>
          </p:cNvCxnSpPr>
          <p:nvPr/>
        </p:nvCxnSpPr>
        <p:spPr>
          <a:xfrm>
            <a:off x="4084702" y="4406523"/>
            <a:ext cx="4642216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22827FF-CE2F-4707-B715-D19847120865}"/>
              </a:ext>
            </a:extLst>
          </p:cNvPr>
          <p:cNvCxnSpPr>
            <a:cxnSpLocks/>
            <a:stCxn id="7" idx="1"/>
            <a:endCxn id="40" idx="3"/>
          </p:cNvCxnSpPr>
          <p:nvPr/>
        </p:nvCxnSpPr>
        <p:spPr>
          <a:xfrm flipH="1" flipV="1">
            <a:off x="4910297" y="5939253"/>
            <a:ext cx="3547790" cy="3466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9511A9FD-747A-4893-89D4-A1AB1AD247B1}"/>
              </a:ext>
            </a:extLst>
          </p:cNvPr>
          <p:cNvCxnSpPr>
            <a:cxnSpLocks/>
            <a:stCxn id="5" idx="0"/>
            <a:endCxn id="38" idx="2"/>
          </p:cNvCxnSpPr>
          <p:nvPr/>
        </p:nvCxnSpPr>
        <p:spPr>
          <a:xfrm flipH="1" flipV="1">
            <a:off x="2647547" y="2221028"/>
            <a:ext cx="1939247" cy="7819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347A37B1-93DB-47E2-A93B-1D8CABD45C56}"/>
              </a:ext>
            </a:extLst>
          </p:cNvPr>
          <p:cNvSpPr/>
          <p:nvPr/>
        </p:nvSpPr>
        <p:spPr>
          <a:xfrm>
            <a:off x="641133" y="1721702"/>
            <a:ext cx="4012828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AbstractCollection 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FD9E8F88-873A-4080-8DD4-D2E6DD0DE76A}"/>
              </a:ext>
            </a:extLst>
          </p:cNvPr>
          <p:cNvSpPr/>
          <p:nvPr/>
        </p:nvSpPr>
        <p:spPr>
          <a:xfrm>
            <a:off x="1210392" y="4156860"/>
            <a:ext cx="2874310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6F6DE070-277B-44C4-8CDB-CC51756495AC}"/>
              </a:ext>
            </a:extLst>
          </p:cNvPr>
          <p:cNvSpPr/>
          <p:nvPr/>
        </p:nvSpPr>
        <p:spPr>
          <a:xfrm>
            <a:off x="384797" y="5689590"/>
            <a:ext cx="4525500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AbstractSequentialList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772F5C12-0D2F-4BB7-8390-1B082CDFE58B}"/>
              </a:ext>
            </a:extLst>
          </p:cNvPr>
          <p:cNvCxnSpPr>
            <a:cxnSpLocks/>
            <a:stCxn id="40" idx="0"/>
            <a:endCxn id="39" idx="2"/>
          </p:cNvCxnSpPr>
          <p:nvPr/>
        </p:nvCxnSpPr>
        <p:spPr>
          <a:xfrm flipV="1">
            <a:off x="2647547" y="4656186"/>
            <a:ext cx="0" cy="103340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1BEC9C1-2482-424A-AA16-03FB104BFDFA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flipV="1">
            <a:off x="2647547" y="2221028"/>
            <a:ext cx="0" cy="193583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0F24CA3D-6963-4D2D-951B-9642F44100B3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flipV="1">
            <a:off x="9733318" y="5188505"/>
            <a:ext cx="0" cy="42824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A64570E7-978D-4C77-A587-1193E60E1DDC}"/>
              </a:ext>
            </a:extLst>
          </p:cNvPr>
          <p:cNvCxnSpPr>
            <a:cxnSpLocks/>
            <a:stCxn id="15" idx="0"/>
            <a:endCxn id="88" idx="2"/>
          </p:cNvCxnSpPr>
          <p:nvPr/>
        </p:nvCxnSpPr>
        <p:spPr>
          <a:xfrm flipV="1">
            <a:off x="9733318" y="2507752"/>
            <a:ext cx="0" cy="111678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: 圓角 87">
            <a:extLst>
              <a:ext uri="{FF2B5EF4-FFF2-40B4-BE49-F238E27FC236}">
                <a16:creationId xmlns:a16="http://schemas.microsoft.com/office/drawing/2014/main" id="{8E75D188-2B04-4297-BDFA-D43F8B6CD5F2}"/>
              </a:ext>
            </a:extLst>
          </p:cNvPr>
          <p:cNvSpPr/>
          <p:nvPr/>
        </p:nvSpPr>
        <p:spPr>
          <a:xfrm>
            <a:off x="7666951" y="1721702"/>
            <a:ext cx="4132734" cy="78605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有順序</a:t>
            </a:r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DA04E8BC-CD82-4540-A299-01E9B9804AEF}"/>
              </a:ext>
            </a:extLst>
          </p:cNvPr>
          <p:cNvCxnSpPr>
            <a:cxnSpLocks/>
            <a:stCxn id="4" idx="3"/>
            <a:endCxn id="88" idx="2"/>
          </p:cNvCxnSpPr>
          <p:nvPr/>
        </p:nvCxnSpPr>
        <p:spPr>
          <a:xfrm flipV="1">
            <a:off x="8455714" y="2507752"/>
            <a:ext cx="1277604" cy="8524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單箭頭接點 388">
            <a:extLst>
              <a:ext uri="{FF2B5EF4-FFF2-40B4-BE49-F238E27FC236}">
                <a16:creationId xmlns:a16="http://schemas.microsoft.com/office/drawing/2014/main" id="{0F27E9EB-6769-4D32-A1CC-78F8B3EAC4CD}"/>
              </a:ext>
            </a:extLst>
          </p:cNvPr>
          <p:cNvCxnSpPr>
            <a:cxnSpLocks/>
            <a:stCxn id="7" idx="1"/>
            <a:endCxn id="4" idx="2"/>
          </p:cNvCxnSpPr>
          <p:nvPr/>
        </p:nvCxnSpPr>
        <p:spPr>
          <a:xfrm flipH="1" flipV="1">
            <a:off x="7626479" y="3717338"/>
            <a:ext cx="831608" cy="225657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22333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D6C198-A881-4ED4-839B-7010C5B9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Queue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7F8DF7-0F4F-493C-994D-19762F297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984"/>
            <a:ext cx="10515600" cy="5144526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Queue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zh-TW" altLang="en-US" sz="2800">
                <a:solidFill>
                  <a:srgbClr val="00B0F0"/>
                </a:solidFill>
              </a:rPr>
              <a:t>介面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實作類別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元素</a:t>
            </a:r>
            <a:r>
              <a:rPr lang="zh-TW" altLang="en-US"/>
              <a:t>從</a:t>
            </a:r>
            <a:r>
              <a:rPr lang="zh-TW" altLang="en-US">
                <a:solidFill>
                  <a:srgbClr val="00B0F0"/>
                </a:solidFill>
              </a:rPr>
              <a:t>尾部</a:t>
            </a:r>
            <a:r>
              <a:rPr lang="en-US" altLang="zh-TW">
                <a:solidFill>
                  <a:srgbClr val="00B0F0"/>
                </a:solidFill>
              </a:rPr>
              <a:t>(tail)</a:t>
            </a:r>
            <a:r>
              <a:rPr lang="zh-TW" altLang="en-US"/>
              <a:t>進入</a:t>
            </a:r>
            <a:endParaRPr lang="en-US" altLang="zh-TW"/>
          </a:p>
          <a:p>
            <a:r>
              <a:rPr lang="zh-TW" altLang="en-US"/>
              <a:t>並從</a:t>
            </a:r>
            <a:r>
              <a:rPr lang="zh-TW" altLang="en-US">
                <a:solidFill>
                  <a:srgbClr val="00B0F0"/>
                </a:solidFill>
              </a:rPr>
              <a:t>頭部</a:t>
            </a:r>
            <a:r>
              <a:rPr lang="en-US" altLang="zh-TW">
                <a:solidFill>
                  <a:srgbClr val="00B0F0"/>
                </a:solidFill>
              </a:rPr>
              <a:t>(head)</a:t>
            </a:r>
            <a:r>
              <a:rPr lang="zh-TW" altLang="en-US"/>
              <a:t>出來，常被稱為「</a:t>
            </a:r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en-US" altLang="zh-TW">
                <a:solidFill>
                  <a:srgbClr val="00B0F0"/>
                </a:solidFill>
              </a:rPr>
              <a:t>(queue)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先進先出</a:t>
            </a:r>
            <a:r>
              <a:rPr lang="en-US" altLang="zh-TW">
                <a:solidFill>
                  <a:srgbClr val="00B0F0"/>
                </a:solidFill>
              </a:rPr>
              <a:t>(FIFO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first-in-first-out)</a:t>
            </a: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定義了以下的</a:t>
            </a:r>
            <a:r>
              <a:rPr lang="zh-TW" altLang="en-US">
                <a:solidFill>
                  <a:srgbClr val="00B0F0"/>
                </a:solidFill>
              </a:rPr>
              <a:t>公開動態方法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offer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e)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(</a:t>
            </a:r>
            <a:r>
              <a:rPr lang="zh-TW" altLang="en-US">
                <a:solidFill>
                  <a:srgbClr val="92D050"/>
                </a:solidFill>
              </a:rPr>
              <a:t>將元素插入佇列尾部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>
                <a:solidFill>
                  <a:srgbClr val="00B0F0"/>
                </a:solidFill>
              </a:rPr>
              <a:t>返回型別</a:t>
            </a:r>
            <a:r>
              <a:rPr lang="zh-TW" altLang="en-US"/>
              <a:t>為 </a:t>
            </a:r>
            <a:r>
              <a:rPr lang="en-US" altLang="zh-TW">
                <a:solidFill>
                  <a:srgbClr val="FFFF00"/>
                </a:solidFill>
              </a:rPr>
              <a:t>E </a:t>
            </a:r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無參數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element(</a:t>
            </a:r>
            <a:r>
              <a:rPr lang="zh-TW" altLang="en-US">
                <a:solidFill>
                  <a:srgbClr val="92D050"/>
                </a:solidFill>
              </a:rPr>
              <a:t>獲取佇列頭部元素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peek(</a:t>
            </a:r>
            <a:r>
              <a:rPr lang="zh-TW" altLang="en-US">
                <a:solidFill>
                  <a:srgbClr val="92D050"/>
                </a:solidFill>
              </a:rPr>
              <a:t>獲取佇列頭部元素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poll(</a:t>
            </a:r>
            <a:r>
              <a:rPr lang="zh-TW" altLang="en-US">
                <a:solidFill>
                  <a:srgbClr val="92D050"/>
                </a:solidFill>
              </a:rPr>
              <a:t>刪除佇列頭部元素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其中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add </a:t>
            </a:r>
            <a:r>
              <a:rPr lang="zh-TW" altLang="en-US"/>
              <a:t>與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offer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element </a:t>
            </a:r>
            <a:r>
              <a:rPr lang="zh-TW" altLang="en-US"/>
              <a:t>與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peek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remove </a:t>
            </a:r>
            <a:r>
              <a:rPr lang="zh-TW" altLang="en-US"/>
              <a:t>與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poll</a:t>
            </a:r>
          </a:p>
          <a:p>
            <a:r>
              <a:rPr lang="zh-TW" altLang="en-US"/>
              <a:t>三組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的差異在於：前者在</a:t>
            </a:r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zh-TW" altLang="en-US"/>
              <a:t>為空時會報錯，後者則不會</a:t>
            </a:r>
            <a:endParaRPr lang="en-US" altLang="zh-TW"/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最重要的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是 </a:t>
            </a:r>
            <a:r>
              <a:rPr lang="en-US" altLang="zh-TW">
                <a:solidFill>
                  <a:srgbClr val="FFC000"/>
                </a:solidFill>
              </a:rPr>
              <a:t>ArrayDeque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C000"/>
                </a:solidFill>
              </a:rPr>
              <a:t>LinkedList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2691966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AC9720-BD4A-49F6-B49A-49955664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Deque</a:t>
            </a:r>
            <a:r>
              <a:rPr lang="zh-TW" altLang="en-US"/>
              <a:t> 與 </a:t>
            </a:r>
            <a:r>
              <a:rPr lang="en-US" altLang="zh-TW"/>
              <a:t>Stack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2C00727-6A19-4E4A-A13B-FCF9827AD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413"/>
            <a:ext cx="10515600" cy="4703762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Deque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從</a:t>
            </a:r>
            <a:r>
              <a:rPr lang="zh-TW" altLang="en-US">
                <a:solidFill>
                  <a:srgbClr val="00B0F0"/>
                </a:solidFill>
              </a:rPr>
              <a:t>頭部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尾部</a:t>
            </a:r>
            <a:r>
              <a:rPr lang="zh-TW" altLang="en-US"/>
              <a:t>進入</a:t>
            </a:r>
            <a:endParaRPr lang="en-US" altLang="zh-TW"/>
          </a:p>
          <a:p>
            <a:r>
              <a:rPr lang="zh-TW" altLang="en-US"/>
              <a:t>並從</a:t>
            </a:r>
            <a:r>
              <a:rPr lang="zh-TW" altLang="en-US">
                <a:solidFill>
                  <a:srgbClr val="00B0F0"/>
                </a:solidFill>
              </a:rPr>
              <a:t>頭部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尾部</a:t>
            </a:r>
            <a:r>
              <a:rPr lang="zh-TW" altLang="en-US"/>
              <a:t>出來，常被稱為「</a:t>
            </a:r>
            <a:r>
              <a:rPr lang="zh-TW" altLang="en-US">
                <a:solidFill>
                  <a:srgbClr val="00B0F0"/>
                </a:solidFill>
              </a:rPr>
              <a:t>雙端佇列</a:t>
            </a:r>
            <a:r>
              <a:rPr lang="en-US" altLang="zh-TW">
                <a:solidFill>
                  <a:srgbClr val="00B0F0"/>
                </a:solidFill>
              </a:rPr>
              <a:t>(deque)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雙端佇列</a:t>
            </a:r>
            <a:r>
              <a:rPr lang="zh-TW" altLang="en-US"/>
              <a:t>具有</a:t>
            </a:r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en-US" altLang="zh-TW">
                <a:solidFill>
                  <a:srgbClr val="00B0F0"/>
                </a:solidFill>
              </a:rPr>
              <a:t>(stack)</a:t>
            </a:r>
            <a:r>
              <a:rPr lang="zh-TW" altLang="en-US"/>
              <a:t>的性質</a:t>
            </a:r>
            <a:endParaRPr lang="en-US" altLang="zh-TW"/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只能從</a:t>
            </a:r>
            <a:r>
              <a:rPr lang="zh-TW" altLang="en-US">
                <a:solidFill>
                  <a:srgbClr val="00B0F0"/>
                </a:solidFill>
              </a:rPr>
              <a:t>頭部</a:t>
            </a:r>
            <a:r>
              <a:rPr lang="zh-TW" altLang="en-US"/>
              <a:t>進出</a:t>
            </a:r>
            <a:endParaRPr lang="en-US" altLang="zh-TW"/>
          </a:p>
          <a:p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後進先出</a:t>
            </a:r>
            <a:r>
              <a:rPr lang="en-US" altLang="zh-TW">
                <a:solidFill>
                  <a:srgbClr val="00B0F0"/>
                </a:solidFill>
              </a:rPr>
              <a:t>(LIFO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last-in-first-out)</a:t>
            </a:r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中，並沒有</a:t>
            </a:r>
            <a:r>
              <a:rPr lang="zh-TW" altLang="en-US">
                <a:solidFill>
                  <a:srgbClr val="00B0F0"/>
                </a:solidFill>
              </a:rPr>
              <a:t>堆疊介面</a:t>
            </a:r>
            <a:r>
              <a:rPr lang="zh-TW" altLang="en-US"/>
              <a:t>，只有 </a:t>
            </a:r>
            <a:r>
              <a:rPr lang="en-US" altLang="zh-TW">
                <a:solidFill>
                  <a:srgbClr val="FFC000"/>
                </a:solidFill>
              </a:rPr>
              <a:t>Stack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但若要使用</a:t>
            </a:r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zh-TW" altLang="en-US"/>
              <a:t>，</a:t>
            </a:r>
            <a:r>
              <a:rPr lang="zh-TW" altLang="en-US">
                <a:solidFill>
                  <a:srgbClr val="FFFF00"/>
                </a:solidFill>
              </a:rPr>
              <a:t>推薦使用 </a:t>
            </a:r>
            <a:r>
              <a:rPr lang="en-US" altLang="zh-TW">
                <a:solidFill>
                  <a:srgbClr val="FFC000"/>
                </a:solidFill>
              </a:rPr>
              <a:t>ArrayDeque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FFFF00"/>
                </a:solidFill>
              </a:rPr>
              <a:t>取代</a:t>
            </a:r>
            <a:r>
              <a:rPr lang="zh-TW" altLang="en-US"/>
              <a:t> </a:t>
            </a:r>
            <a:r>
              <a:rPr lang="en-US" altLang="zh-TW">
                <a:solidFill>
                  <a:srgbClr val="FFC000"/>
                </a:solidFill>
              </a:rPr>
              <a:t>Stack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  <a:p>
            <a:r>
              <a:rPr lang="zh-TW" altLang="en-US">
                <a:solidFill>
                  <a:srgbClr val="FFFF00"/>
                </a:solidFill>
              </a:rPr>
              <a:t>因為其和</a:t>
            </a:r>
            <a:r>
              <a:rPr lang="zh-TW" altLang="en-US">
                <a:solidFill>
                  <a:srgbClr val="00B0F0"/>
                </a:solidFill>
              </a:rPr>
              <a:t>父類別 </a:t>
            </a:r>
            <a:r>
              <a:rPr lang="en-US" altLang="zh-TW">
                <a:solidFill>
                  <a:srgbClr val="FFC000"/>
                </a:solidFill>
              </a:rPr>
              <a:t>Vector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FFFF00"/>
                </a:solidFill>
              </a:rPr>
              <a:t>是 </a:t>
            </a:r>
            <a:r>
              <a:rPr lang="en-US" altLang="zh-TW">
                <a:solidFill>
                  <a:srgbClr val="FFFF00"/>
                </a:solidFill>
              </a:rPr>
              <a:t>Java </a:t>
            </a:r>
            <a:r>
              <a:rPr lang="zh-TW" altLang="en-US">
                <a:solidFill>
                  <a:srgbClr val="FFFF00"/>
                </a:solidFill>
              </a:rPr>
              <a:t>濫用繼承的失敗產物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86538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16893-25A6-40DD-9E84-BB5D23B3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563"/>
            <a:ext cx="10515600" cy="1325563"/>
          </a:xfrm>
        </p:spPr>
        <p:txBody>
          <a:bodyPr/>
          <a:lstStyle/>
          <a:p>
            <a:r>
              <a:rPr lang="zh-TW" altLang="en-US"/>
              <a:t>佇列、雙端佇列、堆疊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33DB88A-4B59-42A6-A910-04641B943F69}"/>
              </a:ext>
            </a:extLst>
          </p:cNvPr>
          <p:cNvSpPr txBox="1"/>
          <p:nvPr/>
        </p:nvSpPr>
        <p:spPr>
          <a:xfrm>
            <a:off x="361950" y="1090965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尾部</a:t>
            </a:r>
            <a:r>
              <a:rPr lang="en-US" altLang="zh-TW" sz="2400">
                <a:solidFill>
                  <a:srgbClr val="FFFF00"/>
                </a:solidFill>
              </a:rPr>
              <a:t>(tail)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243799E-91C5-4F44-885D-894C94EA5108}"/>
              </a:ext>
            </a:extLst>
          </p:cNvPr>
          <p:cNvSpPr txBox="1"/>
          <p:nvPr/>
        </p:nvSpPr>
        <p:spPr>
          <a:xfrm>
            <a:off x="9885231" y="1092793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頭部</a:t>
            </a:r>
            <a:r>
              <a:rPr lang="en-US" altLang="zh-TW" sz="2400">
                <a:solidFill>
                  <a:srgbClr val="FFFF00"/>
                </a:solidFill>
              </a:rPr>
              <a:t>(head)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51F8A72C-D325-4630-9720-57191A00CAB5}"/>
              </a:ext>
            </a:extLst>
          </p:cNvPr>
          <p:cNvGrpSpPr/>
          <p:nvPr/>
        </p:nvGrpSpPr>
        <p:grpSpPr>
          <a:xfrm>
            <a:off x="361950" y="1128491"/>
            <a:ext cx="11344274" cy="1445501"/>
            <a:chOff x="361950" y="1547591"/>
            <a:chExt cx="11344274" cy="1445501"/>
          </a:xfrm>
        </p:grpSpPr>
        <p:grpSp>
          <p:nvGrpSpPr>
            <p:cNvPr id="99" name="群組 98">
              <a:extLst>
                <a:ext uri="{FF2B5EF4-FFF2-40B4-BE49-F238E27FC236}">
                  <a16:creationId xmlns:a16="http://schemas.microsoft.com/office/drawing/2014/main" id="{5F952E5F-1BBA-4E92-B40A-2ECD204EB22B}"/>
                </a:ext>
              </a:extLst>
            </p:cNvPr>
            <p:cNvGrpSpPr/>
            <p:nvPr/>
          </p:nvGrpSpPr>
          <p:grpSpPr>
            <a:xfrm>
              <a:off x="361950" y="2123515"/>
              <a:ext cx="11344274" cy="869577"/>
              <a:chOff x="361950" y="2123515"/>
              <a:chExt cx="11344274" cy="869577"/>
            </a:xfrm>
          </p:grpSpPr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51B31D9E-C202-4A6E-BDBF-B821F34780A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117941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接點 6">
                <a:extLst>
                  <a:ext uri="{FF2B5EF4-FFF2-40B4-BE49-F238E27FC236}">
                    <a16:creationId xmlns:a16="http://schemas.microsoft.com/office/drawing/2014/main" id="{DD112064-8EA4-4245-8893-DF2481A5894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149418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87093C31-CC2B-46A0-8A4C-22FB6D41C8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180895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95B0195C-CCB1-447D-A806-139C017249D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086464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9E6832B2-5718-451A-AA84-B69E3B929E3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054987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53C751A9-B981-4409-94A5-C8B3A32A625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023510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>
                <a:extLst>
                  <a:ext uri="{FF2B5EF4-FFF2-40B4-BE49-F238E27FC236}">
                    <a16:creationId xmlns:a16="http://schemas.microsoft.com/office/drawing/2014/main" id="{0C207831-E478-43BE-BFFD-A39B9C4B0B2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92033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4F2188FE-FD26-4BE3-8E30-4330DC4F62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2132480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2B7D4408-FE04-4E4B-9650-677138D455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2992532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3F5D9C1B-66E5-4D74-9FB9-7F4DC1F76CF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212372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A110971A-34E8-41D0-9164-AFEDC2B1479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29079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3B9FB884-71E6-4E62-8C75-A75C03C7C19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60556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箭號: 向右 32">
                <a:extLst>
                  <a:ext uri="{FF2B5EF4-FFF2-40B4-BE49-F238E27FC236}">
                    <a16:creationId xmlns:a16="http://schemas.microsoft.com/office/drawing/2014/main" id="{92FE3660-A1D5-4C6C-AF48-DD3CB78A8838}"/>
                  </a:ext>
                </a:extLst>
              </p:cNvPr>
              <p:cNvSpPr/>
              <p:nvPr/>
            </p:nvSpPr>
            <p:spPr>
              <a:xfrm>
                <a:off x="361950" y="2329148"/>
                <a:ext cx="1047749" cy="466717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箭號: 向右 33">
                <a:extLst>
                  <a:ext uri="{FF2B5EF4-FFF2-40B4-BE49-F238E27FC236}">
                    <a16:creationId xmlns:a16="http://schemas.microsoft.com/office/drawing/2014/main" id="{73FE94F1-C68F-47F8-A1A5-F92FC2A7C56A}"/>
                  </a:ext>
                </a:extLst>
              </p:cNvPr>
              <p:cNvSpPr/>
              <p:nvPr/>
            </p:nvSpPr>
            <p:spPr>
              <a:xfrm>
                <a:off x="10658475" y="2329148"/>
                <a:ext cx="1047749" cy="466717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9C6D9F6B-91F4-43A0-B80D-43DB3294F5EB}"/>
                  </a:ext>
                </a:extLst>
              </p:cNvPr>
              <p:cNvSpPr txBox="1"/>
              <p:nvPr/>
            </p:nvSpPr>
            <p:spPr>
              <a:xfrm>
                <a:off x="1952625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9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1D91C704-E2A6-45AA-92C4-5C4CF4214B6A}"/>
                  </a:ext>
                </a:extLst>
              </p:cNvPr>
              <p:cNvSpPr txBox="1"/>
              <p:nvPr/>
            </p:nvSpPr>
            <p:spPr>
              <a:xfrm>
                <a:off x="2919633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8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D103485-D1CA-4D0E-946C-026BB13BA706}"/>
                  </a:ext>
                </a:extLst>
              </p:cNvPr>
              <p:cNvSpPr txBox="1"/>
              <p:nvPr/>
            </p:nvSpPr>
            <p:spPr>
              <a:xfrm>
                <a:off x="3886641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7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99AC8361-075D-400E-A95B-EAA2FE966E6A}"/>
                  </a:ext>
                </a:extLst>
              </p:cNvPr>
              <p:cNvSpPr txBox="1"/>
              <p:nvPr/>
            </p:nvSpPr>
            <p:spPr>
              <a:xfrm>
                <a:off x="4853649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6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9C7C63CC-F36E-4C2E-B7AD-61E2EAF48D15}"/>
                  </a:ext>
                </a:extLst>
              </p:cNvPr>
              <p:cNvSpPr txBox="1"/>
              <p:nvPr/>
            </p:nvSpPr>
            <p:spPr>
              <a:xfrm>
                <a:off x="5820657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5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DA286E7C-2655-476E-A5D0-D299E83DF35A}"/>
                  </a:ext>
                </a:extLst>
              </p:cNvPr>
              <p:cNvSpPr txBox="1"/>
              <p:nvPr/>
            </p:nvSpPr>
            <p:spPr>
              <a:xfrm>
                <a:off x="6787665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4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DC9DB344-BDD6-4F05-BAF1-AE5C9DDA33C2}"/>
                  </a:ext>
                </a:extLst>
              </p:cNvPr>
              <p:cNvSpPr txBox="1"/>
              <p:nvPr/>
            </p:nvSpPr>
            <p:spPr>
              <a:xfrm>
                <a:off x="7754673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3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83C02CC2-E6BC-4E7D-A368-792EBC68138C}"/>
                  </a:ext>
                </a:extLst>
              </p:cNvPr>
              <p:cNvSpPr txBox="1"/>
              <p:nvPr/>
            </p:nvSpPr>
            <p:spPr>
              <a:xfrm>
                <a:off x="8721681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2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4B8D9748-AD30-4269-855D-C77D8289E0A2}"/>
                  </a:ext>
                </a:extLst>
              </p:cNvPr>
              <p:cNvSpPr txBox="1"/>
              <p:nvPr/>
            </p:nvSpPr>
            <p:spPr>
              <a:xfrm>
                <a:off x="9688688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1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6DD1AB0-39EB-401F-BD6D-6A29D6956107}"/>
                </a:ext>
              </a:extLst>
            </p:cNvPr>
            <p:cNvSpPr txBox="1"/>
            <p:nvPr/>
          </p:nvSpPr>
          <p:spPr>
            <a:xfrm>
              <a:off x="5987073" y="1547591"/>
              <a:ext cx="10054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>
                  <a:solidFill>
                    <a:srgbClr val="FFFF00"/>
                  </a:solidFill>
                </a:rPr>
                <a:t>佇列</a:t>
              </a:r>
            </a:p>
          </p:txBody>
        </p:sp>
      </p:grpSp>
      <p:grpSp>
        <p:nvGrpSpPr>
          <p:cNvPr id="138" name="群組 137">
            <a:extLst>
              <a:ext uri="{FF2B5EF4-FFF2-40B4-BE49-F238E27FC236}">
                <a16:creationId xmlns:a16="http://schemas.microsoft.com/office/drawing/2014/main" id="{F7CA0BD1-DE5C-451F-B8A4-D081AA5846EA}"/>
              </a:ext>
            </a:extLst>
          </p:cNvPr>
          <p:cNvGrpSpPr/>
          <p:nvPr/>
        </p:nvGrpSpPr>
        <p:grpSpPr>
          <a:xfrm>
            <a:off x="361950" y="4717324"/>
            <a:ext cx="11343010" cy="1454912"/>
            <a:chOff x="361950" y="3279573"/>
            <a:chExt cx="11343010" cy="1454912"/>
          </a:xfrm>
        </p:grpSpPr>
        <p:grpSp>
          <p:nvGrpSpPr>
            <p:cNvPr id="110" name="群組 109">
              <a:extLst>
                <a:ext uri="{FF2B5EF4-FFF2-40B4-BE49-F238E27FC236}">
                  <a16:creationId xmlns:a16="http://schemas.microsoft.com/office/drawing/2014/main" id="{6E8E7EEA-BC12-4F9B-8351-B8F877B426AD}"/>
                </a:ext>
              </a:extLst>
            </p:cNvPr>
            <p:cNvGrpSpPr/>
            <p:nvPr/>
          </p:nvGrpSpPr>
          <p:grpSpPr>
            <a:xfrm>
              <a:off x="361950" y="3864908"/>
              <a:ext cx="11343010" cy="869577"/>
              <a:chOff x="361950" y="3864908"/>
              <a:chExt cx="11343010" cy="869577"/>
            </a:xfrm>
          </p:grpSpPr>
          <p:cxnSp>
            <p:nvCxnSpPr>
              <p:cNvPr id="50" name="直線接點 49">
                <a:extLst>
                  <a:ext uri="{FF2B5EF4-FFF2-40B4-BE49-F238E27FC236}">
                    <a16:creationId xmlns:a16="http://schemas.microsoft.com/office/drawing/2014/main" id="{0B9DA2C4-4716-4F3C-BDBC-88F2B87A11A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117941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>
                <a:extLst>
                  <a:ext uri="{FF2B5EF4-FFF2-40B4-BE49-F238E27FC236}">
                    <a16:creationId xmlns:a16="http://schemas.microsoft.com/office/drawing/2014/main" id="{D532D0EE-59DD-4FFD-8E95-EA54A4512EF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149418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>
                <a:extLst>
                  <a:ext uri="{FF2B5EF4-FFF2-40B4-BE49-F238E27FC236}">
                    <a16:creationId xmlns:a16="http://schemas.microsoft.com/office/drawing/2014/main" id="{E180EF0D-8010-4E40-8C1D-3A4F65F0853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180895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04419994-4C22-4FBA-B738-573FC2DBE12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086464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D6D80E28-8A86-4B4B-A07B-B289F0B400D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054987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0B95E811-2B4E-40DE-868F-BE18B6855E6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023510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>
                <a:extLst>
                  <a:ext uri="{FF2B5EF4-FFF2-40B4-BE49-F238E27FC236}">
                    <a16:creationId xmlns:a16="http://schemas.microsoft.com/office/drawing/2014/main" id="{9F7BC7AB-D275-4E87-99BE-DE36310C1A1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92033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>
                <a:extLst>
                  <a:ext uri="{FF2B5EF4-FFF2-40B4-BE49-F238E27FC236}">
                    <a16:creationId xmlns:a16="http://schemas.microsoft.com/office/drawing/2014/main" id="{1A939A2C-C9D7-459C-A641-34DB0140E5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3873873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>
                <a:extLst>
                  <a:ext uri="{FF2B5EF4-FFF2-40B4-BE49-F238E27FC236}">
                    <a16:creationId xmlns:a16="http://schemas.microsoft.com/office/drawing/2014/main" id="{D83D5ADF-E7A5-4A74-B80C-4276476E08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4733925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6DDEE562-3F69-4678-8009-C67431607AD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212372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E5DD4534-D208-43E2-98D4-BB1BE713405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29079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44AFC5B8-FA40-46D0-87F9-98E98EA2B8E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60556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0B8F1C02-9356-48C7-BB82-6055B3B66C7F}"/>
                  </a:ext>
                </a:extLst>
              </p:cNvPr>
              <p:cNvSpPr txBox="1"/>
              <p:nvPr/>
            </p:nvSpPr>
            <p:spPr>
              <a:xfrm>
                <a:off x="1952625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6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CA71B003-1AD0-4EDC-9E63-878027BE85DB}"/>
                  </a:ext>
                </a:extLst>
              </p:cNvPr>
              <p:cNvSpPr txBox="1"/>
              <p:nvPr/>
            </p:nvSpPr>
            <p:spPr>
              <a:xfrm>
                <a:off x="2919633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5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A435D9DE-75B2-40D9-BC18-0252C4C6B97A}"/>
                  </a:ext>
                </a:extLst>
              </p:cNvPr>
              <p:cNvSpPr txBox="1"/>
              <p:nvPr/>
            </p:nvSpPr>
            <p:spPr>
              <a:xfrm>
                <a:off x="3886641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4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65DD1235-F6A3-4530-B5FE-DC05C99BD373}"/>
                  </a:ext>
                </a:extLst>
              </p:cNvPr>
              <p:cNvSpPr txBox="1"/>
              <p:nvPr/>
            </p:nvSpPr>
            <p:spPr>
              <a:xfrm>
                <a:off x="4853649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3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06BC3139-B5FD-4CAC-8A56-C27FD9BC5288}"/>
                  </a:ext>
                </a:extLst>
              </p:cNvPr>
              <p:cNvSpPr txBox="1"/>
              <p:nvPr/>
            </p:nvSpPr>
            <p:spPr>
              <a:xfrm>
                <a:off x="5820657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2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3BD107E2-791A-4F6A-9038-20CCB3C258A6}"/>
                  </a:ext>
                </a:extLst>
              </p:cNvPr>
              <p:cNvSpPr txBox="1"/>
              <p:nvPr/>
            </p:nvSpPr>
            <p:spPr>
              <a:xfrm>
                <a:off x="6787665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1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44FC70A2-7665-4106-87AC-318AE5AAA4C5}"/>
                  </a:ext>
                </a:extLst>
              </p:cNvPr>
              <p:cNvSpPr txBox="1"/>
              <p:nvPr/>
            </p:nvSpPr>
            <p:spPr>
              <a:xfrm>
                <a:off x="7754673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7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2F3CCB02-F6DE-453A-AA28-9BC005565F5C}"/>
                  </a:ext>
                </a:extLst>
              </p:cNvPr>
              <p:cNvSpPr txBox="1"/>
              <p:nvPr/>
            </p:nvSpPr>
            <p:spPr>
              <a:xfrm>
                <a:off x="8721681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8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72E84DEC-CCF7-440E-90BC-993E525E9A4B}"/>
                  </a:ext>
                </a:extLst>
              </p:cNvPr>
              <p:cNvSpPr txBox="1"/>
              <p:nvPr/>
            </p:nvSpPr>
            <p:spPr>
              <a:xfrm>
                <a:off x="9688688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9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8" name="箭號: 左-右雙向 107">
                <a:extLst>
                  <a:ext uri="{FF2B5EF4-FFF2-40B4-BE49-F238E27FC236}">
                    <a16:creationId xmlns:a16="http://schemas.microsoft.com/office/drawing/2014/main" id="{5B9B378A-F4BC-43D2-8FAE-CED51FB9DB4B}"/>
                  </a:ext>
                </a:extLst>
              </p:cNvPr>
              <p:cNvSpPr/>
              <p:nvPr/>
            </p:nvSpPr>
            <p:spPr>
              <a:xfrm>
                <a:off x="361950" y="4070541"/>
                <a:ext cx="1047749" cy="466717"/>
              </a:xfrm>
              <a:prstGeom prst="left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9" name="箭號: 左-右雙向 108">
                <a:extLst>
                  <a:ext uri="{FF2B5EF4-FFF2-40B4-BE49-F238E27FC236}">
                    <a16:creationId xmlns:a16="http://schemas.microsoft.com/office/drawing/2014/main" id="{CF300CE9-1D7A-405B-B586-1797F8B31E06}"/>
                  </a:ext>
                </a:extLst>
              </p:cNvPr>
              <p:cNvSpPr/>
              <p:nvPr/>
            </p:nvSpPr>
            <p:spPr>
              <a:xfrm>
                <a:off x="10657211" y="4070541"/>
                <a:ext cx="1047749" cy="466717"/>
              </a:xfrm>
              <a:prstGeom prst="left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22E3710B-38FB-4DE5-9F98-E292A0A5BF77}"/>
                </a:ext>
              </a:extLst>
            </p:cNvPr>
            <p:cNvSpPr txBox="1"/>
            <p:nvPr/>
          </p:nvSpPr>
          <p:spPr>
            <a:xfrm>
              <a:off x="5576706" y="3279573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>
                  <a:solidFill>
                    <a:srgbClr val="FFFF00"/>
                  </a:solidFill>
                </a:rPr>
                <a:t>雙端佇列</a:t>
              </a:r>
            </a:p>
          </p:txBody>
        </p:sp>
      </p:grpSp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F16F5069-E9EB-404F-9136-08F8A52ECAAC}"/>
              </a:ext>
            </a:extLst>
          </p:cNvPr>
          <p:cNvGrpSpPr/>
          <p:nvPr/>
        </p:nvGrpSpPr>
        <p:grpSpPr>
          <a:xfrm>
            <a:off x="1647160" y="2886446"/>
            <a:ext cx="10057800" cy="1473486"/>
            <a:chOff x="1647160" y="4665378"/>
            <a:chExt cx="10057800" cy="1473486"/>
          </a:xfrm>
        </p:grpSpPr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0A54F71D-42B6-4035-B711-A2934AE60BE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117941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16B8F14C-7EBC-44CA-AA87-50DE4685F47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49418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4FE13A5A-C4CC-4500-83DD-7E5AE0210D0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80895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6BC7ED85-DEED-4A00-9A66-3A082B6B8F3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86464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6F31693F-2518-4E9A-A1F1-9F34968CBCB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54987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995A332E-82AB-4C25-9E09-4E68B1766E4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023510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2CAFC577-B214-4A46-9142-4E122A094EC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92033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A9919973-C502-4490-A710-EF339795E7F9}"/>
                </a:ext>
              </a:extLst>
            </p:cNvPr>
            <p:cNvCxnSpPr>
              <a:cxnSpLocks/>
            </p:cNvCxnSpPr>
            <p:nvPr/>
          </p:nvCxnSpPr>
          <p:spPr>
            <a:xfrm>
              <a:off x="1647160" y="5259679"/>
              <a:ext cx="9239918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659DE59A-1187-4DB1-8B8E-06F337FA2509}"/>
                </a:ext>
              </a:extLst>
            </p:cNvPr>
            <p:cNvCxnSpPr>
              <a:cxnSpLocks/>
            </p:cNvCxnSpPr>
            <p:nvPr/>
          </p:nvCxnSpPr>
          <p:spPr>
            <a:xfrm>
              <a:off x="1647160" y="6119731"/>
              <a:ext cx="9239918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01645280-A73C-473F-A41B-6E91767B42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7161" y="5241190"/>
              <a:ext cx="0" cy="897674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AF2B923A-81D2-40E5-AAD5-BB732F75747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929079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DC08286D-8C5E-43C4-94E5-49CF7EA2D76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960556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95FBC99C-CB86-4008-8472-FA1A82DD26AC}"/>
                </a:ext>
              </a:extLst>
            </p:cNvPr>
            <p:cNvSpPr txBox="1"/>
            <p:nvPr/>
          </p:nvSpPr>
          <p:spPr>
            <a:xfrm>
              <a:off x="1952625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1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B2AA85A2-5278-4801-A0B2-616E75816789}"/>
                </a:ext>
              </a:extLst>
            </p:cNvPr>
            <p:cNvSpPr txBox="1"/>
            <p:nvPr/>
          </p:nvSpPr>
          <p:spPr>
            <a:xfrm>
              <a:off x="2919633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2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E74016EF-470A-4A8A-B445-12BF5AA8010C}"/>
                </a:ext>
              </a:extLst>
            </p:cNvPr>
            <p:cNvSpPr txBox="1"/>
            <p:nvPr/>
          </p:nvSpPr>
          <p:spPr>
            <a:xfrm>
              <a:off x="3886641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3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35CD0B29-5620-468D-ADC0-443158935808}"/>
                </a:ext>
              </a:extLst>
            </p:cNvPr>
            <p:cNvSpPr txBox="1"/>
            <p:nvPr/>
          </p:nvSpPr>
          <p:spPr>
            <a:xfrm>
              <a:off x="4853649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4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5583BC2E-A589-4CC7-A486-464F22D242C3}"/>
                </a:ext>
              </a:extLst>
            </p:cNvPr>
            <p:cNvSpPr txBox="1"/>
            <p:nvPr/>
          </p:nvSpPr>
          <p:spPr>
            <a:xfrm>
              <a:off x="5820657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5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D9F14760-4DDB-41D1-93D0-C7E058E46E45}"/>
                </a:ext>
              </a:extLst>
            </p:cNvPr>
            <p:cNvSpPr txBox="1"/>
            <p:nvPr/>
          </p:nvSpPr>
          <p:spPr>
            <a:xfrm>
              <a:off x="6787665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6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6C0FFA1F-33FB-4F0E-96A5-D809D6A5E221}"/>
                </a:ext>
              </a:extLst>
            </p:cNvPr>
            <p:cNvSpPr txBox="1"/>
            <p:nvPr/>
          </p:nvSpPr>
          <p:spPr>
            <a:xfrm>
              <a:off x="7754673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7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8D1CBA4F-994E-44EC-BA1E-7A8A0CB19670}"/>
                </a:ext>
              </a:extLst>
            </p:cNvPr>
            <p:cNvSpPr txBox="1"/>
            <p:nvPr/>
          </p:nvSpPr>
          <p:spPr>
            <a:xfrm>
              <a:off x="8721681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8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41188CB5-8A95-4A69-B9B4-24FDB4E0499B}"/>
                </a:ext>
              </a:extLst>
            </p:cNvPr>
            <p:cNvSpPr txBox="1"/>
            <p:nvPr/>
          </p:nvSpPr>
          <p:spPr>
            <a:xfrm>
              <a:off x="9688688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9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6" name="箭號: 左-右雙向 135">
              <a:extLst>
                <a:ext uri="{FF2B5EF4-FFF2-40B4-BE49-F238E27FC236}">
                  <a16:creationId xmlns:a16="http://schemas.microsoft.com/office/drawing/2014/main" id="{0971CA41-B548-4719-9530-171A65F5D37B}"/>
                </a:ext>
              </a:extLst>
            </p:cNvPr>
            <p:cNvSpPr/>
            <p:nvPr/>
          </p:nvSpPr>
          <p:spPr>
            <a:xfrm>
              <a:off x="10657211" y="5456346"/>
              <a:ext cx="1047749" cy="466717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D2B3BF80-4A5A-4A23-9C9A-D9A730CA2254}"/>
                </a:ext>
              </a:extLst>
            </p:cNvPr>
            <p:cNvSpPr txBox="1"/>
            <p:nvPr/>
          </p:nvSpPr>
          <p:spPr>
            <a:xfrm>
              <a:off x="5987077" y="4665378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>
                  <a:solidFill>
                    <a:srgbClr val="FFFF00"/>
                  </a:solidFill>
                </a:rPr>
                <a:t>堆疊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546438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B2F079-7CE4-42F4-B52A-9FEE043E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Deque</a:t>
            </a:r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519DF8F-F3FB-406E-A920-97E8C4214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Deque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介面</a:t>
            </a:r>
            <a:r>
              <a:rPr lang="zh-TW" altLang="en-US"/>
              <a:t>定義了以下的</a:t>
            </a:r>
            <a:r>
              <a:rPr lang="zh-TW" altLang="en-US">
                <a:solidFill>
                  <a:srgbClr val="00B0F0"/>
                </a:solidFill>
              </a:rPr>
              <a:t>公開動態方法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 sz="2400">
                <a:solidFill>
                  <a:srgbClr val="FFC000"/>
                </a:solidFill>
              </a:rPr>
              <a:t>Iterator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descendingIterator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offerFirst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00B0F0"/>
                </a:solidFill>
              </a:rPr>
              <a:t>e)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offerLast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00B0F0"/>
                </a:solidFill>
              </a:rPr>
              <a:t>e)</a:t>
            </a:r>
          </a:p>
          <a:p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peekFirst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peekLast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pollFirst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pollFirst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</a:p>
          <a:p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zh-TW" altLang="en-US"/>
              <a:t>操作：</a:t>
            </a:r>
            <a:endParaRPr lang="en-US" altLang="zh-TW"/>
          </a:p>
          <a:p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pop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400">
                <a:solidFill>
                  <a:srgbClr val="92D050"/>
                </a:solidFill>
              </a:rPr>
              <a:t>(</a:t>
            </a:r>
            <a:r>
              <a:rPr lang="zh-TW" altLang="en-US" sz="2400">
                <a:solidFill>
                  <a:srgbClr val="92D050"/>
                </a:solidFill>
              </a:rPr>
              <a:t>從雙端佇列頭部彈出</a:t>
            </a:r>
            <a:r>
              <a:rPr lang="en-US" altLang="zh-TW" sz="2400">
                <a:solidFill>
                  <a:srgbClr val="92D050"/>
                </a:solidFill>
              </a:rPr>
              <a:t>(pop)</a:t>
            </a:r>
            <a:r>
              <a:rPr lang="zh-TW" altLang="en-US" sz="2400">
                <a:solidFill>
                  <a:srgbClr val="92D050"/>
                </a:solidFill>
              </a:rPr>
              <a:t>元素，即刪除頭部元素，等價於 </a:t>
            </a:r>
            <a:r>
              <a:rPr lang="en-US" altLang="zh-TW" sz="2400">
                <a:solidFill>
                  <a:srgbClr val="92D050"/>
                </a:solidFill>
              </a:rPr>
              <a:t>removeFirst)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 </a:t>
            </a:r>
            <a:r>
              <a:rPr lang="en-US" altLang="zh-TW" sz="2400">
                <a:solidFill>
                  <a:srgbClr val="92D050"/>
                </a:solidFill>
              </a:rPr>
              <a:t>push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00B0F0"/>
                </a:solidFill>
              </a:rPr>
              <a:t>e)</a:t>
            </a:r>
          </a:p>
          <a:p>
            <a:r>
              <a:rPr lang="en-US" altLang="zh-TW" sz="2400">
                <a:solidFill>
                  <a:srgbClr val="92D050"/>
                </a:solidFill>
              </a:rPr>
              <a:t>(</a:t>
            </a:r>
            <a:r>
              <a:rPr lang="zh-TW" altLang="en-US" sz="2400">
                <a:solidFill>
                  <a:srgbClr val="92D050"/>
                </a:solidFill>
              </a:rPr>
              <a:t>從雙端佇列頭部推入</a:t>
            </a:r>
            <a:r>
              <a:rPr lang="en-US" altLang="zh-TW" sz="2400">
                <a:solidFill>
                  <a:srgbClr val="92D050"/>
                </a:solidFill>
              </a:rPr>
              <a:t>(push)</a:t>
            </a:r>
            <a:r>
              <a:rPr lang="zh-TW" altLang="en-US" sz="2400">
                <a:solidFill>
                  <a:srgbClr val="92D050"/>
                </a:solidFill>
              </a:rPr>
              <a:t>元素，即將元素插入頭部，等價於 </a:t>
            </a:r>
            <a:r>
              <a:rPr lang="en-US" altLang="zh-TW" sz="2400">
                <a:solidFill>
                  <a:srgbClr val="92D050"/>
                </a:solidFill>
              </a:rPr>
              <a:t>addFirst)</a:t>
            </a:r>
          </a:p>
        </p:txBody>
      </p:sp>
    </p:spTree>
    <p:extLst>
      <p:ext uri="{BB962C8B-B14F-4D97-AF65-F5344CB8AC3E}">
        <p14:creationId xmlns:p14="http://schemas.microsoft.com/office/powerpoint/2010/main" val="2767159996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904E71-9667-4B7F-8CFF-9A60568C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ArrayDeque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139B579-9E4E-4EEB-B4F2-AC43874EA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8989"/>
            <a:ext cx="10515600" cy="3633600"/>
          </a:xfrm>
        </p:spPr>
        <p:txBody>
          <a:bodyPr/>
          <a:lstStyle/>
          <a:p>
            <a:r>
              <a:rPr lang="en-US" altLang="zh-TW" sz="2800">
                <a:solidFill>
                  <a:srgbClr val="FFC000"/>
                </a:solidFill>
              </a:rPr>
              <a:t>ArrayDeque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類別</a:t>
            </a:r>
            <a:r>
              <a:rPr lang="zh-TW" altLang="en-US" sz="2800"/>
              <a:t>內部使用</a:t>
            </a:r>
            <a:r>
              <a:rPr lang="zh-TW" altLang="en-US" sz="2800">
                <a:solidFill>
                  <a:srgbClr val="00B0F0"/>
                </a:solidFill>
              </a:rPr>
              <a:t>陣列</a:t>
            </a:r>
            <a:r>
              <a:rPr lang="zh-TW" altLang="en-US" sz="2800"/>
              <a:t>去實作</a:t>
            </a:r>
            <a:r>
              <a:rPr lang="zh-TW" altLang="en-US" sz="2800">
                <a:solidFill>
                  <a:srgbClr val="00B0F0"/>
                </a:solidFill>
              </a:rPr>
              <a:t>佇列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與</a:t>
            </a:r>
            <a:r>
              <a:rPr lang="zh-TW" altLang="en-US" sz="2800">
                <a:solidFill>
                  <a:srgbClr val="FFC000"/>
                </a:solidFill>
              </a:rPr>
              <a:t> </a:t>
            </a:r>
            <a:r>
              <a:rPr lang="en-US" altLang="zh-TW" sz="2800">
                <a:solidFill>
                  <a:srgbClr val="FFC000"/>
                </a:solidFill>
              </a:rPr>
              <a:t>ArrayList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zh-TW" altLang="en-US" sz="2800"/>
              <a:t>類似</a:t>
            </a:r>
            <a:endParaRPr lang="en-US" altLang="zh-TW" sz="2800"/>
          </a:p>
          <a:p>
            <a:r>
              <a:rPr lang="en-US" altLang="zh-TW" sz="2800">
                <a:solidFill>
                  <a:srgbClr val="FFC000"/>
                </a:solidFill>
              </a:rPr>
              <a:t>ArrayDeque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zh-TW" altLang="en-US" sz="2800"/>
              <a:t>在陣列長度不足時會創建</a:t>
            </a:r>
            <a:r>
              <a:rPr lang="zh-TW" altLang="en-US" sz="2800">
                <a:solidFill>
                  <a:srgbClr val="00B0F0"/>
                </a:solidFill>
              </a:rPr>
              <a:t>新陣列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並將</a:t>
            </a:r>
            <a:r>
              <a:rPr lang="zh-TW" altLang="en-US">
                <a:solidFill>
                  <a:srgbClr val="00B0F0"/>
                </a:solidFill>
              </a:rPr>
              <a:t>舊陣列內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複製到</a:t>
            </a:r>
            <a:r>
              <a:rPr lang="zh-TW" altLang="en-US">
                <a:solidFill>
                  <a:srgbClr val="00B0F0"/>
                </a:solidFill>
              </a:rPr>
              <a:t>新陣列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在</a:t>
            </a:r>
            <a:r>
              <a:rPr lang="zh-TW" altLang="en-US" sz="2800">
                <a:solidFill>
                  <a:srgbClr val="00B0F0"/>
                </a:solidFill>
              </a:rPr>
              <a:t>舊陣列長度</a:t>
            </a:r>
            <a:r>
              <a:rPr lang="zh-TW" altLang="en-US" sz="2800"/>
              <a:t>小於 </a:t>
            </a:r>
            <a:r>
              <a:rPr lang="en-US" altLang="zh-TW" sz="2800"/>
              <a:t>64 </a:t>
            </a:r>
            <a:r>
              <a:rPr lang="zh-TW" altLang="en-US" sz="2800"/>
              <a:t>時</a:t>
            </a:r>
            <a:endParaRPr lang="en-US" altLang="zh-TW" sz="2800"/>
          </a:p>
          <a:p>
            <a:r>
              <a:rPr lang="zh-TW" altLang="en-US" sz="2800">
                <a:solidFill>
                  <a:srgbClr val="00B0F0"/>
                </a:solidFill>
              </a:rPr>
              <a:t>新陣列長度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舊陣列</a:t>
            </a:r>
            <a:r>
              <a:rPr lang="zh-TW" altLang="en-US" sz="2800"/>
              <a:t>的 </a:t>
            </a:r>
            <a:r>
              <a:rPr lang="en-US" altLang="zh-TW" sz="2800"/>
              <a:t>2</a:t>
            </a:r>
            <a:r>
              <a:rPr lang="zh-TW" altLang="en-US" sz="2800"/>
              <a:t> 倍多 </a:t>
            </a:r>
            <a:r>
              <a:rPr lang="en-US" altLang="zh-TW" sz="2800"/>
              <a:t>2</a:t>
            </a:r>
          </a:p>
          <a:p>
            <a:r>
              <a:rPr lang="zh-TW" altLang="en-US" sz="2800"/>
              <a:t>否則，</a:t>
            </a:r>
            <a:r>
              <a:rPr lang="zh-TW" altLang="en-US" sz="2800">
                <a:solidFill>
                  <a:srgbClr val="00B0F0"/>
                </a:solidFill>
              </a:rPr>
              <a:t>新陣列長度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舊陣列</a:t>
            </a:r>
            <a:r>
              <a:rPr lang="zh-TW" altLang="en-US" sz="2800"/>
              <a:t>的 </a:t>
            </a:r>
            <a:r>
              <a:rPr lang="en-US" altLang="zh-TW" sz="2800"/>
              <a:t>1.5</a:t>
            </a:r>
            <a:r>
              <a:rPr lang="zh-TW" altLang="en-US" sz="2800"/>
              <a:t> 倍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1500782805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5DD9D43E-AF9C-44E3-8442-6F30521A345A}"/>
              </a:ext>
            </a:extLst>
          </p:cNvPr>
          <p:cNvGrpSpPr/>
          <p:nvPr/>
        </p:nvGrpSpPr>
        <p:grpSpPr>
          <a:xfrm>
            <a:off x="416316" y="1610985"/>
            <a:ext cx="11370357" cy="4662815"/>
            <a:chOff x="759216" y="1830060"/>
            <a:chExt cx="11370357" cy="466281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1C97C450-7FA5-457E-AB18-CBC991E75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216" y="2337891"/>
              <a:ext cx="5724644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java.util.ArrayDeque;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java.util.List;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ArrayDeque&lt;Person&gt; arrayDeque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ArrayDeque&lt;&gt;(List.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arrayDeque.offerLast(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arrayDeque.offerFirst(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.println(arrayDeque.pollFirst());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.println(arrayDeque.pollLast());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var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 = arrayDeque.descendingIterator(); it.hasNext(); 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.println(it.next());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5E5020AA-78B3-4979-8572-ABC0EDDBA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861" y="1830060"/>
              <a:ext cx="5645712" cy="46628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82F444FC-13EB-42AC-8243-84033FEF7E62}"/>
                </a:ext>
              </a:extLst>
            </p:cNvPr>
            <p:cNvSpPr txBox="1"/>
            <p:nvPr/>
          </p:nvSpPr>
          <p:spPr>
            <a:xfrm>
              <a:off x="11438358" y="6123543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8" name="圖片 17">
              <a:hlinkClick r:id="rId2"/>
              <a:extLst>
                <a:ext uri="{FF2B5EF4-FFF2-40B4-BE49-F238E27FC236}">
                  <a16:creationId xmlns:a16="http://schemas.microsoft.com/office/drawing/2014/main" id="{999693DD-9585-4021-8188-CE9C57AED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77423" y="1830060"/>
              <a:ext cx="443753" cy="43410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FE5709C7-D72C-4E11-BF65-2E9FF49E1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773" y="285422"/>
            <a:ext cx="5650899" cy="1325563"/>
          </a:xfrm>
        </p:spPr>
        <p:txBody>
          <a:bodyPr/>
          <a:lstStyle/>
          <a:p>
            <a:r>
              <a:rPr lang="en-US" altLang="zh-TW"/>
              <a:t>ArrayDeque</a:t>
            </a:r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45C07DB-0C19-4F7E-A198-5366089CBF7A}"/>
              </a:ext>
            </a:extLst>
          </p:cNvPr>
          <p:cNvGrpSpPr/>
          <p:nvPr/>
        </p:nvGrpSpPr>
        <p:grpSpPr>
          <a:xfrm>
            <a:off x="416316" y="641488"/>
            <a:ext cx="5724644" cy="1477328"/>
            <a:chOff x="1243039" y="5578258"/>
            <a:chExt cx="3218659" cy="1477328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A0F0415A-5791-4BF8-BA68-4B7ACC893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039" y="5578258"/>
              <a:ext cx="3217200" cy="147732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F98DD1F-EFDF-46AA-8C8E-8D057E1284A5}"/>
                </a:ext>
              </a:extLst>
            </p:cNvPr>
            <p:cNvSpPr txBox="1"/>
            <p:nvPr/>
          </p:nvSpPr>
          <p:spPr>
            <a:xfrm>
              <a:off x="4071085" y="6778587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4932493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015E52-FCE2-42A5-BF6F-FBE10AD46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LinkedList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60C567-47D7-4113-B002-A80EFF483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259"/>
            <a:ext cx="10515600" cy="4718612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LinkedList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類別</a:t>
            </a:r>
            <a:r>
              <a:rPr lang="zh-TW" altLang="en-US" sz="2800"/>
              <a:t>內部使用</a:t>
            </a:r>
            <a:r>
              <a:rPr lang="zh-TW" altLang="en-US" sz="2800">
                <a:solidFill>
                  <a:srgbClr val="00B0F0"/>
                </a:solidFill>
              </a:rPr>
              <a:t>雙向鏈結</a:t>
            </a:r>
            <a:r>
              <a:rPr lang="zh-TW" altLang="en-US" sz="2800"/>
              <a:t>去實作</a:t>
            </a:r>
            <a:r>
              <a:rPr lang="zh-TW" altLang="en-US" sz="2800">
                <a:solidFill>
                  <a:srgbClr val="00B0F0"/>
                </a:solidFill>
              </a:rPr>
              <a:t>串列</a:t>
            </a:r>
            <a:r>
              <a:rPr lang="zh-TW" altLang="en-US" sz="2800"/>
              <a:t>和</a:t>
            </a:r>
            <a:r>
              <a:rPr lang="zh-TW" altLang="en-US" sz="2800">
                <a:solidFill>
                  <a:srgbClr val="00B0F0"/>
                </a:solidFill>
              </a:rPr>
              <a:t>佇列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常被稱為「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en-US" altLang="zh-TW">
                <a:solidFill>
                  <a:srgbClr val="00B0F0"/>
                </a:solidFill>
              </a:rPr>
              <a:t>(linked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list)</a:t>
            </a:r>
            <a:r>
              <a:rPr lang="zh-TW" altLang="en-US"/>
              <a:t>」</a:t>
            </a:r>
            <a:endParaRPr lang="en-US" altLang="zh-TW" sz="2800"/>
          </a:p>
          <a:p>
            <a:r>
              <a:rPr lang="zh-TW" altLang="en-US">
                <a:solidFill>
                  <a:srgbClr val="00B0F0"/>
                </a:solidFill>
              </a:rPr>
              <a:t>鏈結</a:t>
            </a:r>
            <a:r>
              <a:rPr lang="zh-TW" altLang="en-US"/>
              <a:t>是指使用</a:t>
            </a:r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來紀錄上一個和下一個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zh-TW" altLang="en-US" sz="2800"/>
              <a:t>或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FFC000"/>
                </a:solidFill>
              </a:rPr>
              <a:t>ArrayDeque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zh-TW" altLang="en-US" sz="2800"/>
              <a:t>使用</a:t>
            </a:r>
            <a:r>
              <a:rPr lang="zh-TW" altLang="en-US" sz="2800">
                <a:solidFill>
                  <a:srgbClr val="00B0F0"/>
                </a:solidFill>
              </a:rPr>
              <a:t>陣列</a:t>
            </a:r>
            <a:r>
              <a:rPr lang="zh-TW" altLang="en-US" sz="2800"/>
              <a:t>不同</a:t>
            </a:r>
            <a:endParaRPr lang="en-US" altLang="zh-TW" sz="2800"/>
          </a:p>
          <a:p>
            <a:r>
              <a:rPr lang="zh-TW" altLang="en-US"/>
              <a:t>但使用方法與 </a:t>
            </a:r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zh-TW" altLang="en-US" sz="2800"/>
              <a:t>或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FFC000"/>
                </a:solidFill>
              </a:rPr>
              <a:t>ArrayDeque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zh-TW" altLang="en-US" sz="2800"/>
              <a:t>完全相同</a:t>
            </a:r>
          </a:p>
          <a:p>
            <a:r>
              <a:rPr lang="zh-TW" altLang="en-US"/>
              <a:t>只紀錄上一個或下一個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稱為「</a:t>
            </a:r>
            <a:r>
              <a:rPr lang="zh-TW" altLang="en-US">
                <a:solidFill>
                  <a:srgbClr val="00B0F0"/>
                </a:solidFill>
              </a:rPr>
              <a:t>單向鏈結串列</a:t>
            </a:r>
            <a:r>
              <a:rPr lang="en-US" altLang="zh-TW">
                <a:solidFill>
                  <a:srgbClr val="00B0F0"/>
                </a:solidFill>
              </a:rPr>
              <a:t>(singly linked list)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/>
              <a:t>同時紀錄上一個和下一個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稱為「</a:t>
            </a:r>
            <a:r>
              <a:rPr lang="zh-TW" altLang="en-US">
                <a:solidFill>
                  <a:srgbClr val="00B0F0"/>
                </a:solidFill>
              </a:rPr>
              <a:t>雙向鏈結串列</a:t>
            </a:r>
            <a:r>
              <a:rPr lang="en-US" altLang="zh-TW">
                <a:solidFill>
                  <a:srgbClr val="00B0F0"/>
                </a:solidFill>
              </a:rPr>
              <a:t>(doubly linked list)</a:t>
            </a:r>
            <a:r>
              <a:rPr lang="zh-TW" altLang="en-US"/>
              <a:t>」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7670822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EDA401-6525-43CE-8D95-C1901E34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陣列與鏈結串列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9B69C85-8B73-42B6-8731-42D78A5A6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1435"/>
            <a:ext cx="10515600" cy="461971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串列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FFFF00"/>
                </a:solidFill>
              </a:rPr>
              <a:t>好處在於增刪元素比較快，但壞處就是存取元素慢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插入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須將插入目標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和所有後方的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向後移動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只需要修改</a:t>
            </a:r>
            <a:r>
              <a:rPr lang="zh-TW" altLang="en-US">
                <a:solidFill>
                  <a:srgbClr val="00B0F0"/>
                </a:solidFill>
              </a:rPr>
              <a:t>鏈結</a:t>
            </a:r>
            <a:r>
              <a:rPr lang="zh-TW" altLang="en-US"/>
              <a:t>就可以了</a:t>
            </a:r>
            <a:endParaRPr lang="en-US" altLang="zh-TW"/>
          </a:p>
          <a:p>
            <a:r>
              <a:rPr lang="zh-TW" altLang="en-US"/>
              <a:t>但在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只需進行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的簡單數學運算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需要用</a:t>
            </a:r>
            <a:r>
              <a:rPr lang="zh-TW" altLang="en-US">
                <a:solidFill>
                  <a:srgbClr val="00B0F0"/>
                </a:solidFill>
              </a:rPr>
              <a:t>索引值 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zh-TW" altLang="en-US">
                <a:solidFill>
                  <a:srgbClr val="00B0F0"/>
                </a:solidFill>
              </a:rPr>
              <a:t> 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鏈結</a:t>
            </a:r>
            <a:r>
              <a:rPr lang="zh-TW" altLang="en-US"/>
              <a:t>尋找</a:t>
            </a:r>
            <a:r>
              <a:rPr lang="zh-TW" altLang="en-US">
                <a:solidFill>
                  <a:srgbClr val="00B0F0"/>
                </a:solidFill>
              </a:rPr>
              <a:t>索引值 </a:t>
            </a:r>
            <a:r>
              <a:rPr lang="en-US" altLang="zh-TW">
                <a:solidFill>
                  <a:srgbClr val="00B0F0"/>
                </a:solidFill>
              </a:rPr>
              <a:t>1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用</a:t>
            </a:r>
            <a:r>
              <a:rPr lang="zh-TW" altLang="en-US">
                <a:solidFill>
                  <a:srgbClr val="00B0F0"/>
                </a:solidFill>
              </a:rPr>
              <a:t>索引值 </a:t>
            </a:r>
            <a:r>
              <a:rPr lang="en-US" altLang="zh-TW">
                <a:solidFill>
                  <a:srgbClr val="00B0F0"/>
                </a:solidFill>
              </a:rPr>
              <a:t>2</a:t>
            </a:r>
            <a:r>
              <a:rPr lang="zh-TW" altLang="en-US">
                <a:solidFill>
                  <a:srgbClr val="00B0F0"/>
                </a:solidFill>
              </a:rPr>
              <a:t> 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鏈結</a:t>
            </a:r>
            <a:r>
              <a:rPr lang="zh-TW" altLang="en-US"/>
              <a:t>尋找</a:t>
            </a:r>
            <a:r>
              <a:rPr lang="zh-TW" altLang="en-US">
                <a:solidFill>
                  <a:srgbClr val="00B0F0"/>
                </a:solidFill>
              </a:rPr>
              <a:t>索引值 </a:t>
            </a:r>
            <a:r>
              <a:rPr lang="en-US" altLang="zh-TW">
                <a:solidFill>
                  <a:srgbClr val="00B0F0"/>
                </a:solidFill>
              </a:rPr>
              <a:t>3</a:t>
            </a:r>
            <a:r>
              <a:rPr lang="zh-TW" altLang="en-US"/>
              <a:t> 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持續下去直到找到指定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62798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63810F-5BBF-4E03-B9FE-18DB9DD5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34"/>
            <a:ext cx="10515600" cy="1325563"/>
          </a:xfrm>
        </p:spPr>
        <p:txBody>
          <a:bodyPr/>
          <a:lstStyle/>
          <a:p>
            <a:r>
              <a:rPr lang="zh-TW" altLang="en-US"/>
              <a:t>陣列與鏈結串列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01231F6-CD10-47EA-B836-BEBDCA64BE5F}"/>
              </a:ext>
            </a:extLst>
          </p:cNvPr>
          <p:cNvSpPr/>
          <p:nvPr/>
        </p:nvSpPr>
        <p:spPr>
          <a:xfrm>
            <a:off x="1972915" y="2569669"/>
            <a:ext cx="3940808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732BC7DF-76AF-41EE-B8B1-89F5AEEABF2A}"/>
              </a:ext>
            </a:extLst>
          </p:cNvPr>
          <p:cNvCxnSpPr>
            <a:cxnSpLocks/>
          </p:cNvCxnSpPr>
          <p:nvPr/>
        </p:nvCxnSpPr>
        <p:spPr>
          <a:xfrm>
            <a:off x="1972914" y="2569669"/>
            <a:ext cx="0" cy="51441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B17D6132-B0A6-4E38-8707-28C6F7C384F6}"/>
              </a:ext>
            </a:extLst>
          </p:cNvPr>
          <p:cNvCxnSpPr>
            <a:cxnSpLocks/>
          </p:cNvCxnSpPr>
          <p:nvPr/>
        </p:nvCxnSpPr>
        <p:spPr>
          <a:xfrm>
            <a:off x="3287364" y="2569669"/>
            <a:ext cx="0" cy="51441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889E6045-F631-4905-86C6-ACDC7085F098}"/>
              </a:ext>
            </a:extLst>
          </p:cNvPr>
          <p:cNvCxnSpPr>
            <a:cxnSpLocks/>
          </p:cNvCxnSpPr>
          <p:nvPr/>
        </p:nvCxnSpPr>
        <p:spPr>
          <a:xfrm>
            <a:off x="4601814" y="2569669"/>
            <a:ext cx="0" cy="53182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2709C8B9-5ECE-44A3-B536-2AC8E5D9E778}"/>
              </a:ext>
            </a:extLst>
          </p:cNvPr>
          <p:cNvSpPr txBox="1"/>
          <p:nvPr/>
        </p:nvSpPr>
        <p:spPr>
          <a:xfrm>
            <a:off x="2439223" y="255819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1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13C4785-2121-4B03-A44A-F9E9D0ACA3C5}"/>
              </a:ext>
            </a:extLst>
          </p:cNvPr>
          <p:cNvSpPr txBox="1"/>
          <p:nvPr/>
        </p:nvSpPr>
        <p:spPr>
          <a:xfrm>
            <a:off x="3753671" y="255819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3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9E5C1055-08E3-4CC5-B906-1FE015558F01}"/>
              </a:ext>
            </a:extLst>
          </p:cNvPr>
          <p:cNvSpPr txBox="1"/>
          <p:nvPr/>
        </p:nvSpPr>
        <p:spPr>
          <a:xfrm>
            <a:off x="5068120" y="255819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0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1153309-F495-44D2-AF5A-5CCAD1653DEA}"/>
              </a:ext>
            </a:extLst>
          </p:cNvPr>
          <p:cNvSpPr txBox="1"/>
          <p:nvPr/>
        </p:nvSpPr>
        <p:spPr>
          <a:xfrm>
            <a:off x="2452851" y="31034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0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419C8E0-CA66-4DC5-9E7C-1102CBFFA0D9}"/>
              </a:ext>
            </a:extLst>
          </p:cNvPr>
          <p:cNvSpPr txBox="1"/>
          <p:nvPr/>
        </p:nvSpPr>
        <p:spPr>
          <a:xfrm>
            <a:off x="3767300" y="31034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1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847126BD-5910-46EB-8627-7EFD41257E54}"/>
              </a:ext>
            </a:extLst>
          </p:cNvPr>
          <p:cNvSpPr txBox="1"/>
          <p:nvPr/>
        </p:nvSpPr>
        <p:spPr>
          <a:xfrm>
            <a:off x="5081749" y="31034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2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F4554371-77B1-4431-981C-C40525B5AF56}"/>
              </a:ext>
            </a:extLst>
          </p:cNvPr>
          <p:cNvSpPr txBox="1"/>
          <p:nvPr/>
        </p:nvSpPr>
        <p:spPr>
          <a:xfrm>
            <a:off x="695429" y="258541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92D050"/>
                </a:solidFill>
              </a:rPr>
              <a:t>內容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D45BDF6-A431-45DE-9904-0F7194DDA5DF}"/>
              </a:ext>
            </a:extLst>
          </p:cNvPr>
          <p:cNvSpPr txBox="1"/>
          <p:nvPr/>
        </p:nvSpPr>
        <p:spPr>
          <a:xfrm>
            <a:off x="557143" y="309907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C000"/>
                </a:solidFill>
              </a:rPr>
              <a:t>索引值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033E15E8-A6FB-4049-9AE3-E1937A37D238}"/>
              </a:ext>
            </a:extLst>
          </p:cNvPr>
          <p:cNvSpPr txBox="1"/>
          <p:nvPr/>
        </p:nvSpPr>
        <p:spPr>
          <a:xfrm>
            <a:off x="2028055" y="355872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0xF000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C5BB43F-0F04-4F28-ACE3-0F1495FF2373}"/>
              </a:ext>
            </a:extLst>
          </p:cNvPr>
          <p:cNvSpPr txBox="1"/>
          <p:nvPr/>
        </p:nvSpPr>
        <p:spPr>
          <a:xfrm>
            <a:off x="3342504" y="355872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0xF008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8627949D-C535-4438-9AFC-889BC70F42C9}"/>
              </a:ext>
            </a:extLst>
          </p:cNvPr>
          <p:cNvSpPr txBox="1"/>
          <p:nvPr/>
        </p:nvSpPr>
        <p:spPr>
          <a:xfrm>
            <a:off x="4656953" y="355872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0xF010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8CAB1BC7-3D8E-4DEF-B205-E597D8A811DF}"/>
              </a:ext>
            </a:extLst>
          </p:cNvPr>
          <p:cNvSpPr txBox="1"/>
          <p:nvPr/>
        </p:nvSpPr>
        <p:spPr>
          <a:xfrm>
            <a:off x="249365" y="355430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記憶體位址</a:t>
            </a:r>
          </a:p>
        </p:txBody>
      </p:sp>
      <p:sp>
        <p:nvSpPr>
          <p:cNvPr id="157" name="箭號: 向右 156">
            <a:extLst>
              <a:ext uri="{FF2B5EF4-FFF2-40B4-BE49-F238E27FC236}">
                <a16:creationId xmlns:a16="http://schemas.microsoft.com/office/drawing/2014/main" id="{1151712A-0BF7-44F8-8090-EFAD00215E67}"/>
              </a:ext>
            </a:extLst>
          </p:cNvPr>
          <p:cNvSpPr/>
          <p:nvPr/>
        </p:nvSpPr>
        <p:spPr>
          <a:xfrm rot="5400000">
            <a:off x="3631835" y="4211569"/>
            <a:ext cx="725134" cy="51366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76406FED-18AD-4862-9F2E-E0AF9A03FCAF}"/>
              </a:ext>
            </a:extLst>
          </p:cNvPr>
          <p:cNvSpPr txBox="1"/>
          <p:nvPr/>
        </p:nvSpPr>
        <p:spPr>
          <a:xfrm>
            <a:off x="2630141" y="1833423"/>
            <a:ext cx="381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2</a:t>
            </a:r>
            <a:endParaRPr lang="zh-TW" altLang="en-US" sz="2800">
              <a:solidFill>
                <a:srgbClr val="00B0F0"/>
              </a:solidFill>
            </a:endParaRPr>
          </a:p>
        </p:txBody>
      </p:sp>
      <p:cxnSp>
        <p:nvCxnSpPr>
          <p:cNvPr id="165" name="直線單箭頭接點 164">
            <a:extLst>
              <a:ext uri="{FF2B5EF4-FFF2-40B4-BE49-F238E27FC236}">
                <a16:creationId xmlns:a16="http://schemas.microsoft.com/office/drawing/2014/main" id="{831D57FE-3B10-42B8-82FF-FBAAAE6E7D7F}"/>
              </a:ext>
            </a:extLst>
          </p:cNvPr>
          <p:cNvCxnSpPr>
            <a:cxnSpLocks/>
          </p:cNvCxnSpPr>
          <p:nvPr/>
        </p:nvCxnSpPr>
        <p:spPr>
          <a:xfrm>
            <a:off x="3011976" y="2221612"/>
            <a:ext cx="801583" cy="4914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>
            <a:extLst>
              <a:ext uri="{FF2B5EF4-FFF2-40B4-BE49-F238E27FC236}">
                <a16:creationId xmlns:a16="http://schemas.microsoft.com/office/drawing/2014/main" id="{92405F60-14A9-43CF-A76F-2529F392D37D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4135507" y="2819806"/>
            <a:ext cx="93261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>
            <a:extLst>
              <a:ext uri="{FF2B5EF4-FFF2-40B4-BE49-F238E27FC236}">
                <a16:creationId xmlns:a16="http://schemas.microsoft.com/office/drawing/2014/main" id="{35032178-DE45-4943-87D6-FCB3FF65CCBB}"/>
              </a:ext>
            </a:extLst>
          </p:cNvPr>
          <p:cNvSpPr/>
          <p:nvPr/>
        </p:nvSpPr>
        <p:spPr>
          <a:xfrm>
            <a:off x="6594601" y="2560867"/>
            <a:ext cx="1059486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" name="文字方塊 179">
            <a:extLst>
              <a:ext uri="{FF2B5EF4-FFF2-40B4-BE49-F238E27FC236}">
                <a16:creationId xmlns:a16="http://schemas.microsoft.com/office/drawing/2014/main" id="{03CAA424-BECE-4B3D-B6E1-4CB77E7DA19D}"/>
              </a:ext>
            </a:extLst>
          </p:cNvPr>
          <p:cNvSpPr txBox="1"/>
          <p:nvPr/>
        </p:nvSpPr>
        <p:spPr>
          <a:xfrm>
            <a:off x="6946336" y="254939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1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181" name="文字方塊 180">
            <a:extLst>
              <a:ext uri="{FF2B5EF4-FFF2-40B4-BE49-F238E27FC236}">
                <a16:creationId xmlns:a16="http://schemas.microsoft.com/office/drawing/2014/main" id="{0DC1E4BB-61D6-4CF2-B154-04E4FB64A4BC}"/>
              </a:ext>
            </a:extLst>
          </p:cNvPr>
          <p:cNvSpPr txBox="1"/>
          <p:nvPr/>
        </p:nvSpPr>
        <p:spPr>
          <a:xfrm>
            <a:off x="8367600" y="254939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3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20E13185-AADD-482B-B22E-9ED1483520B0}"/>
              </a:ext>
            </a:extLst>
          </p:cNvPr>
          <p:cNvSpPr txBox="1"/>
          <p:nvPr/>
        </p:nvSpPr>
        <p:spPr>
          <a:xfrm>
            <a:off x="9779452" y="254939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0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190" name="文字方塊 189">
            <a:extLst>
              <a:ext uri="{FF2B5EF4-FFF2-40B4-BE49-F238E27FC236}">
                <a16:creationId xmlns:a16="http://schemas.microsoft.com/office/drawing/2014/main" id="{1DFE3525-76E1-4453-9A24-25FE6C7A3AA6}"/>
              </a:ext>
            </a:extLst>
          </p:cNvPr>
          <p:cNvSpPr txBox="1"/>
          <p:nvPr/>
        </p:nvSpPr>
        <p:spPr>
          <a:xfrm>
            <a:off x="6535168" y="354992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0xFF00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191" name="文字方塊 190">
            <a:extLst>
              <a:ext uri="{FF2B5EF4-FFF2-40B4-BE49-F238E27FC236}">
                <a16:creationId xmlns:a16="http://schemas.microsoft.com/office/drawing/2014/main" id="{CB287AB8-A104-4A64-AFF1-F61E699E3E16}"/>
              </a:ext>
            </a:extLst>
          </p:cNvPr>
          <p:cNvSpPr txBox="1"/>
          <p:nvPr/>
        </p:nvSpPr>
        <p:spPr>
          <a:xfrm>
            <a:off x="7965508" y="354992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0xFF10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192" name="文字方塊 191">
            <a:extLst>
              <a:ext uri="{FF2B5EF4-FFF2-40B4-BE49-F238E27FC236}">
                <a16:creationId xmlns:a16="http://schemas.microsoft.com/office/drawing/2014/main" id="{DD5A208B-27FC-46CE-B722-27E2152CF5C1}"/>
              </a:ext>
            </a:extLst>
          </p:cNvPr>
          <p:cNvSpPr txBox="1"/>
          <p:nvPr/>
        </p:nvSpPr>
        <p:spPr>
          <a:xfrm>
            <a:off x="9380131" y="354992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0xFF20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230" name="群組 229">
            <a:extLst>
              <a:ext uri="{FF2B5EF4-FFF2-40B4-BE49-F238E27FC236}">
                <a16:creationId xmlns:a16="http://schemas.microsoft.com/office/drawing/2014/main" id="{4961DF02-D77C-4446-8B30-043DFE272C2F}"/>
              </a:ext>
            </a:extLst>
          </p:cNvPr>
          <p:cNvGrpSpPr/>
          <p:nvPr/>
        </p:nvGrpSpPr>
        <p:grpSpPr>
          <a:xfrm>
            <a:off x="249365" y="4979891"/>
            <a:ext cx="5664358" cy="1488300"/>
            <a:chOff x="417256" y="4585444"/>
            <a:chExt cx="5664358" cy="1488300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7FE13F36-9EB5-465C-AE86-6EFD0BF4D9DD}"/>
                </a:ext>
              </a:extLst>
            </p:cNvPr>
            <p:cNvSpPr/>
            <p:nvPr/>
          </p:nvSpPr>
          <p:spPr>
            <a:xfrm>
              <a:off x="2138265" y="4596917"/>
              <a:ext cx="3940808" cy="51441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5EDA55D7-E452-4D42-B999-3AADE43C8E1E}"/>
                </a:ext>
              </a:extLst>
            </p:cNvPr>
            <p:cNvCxnSpPr>
              <a:cxnSpLocks/>
            </p:cNvCxnSpPr>
            <p:nvPr/>
          </p:nvCxnSpPr>
          <p:spPr>
            <a:xfrm>
              <a:off x="2138264" y="4596917"/>
              <a:ext cx="0" cy="51441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76B1725C-E34F-4BC9-9090-9EAB5BB36A9D}"/>
                </a:ext>
              </a:extLst>
            </p:cNvPr>
            <p:cNvCxnSpPr>
              <a:cxnSpLocks/>
            </p:cNvCxnSpPr>
            <p:nvPr/>
          </p:nvCxnSpPr>
          <p:spPr>
            <a:xfrm>
              <a:off x="3452714" y="4596917"/>
              <a:ext cx="0" cy="51441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16704F22-E50B-4868-A904-DDC673C0A9EA}"/>
                </a:ext>
              </a:extLst>
            </p:cNvPr>
            <p:cNvCxnSpPr>
              <a:cxnSpLocks/>
            </p:cNvCxnSpPr>
            <p:nvPr/>
          </p:nvCxnSpPr>
          <p:spPr>
            <a:xfrm>
              <a:off x="4767164" y="4596917"/>
              <a:ext cx="0" cy="53182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B1764B17-1BC8-46A1-AC4A-DD294B610AE3}"/>
                </a:ext>
              </a:extLst>
            </p:cNvPr>
            <p:cNvSpPr txBox="1"/>
            <p:nvPr/>
          </p:nvSpPr>
          <p:spPr>
            <a:xfrm>
              <a:off x="2604573" y="4585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1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54807040-EF1F-4146-930B-821817064940}"/>
                </a:ext>
              </a:extLst>
            </p:cNvPr>
            <p:cNvSpPr txBox="1"/>
            <p:nvPr/>
          </p:nvSpPr>
          <p:spPr>
            <a:xfrm>
              <a:off x="3919021" y="4585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2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93B48173-A044-4150-989E-E8082A9B08D8}"/>
                </a:ext>
              </a:extLst>
            </p:cNvPr>
            <p:cNvSpPr txBox="1"/>
            <p:nvPr/>
          </p:nvSpPr>
          <p:spPr>
            <a:xfrm>
              <a:off x="5233470" y="4585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3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7C7C158D-59C6-491E-8D16-5542C7EA87A8}"/>
                </a:ext>
              </a:extLst>
            </p:cNvPr>
            <p:cNvSpPr txBox="1"/>
            <p:nvPr/>
          </p:nvSpPr>
          <p:spPr>
            <a:xfrm>
              <a:off x="2618201" y="513074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0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51B70E18-A19D-4417-AE15-345AC856C582}"/>
                </a:ext>
              </a:extLst>
            </p:cNvPr>
            <p:cNvSpPr txBox="1"/>
            <p:nvPr/>
          </p:nvSpPr>
          <p:spPr>
            <a:xfrm>
              <a:off x="3932650" y="513074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1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B8CD4A93-98DF-4B2D-8D15-99EA03E4D122}"/>
                </a:ext>
              </a:extLst>
            </p:cNvPr>
            <p:cNvSpPr txBox="1"/>
            <p:nvPr/>
          </p:nvSpPr>
          <p:spPr>
            <a:xfrm>
              <a:off x="5247099" y="513074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2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cxnSp>
          <p:nvCxnSpPr>
            <p:cNvPr id="143" name="直線接點 142">
              <a:extLst>
                <a:ext uri="{FF2B5EF4-FFF2-40B4-BE49-F238E27FC236}">
                  <a16:creationId xmlns:a16="http://schemas.microsoft.com/office/drawing/2014/main" id="{87CB269E-559A-4D85-9A59-A4733EA286CA}"/>
                </a:ext>
              </a:extLst>
            </p:cNvPr>
            <p:cNvCxnSpPr>
              <a:cxnSpLocks/>
            </p:cNvCxnSpPr>
            <p:nvPr/>
          </p:nvCxnSpPr>
          <p:spPr>
            <a:xfrm>
              <a:off x="6081614" y="4596917"/>
              <a:ext cx="0" cy="53182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文字方塊 143">
              <a:extLst>
                <a:ext uri="{FF2B5EF4-FFF2-40B4-BE49-F238E27FC236}">
                  <a16:creationId xmlns:a16="http://schemas.microsoft.com/office/drawing/2014/main" id="{3EB162C7-36A4-49F3-8CD4-D59B52E5BC7B}"/>
                </a:ext>
              </a:extLst>
            </p:cNvPr>
            <p:cNvSpPr txBox="1"/>
            <p:nvPr/>
          </p:nvSpPr>
          <p:spPr>
            <a:xfrm>
              <a:off x="2193405" y="558597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45" name="文字方塊 144">
              <a:extLst>
                <a:ext uri="{FF2B5EF4-FFF2-40B4-BE49-F238E27FC236}">
                  <a16:creationId xmlns:a16="http://schemas.microsoft.com/office/drawing/2014/main" id="{CAB6631C-8FC1-49BE-8674-5270100AF017}"/>
                </a:ext>
              </a:extLst>
            </p:cNvPr>
            <p:cNvSpPr txBox="1"/>
            <p:nvPr/>
          </p:nvSpPr>
          <p:spPr>
            <a:xfrm>
              <a:off x="3507854" y="558597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46" name="文字方塊 145">
              <a:extLst>
                <a:ext uri="{FF2B5EF4-FFF2-40B4-BE49-F238E27FC236}">
                  <a16:creationId xmlns:a16="http://schemas.microsoft.com/office/drawing/2014/main" id="{193CCCD7-F366-41EF-83E8-93F6C6772217}"/>
                </a:ext>
              </a:extLst>
            </p:cNvPr>
            <p:cNvSpPr txBox="1"/>
            <p:nvPr/>
          </p:nvSpPr>
          <p:spPr>
            <a:xfrm>
              <a:off x="4822303" y="558597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0xF010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87" name="文字方塊 186">
              <a:extLst>
                <a:ext uri="{FF2B5EF4-FFF2-40B4-BE49-F238E27FC236}">
                  <a16:creationId xmlns:a16="http://schemas.microsoft.com/office/drawing/2014/main" id="{F1354B2A-14BE-4873-A564-36E13512C989}"/>
                </a:ext>
              </a:extLst>
            </p:cNvPr>
            <p:cNvSpPr txBox="1"/>
            <p:nvPr/>
          </p:nvSpPr>
          <p:spPr>
            <a:xfrm>
              <a:off x="863320" y="464318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92D050"/>
                  </a:solidFill>
                </a:rPr>
                <a:t>內容</a:t>
              </a:r>
            </a:p>
          </p:txBody>
        </p:sp>
        <p:sp>
          <p:nvSpPr>
            <p:cNvPr id="188" name="文字方塊 187">
              <a:extLst>
                <a:ext uri="{FF2B5EF4-FFF2-40B4-BE49-F238E27FC236}">
                  <a16:creationId xmlns:a16="http://schemas.microsoft.com/office/drawing/2014/main" id="{22389403-3E08-4BA5-880E-061D6D1F2C0E}"/>
                </a:ext>
              </a:extLst>
            </p:cNvPr>
            <p:cNvSpPr txBox="1"/>
            <p:nvPr/>
          </p:nvSpPr>
          <p:spPr>
            <a:xfrm>
              <a:off x="417258" y="5156855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C000"/>
                  </a:solidFill>
                </a:rPr>
                <a:t>陣列索引值</a:t>
              </a:r>
            </a:p>
          </p:txBody>
        </p:sp>
        <p:sp>
          <p:nvSpPr>
            <p:cNvPr id="193" name="文字方塊 192">
              <a:extLst>
                <a:ext uri="{FF2B5EF4-FFF2-40B4-BE49-F238E27FC236}">
                  <a16:creationId xmlns:a16="http://schemas.microsoft.com/office/drawing/2014/main" id="{5DBA904D-B68D-4B0F-9EEC-5FFA9250BA06}"/>
                </a:ext>
              </a:extLst>
            </p:cNvPr>
            <p:cNvSpPr txBox="1"/>
            <p:nvPr/>
          </p:nvSpPr>
          <p:spPr>
            <a:xfrm>
              <a:off x="417256" y="5612079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記憶體位址</a:t>
              </a:r>
            </a:p>
          </p:txBody>
        </p:sp>
      </p:grpSp>
      <p:sp>
        <p:nvSpPr>
          <p:cNvPr id="216" name="矩形 215">
            <a:extLst>
              <a:ext uri="{FF2B5EF4-FFF2-40B4-BE49-F238E27FC236}">
                <a16:creationId xmlns:a16="http://schemas.microsoft.com/office/drawing/2014/main" id="{14EC9787-ED16-47FE-908C-AF71A93ABE42}"/>
              </a:ext>
            </a:extLst>
          </p:cNvPr>
          <p:cNvSpPr/>
          <p:nvPr/>
        </p:nvSpPr>
        <p:spPr>
          <a:xfrm>
            <a:off x="10706502" y="2558196"/>
            <a:ext cx="1058204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2" name="文字方塊 221">
            <a:extLst>
              <a:ext uri="{FF2B5EF4-FFF2-40B4-BE49-F238E27FC236}">
                <a16:creationId xmlns:a16="http://schemas.microsoft.com/office/drawing/2014/main" id="{6A017B9E-37BC-494F-9173-C9EA7441C366}"/>
              </a:ext>
            </a:extLst>
          </p:cNvPr>
          <p:cNvSpPr txBox="1"/>
          <p:nvPr/>
        </p:nvSpPr>
        <p:spPr>
          <a:xfrm>
            <a:off x="10639548" y="354992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0xFF50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cxnSp>
        <p:nvCxnSpPr>
          <p:cNvPr id="225" name="直線接點 224">
            <a:extLst>
              <a:ext uri="{FF2B5EF4-FFF2-40B4-BE49-F238E27FC236}">
                <a16:creationId xmlns:a16="http://schemas.microsoft.com/office/drawing/2014/main" id="{CD933234-69DB-4E34-9C5E-C2A7AA31D224}"/>
              </a:ext>
            </a:extLst>
          </p:cNvPr>
          <p:cNvCxnSpPr>
            <a:cxnSpLocks/>
          </p:cNvCxnSpPr>
          <p:nvPr/>
        </p:nvCxnSpPr>
        <p:spPr>
          <a:xfrm>
            <a:off x="6249238" y="1057836"/>
            <a:ext cx="0" cy="561190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箭號: 向右 228">
            <a:extLst>
              <a:ext uri="{FF2B5EF4-FFF2-40B4-BE49-F238E27FC236}">
                <a16:creationId xmlns:a16="http://schemas.microsoft.com/office/drawing/2014/main" id="{38C1F357-F8D6-4C61-B72C-40A948EFC941}"/>
              </a:ext>
            </a:extLst>
          </p:cNvPr>
          <p:cNvSpPr/>
          <p:nvPr/>
        </p:nvSpPr>
        <p:spPr>
          <a:xfrm rot="5400000">
            <a:off x="8827817" y="4211569"/>
            <a:ext cx="725130" cy="51366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0E1212E1-AFF4-4CE8-AABA-E896FB927E96}"/>
              </a:ext>
            </a:extLst>
          </p:cNvPr>
          <p:cNvSpPr/>
          <p:nvPr/>
        </p:nvSpPr>
        <p:spPr>
          <a:xfrm>
            <a:off x="8023784" y="2560867"/>
            <a:ext cx="1059486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BE72AB00-DDAB-4E97-857A-33A76E7C865D}"/>
              </a:ext>
            </a:extLst>
          </p:cNvPr>
          <p:cNvSpPr/>
          <p:nvPr/>
        </p:nvSpPr>
        <p:spPr>
          <a:xfrm>
            <a:off x="9440990" y="2560867"/>
            <a:ext cx="1059486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2" name="直線單箭頭接點 211">
            <a:extLst>
              <a:ext uri="{FF2B5EF4-FFF2-40B4-BE49-F238E27FC236}">
                <a16:creationId xmlns:a16="http://schemas.microsoft.com/office/drawing/2014/main" id="{BC7BCE3F-8F6F-4EDA-9124-5AE05C8EEE0A}"/>
              </a:ext>
            </a:extLst>
          </p:cNvPr>
          <p:cNvCxnSpPr>
            <a:cxnSpLocks/>
          </p:cNvCxnSpPr>
          <p:nvPr/>
        </p:nvCxnSpPr>
        <p:spPr>
          <a:xfrm>
            <a:off x="8375412" y="2104851"/>
            <a:ext cx="150742" cy="5500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單箭頭接點 235">
            <a:extLst>
              <a:ext uri="{FF2B5EF4-FFF2-40B4-BE49-F238E27FC236}">
                <a16:creationId xmlns:a16="http://schemas.microsoft.com/office/drawing/2014/main" id="{72F7F4C7-FDC5-4E04-BB24-C0815D298CBB}"/>
              </a:ext>
            </a:extLst>
          </p:cNvPr>
          <p:cNvCxnSpPr>
            <a:stCxn id="176" idx="3"/>
            <a:endCxn id="232" idx="1"/>
          </p:cNvCxnSpPr>
          <p:nvPr/>
        </p:nvCxnSpPr>
        <p:spPr>
          <a:xfrm>
            <a:off x="7654087" y="2818076"/>
            <a:ext cx="36969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單箭頭接點 236">
            <a:extLst>
              <a:ext uri="{FF2B5EF4-FFF2-40B4-BE49-F238E27FC236}">
                <a16:creationId xmlns:a16="http://schemas.microsoft.com/office/drawing/2014/main" id="{9F6CE48A-7503-4946-AB3D-1375AA27B734}"/>
              </a:ext>
            </a:extLst>
          </p:cNvPr>
          <p:cNvCxnSpPr>
            <a:cxnSpLocks/>
            <a:stCxn id="232" idx="3"/>
            <a:endCxn id="233" idx="1"/>
          </p:cNvCxnSpPr>
          <p:nvPr/>
        </p:nvCxnSpPr>
        <p:spPr>
          <a:xfrm>
            <a:off x="9083270" y="2818076"/>
            <a:ext cx="35772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弧形 240">
            <a:extLst>
              <a:ext uri="{FF2B5EF4-FFF2-40B4-BE49-F238E27FC236}">
                <a16:creationId xmlns:a16="http://schemas.microsoft.com/office/drawing/2014/main" id="{B9395CE9-3558-4311-8F71-8601327803BB}"/>
              </a:ext>
            </a:extLst>
          </p:cNvPr>
          <p:cNvSpPr/>
          <p:nvPr/>
        </p:nvSpPr>
        <p:spPr>
          <a:xfrm>
            <a:off x="7138890" y="1588585"/>
            <a:ext cx="4176267" cy="1936672"/>
          </a:xfrm>
          <a:prstGeom prst="arc">
            <a:avLst>
              <a:gd name="adj1" fmla="val 10813883"/>
              <a:gd name="adj2" fmla="val 0"/>
            </a:avLst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4" name="乘號 273">
            <a:extLst>
              <a:ext uri="{FF2B5EF4-FFF2-40B4-BE49-F238E27FC236}">
                <a16:creationId xmlns:a16="http://schemas.microsoft.com/office/drawing/2014/main" id="{446AAA49-CE4F-482C-8C64-A897EC250883}"/>
              </a:ext>
            </a:extLst>
          </p:cNvPr>
          <p:cNvSpPr/>
          <p:nvPr/>
        </p:nvSpPr>
        <p:spPr>
          <a:xfrm>
            <a:off x="7601527" y="2587310"/>
            <a:ext cx="459765" cy="459765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5" name="弧形 274">
            <a:extLst>
              <a:ext uri="{FF2B5EF4-FFF2-40B4-BE49-F238E27FC236}">
                <a16:creationId xmlns:a16="http://schemas.microsoft.com/office/drawing/2014/main" id="{1EF8237F-451A-4EC7-A14E-90B6C9D817F7}"/>
              </a:ext>
            </a:extLst>
          </p:cNvPr>
          <p:cNvSpPr/>
          <p:nvPr/>
        </p:nvSpPr>
        <p:spPr>
          <a:xfrm>
            <a:off x="8642620" y="2031395"/>
            <a:ext cx="2473046" cy="1076547"/>
          </a:xfrm>
          <a:prstGeom prst="arc">
            <a:avLst>
              <a:gd name="adj1" fmla="val 10813883"/>
              <a:gd name="adj2" fmla="val 0"/>
            </a:avLst>
          </a:prstGeom>
          <a:ln w="3810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8" name="直線單箭頭接點 217">
            <a:extLst>
              <a:ext uri="{FF2B5EF4-FFF2-40B4-BE49-F238E27FC236}">
                <a16:creationId xmlns:a16="http://schemas.microsoft.com/office/drawing/2014/main" id="{BB9F17F4-4335-4A78-9FC3-FE3D94DBE893}"/>
              </a:ext>
            </a:extLst>
          </p:cNvPr>
          <p:cNvCxnSpPr>
            <a:cxnSpLocks/>
          </p:cNvCxnSpPr>
          <p:nvPr/>
        </p:nvCxnSpPr>
        <p:spPr>
          <a:xfrm>
            <a:off x="8542621" y="1959615"/>
            <a:ext cx="2455989" cy="80413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文字方塊 300">
            <a:extLst>
              <a:ext uri="{FF2B5EF4-FFF2-40B4-BE49-F238E27FC236}">
                <a16:creationId xmlns:a16="http://schemas.microsoft.com/office/drawing/2014/main" id="{B71C4E62-7F69-403B-8C4E-1386979C441F}"/>
              </a:ext>
            </a:extLst>
          </p:cNvPr>
          <p:cNvSpPr txBox="1"/>
          <p:nvPr/>
        </p:nvSpPr>
        <p:spPr>
          <a:xfrm>
            <a:off x="251209" y="103034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陣列</a:t>
            </a:r>
          </a:p>
        </p:txBody>
      </p:sp>
      <p:sp>
        <p:nvSpPr>
          <p:cNvPr id="302" name="文字方塊 301">
            <a:extLst>
              <a:ext uri="{FF2B5EF4-FFF2-40B4-BE49-F238E27FC236}">
                <a16:creationId xmlns:a16="http://schemas.microsoft.com/office/drawing/2014/main" id="{19084A03-2B67-414B-B6CF-5907D0D102F0}"/>
              </a:ext>
            </a:extLst>
          </p:cNvPr>
          <p:cNvSpPr txBox="1"/>
          <p:nvPr/>
        </p:nvSpPr>
        <p:spPr>
          <a:xfrm>
            <a:off x="6497686" y="103034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鏈結串列</a:t>
            </a:r>
          </a:p>
        </p:txBody>
      </p:sp>
      <p:sp>
        <p:nvSpPr>
          <p:cNvPr id="211" name="文字方塊 210">
            <a:extLst>
              <a:ext uri="{FF2B5EF4-FFF2-40B4-BE49-F238E27FC236}">
                <a16:creationId xmlns:a16="http://schemas.microsoft.com/office/drawing/2014/main" id="{FBA87953-8A90-44A8-8517-03D456B50B85}"/>
              </a:ext>
            </a:extLst>
          </p:cNvPr>
          <p:cNvSpPr txBox="1"/>
          <p:nvPr/>
        </p:nvSpPr>
        <p:spPr>
          <a:xfrm>
            <a:off x="8143729" y="1628268"/>
            <a:ext cx="381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2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152D4C12-0807-449E-A4CE-623D12B407C0}"/>
              </a:ext>
            </a:extLst>
          </p:cNvPr>
          <p:cNvSpPr txBox="1"/>
          <p:nvPr/>
        </p:nvSpPr>
        <p:spPr>
          <a:xfrm>
            <a:off x="6961599" y="31034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0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DC04D31A-1DDF-410E-AFD6-8EB32DA418A2}"/>
              </a:ext>
            </a:extLst>
          </p:cNvPr>
          <p:cNvSpPr txBox="1"/>
          <p:nvPr/>
        </p:nvSpPr>
        <p:spPr>
          <a:xfrm>
            <a:off x="8382382" y="31034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1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E3FFF453-A77C-4B4C-83AD-7FD2B99B6F1A}"/>
              </a:ext>
            </a:extLst>
          </p:cNvPr>
          <p:cNvSpPr txBox="1"/>
          <p:nvPr/>
        </p:nvSpPr>
        <p:spPr>
          <a:xfrm>
            <a:off x="9821804" y="31034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2</a:t>
            </a:r>
            <a:endParaRPr lang="zh-TW" altLang="en-US" sz="2400">
              <a:solidFill>
                <a:srgbClr val="FFC000"/>
              </a:solidFill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6374984A-4EE4-4B07-9E70-6E88C4B24766}"/>
              </a:ext>
            </a:extLst>
          </p:cNvPr>
          <p:cNvGrpSpPr/>
          <p:nvPr/>
        </p:nvGrpSpPr>
        <p:grpSpPr>
          <a:xfrm>
            <a:off x="7154133" y="4982562"/>
            <a:ext cx="4049139" cy="1462192"/>
            <a:chOff x="7154133" y="4982562"/>
            <a:chExt cx="4049139" cy="1462192"/>
          </a:xfrm>
        </p:grpSpPr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233874AE-FB5B-4A7C-B965-3580294EDD25}"/>
                </a:ext>
              </a:extLst>
            </p:cNvPr>
            <p:cNvSpPr/>
            <p:nvPr/>
          </p:nvSpPr>
          <p:spPr>
            <a:xfrm>
              <a:off x="7213566" y="4994035"/>
              <a:ext cx="1059486" cy="51441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4" name="文字方塊 283">
              <a:extLst>
                <a:ext uri="{FF2B5EF4-FFF2-40B4-BE49-F238E27FC236}">
                  <a16:creationId xmlns:a16="http://schemas.microsoft.com/office/drawing/2014/main" id="{143EF915-651E-4CEF-9AA4-8CEA35BFFC27}"/>
                </a:ext>
              </a:extLst>
            </p:cNvPr>
            <p:cNvSpPr txBox="1"/>
            <p:nvPr/>
          </p:nvSpPr>
          <p:spPr>
            <a:xfrm>
              <a:off x="7565301" y="4982562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1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85" name="文字方塊 284">
              <a:extLst>
                <a:ext uri="{FF2B5EF4-FFF2-40B4-BE49-F238E27FC236}">
                  <a16:creationId xmlns:a16="http://schemas.microsoft.com/office/drawing/2014/main" id="{EE37C84A-2656-4DA5-B5E2-F4B46FE0CB00}"/>
                </a:ext>
              </a:extLst>
            </p:cNvPr>
            <p:cNvSpPr txBox="1"/>
            <p:nvPr/>
          </p:nvSpPr>
          <p:spPr>
            <a:xfrm>
              <a:off x="8986565" y="4982562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2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86" name="文字方塊 285">
              <a:extLst>
                <a:ext uri="{FF2B5EF4-FFF2-40B4-BE49-F238E27FC236}">
                  <a16:creationId xmlns:a16="http://schemas.microsoft.com/office/drawing/2014/main" id="{620D44FA-634A-47F0-AD92-7104532D9E05}"/>
                </a:ext>
              </a:extLst>
            </p:cNvPr>
            <p:cNvSpPr txBox="1"/>
            <p:nvPr/>
          </p:nvSpPr>
          <p:spPr>
            <a:xfrm>
              <a:off x="10398417" y="4982562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3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90" name="文字方塊 289">
              <a:extLst>
                <a:ext uri="{FF2B5EF4-FFF2-40B4-BE49-F238E27FC236}">
                  <a16:creationId xmlns:a16="http://schemas.microsoft.com/office/drawing/2014/main" id="{B8A3EA51-ED2F-4A19-ADB2-221C793EA10D}"/>
                </a:ext>
              </a:extLst>
            </p:cNvPr>
            <p:cNvSpPr txBox="1"/>
            <p:nvPr/>
          </p:nvSpPr>
          <p:spPr>
            <a:xfrm>
              <a:off x="7154133" y="5983089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0xFF00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291" name="文字方塊 290">
              <a:extLst>
                <a:ext uri="{FF2B5EF4-FFF2-40B4-BE49-F238E27FC236}">
                  <a16:creationId xmlns:a16="http://schemas.microsoft.com/office/drawing/2014/main" id="{83BF430A-7D04-4366-B18D-AF08D2EA4144}"/>
                </a:ext>
              </a:extLst>
            </p:cNvPr>
            <p:cNvSpPr txBox="1"/>
            <p:nvPr/>
          </p:nvSpPr>
          <p:spPr>
            <a:xfrm>
              <a:off x="8584473" y="5983089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0xFF50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292" name="文字方塊 291">
              <a:extLst>
                <a:ext uri="{FF2B5EF4-FFF2-40B4-BE49-F238E27FC236}">
                  <a16:creationId xmlns:a16="http://schemas.microsoft.com/office/drawing/2014/main" id="{BEF80BB1-B444-4942-8CB4-931CBF4E7010}"/>
                </a:ext>
              </a:extLst>
            </p:cNvPr>
            <p:cNvSpPr txBox="1"/>
            <p:nvPr/>
          </p:nvSpPr>
          <p:spPr>
            <a:xfrm>
              <a:off x="9999096" y="5983089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0xFF10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295" name="矩形 294">
              <a:extLst>
                <a:ext uri="{FF2B5EF4-FFF2-40B4-BE49-F238E27FC236}">
                  <a16:creationId xmlns:a16="http://schemas.microsoft.com/office/drawing/2014/main" id="{234579C9-FAFA-451D-8D87-BBEB0F57E394}"/>
                </a:ext>
              </a:extLst>
            </p:cNvPr>
            <p:cNvSpPr/>
            <p:nvPr/>
          </p:nvSpPr>
          <p:spPr>
            <a:xfrm>
              <a:off x="8642749" y="4994035"/>
              <a:ext cx="1059486" cy="51441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6" name="矩形 295">
              <a:extLst>
                <a:ext uri="{FF2B5EF4-FFF2-40B4-BE49-F238E27FC236}">
                  <a16:creationId xmlns:a16="http://schemas.microsoft.com/office/drawing/2014/main" id="{48E627DD-83C0-42D9-8851-90EC0D2FB0B0}"/>
                </a:ext>
              </a:extLst>
            </p:cNvPr>
            <p:cNvSpPr/>
            <p:nvPr/>
          </p:nvSpPr>
          <p:spPr>
            <a:xfrm>
              <a:off x="10059955" y="4994035"/>
              <a:ext cx="1059486" cy="51441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7" name="直線單箭頭接點 296">
              <a:extLst>
                <a:ext uri="{FF2B5EF4-FFF2-40B4-BE49-F238E27FC236}">
                  <a16:creationId xmlns:a16="http://schemas.microsoft.com/office/drawing/2014/main" id="{D00295F0-4DDC-40F8-A063-F35C2B207CF9}"/>
                </a:ext>
              </a:extLst>
            </p:cNvPr>
            <p:cNvCxnSpPr>
              <a:stCxn id="283" idx="3"/>
              <a:endCxn id="295" idx="1"/>
            </p:cNvCxnSpPr>
            <p:nvPr/>
          </p:nvCxnSpPr>
          <p:spPr>
            <a:xfrm>
              <a:off x="8273052" y="5251244"/>
              <a:ext cx="369697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線單箭頭接點 297">
              <a:extLst>
                <a:ext uri="{FF2B5EF4-FFF2-40B4-BE49-F238E27FC236}">
                  <a16:creationId xmlns:a16="http://schemas.microsoft.com/office/drawing/2014/main" id="{C5E7512B-DA19-4F9A-AA5C-7F355FBDD72A}"/>
                </a:ext>
              </a:extLst>
            </p:cNvPr>
            <p:cNvCxnSpPr>
              <a:cxnSpLocks/>
              <a:stCxn id="295" idx="3"/>
              <a:endCxn id="296" idx="1"/>
            </p:cNvCxnSpPr>
            <p:nvPr/>
          </p:nvCxnSpPr>
          <p:spPr>
            <a:xfrm>
              <a:off x="9702235" y="5251244"/>
              <a:ext cx="357720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669F48BC-1141-45C3-8165-4B9992F44061}"/>
                </a:ext>
              </a:extLst>
            </p:cNvPr>
            <p:cNvSpPr txBox="1"/>
            <p:nvPr/>
          </p:nvSpPr>
          <p:spPr>
            <a:xfrm>
              <a:off x="7569460" y="552985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0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1758EE9D-364B-4D88-A562-51834AE384C7}"/>
                </a:ext>
              </a:extLst>
            </p:cNvPr>
            <p:cNvSpPr txBox="1"/>
            <p:nvPr/>
          </p:nvSpPr>
          <p:spPr>
            <a:xfrm>
              <a:off x="9024058" y="552985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1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198799D9-7B4A-49B5-B83D-33A60B82FC94}"/>
                </a:ext>
              </a:extLst>
            </p:cNvPr>
            <p:cNvSpPr txBox="1"/>
            <p:nvPr/>
          </p:nvSpPr>
          <p:spPr>
            <a:xfrm>
              <a:off x="10429665" y="552985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2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3357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11111E-6 L 0.10846 -1.11111E-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07407E-6 L 0.09206 0.10579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6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96296E-6 L 0.23529 0.13542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8" y="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2168 -1.11111E-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157" grpId="0" animBg="1"/>
      <p:bldP spid="163" grpId="0"/>
      <p:bldP spid="229" grpId="0" animBg="1"/>
      <p:bldP spid="241" grpId="0" animBg="1"/>
      <p:bldP spid="274" grpId="0" animBg="1"/>
      <p:bldP spid="275" grpId="0" animBg="1"/>
      <p:bldP spid="211" grpId="0"/>
      <p:bldP spid="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A719D7-6F3A-4802-A96F-27C459F97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94" y="0"/>
            <a:ext cx="3174517" cy="1325563"/>
          </a:xfrm>
        </p:spPr>
        <p:txBody>
          <a:bodyPr/>
          <a:lstStyle/>
          <a:p>
            <a:r>
              <a:rPr lang="zh-TW" altLang="en-US"/>
              <a:t>列舉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5098A0-F24B-4D55-B9B7-9D6BCA9D9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95" y="1121994"/>
            <a:ext cx="3174517" cy="515226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列舉</a:t>
            </a:r>
            <a:r>
              <a:rPr lang="zh-TW" altLang="en-US"/>
              <a:t>若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可以等到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才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公開靜態方法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Role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values()</a:t>
            </a:r>
          </a:p>
          <a:p>
            <a:r>
              <a:rPr lang="zh-TW" altLang="en-US"/>
              <a:t>可以返回該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常數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組成的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FE71343-0075-4751-9402-69A72237700F}"/>
              </a:ext>
            </a:extLst>
          </p:cNvPr>
          <p:cNvGrpSpPr/>
          <p:nvPr/>
        </p:nvGrpSpPr>
        <p:grpSpPr>
          <a:xfrm>
            <a:off x="3642854" y="178485"/>
            <a:ext cx="8119852" cy="6389829"/>
            <a:chOff x="3642854" y="178485"/>
            <a:chExt cx="8119852" cy="638982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EBF63D02-28AA-4D1E-9703-D0E2D64B6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855" y="180218"/>
              <a:ext cx="4479111" cy="14927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(Role role : Role.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Person(role).printInfo().eat();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BEBAE5D0-EA94-4533-BEFB-E57C89F69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854" y="1674667"/>
              <a:ext cx="4479111" cy="489364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enum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Role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Eat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上班族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吃土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},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BABY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嬰兒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喝奶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},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學生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叫外送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description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description)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description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description;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EB08C9A6-8161-40EF-B032-3C595E03B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965" y="178485"/>
              <a:ext cx="3640740" cy="6924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Eat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D8C4702D-AC21-499B-9C42-114F0E265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965" y="2074776"/>
              <a:ext cx="3640740" cy="44935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Role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(Role role)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role;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Person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description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：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上班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BABY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哭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上課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.eat();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9BAA9B5-6E55-4425-B9A1-845AB9A85F65}"/>
                </a:ext>
              </a:extLst>
            </p:cNvPr>
            <p:cNvSpPr txBox="1"/>
            <p:nvPr/>
          </p:nvSpPr>
          <p:spPr>
            <a:xfrm>
              <a:off x="11071490" y="619898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3"/>
              <a:extLst>
                <a:ext uri="{FF2B5EF4-FFF2-40B4-BE49-F238E27FC236}">
                  <a16:creationId xmlns:a16="http://schemas.microsoft.com/office/drawing/2014/main" id="{AF298888-CF06-4F54-9C90-9AEC31CB8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3806" y="178485"/>
              <a:ext cx="538900" cy="527184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49802B0-F059-4AD4-84E6-8D5F3765CCC7}"/>
                </a:ext>
              </a:extLst>
            </p:cNvPr>
            <p:cNvSpPr/>
            <p:nvPr/>
          </p:nvSpPr>
          <p:spPr>
            <a:xfrm>
              <a:off x="8121965" y="870982"/>
              <a:ext cx="3640740" cy="12020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90C192D9-6F0C-4226-941C-A0F4EF55E861}"/>
              </a:ext>
            </a:extLst>
          </p:cNvPr>
          <p:cNvGrpSpPr/>
          <p:nvPr/>
        </p:nvGrpSpPr>
        <p:grpSpPr>
          <a:xfrm>
            <a:off x="9663954" y="871049"/>
            <a:ext cx="2076900" cy="1754326"/>
            <a:chOff x="4783480" y="5503731"/>
            <a:chExt cx="1168258" cy="1754326"/>
          </a:xfrm>
        </p:grpSpPr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D28D3636-D5D5-4AB4-88DF-8CFAFA0EB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480" y="5503731"/>
              <a:ext cx="1168257" cy="175432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上班族：上班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吃土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嬰兒：哭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喝奶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學生：上課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叫外送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0EB4B14C-52A0-4267-A45F-9413752385CD}"/>
                </a:ext>
              </a:extLst>
            </p:cNvPr>
            <p:cNvSpPr txBox="1"/>
            <p:nvPr/>
          </p:nvSpPr>
          <p:spPr>
            <a:xfrm>
              <a:off x="5561125" y="6981026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3295123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5019E-9264-4B6B-85BA-ED4AD4FF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Set</a:t>
            </a:r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F5C70EF-1CD3-4A4B-8D2E-B50B1187C498}"/>
              </a:ext>
            </a:extLst>
          </p:cNvPr>
          <p:cNvSpPr/>
          <p:nvPr/>
        </p:nvSpPr>
        <p:spPr>
          <a:xfrm>
            <a:off x="8023436" y="3078435"/>
            <a:ext cx="2814920" cy="392602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9A11B68-3BC4-4DF1-8A77-1245214A9FA3}"/>
              </a:ext>
            </a:extLst>
          </p:cNvPr>
          <p:cNvSpPr/>
          <p:nvPr/>
        </p:nvSpPr>
        <p:spPr>
          <a:xfrm>
            <a:off x="4836464" y="3518952"/>
            <a:ext cx="2447382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SortedSet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按元素大小排序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4AAA5D5-A236-4129-8465-256B6D276F0D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7283846" y="3274736"/>
            <a:ext cx="739590" cy="60138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02E20C3-9A51-4E6A-A93A-A34FCF882BEA}"/>
              </a:ext>
            </a:extLst>
          </p:cNvPr>
          <p:cNvSpPr/>
          <p:nvPr/>
        </p:nvSpPr>
        <p:spPr>
          <a:xfrm>
            <a:off x="4652695" y="5397372"/>
            <a:ext cx="2814920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NavigableSet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可導航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FAF3A89-DAEB-4B33-A50F-C242E06EC23C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6060155" y="4233280"/>
            <a:ext cx="0" cy="11640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A223655-547B-44D6-9FF2-ACBF69E65758}"/>
              </a:ext>
            </a:extLst>
          </p:cNvPr>
          <p:cNvSpPr/>
          <p:nvPr/>
        </p:nvSpPr>
        <p:spPr>
          <a:xfrm>
            <a:off x="575203" y="5378168"/>
            <a:ext cx="2853802" cy="75273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TreeSet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紅黑樹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5469C93-1044-4C12-B3A3-5C4C3DA49F6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3429005" y="5754536"/>
            <a:ext cx="1223690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4555A78-BC3B-461F-9C96-59214C8C85E6}"/>
              </a:ext>
            </a:extLst>
          </p:cNvPr>
          <p:cNvSpPr/>
          <p:nvPr/>
        </p:nvSpPr>
        <p:spPr>
          <a:xfrm>
            <a:off x="2516509" y="4295160"/>
            <a:ext cx="1976722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HashSet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使用雜湊值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5937D3B-75CC-48C0-AE8A-2C593FDB0E79}"/>
              </a:ext>
            </a:extLst>
          </p:cNvPr>
          <p:cNvSpPr/>
          <p:nvPr/>
        </p:nvSpPr>
        <p:spPr>
          <a:xfrm>
            <a:off x="7953957" y="4315082"/>
            <a:ext cx="2953878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LinkedHashSet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使用鏈結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0F31822-FA42-4025-9E8E-E1EF944F58A1}"/>
              </a:ext>
            </a:extLst>
          </p:cNvPr>
          <p:cNvCxnSpPr>
            <a:cxnSpLocks/>
            <a:stCxn id="15" idx="0"/>
            <a:endCxn id="33" idx="2"/>
          </p:cNvCxnSpPr>
          <p:nvPr/>
        </p:nvCxnSpPr>
        <p:spPr>
          <a:xfrm flipH="1" flipV="1">
            <a:off x="2007260" y="3432080"/>
            <a:ext cx="1497610" cy="86308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BB62E9F-1118-42C3-8BA5-072AC6710058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flipV="1">
            <a:off x="9430896" y="3471037"/>
            <a:ext cx="0" cy="84404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BC353BB8-BF0E-409E-8653-145B143C59EA}"/>
              </a:ext>
            </a:extLst>
          </p:cNvPr>
          <p:cNvSpPr/>
          <p:nvPr/>
        </p:nvSpPr>
        <p:spPr>
          <a:xfrm>
            <a:off x="5407968" y="1626993"/>
            <a:ext cx="1304374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不重複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6F63BD9-7E23-4615-A3C0-A2EC3E0E1159}"/>
              </a:ext>
            </a:extLst>
          </p:cNvPr>
          <p:cNvCxnSpPr>
            <a:cxnSpLocks/>
            <a:stCxn id="8" idx="1"/>
            <a:endCxn id="26" idx="2"/>
          </p:cNvCxnSpPr>
          <p:nvPr/>
        </p:nvCxnSpPr>
        <p:spPr>
          <a:xfrm flipH="1" flipV="1">
            <a:off x="6060155" y="2341321"/>
            <a:ext cx="1963281" cy="93341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15B3CE98-A602-42F3-83B8-434A519F7167}"/>
              </a:ext>
            </a:extLst>
          </p:cNvPr>
          <p:cNvSpPr/>
          <p:nvPr/>
        </p:nvSpPr>
        <p:spPr>
          <a:xfrm>
            <a:off x="694504" y="1631765"/>
            <a:ext cx="3886186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B75AA8D4-16F1-4795-A9A5-D0625FDAA90E}"/>
              </a:ext>
            </a:extLst>
          </p:cNvPr>
          <p:cNvSpPr/>
          <p:nvPr/>
        </p:nvSpPr>
        <p:spPr>
          <a:xfrm>
            <a:off x="694504" y="2932754"/>
            <a:ext cx="2625512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E72515B2-7E15-45A6-A411-359A21672473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2007260" y="2131091"/>
            <a:ext cx="630337" cy="80166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33BF4C3-31FA-443A-A6BB-E2E417063491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 flipV="1">
            <a:off x="3320016" y="1984157"/>
            <a:ext cx="2087952" cy="119826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75B2A16-959C-4192-B4F8-857E032132F1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 flipV="1">
            <a:off x="4493231" y="4652324"/>
            <a:ext cx="3460726" cy="199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ED784E81-E30C-46FD-80A7-88B547616B05}"/>
              </a:ext>
            </a:extLst>
          </p:cNvPr>
          <p:cNvCxnSpPr>
            <a:cxnSpLocks/>
            <a:stCxn id="15" idx="0"/>
            <a:endCxn id="26" idx="2"/>
          </p:cNvCxnSpPr>
          <p:nvPr/>
        </p:nvCxnSpPr>
        <p:spPr>
          <a:xfrm flipV="1">
            <a:off x="3504870" y="2341321"/>
            <a:ext cx="2555285" cy="195383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7AE0151E-AC8E-4CDD-B39D-C7823B264877}"/>
              </a:ext>
            </a:extLst>
          </p:cNvPr>
          <p:cNvCxnSpPr>
            <a:cxnSpLocks/>
            <a:stCxn id="9" idx="0"/>
            <a:endCxn id="26" idx="2"/>
          </p:cNvCxnSpPr>
          <p:nvPr/>
        </p:nvCxnSpPr>
        <p:spPr>
          <a:xfrm flipV="1">
            <a:off x="6060155" y="2341321"/>
            <a:ext cx="0" cy="117763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A5CE6685-3BC3-4A65-A979-A1A26E4FD6ED}"/>
              </a:ext>
            </a:extLst>
          </p:cNvPr>
          <p:cNvSpPr/>
          <p:nvPr/>
        </p:nvSpPr>
        <p:spPr>
          <a:xfrm>
            <a:off x="7364529" y="1605684"/>
            <a:ext cx="4132734" cy="78605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有順序</a:t>
            </a: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0902355F-0ED1-4BCD-AFAB-7996B90A82C4}"/>
              </a:ext>
            </a:extLst>
          </p:cNvPr>
          <p:cNvCxnSpPr>
            <a:cxnSpLocks/>
            <a:stCxn id="8" idx="0"/>
            <a:endCxn id="70" idx="2"/>
          </p:cNvCxnSpPr>
          <p:nvPr/>
        </p:nvCxnSpPr>
        <p:spPr>
          <a:xfrm flipV="1">
            <a:off x="9430896" y="2391734"/>
            <a:ext cx="0" cy="68670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85717D8-A9E0-42BC-99A0-07A35786F3D5}"/>
              </a:ext>
            </a:extLst>
          </p:cNvPr>
          <p:cNvCxnSpPr>
            <a:cxnSpLocks/>
            <a:stCxn id="13" idx="0"/>
            <a:endCxn id="33" idx="2"/>
          </p:cNvCxnSpPr>
          <p:nvPr/>
        </p:nvCxnSpPr>
        <p:spPr>
          <a:xfrm flipV="1">
            <a:off x="2002104" y="3432080"/>
            <a:ext cx="5156" cy="19460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973815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E62A21-DB40-42CE-9888-1B9EB2888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HashSet</a:t>
            </a:r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F011A60-08BD-4FA6-A166-36788123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7928"/>
            <a:ext cx="10515600" cy="3113648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Set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 sz="2800">
                <a:solidFill>
                  <a:srgbClr val="00B0F0"/>
                </a:solidFill>
              </a:rPr>
              <a:t>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儲存的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不可重複，稱為「</a:t>
            </a:r>
            <a:r>
              <a:rPr lang="zh-TW" altLang="en-US">
                <a:solidFill>
                  <a:srgbClr val="00B0F0"/>
                </a:solidFill>
              </a:rPr>
              <a:t>集合</a:t>
            </a:r>
            <a:r>
              <a:rPr lang="en-US" altLang="zh-TW">
                <a:solidFill>
                  <a:srgbClr val="00B0F0"/>
                </a:solidFill>
              </a:rPr>
              <a:t>(set)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有一個</a:t>
            </a:r>
            <a:r>
              <a:rPr lang="zh-TW" altLang="en-US">
                <a:solidFill>
                  <a:srgbClr val="00B0F0"/>
                </a:solidFill>
              </a:rPr>
              <a:t>靜態方法 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en-US" altLang="zh-TW">
                <a:solidFill>
                  <a:srgbClr val="FFC000"/>
                </a:solidFill>
              </a:rPr>
              <a:t>Set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of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... elements)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Set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 sz="2800">
                <a:solidFill>
                  <a:srgbClr val="00B0F0"/>
                </a:solidFill>
              </a:rPr>
              <a:t>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內部皆是使用對應的 </a:t>
            </a:r>
            <a:r>
              <a:rPr lang="en-US" altLang="zh-TW">
                <a:solidFill>
                  <a:srgbClr val="FFC000"/>
                </a:solidFill>
              </a:rPr>
              <a:t>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, 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/>
              <a:t>來實作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Set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作為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, 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而該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對應的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皆</a:t>
            </a:r>
            <a:r>
              <a:rPr lang="zh-TW" altLang="en-US">
                <a:solidFill>
                  <a:srgbClr val="FFC000"/>
                </a:solidFill>
              </a:rPr>
              <a:t>參考</a:t>
            </a:r>
            <a:r>
              <a:rPr lang="zh-TW" altLang="en-US"/>
              <a:t>至同一個 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712927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CFFEBBA4-0C84-486A-9D00-1A984280043D}"/>
              </a:ext>
            </a:extLst>
          </p:cNvPr>
          <p:cNvGrpSpPr/>
          <p:nvPr/>
        </p:nvGrpSpPr>
        <p:grpSpPr>
          <a:xfrm>
            <a:off x="440925" y="402233"/>
            <a:ext cx="11159145" cy="6001643"/>
            <a:chOff x="440925" y="402233"/>
            <a:chExt cx="11159145" cy="600164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C517E1DA-5754-47BF-8DCF-E1AEE925D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5" y="402233"/>
              <a:ext cx="5027338" cy="600164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java.util.HashSet;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java.util.Iterator;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java.util.Set;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HashSet&lt;Person&gt; hashSet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HashSet&lt;&gt;();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hashSet.add(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.println(hashSet);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hashSet.addAll(Set.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迪鶯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張棟良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.println(hashSet);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ageSum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person : hashSet)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ageSum +=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ageAvg = ageSum / hashSet.size();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hashSet.removeIf(person -&gt;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ageAvg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.println(hashSet);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Iterator&lt;Person&gt; it = hashSet.iterator();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(it.hasNext())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.println(it.next());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it.remove();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.println(hashSet);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70C1AD3-CAF7-4E94-91F0-DBD328F61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263" y="1325563"/>
              <a:ext cx="6131807" cy="50783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BB443059-3399-4EC4-AE5F-6C3ABD53D8BD}"/>
                </a:ext>
              </a:extLst>
            </p:cNvPr>
            <p:cNvSpPr txBox="1"/>
            <p:nvPr/>
          </p:nvSpPr>
          <p:spPr>
            <a:xfrm>
              <a:off x="10908853" y="6034544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D5123C5C-F222-4B75-B18A-D1A36CD6B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314" y="1510743"/>
              <a:ext cx="443753" cy="434106"/>
            </a:xfrm>
            <a:prstGeom prst="rect">
              <a:avLst/>
            </a:prstGeom>
          </p:spPr>
        </p:pic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E0022F04-82B0-4102-BEA4-10ED587A8685}"/>
              </a:ext>
            </a:extLst>
          </p:cNvPr>
          <p:cNvGrpSpPr/>
          <p:nvPr/>
        </p:nvGrpSpPr>
        <p:grpSpPr>
          <a:xfrm>
            <a:off x="5468260" y="263734"/>
            <a:ext cx="6131811" cy="1061829"/>
            <a:chOff x="2502589" y="5849977"/>
            <a:chExt cx="3449149" cy="1061829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0048E403-5292-498B-99EC-22B3E2588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589" y="5849977"/>
              <a:ext cx="3449147" cy="1061829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姓名：張棟良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50, </a:t>
              </a: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姓名：迪鶯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C068B6B-4632-473E-A2C5-890A645DE76C}"/>
                </a:ext>
              </a:extLst>
            </p:cNvPr>
            <p:cNvSpPr txBox="1"/>
            <p:nvPr/>
          </p:nvSpPr>
          <p:spPr>
            <a:xfrm>
              <a:off x="5561125" y="6634807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2E20017-32EF-4329-99BF-7646DF69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237" y="402233"/>
            <a:ext cx="2976021" cy="1325563"/>
          </a:xfrm>
          <a:ln>
            <a:noFill/>
          </a:ln>
        </p:spPr>
        <p:txBody>
          <a:bodyPr/>
          <a:lstStyle/>
          <a:p>
            <a:r>
              <a:rPr lang="en-US" altLang="zh-TW"/>
              <a:t>HashSet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45771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5019E-9264-4B6B-85BA-ED4AD4FF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Map</a:t>
            </a:r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F5C70EF-1CD3-4A4B-8D2E-B50B1187C498}"/>
              </a:ext>
            </a:extLst>
          </p:cNvPr>
          <p:cNvSpPr/>
          <p:nvPr/>
        </p:nvSpPr>
        <p:spPr>
          <a:xfrm>
            <a:off x="8373035" y="1641121"/>
            <a:ext cx="3300060" cy="392602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9A11B68-3BC4-4DF1-8A77-1245214A9FA3}"/>
              </a:ext>
            </a:extLst>
          </p:cNvPr>
          <p:cNvSpPr/>
          <p:nvPr/>
        </p:nvSpPr>
        <p:spPr>
          <a:xfrm>
            <a:off x="5062216" y="2872663"/>
            <a:ext cx="2814920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SortedMap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按元素大小排序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4AAA5D5-A236-4129-8465-256B6D276F0D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>
          <a:xfrm flipV="1">
            <a:off x="7877136" y="2033723"/>
            <a:ext cx="2145929" cy="119610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02E20C3-9A51-4E6A-A93A-A34FCF882BEA}"/>
              </a:ext>
            </a:extLst>
          </p:cNvPr>
          <p:cNvSpPr/>
          <p:nvPr/>
        </p:nvSpPr>
        <p:spPr>
          <a:xfrm>
            <a:off x="4817328" y="5313426"/>
            <a:ext cx="3304696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NavigableMap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可導航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FAF3A89-DAEB-4B33-A50F-C242E06EC23C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6469676" y="3586991"/>
            <a:ext cx="0" cy="172643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A223655-547B-44D6-9FF2-ACBF69E65758}"/>
              </a:ext>
            </a:extLst>
          </p:cNvPr>
          <p:cNvSpPr/>
          <p:nvPr/>
        </p:nvSpPr>
        <p:spPr>
          <a:xfrm>
            <a:off x="1019298" y="5313426"/>
            <a:ext cx="2474872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TreeMap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紅黑樹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5469C93-1044-4C12-B3A3-5C4C3DA49F6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3494170" y="5670590"/>
            <a:ext cx="1323158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4555A78-BC3B-461F-9C96-59214C8C85E6}"/>
              </a:ext>
            </a:extLst>
          </p:cNvPr>
          <p:cNvSpPr/>
          <p:nvPr/>
        </p:nvSpPr>
        <p:spPr>
          <a:xfrm>
            <a:off x="2767187" y="4063352"/>
            <a:ext cx="2440520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HashMap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使用雜湊值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5937D3B-75CC-48C0-AE8A-2C593FDB0E79}"/>
              </a:ext>
            </a:extLst>
          </p:cNvPr>
          <p:cNvSpPr/>
          <p:nvPr/>
        </p:nvSpPr>
        <p:spPr>
          <a:xfrm>
            <a:off x="8292353" y="4063352"/>
            <a:ext cx="3461424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LinkedHashMap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使用鏈結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0F31822-FA42-4025-9E8E-E1EF944F58A1}"/>
              </a:ext>
            </a:extLst>
          </p:cNvPr>
          <p:cNvCxnSpPr>
            <a:cxnSpLocks/>
            <a:stCxn id="15" idx="0"/>
            <a:endCxn id="33" idx="2"/>
          </p:cNvCxnSpPr>
          <p:nvPr/>
        </p:nvCxnSpPr>
        <p:spPr>
          <a:xfrm flipH="1" flipV="1">
            <a:off x="2256734" y="2087086"/>
            <a:ext cx="1730713" cy="19762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BB62E9F-1118-42C3-8BA5-072AC6710058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flipV="1">
            <a:off x="10023065" y="2033723"/>
            <a:ext cx="0" cy="202962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BC353BB8-BF0E-409E-8653-145B143C59EA}"/>
              </a:ext>
            </a:extLst>
          </p:cNvPr>
          <p:cNvSpPr/>
          <p:nvPr/>
        </p:nvSpPr>
        <p:spPr>
          <a:xfrm>
            <a:off x="5585012" y="1626993"/>
            <a:ext cx="1769328" cy="420859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6F63BD9-7E23-4615-A3C0-A2EC3E0E1159}"/>
              </a:ext>
            </a:extLst>
          </p:cNvPr>
          <p:cNvCxnSpPr>
            <a:cxnSpLocks/>
            <a:stCxn id="8" idx="1"/>
            <a:endCxn id="26" idx="3"/>
          </p:cNvCxnSpPr>
          <p:nvPr/>
        </p:nvCxnSpPr>
        <p:spPr>
          <a:xfrm flipH="1">
            <a:off x="7354340" y="1837422"/>
            <a:ext cx="1018695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B75AA8D4-16F1-4795-A9A5-D0625FDAA90E}"/>
              </a:ext>
            </a:extLst>
          </p:cNvPr>
          <p:cNvSpPr/>
          <p:nvPr/>
        </p:nvSpPr>
        <p:spPr>
          <a:xfrm>
            <a:off x="694503" y="1587760"/>
            <a:ext cx="3124462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33BF4C3-31FA-443A-A6BB-E2E417063491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>
            <a:off x="3818965" y="1837423"/>
            <a:ext cx="1766047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75B2A16-959C-4192-B4F8-857E032132F1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5207707" y="4420516"/>
            <a:ext cx="308464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ED784E81-E30C-46FD-80A7-88B547616B05}"/>
              </a:ext>
            </a:extLst>
          </p:cNvPr>
          <p:cNvCxnSpPr>
            <a:cxnSpLocks/>
            <a:stCxn id="15" idx="0"/>
            <a:endCxn id="26" idx="1"/>
          </p:cNvCxnSpPr>
          <p:nvPr/>
        </p:nvCxnSpPr>
        <p:spPr>
          <a:xfrm flipV="1">
            <a:off x="3987447" y="1837423"/>
            <a:ext cx="1597565" cy="222592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7AE0151E-AC8E-4CDD-B39D-C7823B264877}"/>
              </a:ext>
            </a:extLst>
          </p:cNvPr>
          <p:cNvCxnSpPr>
            <a:cxnSpLocks/>
            <a:stCxn id="9" idx="0"/>
            <a:endCxn id="26" idx="2"/>
          </p:cNvCxnSpPr>
          <p:nvPr/>
        </p:nvCxnSpPr>
        <p:spPr>
          <a:xfrm flipV="1">
            <a:off x="6469676" y="2047852"/>
            <a:ext cx="0" cy="82481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85717D8-A9E0-42BC-99A0-07A35786F3D5}"/>
              </a:ext>
            </a:extLst>
          </p:cNvPr>
          <p:cNvCxnSpPr>
            <a:cxnSpLocks/>
            <a:stCxn id="13" idx="0"/>
            <a:endCxn id="33" idx="2"/>
          </p:cNvCxnSpPr>
          <p:nvPr/>
        </p:nvCxnSpPr>
        <p:spPr>
          <a:xfrm flipV="1">
            <a:off x="2256734" y="2087086"/>
            <a:ext cx="0" cy="322634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016409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387382-B296-43C6-A548-C6688731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Map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7385F94-15A4-4C55-AEC2-D57BF5827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4" y="1174376"/>
            <a:ext cx="11223812" cy="5098024"/>
          </a:xfrm>
        </p:spPr>
        <p:txBody>
          <a:bodyPr>
            <a:noAutofit/>
          </a:bodyPr>
          <a:lstStyle/>
          <a:p>
            <a:r>
              <a:rPr lang="zh-TW" altLang="en-US" sz="2200"/>
              <a:t>下方為 </a:t>
            </a:r>
            <a:r>
              <a:rPr lang="en-US" altLang="zh-TW" sz="2200">
                <a:solidFill>
                  <a:srgbClr val="FFC00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</a:t>
            </a:r>
            <a:r>
              <a:rPr lang="en-US" altLang="zh-TW" sz="2200">
                <a:solidFill>
                  <a:srgbClr val="FFFF00"/>
                </a:solidFill>
              </a:rPr>
              <a:t> V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zh-TW" altLang="en-US" sz="2200">
                <a:solidFill>
                  <a:srgbClr val="00B0F0"/>
                </a:solidFill>
              </a:rPr>
              <a:t>介面</a:t>
            </a:r>
            <a:r>
              <a:rPr lang="zh-TW" altLang="en-US" sz="2200"/>
              <a:t>部分</a:t>
            </a:r>
            <a:r>
              <a:rPr lang="zh-TW" altLang="en-US" sz="2200">
                <a:solidFill>
                  <a:srgbClr val="00B0F0"/>
                </a:solidFill>
              </a:rPr>
              <a:t>公開動態方法</a:t>
            </a:r>
            <a:r>
              <a:rPr lang="zh-TW" altLang="en-US" sz="2200"/>
              <a:t>：</a:t>
            </a:r>
            <a:endParaRPr lang="en-US" altLang="zh-TW" sz="2200"/>
          </a:p>
          <a:p>
            <a:r>
              <a:rPr lang="en-US" altLang="zh-TW" sz="2200">
                <a:solidFill>
                  <a:srgbClr val="CF8E6D"/>
                </a:solidFill>
              </a:rPr>
              <a:t>int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size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CF8E6D"/>
                </a:solidFill>
              </a:rPr>
              <a:t>boolean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isEmpty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clear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200">
                <a:solidFill>
                  <a:srgbClr val="FFC000"/>
                </a:solidFill>
              </a:rPr>
              <a:t>Collection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en-US" altLang="zh-TW" sz="2200">
                <a:solidFill>
                  <a:srgbClr val="92D050"/>
                </a:solidFill>
              </a:rPr>
              <a:t>values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FFC000"/>
                </a:solidFill>
              </a:rPr>
              <a:t>Set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en-US" altLang="zh-TW" sz="2200">
                <a:solidFill>
                  <a:srgbClr val="92D050"/>
                </a:solidFill>
              </a:rPr>
              <a:t>keyset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FFC000"/>
                </a:solidFill>
              </a:rPr>
              <a:t>Set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C00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.</a:t>
            </a:r>
            <a:r>
              <a:rPr lang="en-US" altLang="zh-TW" sz="2200">
                <a:solidFill>
                  <a:srgbClr val="FFC000"/>
                </a:solidFill>
              </a:rPr>
              <a:t>Entry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&gt;&gt; </a:t>
            </a:r>
            <a:r>
              <a:rPr lang="en-US" altLang="zh-TW" sz="2200">
                <a:solidFill>
                  <a:srgbClr val="92D050"/>
                </a:solidFill>
              </a:rPr>
              <a:t>entrySet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put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 key,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 value)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remove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Object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key)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putAll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&lt;?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CF8E6D"/>
                </a:solidFill>
              </a:rPr>
              <a:t>extends</a:t>
            </a:r>
            <a:r>
              <a:rPr lang="en-US" altLang="zh-TW" sz="2200">
                <a:solidFill>
                  <a:srgbClr val="FFFF00"/>
                </a:solidFill>
              </a:rPr>
              <a:t> E</a:t>
            </a:r>
            <a:r>
              <a:rPr lang="en-US" altLang="zh-TW" sz="2200">
                <a:solidFill>
                  <a:srgbClr val="00B0F0"/>
                </a:solidFill>
              </a:rPr>
              <a:t>, ? </a:t>
            </a:r>
            <a:r>
              <a:rPr lang="en-US" altLang="zh-TW" sz="2200">
                <a:solidFill>
                  <a:srgbClr val="CF8E6D"/>
                </a:solidFill>
              </a:rPr>
              <a:t>extends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m)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replaceAll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BiFunction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 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, ? </a:t>
            </a:r>
            <a:r>
              <a:rPr lang="en-US" altLang="zh-TW" sz="2200">
                <a:solidFill>
                  <a:srgbClr val="CF8E6D"/>
                </a:solidFill>
              </a:rPr>
              <a:t>extends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function) 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boolean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containsKey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Object</a:t>
            </a:r>
            <a:r>
              <a:rPr lang="en-US" altLang="zh-TW" sz="2200">
                <a:solidFill>
                  <a:srgbClr val="00B0F0"/>
                </a:solidFill>
              </a:rPr>
              <a:t> key)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CF8E6D"/>
                </a:solidFill>
              </a:rPr>
              <a:t>boolean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containsValue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Object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value)</a:t>
            </a:r>
          </a:p>
          <a:p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get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Object</a:t>
            </a:r>
            <a:r>
              <a:rPr lang="en-US" altLang="zh-TW" sz="2200">
                <a:solidFill>
                  <a:srgbClr val="00B0F0"/>
                </a:solidFill>
              </a:rPr>
              <a:t> key)</a:t>
            </a:r>
            <a:r>
              <a:rPr lang="zh-TW" altLang="en-US" sz="2200">
                <a:solidFill>
                  <a:srgbClr val="00B0F0"/>
                </a:solidFill>
              </a:rPr>
              <a:t>、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getOrDefault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Object</a:t>
            </a:r>
            <a:r>
              <a:rPr lang="en-US" altLang="zh-TW" sz="2200">
                <a:solidFill>
                  <a:srgbClr val="00B0F0"/>
                </a:solidFill>
              </a:rPr>
              <a:t> key,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 defaultValue)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forEach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BiConsumer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 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action)</a:t>
            </a:r>
          </a:p>
          <a:p>
            <a:r>
              <a:rPr lang="en-US" altLang="zh-TW" sz="2200">
                <a:solidFill>
                  <a:srgbClr val="FFC00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</a:t>
            </a:r>
            <a:r>
              <a:rPr lang="en-US" altLang="zh-TW" sz="2200">
                <a:solidFill>
                  <a:srgbClr val="FFFF00"/>
                </a:solidFill>
              </a:rPr>
              <a:t> 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zh-TW" altLang="en-US" sz="2200"/>
              <a:t>的所有</a:t>
            </a:r>
            <a:r>
              <a:rPr lang="zh-TW" altLang="en-US" sz="2200">
                <a:solidFill>
                  <a:srgbClr val="00B0F0"/>
                </a:solidFill>
              </a:rPr>
              <a:t>實作類別</a:t>
            </a:r>
            <a:r>
              <a:rPr lang="zh-TW" altLang="en-US" sz="2200"/>
              <a:t>都有一個</a:t>
            </a:r>
            <a:r>
              <a:rPr lang="zh-TW" altLang="en-US" sz="2200">
                <a:solidFill>
                  <a:srgbClr val="00B0F0"/>
                </a:solidFill>
              </a:rPr>
              <a:t>建構子</a:t>
            </a:r>
            <a:endParaRPr lang="en-US" altLang="zh-TW" sz="2200">
              <a:solidFill>
                <a:srgbClr val="00B0F0"/>
              </a:solidFill>
            </a:endParaRPr>
          </a:p>
          <a:p>
            <a:r>
              <a:rPr lang="zh-TW" altLang="en-US" sz="2200"/>
              <a:t>其唯一</a:t>
            </a:r>
            <a:r>
              <a:rPr lang="zh-TW" altLang="en-US" sz="2200">
                <a:solidFill>
                  <a:srgbClr val="00B0F0"/>
                </a:solidFill>
              </a:rPr>
              <a:t>參數</a:t>
            </a:r>
            <a:r>
              <a:rPr lang="zh-TW" altLang="en-US" sz="2200"/>
              <a:t>為 </a:t>
            </a:r>
            <a:r>
              <a:rPr lang="en-US" altLang="zh-TW" sz="2200">
                <a:solidFill>
                  <a:srgbClr val="FFC00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&lt;?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FFC000"/>
                </a:solidFill>
              </a:rPr>
              <a:t>extends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?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FFC000"/>
                </a:solidFill>
              </a:rPr>
              <a:t>extends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</a:p>
          <a:p>
            <a:r>
              <a:rPr lang="zh-TW" altLang="en-US" sz="2200"/>
              <a:t>該</a:t>
            </a:r>
            <a:r>
              <a:rPr lang="zh-TW" altLang="en-US" sz="2200">
                <a:solidFill>
                  <a:srgbClr val="00B0F0"/>
                </a:solidFill>
              </a:rPr>
              <a:t>介面</a:t>
            </a:r>
            <a:r>
              <a:rPr lang="zh-TW" altLang="en-US" sz="2200"/>
              <a:t>最重要的</a:t>
            </a:r>
            <a:r>
              <a:rPr lang="zh-TW" altLang="en-US" sz="2200">
                <a:solidFill>
                  <a:srgbClr val="00B0F0"/>
                </a:solidFill>
              </a:rPr>
              <a:t>實作類別</a:t>
            </a:r>
            <a:r>
              <a:rPr lang="zh-TW" altLang="en-US" sz="2200"/>
              <a:t>就是 </a:t>
            </a:r>
            <a:r>
              <a:rPr lang="en-US" altLang="zh-TW" sz="2200">
                <a:solidFill>
                  <a:srgbClr val="FFC000"/>
                </a:solidFill>
              </a:rPr>
              <a:t>HashMap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</a:t>
            </a:r>
            <a:r>
              <a:rPr lang="en-US" altLang="zh-TW" sz="2200">
                <a:solidFill>
                  <a:srgbClr val="FFFF00"/>
                </a:solidFill>
              </a:rPr>
              <a:t> 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03831138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FF16A-611D-4E53-B115-D8FADC3E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HashMap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E4531D-7CC4-4ACA-AF39-20079ED86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HashMap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K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en-US" altLang="zh-TW">
                <a:solidFill>
                  <a:srgbClr val="FFFF00"/>
                </a:solidFill>
              </a:rPr>
              <a:t> V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實作</a:t>
            </a:r>
            <a:r>
              <a:rPr lang="zh-TW" altLang="en-US">
                <a:solidFill>
                  <a:srgbClr val="00B0F0"/>
                </a:solidFill>
              </a:rPr>
              <a:t>鍵值映射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並在內部使用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en-US" altLang="zh-TW">
                <a:solidFill>
                  <a:srgbClr val="00B0F0"/>
                </a:solidFill>
              </a:rPr>
              <a:t>(hashcode)</a:t>
            </a:r>
            <a:r>
              <a:rPr lang="zh-TW" altLang="en-US"/>
              <a:t>來檢查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是否已經存在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是經由</a:t>
            </a:r>
            <a:r>
              <a:rPr lang="zh-TW" altLang="en-US">
                <a:solidFill>
                  <a:srgbClr val="00B0F0"/>
                </a:solidFill>
              </a:rPr>
              <a:t>雜湊函式</a:t>
            </a:r>
            <a:r>
              <a:rPr lang="en-US" altLang="zh-TW">
                <a:solidFill>
                  <a:srgbClr val="00B0F0"/>
                </a:solidFill>
              </a:rPr>
              <a:t>(hash function)</a:t>
            </a:r>
            <a:r>
              <a:rPr lang="zh-TW" altLang="en-US"/>
              <a:t>計算出的</a:t>
            </a:r>
            <a:endParaRPr lang="en-US" altLang="zh-TW"/>
          </a:p>
          <a:p>
            <a:r>
              <a:rPr lang="zh-TW" altLang="en-US"/>
              <a:t>具</a:t>
            </a:r>
            <a:r>
              <a:rPr lang="zh-TW" altLang="en-US">
                <a:solidFill>
                  <a:srgbClr val="00B0F0"/>
                </a:solidFill>
              </a:rPr>
              <a:t>不可逆性</a:t>
            </a:r>
            <a:r>
              <a:rPr lang="zh-TW" altLang="en-US"/>
              <a:t>，且兩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相等，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應相同</a:t>
            </a:r>
            <a:endParaRPr lang="en-US" altLang="zh-TW"/>
          </a:p>
          <a:p>
            <a:r>
              <a:rPr lang="zh-TW" altLang="en-US"/>
              <a:t>若兩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不相等時，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仍然可能出現相同的情況</a:t>
            </a:r>
            <a:endParaRPr lang="en-US" altLang="zh-TW"/>
          </a:p>
          <a:p>
            <a:r>
              <a:rPr lang="zh-TW" altLang="en-US"/>
              <a:t>稱為</a:t>
            </a:r>
            <a:r>
              <a:rPr lang="zh-TW" altLang="en-US">
                <a:solidFill>
                  <a:srgbClr val="00B0F0"/>
                </a:solidFill>
              </a:rPr>
              <a:t>雜湊碰撞</a:t>
            </a:r>
            <a:r>
              <a:rPr lang="en-US" altLang="zh-TW">
                <a:solidFill>
                  <a:srgbClr val="00B0F0"/>
                </a:solidFill>
              </a:rPr>
              <a:t>(hash collision)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雜湊函式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動態方法 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endParaRPr lang="zh-TW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117084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33CE04-4B08-486D-8016-392B052D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HashMap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B76DA-321C-4B95-822B-11EE859C5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65" y="1825625"/>
            <a:ext cx="11259670" cy="4351338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HashMap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K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en-US" altLang="zh-TW">
                <a:solidFill>
                  <a:srgbClr val="FFFF00"/>
                </a:solidFill>
              </a:rPr>
              <a:t> V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內部陣列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元素型別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紅黑樹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加入新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時，會先將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內部陣列長度</a:t>
            </a:r>
            <a:r>
              <a:rPr lang="zh-TW" altLang="en-US">
                <a:solidFill>
                  <a:srgbClr val="FFC000"/>
                </a:solidFill>
              </a:rPr>
              <a:t>取餘</a:t>
            </a:r>
            <a:r>
              <a:rPr lang="zh-TW" altLang="en-US"/>
              <a:t>，得到結果 </a:t>
            </a:r>
            <a:r>
              <a:rPr lang="en-US" altLang="zh-TW">
                <a:solidFill>
                  <a:srgbClr val="92D050"/>
                </a:solidFill>
              </a:rPr>
              <a:t>i</a:t>
            </a:r>
          </a:p>
          <a:p>
            <a:r>
              <a:rPr lang="zh-TW" altLang="en-US"/>
              <a:t>然後將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放入</a:t>
            </a:r>
            <a:r>
              <a:rPr lang="zh-TW" altLang="en-US">
                <a:solidFill>
                  <a:srgbClr val="00B0F0"/>
                </a:solidFill>
              </a:rPr>
              <a:t>內部陣列索引值 </a:t>
            </a:r>
            <a:r>
              <a:rPr lang="en-US" altLang="zh-TW">
                <a:solidFill>
                  <a:srgbClr val="92D050"/>
                </a:solidFill>
              </a:rPr>
              <a:t>i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若 </a:t>
            </a:r>
            <a:r>
              <a:rPr lang="en-US" altLang="zh-TW">
                <a:solidFill>
                  <a:srgbClr val="92D050"/>
                </a:solidFill>
              </a:rPr>
              <a:t>i</a:t>
            </a:r>
            <a:r>
              <a:rPr lang="zh-TW" altLang="en-US"/>
              <a:t> 相同的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數量不超過 </a:t>
            </a:r>
            <a:r>
              <a:rPr lang="en-US" altLang="zh-TW"/>
              <a:t>8</a:t>
            </a:r>
            <a:r>
              <a:rPr lang="zh-TW" altLang="en-US"/>
              <a:t> 個，則用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儲存這些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反之，則使用</a:t>
            </a:r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zh-TW" altLang="en-US"/>
              <a:t>來儲存這些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endParaRPr lang="en-US" altLang="zh-TW"/>
          </a:p>
          <a:p>
            <a:r>
              <a:rPr lang="zh-TW" altLang="en-US"/>
              <a:t>在總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數量達到</a:t>
            </a:r>
            <a:r>
              <a:rPr lang="zh-TW" altLang="en-US">
                <a:solidFill>
                  <a:srgbClr val="00B0F0"/>
                </a:solidFill>
              </a:rPr>
              <a:t>舊陣列長度</a:t>
            </a:r>
            <a:r>
              <a:rPr lang="zh-TW" altLang="en-US"/>
              <a:t>的 </a:t>
            </a:r>
            <a:r>
              <a:rPr lang="en-US" altLang="zh-TW"/>
              <a:t>75% 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/>
              <a:t>會創建</a:t>
            </a:r>
            <a:r>
              <a:rPr lang="zh-TW" altLang="en-US">
                <a:solidFill>
                  <a:srgbClr val="00B0F0"/>
                </a:solidFill>
              </a:rPr>
              <a:t>長度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舊陣列長度 </a:t>
            </a:r>
            <a:r>
              <a:rPr lang="en-US" altLang="zh-TW"/>
              <a:t>2</a:t>
            </a:r>
            <a:r>
              <a:rPr lang="zh-TW" altLang="en-US"/>
              <a:t> 倍的</a:t>
            </a:r>
            <a:r>
              <a:rPr lang="zh-TW" altLang="en-US">
                <a:solidFill>
                  <a:srgbClr val="00B0F0"/>
                </a:solidFill>
              </a:rPr>
              <a:t>新陣列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然後將</a:t>
            </a:r>
            <a:r>
              <a:rPr lang="zh-TW" altLang="en-US">
                <a:solidFill>
                  <a:srgbClr val="00B0F0"/>
                </a:solidFill>
              </a:rPr>
              <a:t>舊陣列內的元素</a:t>
            </a:r>
            <a:r>
              <a:rPr lang="zh-TW" altLang="en-US"/>
              <a:t>重新計算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，並加入</a:t>
            </a:r>
            <a:r>
              <a:rPr lang="zh-TW" altLang="en-US">
                <a:solidFill>
                  <a:srgbClr val="00B0F0"/>
                </a:solidFill>
              </a:rPr>
              <a:t>新陣列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629094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群組 214">
            <a:extLst>
              <a:ext uri="{FF2B5EF4-FFF2-40B4-BE49-F238E27FC236}">
                <a16:creationId xmlns:a16="http://schemas.microsoft.com/office/drawing/2014/main" id="{22671735-48FB-4A59-A5AB-C7230EB6B8A4}"/>
              </a:ext>
            </a:extLst>
          </p:cNvPr>
          <p:cNvGrpSpPr/>
          <p:nvPr/>
        </p:nvGrpSpPr>
        <p:grpSpPr>
          <a:xfrm>
            <a:off x="829235" y="2209507"/>
            <a:ext cx="10515600" cy="3804211"/>
            <a:chOff x="829235" y="2049742"/>
            <a:chExt cx="10515600" cy="3804211"/>
          </a:xfrm>
        </p:grpSpPr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DA37BA22-D68E-4B61-ADD9-FB4EF18B58FC}"/>
                </a:ext>
              </a:extLst>
            </p:cNvPr>
            <p:cNvCxnSpPr>
              <a:cxnSpLocks/>
            </p:cNvCxnSpPr>
            <p:nvPr/>
          </p:nvCxnSpPr>
          <p:spPr>
            <a:xfrm>
              <a:off x="3443475" y="2049742"/>
              <a:ext cx="0" cy="380421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接點 210">
              <a:extLst>
                <a:ext uri="{FF2B5EF4-FFF2-40B4-BE49-F238E27FC236}">
                  <a16:creationId xmlns:a16="http://schemas.microsoft.com/office/drawing/2014/main" id="{56386A7B-A668-44B3-A0C4-E46A9326EE15}"/>
                </a:ext>
              </a:extLst>
            </p:cNvPr>
            <p:cNvCxnSpPr>
              <a:cxnSpLocks/>
            </p:cNvCxnSpPr>
            <p:nvPr/>
          </p:nvCxnSpPr>
          <p:spPr>
            <a:xfrm>
              <a:off x="4891308" y="2049742"/>
              <a:ext cx="0" cy="380421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線接點 211">
              <a:extLst>
                <a:ext uri="{FF2B5EF4-FFF2-40B4-BE49-F238E27FC236}">
                  <a16:creationId xmlns:a16="http://schemas.microsoft.com/office/drawing/2014/main" id="{EBEACC61-7AFD-44DB-8E08-F201688786A3}"/>
                </a:ext>
              </a:extLst>
            </p:cNvPr>
            <p:cNvCxnSpPr>
              <a:cxnSpLocks/>
            </p:cNvCxnSpPr>
            <p:nvPr/>
          </p:nvCxnSpPr>
          <p:spPr>
            <a:xfrm>
              <a:off x="7611035" y="2049742"/>
              <a:ext cx="0" cy="380421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>
              <a:extLst>
                <a:ext uri="{FF2B5EF4-FFF2-40B4-BE49-F238E27FC236}">
                  <a16:creationId xmlns:a16="http://schemas.microsoft.com/office/drawing/2014/main" id="{AF430ED0-78AF-40A5-ABA3-19D8531C276B}"/>
                </a:ext>
              </a:extLst>
            </p:cNvPr>
            <p:cNvCxnSpPr>
              <a:cxnSpLocks/>
            </p:cNvCxnSpPr>
            <p:nvPr/>
          </p:nvCxnSpPr>
          <p:spPr>
            <a:xfrm>
              <a:off x="11344835" y="2049742"/>
              <a:ext cx="0" cy="380421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A5DD4BBA-C660-46C3-A8D5-CD5FBF849FD4}"/>
                </a:ext>
              </a:extLst>
            </p:cNvPr>
            <p:cNvCxnSpPr>
              <a:cxnSpLocks/>
            </p:cNvCxnSpPr>
            <p:nvPr/>
          </p:nvCxnSpPr>
          <p:spPr>
            <a:xfrm>
              <a:off x="829235" y="2049742"/>
              <a:ext cx="0" cy="380421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A453F73C-0285-4B77-B9BE-3BF9B323FE63}"/>
                </a:ext>
              </a:extLst>
            </p:cNvPr>
            <p:cNvCxnSpPr>
              <a:cxnSpLocks/>
            </p:cNvCxnSpPr>
            <p:nvPr/>
          </p:nvCxnSpPr>
          <p:spPr>
            <a:xfrm>
              <a:off x="829235" y="2059827"/>
              <a:ext cx="10503351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B4DE3062-C4FB-4F8E-ACFB-3852EA064EAA}"/>
                </a:ext>
              </a:extLst>
            </p:cNvPr>
            <p:cNvCxnSpPr>
              <a:cxnSpLocks/>
            </p:cNvCxnSpPr>
            <p:nvPr/>
          </p:nvCxnSpPr>
          <p:spPr>
            <a:xfrm>
              <a:off x="829235" y="5842933"/>
              <a:ext cx="10503351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8CE30D9-2EA5-4AB0-9CF5-6F2F70DC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HashMap</a:t>
            </a:r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5F27680-66D6-49A2-9805-EAB9893D2EE7}"/>
              </a:ext>
            </a:extLst>
          </p:cNvPr>
          <p:cNvSpPr txBox="1"/>
          <p:nvPr/>
        </p:nvSpPr>
        <p:spPr>
          <a:xfrm>
            <a:off x="1098204" y="1690688"/>
            <a:ext cx="2127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  <a:latin typeface="+mj-lt"/>
              </a:rPr>
              <a:t>索引值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0 ~ 28</a:t>
            </a:r>
            <a:endParaRPr lang="zh-TW" altLang="en-US" sz="240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3A2B690-DABE-44AF-829F-D7F5AC1FA895}"/>
              </a:ext>
            </a:extLst>
          </p:cNvPr>
          <p:cNvSpPr txBox="1"/>
          <p:nvPr/>
        </p:nvSpPr>
        <p:spPr>
          <a:xfrm>
            <a:off x="3443475" y="1690688"/>
            <a:ext cx="1447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  <a:latin typeface="+mj-lt"/>
              </a:rPr>
              <a:t>索引值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29</a:t>
            </a:r>
            <a:endParaRPr lang="zh-TW" altLang="en-US" sz="240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1272D62-9323-402C-A251-881D6E4A2613}"/>
              </a:ext>
            </a:extLst>
          </p:cNvPr>
          <p:cNvSpPr txBox="1"/>
          <p:nvPr/>
        </p:nvSpPr>
        <p:spPr>
          <a:xfrm>
            <a:off x="5542096" y="1690688"/>
            <a:ext cx="1447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  <a:latin typeface="+mj-lt"/>
              </a:rPr>
              <a:t>索引值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30</a:t>
            </a:r>
            <a:endParaRPr lang="zh-TW" altLang="en-US" sz="240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B406274-AA93-477C-B474-99B22A313882}"/>
              </a:ext>
            </a:extLst>
          </p:cNvPr>
          <p:cNvSpPr txBox="1"/>
          <p:nvPr/>
        </p:nvSpPr>
        <p:spPr>
          <a:xfrm>
            <a:off x="8711770" y="1690688"/>
            <a:ext cx="1447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  <a:latin typeface="+mj-lt"/>
              </a:rPr>
              <a:t>索引值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31</a:t>
            </a:r>
            <a:endParaRPr lang="zh-TW" altLang="en-US" sz="2400">
              <a:solidFill>
                <a:srgbClr val="FFFF00"/>
              </a:solidFill>
              <a:latin typeface="+mj-lt"/>
            </a:endParaRPr>
          </a:p>
        </p:txBody>
      </p:sp>
      <p:grpSp>
        <p:nvGrpSpPr>
          <p:cNvPr id="220" name="群組 219">
            <a:extLst>
              <a:ext uri="{FF2B5EF4-FFF2-40B4-BE49-F238E27FC236}">
                <a16:creationId xmlns:a16="http://schemas.microsoft.com/office/drawing/2014/main" id="{0C6D7FD4-9586-41C7-B8D1-2DFEDD7919A8}"/>
              </a:ext>
            </a:extLst>
          </p:cNvPr>
          <p:cNvGrpSpPr/>
          <p:nvPr/>
        </p:nvGrpSpPr>
        <p:grpSpPr>
          <a:xfrm>
            <a:off x="3662537" y="3817288"/>
            <a:ext cx="1040134" cy="690277"/>
            <a:chOff x="3662537" y="2205269"/>
            <a:chExt cx="1040134" cy="690277"/>
          </a:xfrm>
        </p:grpSpPr>
        <p:grpSp>
          <p:nvGrpSpPr>
            <p:cNvPr id="129" name="群組 128">
              <a:extLst>
                <a:ext uri="{FF2B5EF4-FFF2-40B4-BE49-F238E27FC236}">
                  <a16:creationId xmlns:a16="http://schemas.microsoft.com/office/drawing/2014/main" id="{B1BDF5E6-2834-4ECC-B7CD-67BD3133F42F}"/>
                </a:ext>
              </a:extLst>
            </p:cNvPr>
            <p:cNvGrpSpPr/>
            <p:nvPr/>
          </p:nvGrpSpPr>
          <p:grpSpPr>
            <a:xfrm>
              <a:off x="3753508" y="2285552"/>
              <a:ext cx="864342" cy="514418"/>
              <a:chOff x="7311138" y="4988298"/>
              <a:chExt cx="864342" cy="514418"/>
            </a:xfrm>
          </p:grpSpPr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BE6CD803-572D-43D5-884D-77464F95E15A}"/>
                  </a:ext>
                </a:extLst>
              </p:cNvPr>
              <p:cNvSpPr/>
              <p:nvPr/>
            </p:nvSpPr>
            <p:spPr>
              <a:xfrm>
                <a:off x="7311138" y="4988298"/>
                <a:ext cx="864342" cy="514418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1" name="文字方塊 130">
                <a:extLst>
                  <a:ext uri="{FF2B5EF4-FFF2-40B4-BE49-F238E27FC236}">
                    <a16:creationId xmlns:a16="http://schemas.microsoft.com/office/drawing/2014/main" id="{A4617BA7-569B-4024-ACA8-81C50D184376}"/>
                  </a:ext>
                </a:extLst>
              </p:cNvPr>
              <p:cNvSpPr txBox="1"/>
              <p:nvPr/>
            </p:nvSpPr>
            <p:spPr>
              <a:xfrm>
                <a:off x="7311140" y="5014675"/>
                <a:ext cx="8643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obj1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32" name="矩形: 圓角 131">
              <a:extLst>
                <a:ext uri="{FF2B5EF4-FFF2-40B4-BE49-F238E27FC236}">
                  <a16:creationId xmlns:a16="http://schemas.microsoft.com/office/drawing/2014/main" id="{A389F37E-D8D2-4068-B919-8C13DF4BA013}"/>
                </a:ext>
              </a:extLst>
            </p:cNvPr>
            <p:cNvSpPr/>
            <p:nvPr/>
          </p:nvSpPr>
          <p:spPr>
            <a:xfrm>
              <a:off x="3662537" y="2205269"/>
              <a:ext cx="1040134" cy="690277"/>
            </a:xfrm>
            <a:prstGeom prst="roundRect">
              <a:avLst>
                <a:gd name="adj" fmla="val 10044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7" name="群組 216">
            <a:extLst>
              <a:ext uri="{FF2B5EF4-FFF2-40B4-BE49-F238E27FC236}">
                <a16:creationId xmlns:a16="http://schemas.microsoft.com/office/drawing/2014/main" id="{DD659890-A7C3-4313-816D-FD7657EAD5D6}"/>
              </a:ext>
            </a:extLst>
          </p:cNvPr>
          <p:cNvGrpSpPr/>
          <p:nvPr/>
        </p:nvGrpSpPr>
        <p:grpSpPr>
          <a:xfrm>
            <a:off x="5068199" y="3434205"/>
            <a:ext cx="2382571" cy="1452328"/>
            <a:chOff x="5068199" y="2182409"/>
            <a:chExt cx="2382571" cy="1452328"/>
          </a:xfrm>
        </p:grpSpPr>
        <p:grpSp>
          <p:nvGrpSpPr>
            <p:cNvPr id="134" name="群組 133">
              <a:extLst>
                <a:ext uri="{FF2B5EF4-FFF2-40B4-BE49-F238E27FC236}">
                  <a16:creationId xmlns:a16="http://schemas.microsoft.com/office/drawing/2014/main" id="{A1341409-02AE-4206-864A-4773FCAF383F}"/>
                </a:ext>
              </a:extLst>
            </p:cNvPr>
            <p:cNvGrpSpPr/>
            <p:nvPr/>
          </p:nvGrpSpPr>
          <p:grpSpPr>
            <a:xfrm>
              <a:off x="5162130" y="2259743"/>
              <a:ext cx="2207765" cy="1271606"/>
              <a:chOff x="6291478" y="2189688"/>
              <a:chExt cx="2207765" cy="1271606"/>
            </a:xfrm>
          </p:grpSpPr>
          <p:grpSp>
            <p:nvGrpSpPr>
              <p:cNvPr id="111" name="群組 110">
                <a:extLst>
                  <a:ext uri="{FF2B5EF4-FFF2-40B4-BE49-F238E27FC236}">
                    <a16:creationId xmlns:a16="http://schemas.microsoft.com/office/drawing/2014/main" id="{B4A60284-F6B3-4054-92BE-80E4527E61A1}"/>
                  </a:ext>
                </a:extLst>
              </p:cNvPr>
              <p:cNvGrpSpPr/>
              <p:nvPr/>
            </p:nvGrpSpPr>
            <p:grpSpPr>
              <a:xfrm>
                <a:off x="6291478" y="2189688"/>
                <a:ext cx="864342" cy="514418"/>
                <a:chOff x="7311138" y="4988298"/>
                <a:chExt cx="864342" cy="514418"/>
              </a:xfrm>
            </p:grpSpPr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B01D46B2-F4E0-4F1C-913F-6D69D28A04F6}"/>
                    </a:ext>
                  </a:extLst>
                </p:cNvPr>
                <p:cNvSpPr/>
                <p:nvPr/>
              </p:nvSpPr>
              <p:spPr>
                <a:xfrm>
                  <a:off x="7311138" y="4988298"/>
                  <a:ext cx="864342" cy="51441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5" name="文字方塊 94">
                  <a:extLst>
                    <a:ext uri="{FF2B5EF4-FFF2-40B4-BE49-F238E27FC236}">
                      <a16:creationId xmlns:a16="http://schemas.microsoft.com/office/drawing/2014/main" id="{C389A2D3-8C02-4292-8F45-9580AEDD58E0}"/>
                    </a:ext>
                  </a:extLst>
                </p:cNvPr>
                <p:cNvSpPr txBox="1"/>
                <p:nvPr/>
              </p:nvSpPr>
              <p:spPr>
                <a:xfrm>
                  <a:off x="7311140" y="5014675"/>
                  <a:ext cx="8643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2400">
                      <a:solidFill>
                        <a:srgbClr val="00B0F0"/>
                      </a:solidFill>
                    </a:rPr>
                    <a:t>obj1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</p:grpSp>
          <p:cxnSp>
            <p:nvCxnSpPr>
              <p:cNvPr id="103" name="直線單箭頭接點 102">
                <a:extLst>
                  <a:ext uri="{FF2B5EF4-FFF2-40B4-BE49-F238E27FC236}">
                    <a16:creationId xmlns:a16="http://schemas.microsoft.com/office/drawing/2014/main" id="{FEBF53E6-50EC-4A83-84D6-5BAB8FBE6ADB}"/>
                  </a:ext>
                </a:extLst>
              </p:cNvPr>
              <p:cNvCxnSpPr>
                <a:cxnSpLocks/>
                <a:stCxn id="94" idx="3"/>
                <a:endCxn id="114" idx="1"/>
              </p:cNvCxnSpPr>
              <p:nvPr/>
            </p:nvCxnSpPr>
            <p:spPr>
              <a:xfrm>
                <a:off x="7155820" y="2446897"/>
                <a:ext cx="479083" cy="1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2" name="群組 111">
                <a:extLst>
                  <a:ext uri="{FF2B5EF4-FFF2-40B4-BE49-F238E27FC236}">
                    <a16:creationId xmlns:a16="http://schemas.microsoft.com/office/drawing/2014/main" id="{53A86CD9-1056-4BD6-98FF-7BCA08EB42DE}"/>
                  </a:ext>
                </a:extLst>
              </p:cNvPr>
              <p:cNvGrpSpPr/>
              <p:nvPr/>
            </p:nvGrpSpPr>
            <p:grpSpPr>
              <a:xfrm>
                <a:off x="7634901" y="2189688"/>
                <a:ext cx="864342" cy="514418"/>
                <a:chOff x="7311138" y="4988298"/>
                <a:chExt cx="864342" cy="514418"/>
              </a:xfrm>
            </p:grpSpPr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403E6269-E7C5-4AD1-96BA-8D20697E4540}"/>
                    </a:ext>
                  </a:extLst>
                </p:cNvPr>
                <p:cNvSpPr/>
                <p:nvPr/>
              </p:nvSpPr>
              <p:spPr>
                <a:xfrm>
                  <a:off x="7311138" y="4988298"/>
                  <a:ext cx="864342" cy="51441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131884B5-5A05-492B-A6CB-9AA80C6C5CAC}"/>
                    </a:ext>
                  </a:extLst>
                </p:cNvPr>
                <p:cNvSpPr txBox="1"/>
                <p:nvPr/>
              </p:nvSpPr>
              <p:spPr>
                <a:xfrm>
                  <a:off x="7311140" y="5014675"/>
                  <a:ext cx="8643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2400">
                      <a:solidFill>
                        <a:srgbClr val="00B0F0"/>
                      </a:solidFill>
                    </a:rPr>
                    <a:t>obj2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</p:grpSp>
          <p:grpSp>
            <p:nvGrpSpPr>
              <p:cNvPr id="116" name="群組 115">
                <a:extLst>
                  <a:ext uri="{FF2B5EF4-FFF2-40B4-BE49-F238E27FC236}">
                    <a16:creationId xmlns:a16="http://schemas.microsoft.com/office/drawing/2014/main" id="{98F4AA10-E70E-4ABA-B9E2-0F2056798109}"/>
                  </a:ext>
                </a:extLst>
              </p:cNvPr>
              <p:cNvGrpSpPr/>
              <p:nvPr/>
            </p:nvGrpSpPr>
            <p:grpSpPr>
              <a:xfrm>
                <a:off x="7634901" y="2946876"/>
                <a:ext cx="864342" cy="514418"/>
                <a:chOff x="7311138" y="4988298"/>
                <a:chExt cx="864342" cy="514418"/>
              </a:xfrm>
            </p:grpSpPr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DCFD3F71-2F8D-4C4E-86B7-3BB9EEA942F3}"/>
                    </a:ext>
                  </a:extLst>
                </p:cNvPr>
                <p:cNvSpPr/>
                <p:nvPr/>
              </p:nvSpPr>
              <p:spPr>
                <a:xfrm>
                  <a:off x="7311138" y="4988298"/>
                  <a:ext cx="864342" cy="51441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8" name="文字方塊 117">
                  <a:extLst>
                    <a:ext uri="{FF2B5EF4-FFF2-40B4-BE49-F238E27FC236}">
                      <a16:creationId xmlns:a16="http://schemas.microsoft.com/office/drawing/2014/main" id="{F71B9597-9929-4B9F-96F6-C5536E1E49C6}"/>
                    </a:ext>
                  </a:extLst>
                </p:cNvPr>
                <p:cNvSpPr txBox="1"/>
                <p:nvPr/>
              </p:nvSpPr>
              <p:spPr>
                <a:xfrm>
                  <a:off x="7311140" y="5014675"/>
                  <a:ext cx="8643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2400">
                      <a:solidFill>
                        <a:srgbClr val="00B0F0"/>
                      </a:solidFill>
                    </a:rPr>
                    <a:t>obj3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</p:grpSp>
          <p:cxnSp>
            <p:nvCxnSpPr>
              <p:cNvPr id="119" name="直線單箭頭接點 118">
                <a:extLst>
                  <a:ext uri="{FF2B5EF4-FFF2-40B4-BE49-F238E27FC236}">
                    <a16:creationId xmlns:a16="http://schemas.microsoft.com/office/drawing/2014/main" id="{9045F140-9BF0-4CDD-AE70-35E21BFC4E0E}"/>
                  </a:ext>
                </a:extLst>
              </p:cNvPr>
              <p:cNvCxnSpPr>
                <a:cxnSpLocks/>
                <a:stCxn id="113" idx="2"/>
                <a:endCxn id="118" idx="0"/>
              </p:cNvCxnSpPr>
              <p:nvPr/>
            </p:nvCxnSpPr>
            <p:spPr>
              <a:xfrm>
                <a:off x="8067072" y="2704106"/>
                <a:ext cx="1" cy="269147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3" name="群組 122">
                <a:extLst>
                  <a:ext uri="{FF2B5EF4-FFF2-40B4-BE49-F238E27FC236}">
                    <a16:creationId xmlns:a16="http://schemas.microsoft.com/office/drawing/2014/main" id="{1FAC1CE8-4566-493D-865C-B27A36577DF5}"/>
                  </a:ext>
                </a:extLst>
              </p:cNvPr>
              <p:cNvGrpSpPr/>
              <p:nvPr/>
            </p:nvGrpSpPr>
            <p:grpSpPr>
              <a:xfrm>
                <a:off x="6291478" y="2946876"/>
                <a:ext cx="864342" cy="514418"/>
                <a:chOff x="7311138" y="4988298"/>
                <a:chExt cx="864342" cy="514418"/>
              </a:xfrm>
            </p:grpSpPr>
            <p:sp>
              <p:nvSpPr>
                <p:cNvPr id="124" name="矩形 123">
                  <a:extLst>
                    <a:ext uri="{FF2B5EF4-FFF2-40B4-BE49-F238E27FC236}">
                      <a16:creationId xmlns:a16="http://schemas.microsoft.com/office/drawing/2014/main" id="{B16CF41C-1613-4416-8A81-4A31BB8011A6}"/>
                    </a:ext>
                  </a:extLst>
                </p:cNvPr>
                <p:cNvSpPr/>
                <p:nvPr/>
              </p:nvSpPr>
              <p:spPr>
                <a:xfrm>
                  <a:off x="7311138" y="4988298"/>
                  <a:ext cx="864342" cy="51441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5" name="文字方塊 124">
                  <a:extLst>
                    <a:ext uri="{FF2B5EF4-FFF2-40B4-BE49-F238E27FC236}">
                      <a16:creationId xmlns:a16="http://schemas.microsoft.com/office/drawing/2014/main" id="{942D1751-706D-49CE-B73D-F8CC32FA807A}"/>
                    </a:ext>
                  </a:extLst>
                </p:cNvPr>
                <p:cNvSpPr txBox="1"/>
                <p:nvPr/>
              </p:nvSpPr>
              <p:spPr>
                <a:xfrm>
                  <a:off x="7311140" y="5014675"/>
                  <a:ext cx="8643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2400">
                      <a:solidFill>
                        <a:srgbClr val="00B0F0"/>
                      </a:solidFill>
                    </a:rPr>
                    <a:t>obj4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</p:grpSp>
          <p:cxnSp>
            <p:nvCxnSpPr>
              <p:cNvPr id="126" name="直線單箭頭接點 125">
                <a:extLst>
                  <a:ext uri="{FF2B5EF4-FFF2-40B4-BE49-F238E27FC236}">
                    <a16:creationId xmlns:a16="http://schemas.microsoft.com/office/drawing/2014/main" id="{A906C4FC-575A-4E57-B1B5-8001F2B823E2}"/>
                  </a:ext>
                </a:extLst>
              </p:cNvPr>
              <p:cNvCxnSpPr>
                <a:cxnSpLocks/>
                <a:stCxn id="118" idx="1"/>
                <a:endCxn id="125" idx="3"/>
              </p:cNvCxnSpPr>
              <p:nvPr/>
            </p:nvCxnSpPr>
            <p:spPr>
              <a:xfrm flipH="1">
                <a:off x="7155820" y="3204086"/>
                <a:ext cx="479083" cy="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矩形: 圓角 134">
              <a:extLst>
                <a:ext uri="{FF2B5EF4-FFF2-40B4-BE49-F238E27FC236}">
                  <a16:creationId xmlns:a16="http://schemas.microsoft.com/office/drawing/2014/main" id="{C23E09DE-6FAD-485F-BAF6-5DB3976E8E07}"/>
                </a:ext>
              </a:extLst>
            </p:cNvPr>
            <p:cNvSpPr/>
            <p:nvPr/>
          </p:nvSpPr>
          <p:spPr>
            <a:xfrm>
              <a:off x="5068199" y="2182409"/>
              <a:ext cx="2382571" cy="1452328"/>
            </a:xfrm>
            <a:prstGeom prst="roundRect">
              <a:avLst>
                <a:gd name="adj" fmla="val 8272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BE8C8FC-FEC9-44BF-99A9-CA50B6E45804}"/>
              </a:ext>
            </a:extLst>
          </p:cNvPr>
          <p:cNvSpPr txBox="1"/>
          <p:nvPr/>
        </p:nvSpPr>
        <p:spPr>
          <a:xfrm>
            <a:off x="1711515" y="3931593"/>
            <a:ext cx="864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CF8E6D"/>
                </a:solidFill>
                <a:latin typeface="+mj-lt"/>
              </a:rPr>
              <a:t>null</a:t>
            </a:r>
            <a:endParaRPr lang="zh-TW" altLang="en-US" sz="2400">
              <a:solidFill>
                <a:srgbClr val="CF8E6D"/>
              </a:solidFill>
              <a:latin typeface="+mj-lt"/>
            </a:endParaRPr>
          </a:p>
        </p:txBody>
      </p:sp>
      <p:grpSp>
        <p:nvGrpSpPr>
          <p:cNvPr id="219" name="群組 218">
            <a:extLst>
              <a:ext uri="{FF2B5EF4-FFF2-40B4-BE49-F238E27FC236}">
                <a16:creationId xmlns:a16="http://schemas.microsoft.com/office/drawing/2014/main" id="{9F1AE92E-95A7-47BA-A372-348F7F202EA3}"/>
              </a:ext>
            </a:extLst>
          </p:cNvPr>
          <p:cNvGrpSpPr/>
          <p:nvPr/>
        </p:nvGrpSpPr>
        <p:grpSpPr>
          <a:xfrm>
            <a:off x="7726404" y="2404928"/>
            <a:ext cx="3502183" cy="3447427"/>
            <a:chOff x="7726404" y="2182408"/>
            <a:chExt cx="3502183" cy="3447427"/>
          </a:xfrm>
        </p:grpSpPr>
        <p:sp>
          <p:nvSpPr>
            <p:cNvPr id="163" name="矩形: 圓角 162">
              <a:extLst>
                <a:ext uri="{FF2B5EF4-FFF2-40B4-BE49-F238E27FC236}">
                  <a16:creationId xmlns:a16="http://schemas.microsoft.com/office/drawing/2014/main" id="{1F45FC8A-1A3A-43C2-9EA3-C59B44FAAAE9}"/>
                </a:ext>
              </a:extLst>
            </p:cNvPr>
            <p:cNvSpPr/>
            <p:nvPr/>
          </p:nvSpPr>
          <p:spPr>
            <a:xfrm>
              <a:off x="7726404" y="2182408"/>
              <a:ext cx="3502183" cy="3447427"/>
            </a:xfrm>
            <a:prstGeom prst="roundRect">
              <a:avLst>
                <a:gd name="adj" fmla="val 6641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18" name="群組 217">
              <a:extLst>
                <a:ext uri="{FF2B5EF4-FFF2-40B4-BE49-F238E27FC236}">
                  <a16:creationId xmlns:a16="http://schemas.microsoft.com/office/drawing/2014/main" id="{2A2564B1-76B7-4093-9E91-F00B94679FBB}"/>
                </a:ext>
              </a:extLst>
            </p:cNvPr>
            <p:cNvGrpSpPr/>
            <p:nvPr/>
          </p:nvGrpSpPr>
          <p:grpSpPr>
            <a:xfrm>
              <a:off x="7852656" y="2274185"/>
              <a:ext cx="3251038" cy="3241888"/>
              <a:chOff x="7852656" y="2274185"/>
              <a:chExt cx="3251038" cy="3241888"/>
            </a:xfrm>
          </p:grpSpPr>
          <p:sp>
            <p:nvSpPr>
              <p:cNvPr id="48" name="橢圓 47">
                <a:extLst>
                  <a:ext uri="{FF2B5EF4-FFF2-40B4-BE49-F238E27FC236}">
                    <a16:creationId xmlns:a16="http://schemas.microsoft.com/office/drawing/2014/main" id="{9A10792B-EE78-4940-94EF-D93D9CEAAAA5}"/>
                  </a:ext>
                </a:extLst>
              </p:cNvPr>
              <p:cNvSpPr/>
              <p:nvPr/>
            </p:nvSpPr>
            <p:spPr>
              <a:xfrm>
                <a:off x="8915722" y="2274185"/>
                <a:ext cx="1026828" cy="393731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>
                    <a:solidFill>
                      <a:srgbClr val="00B0F0"/>
                    </a:solidFill>
                  </a:rPr>
                  <a:t>obj1</a:t>
                </a:r>
                <a:endParaRPr lang="zh-TW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49" name="橢圓 48">
                <a:extLst>
                  <a:ext uri="{FF2B5EF4-FFF2-40B4-BE49-F238E27FC236}">
                    <a16:creationId xmlns:a16="http://schemas.microsoft.com/office/drawing/2014/main" id="{DBBEDAC3-1953-4048-987B-F1414A8B89A7}"/>
                  </a:ext>
                </a:extLst>
              </p:cNvPr>
              <p:cNvSpPr/>
              <p:nvPr/>
            </p:nvSpPr>
            <p:spPr>
              <a:xfrm>
                <a:off x="8951844" y="3700077"/>
                <a:ext cx="1026828" cy="393731"/>
              </a:xfrm>
              <a:prstGeom prst="ellipse">
                <a:avLst/>
              </a:prstGeom>
              <a:solidFill>
                <a:srgbClr val="C000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>
                    <a:solidFill>
                      <a:srgbClr val="00B0F0"/>
                    </a:solidFill>
                  </a:rPr>
                  <a:t>obj3</a:t>
                </a:r>
                <a:endParaRPr lang="zh-TW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59E902EB-2A79-4282-8527-6E15F7351549}"/>
                  </a:ext>
                </a:extLst>
              </p:cNvPr>
              <p:cNvSpPr/>
              <p:nvPr/>
            </p:nvSpPr>
            <p:spPr>
              <a:xfrm>
                <a:off x="9508266" y="3014820"/>
                <a:ext cx="1026828" cy="393731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>
                    <a:solidFill>
                      <a:srgbClr val="00B0F0"/>
                    </a:solidFill>
                  </a:rPr>
                  <a:t>obj2</a:t>
                </a:r>
                <a:endParaRPr lang="zh-TW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51" name="橢圓 50">
                <a:extLst>
                  <a:ext uri="{FF2B5EF4-FFF2-40B4-BE49-F238E27FC236}">
                    <a16:creationId xmlns:a16="http://schemas.microsoft.com/office/drawing/2014/main" id="{707785A7-4141-492A-848E-188453CBBB70}"/>
                  </a:ext>
                </a:extLst>
              </p:cNvPr>
              <p:cNvSpPr/>
              <p:nvPr/>
            </p:nvSpPr>
            <p:spPr>
              <a:xfrm>
                <a:off x="8407535" y="4426973"/>
                <a:ext cx="1026828" cy="393731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>
                    <a:solidFill>
                      <a:srgbClr val="00B0F0"/>
                    </a:solidFill>
                  </a:rPr>
                  <a:t>obj7</a:t>
                </a:r>
                <a:endParaRPr lang="zh-TW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52" name="橢圓 51">
                <a:extLst>
                  <a:ext uri="{FF2B5EF4-FFF2-40B4-BE49-F238E27FC236}">
                    <a16:creationId xmlns:a16="http://schemas.microsoft.com/office/drawing/2014/main" id="{939A2ADA-6ABF-48D6-9158-7539C59B9260}"/>
                  </a:ext>
                </a:extLst>
              </p:cNvPr>
              <p:cNvSpPr/>
              <p:nvPr/>
            </p:nvSpPr>
            <p:spPr>
              <a:xfrm>
                <a:off x="9577382" y="4426973"/>
                <a:ext cx="1026828" cy="393731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>
                    <a:solidFill>
                      <a:srgbClr val="00B0F0"/>
                    </a:solidFill>
                  </a:rPr>
                  <a:t>obj5</a:t>
                </a:r>
                <a:endParaRPr lang="zh-TW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53" name="橢圓 52">
                <a:extLst>
                  <a:ext uri="{FF2B5EF4-FFF2-40B4-BE49-F238E27FC236}">
                    <a16:creationId xmlns:a16="http://schemas.microsoft.com/office/drawing/2014/main" id="{64F07D4C-91AA-4B7D-B779-3569F41D93B9}"/>
                  </a:ext>
                </a:extLst>
              </p:cNvPr>
              <p:cNvSpPr/>
              <p:nvPr/>
            </p:nvSpPr>
            <p:spPr>
              <a:xfrm>
                <a:off x="10076866" y="3700077"/>
                <a:ext cx="1026828" cy="393731"/>
              </a:xfrm>
              <a:prstGeom prst="ellipse">
                <a:avLst/>
              </a:prstGeom>
              <a:solidFill>
                <a:srgbClr val="C000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>
                    <a:solidFill>
                      <a:srgbClr val="00B0F0"/>
                    </a:solidFill>
                  </a:rPr>
                  <a:t>obj6</a:t>
                </a:r>
                <a:endParaRPr lang="zh-TW" altLang="en-US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004BC540-019D-46BB-B0B6-BB8E2C11832A}"/>
                  </a:ext>
                </a:extLst>
              </p:cNvPr>
              <p:cNvCxnSpPr>
                <a:cxnSpLocks/>
                <a:stCxn id="49" idx="4"/>
                <a:endCxn id="52" idx="0"/>
              </p:cNvCxnSpPr>
              <p:nvPr/>
            </p:nvCxnSpPr>
            <p:spPr>
              <a:xfrm>
                <a:off x="9465258" y="4093808"/>
                <a:ext cx="625538" cy="333165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7DF7C87F-6663-4B5C-B53E-2A6261DC8FC5}"/>
                  </a:ext>
                </a:extLst>
              </p:cNvPr>
              <p:cNvCxnSpPr>
                <a:cxnSpLocks/>
                <a:stCxn id="49" idx="4"/>
                <a:endCxn id="51" idx="0"/>
              </p:cNvCxnSpPr>
              <p:nvPr/>
            </p:nvCxnSpPr>
            <p:spPr>
              <a:xfrm flipH="1">
                <a:off x="8920949" y="4093808"/>
                <a:ext cx="544309" cy="333165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>
                <a:extLst>
                  <a:ext uri="{FF2B5EF4-FFF2-40B4-BE49-F238E27FC236}">
                    <a16:creationId xmlns:a16="http://schemas.microsoft.com/office/drawing/2014/main" id="{3519976E-B5E0-4BFD-99CB-73D411B56520}"/>
                  </a:ext>
                </a:extLst>
              </p:cNvPr>
              <p:cNvCxnSpPr>
                <a:cxnSpLocks/>
                <a:stCxn id="50" idx="4"/>
                <a:endCxn id="53" idx="0"/>
              </p:cNvCxnSpPr>
              <p:nvPr/>
            </p:nvCxnSpPr>
            <p:spPr>
              <a:xfrm>
                <a:off x="10021680" y="3408551"/>
                <a:ext cx="568600" cy="291526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>
                <a:extLst>
                  <a:ext uri="{FF2B5EF4-FFF2-40B4-BE49-F238E27FC236}">
                    <a16:creationId xmlns:a16="http://schemas.microsoft.com/office/drawing/2014/main" id="{C7337543-3D96-433A-AE0B-FCD49DEA6039}"/>
                  </a:ext>
                </a:extLst>
              </p:cNvPr>
              <p:cNvCxnSpPr>
                <a:cxnSpLocks/>
                <a:stCxn id="48" idx="4"/>
                <a:endCxn id="50" idx="0"/>
              </p:cNvCxnSpPr>
              <p:nvPr/>
            </p:nvCxnSpPr>
            <p:spPr>
              <a:xfrm>
                <a:off x="9429136" y="2667916"/>
                <a:ext cx="592544" cy="346904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橢圓 57">
                <a:extLst>
                  <a:ext uri="{FF2B5EF4-FFF2-40B4-BE49-F238E27FC236}">
                    <a16:creationId xmlns:a16="http://schemas.microsoft.com/office/drawing/2014/main" id="{DE3900E3-18C9-402E-A9F4-6A05C62CF48B}"/>
                  </a:ext>
                </a:extLst>
              </p:cNvPr>
              <p:cNvSpPr/>
              <p:nvPr/>
            </p:nvSpPr>
            <p:spPr>
              <a:xfrm>
                <a:off x="8366070" y="2990294"/>
                <a:ext cx="1026828" cy="393731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>
                    <a:solidFill>
                      <a:srgbClr val="00B0F0"/>
                    </a:solidFill>
                  </a:rPr>
                  <a:t>obj4</a:t>
                </a:r>
                <a:endParaRPr lang="zh-TW" altLang="en-US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0FF35745-0465-4826-B2A7-0A105A280029}"/>
                  </a:ext>
                </a:extLst>
              </p:cNvPr>
              <p:cNvCxnSpPr>
                <a:cxnSpLocks/>
                <a:stCxn id="50" idx="4"/>
                <a:endCxn id="49" idx="0"/>
              </p:cNvCxnSpPr>
              <p:nvPr/>
            </p:nvCxnSpPr>
            <p:spPr>
              <a:xfrm flipH="1">
                <a:off x="9465258" y="3408551"/>
                <a:ext cx="556422" cy="291526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BD12CA52-A98A-4763-8676-47DA85839B83}"/>
                  </a:ext>
                </a:extLst>
              </p:cNvPr>
              <p:cNvCxnSpPr>
                <a:cxnSpLocks/>
                <a:stCxn id="48" idx="4"/>
                <a:endCxn id="58" idx="0"/>
              </p:cNvCxnSpPr>
              <p:nvPr/>
            </p:nvCxnSpPr>
            <p:spPr>
              <a:xfrm flipH="1">
                <a:off x="8879484" y="2667916"/>
                <a:ext cx="549652" cy="322378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橢圓 171">
                <a:extLst>
                  <a:ext uri="{FF2B5EF4-FFF2-40B4-BE49-F238E27FC236}">
                    <a16:creationId xmlns:a16="http://schemas.microsoft.com/office/drawing/2014/main" id="{3B71CB53-58C7-4B18-9193-01FA041A6ED0}"/>
                  </a:ext>
                </a:extLst>
              </p:cNvPr>
              <p:cNvSpPr/>
              <p:nvPr/>
            </p:nvSpPr>
            <p:spPr>
              <a:xfrm>
                <a:off x="7852656" y="3700076"/>
                <a:ext cx="1026828" cy="393731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>
                    <a:solidFill>
                      <a:srgbClr val="00B0F0"/>
                    </a:solidFill>
                  </a:rPr>
                  <a:t>obj8</a:t>
                </a:r>
                <a:endParaRPr lang="zh-TW" altLang="en-US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A2D03983-9A65-486C-8235-4CF8BDB9C019}"/>
                  </a:ext>
                </a:extLst>
              </p:cNvPr>
              <p:cNvCxnSpPr>
                <a:cxnSpLocks/>
                <a:stCxn id="58" idx="4"/>
                <a:endCxn id="172" idx="0"/>
              </p:cNvCxnSpPr>
              <p:nvPr/>
            </p:nvCxnSpPr>
            <p:spPr>
              <a:xfrm flipH="1">
                <a:off x="8366070" y="3384025"/>
                <a:ext cx="513414" cy="31605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橢圓 197">
                <a:extLst>
                  <a:ext uri="{FF2B5EF4-FFF2-40B4-BE49-F238E27FC236}">
                    <a16:creationId xmlns:a16="http://schemas.microsoft.com/office/drawing/2014/main" id="{F2722173-2537-4605-B110-97EA51BA0EC9}"/>
                  </a:ext>
                </a:extLst>
              </p:cNvPr>
              <p:cNvSpPr/>
              <p:nvPr/>
            </p:nvSpPr>
            <p:spPr>
              <a:xfrm>
                <a:off x="8976814" y="5122342"/>
                <a:ext cx="1026828" cy="393731"/>
              </a:xfrm>
              <a:prstGeom prst="ellipse">
                <a:avLst/>
              </a:prstGeom>
              <a:solidFill>
                <a:srgbClr val="C000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>
                    <a:solidFill>
                      <a:srgbClr val="00B0F0"/>
                    </a:solidFill>
                  </a:rPr>
                  <a:t>obj9</a:t>
                </a:r>
                <a:endParaRPr lang="zh-TW" altLang="en-US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201" name="直線接點 200">
                <a:extLst>
                  <a:ext uri="{FF2B5EF4-FFF2-40B4-BE49-F238E27FC236}">
                    <a16:creationId xmlns:a16="http://schemas.microsoft.com/office/drawing/2014/main" id="{EDBD337B-4DFD-40D3-BC88-B0A3B1A5075D}"/>
                  </a:ext>
                </a:extLst>
              </p:cNvPr>
              <p:cNvCxnSpPr>
                <a:cxnSpLocks/>
                <a:stCxn id="51" idx="4"/>
                <a:endCxn id="198" idx="0"/>
              </p:cNvCxnSpPr>
              <p:nvPr/>
            </p:nvCxnSpPr>
            <p:spPr>
              <a:xfrm>
                <a:off x="8920949" y="4820704"/>
                <a:ext cx="569279" cy="301638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56554205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C4B5D680-C5FE-4CFC-8AC1-0C70A5FF4E39}"/>
              </a:ext>
            </a:extLst>
          </p:cNvPr>
          <p:cNvGrpSpPr/>
          <p:nvPr/>
        </p:nvGrpSpPr>
        <p:grpSpPr>
          <a:xfrm>
            <a:off x="147913" y="1246618"/>
            <a:ext cx="11875693" cy="5078313"/>
            <a:chOff x="147913" y="1246618"/>
            <a:chExt cx="11875693" cy="507831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00F2DAF-7A95-46E4-B4FB-1B10CCFB7F1D}"/>
                </a:ext>
              </a:extLst>
            </p:cNvPr>
            <p:cNvSpPr/>
            <p:nvPr/>
          </p:nvSpPr>
          <p:spPr>
            <a:xfrm>
              <a:off x="147913" y="5216936"/>
              <a:ext cx="5743879" cy="1107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73519403-5256-4B12-A1F7-ED882C9B9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1798" y="1246618"/>
              <a:ext cx="6131807" cy="50783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60D384DF-81F0-4FEA-B7BB-9B618EDA9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18" y="1246618"/>
              <a:ext cx="5743880" cy="39703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java.util.HashMap;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java.util.Iterator;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java.util.Map;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HashMap&lt;Integer, Person&gt; hashMap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HashMap&lt;&gt;();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hashMap.put(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張雨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hashMap.put(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吳棕憲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hashMap.put(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劉德滑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.println(hashMap);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(Iterator&lt;Map.Entry&lt;Integer, Person&gt;&gt; it =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hashMap.entrySet().iterator(); it.hasNext(); 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Map.Entry&lt;Integer, Person&gt; personEntry = it.next();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personEntry.getValue().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hashMap.forEach((id, person) -&gt;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編號：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id +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person));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DACFB46F-787C-47BE-B43A-8E03E6B20B49}"/>
                </a:ext>
              </a:extLst>
            </p:cNvPr>
            <p:cNvSpPr txBox="1"/>
            <p:nvPr/>
          </p:nvSpPr>
          <p:spPr>
            <a:xfrm>
              <a:off x="11332391" y="5943244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D3DD606B-89AC-443B-9D39-27D27CCF4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79852" y="1246618"/>
              <a:ext cx="443753" cy="43410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018111E9-A166-4BAF-BE15-07753EDC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HashMap</a:t>
            </a:r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197088D-EBD3-42A3-93CB-0790D9B12AA7}"/>
              </a:ext>
            </a:extLst>
          </p:cNvPr>
          <p:cNvGrpSpPr/>
          <p:nvPr/>
        </p:nvGrpSpPr>
        <p:grpSpPr>
          <a:xfrm>
            <a:off x="147913" y="5555490"/>
            <a:ext cx="5743884" cy="769441"/>
            <a:chOff x="2720798" y="5996171"/>
            <a:chExt cx="3230940" cy="769441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DA228E8-A40D-4E0B-BFE6-28693E700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798" y="5996171"/>
              <a:ext cx="3230937" cy="76944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{0=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姓名：張雨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1=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姓名：吳棕憲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35, 2=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姓名：劉德滑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編號：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姓名：張雨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編號：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姓名：吳棕憲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編號：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姓名：劉德滑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7968ABE-3BF0-4860-A251-A287F7CB40D1}"/>
                </a:ext>
              </a:extLst>
            </p:cNvPr>
            <p:cNvSpPr txBox="1"/>
            <p:nvPr/>
          </p:nvSpPr>
          <p:spPr>
            <a:xfrm>
              <a:off x="5561125" y="6488613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1747145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C62F9A-D56F-4107-AADA-CAA730A4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集合框架工具類別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C652BC-7FEF-463A-91DF-683019ABB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1181100"/>
            <a:ext cx="10725150" cy="5264990"/>
          </a:xfrm>
        </p:spPr>
        <p:txBody>
          <a:bodyPr>
            <a:normAutofit/>
          </a:bodyPr>
          <a:lstStyle/>
          <a:p>
            <a:r>
              <a:rPr lang="zh-TW" altLang="en-US" sz="1800">
                <a:solidFill>
                  <a:srgbClr val="00B0F0"/>
                </a:solidFill>
              </a:rPr>
              <a:t>集合框架</a:t>
            </a:r>
            <a:r>
              <a:rPr lang="zh-TW" altLang="en-US" sz="1800"/>
              <a:t>的</a:t>
            </a:r>
            <a:r>
              <a:rPr lang="zh-TW" altLang="en-US" sz="1800">
                <a:solidFill>
                  <a:srgbClr val="00B0F0"/>
                </a:solidFill>
              </a:rPr>
              <a:t>工具類別</a:t>
            </a:r>
            <a:r>
              <a:rPr lang="zh-TW" altLang="en-US" sz="1800"/>
              <a:t>是 </a:t>
            </a:r>
            <a:r>
              <a:rPr lang="en-US" altLang="zh-TW" sz="1800">
                <a:solidFill>
                  <a:srgbClr val="00B050"/>
                </a:solidFill>
              </a:rPr>
              <a:t>java</a:t>
            </a:r>
            <a:r>
              <a:rPr lang="en-US" altLang="zh-TW" sz="1800">
                <a:solidFill>
                  <a:srgbClr val="00B0F0"/>
                </a:solidFill>
              </a:rPr>
              <a:t>.</a:t>
            </a:r>
            <a:r>
              <a:rPr lang="en-US" altLang="zh-TW" sz="1800">
                <a:solidFill>
                  <a:srgbClr val="FFFF00"/>
                </a:solidFill>
              </a:rPr>
              <a:t>util</a:t>
            </a:r>
            <a:r>
              <a:rPr lang="en-US" altLang="zh-TW" sz="1800">
                <a:solidFill>
                  <a:srgbClr val="00B0F0"/>
                </a:solidFill>
              </a:rPr>
              <a:t>.</a:t>
            </a:r>
            <a:r>
              <a:rPr lang="en-US" altLang="zh-TW" sz="1800">
                <a:solidFill>
                  <a:srgbClr val="FFC000"/>
                </a:solidFill>
              </a:rPr>
              <a:t>Collections</a:t>
            </a:r>
            <a:r>
              <a:rPr lang="zh-TW" altLang="en-US" sz="1800"/>
              <a:t>，其中定義了許多關於</a:t>
            </a:r>
            <a:r>
              <a:rPr lang="zh-TW" altLang="en-US" sz="1800">
                <a:solidFill>
                  <a:srgbClr val="00B0F0"/>
                </a:solidFill>
              </a:rPr>
              <a:t>集合框架</a:t>
            </a:r>
            <a:r>
              <a:rPr lang="zh-TW" altLang="en-US" sz="1800"/>
              <a:t>的</a:t>
            </a:r>
            <a:r>
              <a:rPr lang="zh-TW" altLang="en-US" sz="1800">
                <a:solidFill>
                  <a:srgbClr val="00B0F0"/>
                </a:solidFill>
              </a:rPr>
              <a:t>公開靜態方法</a:t>
            </a:r>
            <a:r>
              <a:rPr lang="zh-TW" altLang="en-US" sz="1800"/>
              <a:t>，如：</a:t>
            </a:r>
            <a:endParaRPr lang="en-US" altLang="zh-TW" sz="1800"/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92D050"/>
                </a:solidFill>
              </a:rPr>
              <a:t>reverseOrder</a:t>
            </a:r>
            <a:r>
              <a:rPr lang="en-US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00B0F0"/>
                </a:solidFill>
              </a:rPr>
              <a:t>)</a:t>
            </a:r>
            <a:r>
              <a:rPr lang="zh-TW" altLang="en-US" sz="1800"/>
              <a:t>、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92D050"/>
                </a:solidFill>
              </a:rPr>
              <a:t>reverseOrder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cmp)</a:t>
            </a:r>
            <a:endParaRPr lang="en-US" altLang="zh-TW" sz="1800">
              <a:solidFill>
                <a:srgbClr val="00B0F0"/>
              </a:solidFill>
            </a:endParaRPr>
          </a:p>
          <a:p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CF8E6D"/>
                </a:solidFill>
              </a:rPr>
              <a:t>boolean</a:t>
            </a:r>
            <a:r>
              <a:rPr lang="zh-TW" altLang="en-US" sz="1800"/>
              <a:t> </a:t>
            </a:r>
            <a:r>
              <a:rPr lang="en-US" altLang="zh-TW" sz="1800">
                <a:solidFill>
                  <a:srgbClr val="92D050"/>
                </a:solidFill>
              </a:rPr>
              <a:t>addAll</a:t>
            </a:r>
            <a:r>
              <a:rPr lang="en-US" altLang="zh-TW" sz="1800">
                <a:solidFill>
                  <a:srgbClr val="00B0F0"/>
                </a:solidFill>
              </a:rPr>
              <a:t>(</a:t>
            </a:r>
            <a:r>
              <a:rPr lang="en-US" altLang="zh-TW" sz="1800">
                <a:solidFill>
                  <a:srgbClr val="FFC000"/>
                </a:solidFill>
              </a:rPr>
              <a:t>Collection</a:t>
            </a:r>
            <a:r>
              <a:rPr lang="en-US" altLang="zh-TW" sz="1800">
                <a:solidFill>
                  <a:srgbClr val="00B0F0"/>
                </a:solidFill>
              </a:rPr>
              <a:t>&lt;? </a:t>
            </a:r>
            <a:r>
              <a:rPr lang="en-US" altLang="zh-TW" sz="1800">
                <a:solidFill>
                  <a:srgbClr val="CF8E6D"/>
                </a:solidFill>
              </a:rPr>
              <a:t>super</a:t>
            </a:r>
            <a:r>
              <a:rPr lang="en-US" altLang="zh-TW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c,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... elements)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CF8E6D"/>
                </a:solidFill>
              </a:rPr>
              <a:t>void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fill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list,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obj)</a:t>
            </a:r>
            <a:r>
              <a:rPr lang="zh-TW" altLang="en-US" sz="1800"/>
              <a:t>、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</a:t>
            </a:r>
            <a:r>
              <a:rPr lang="en-US" altLang="zh-TW" sz="1800">
                <a:solidFill>
                  <a:srgbClr val="FFC000"/>
                </a:solidFill>
              </a:rPr>
              <a:t>List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</a:t>
            </a:r>
            <a:r>
              <a:rPr lang="en-US" altLang="zh-TW" sz="1800">
                <a:solidFill>
                  <a:srgbClr val="92D050"/>
                </a:solidFill>
              </a:rPr>
              <a:t>nCopies</a:t>
            </a:r>
            <a:r>
              <a:rPr lang="en-US" altLang="zh-TW" sz="1800">
                <a:solidFill>
                  <a:srgbClr val="00B0F0"/>
                </a:solidFill>
              </a:rPr>
              <a:t>(</a:t>
            </a:r>
            <a:r>
              <a:rPr lang="en-US" altLang="zh-TW" sz="1800">
                <a:solidFill>
                  <a:srgbClr val="CF8E6D"/>
                </a:solidFill>
              </a:rPr>
              <a:t>int</a:t>
            </a:r>
            <a:r>
              <a:rPr lang="en-US" altLang="zh-TW" sz="1800">
                <a:solidFill>
                  <a:srgbClr val="00B0F0"/>
                </a:solidFill>
              </a:rPr>
              <a:t> n,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 o)</a:t>
            </a:r>
          </a:p>
          <a:p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CF8E6D"/>
                </a:solidFill>
              </a:rPr>
              <a:t>int</a:t>
            </a:r>
            <a:r>
              <a:rPr lang="zh-TW" altLang="en-US" sz="1800"/>
              <a:t> </a:t>
            </a:r>
            <a:r>
              <a:rPr lang="en-US" altLang="zh-TW" sz="1800">
                <a:solidFill>
                  <a:srgbClr val="92D050"/>
                </a:solidFill>
              </a:rPr>
              <a:t>binarySearch</a:t>
            </a:r>
            <a:r>
              <a:rPr lang="en-US" altLang="zh-TW" sz="1800">
                <a:solidFill>
                  <a:srgbClr val="00B0F0"/>
                </a:solidFill>
              </a:rPr>
              <a:t>(</a:t>
            </a:r>
            <a:r>
              <a:rPr lang="en-US" altLang="zh-TW" sz="1800">
                <a:solidFill>
                  <a:srgbClr val="FFC000"/>
                </a:solidFill>
              </a:rPr>
              <a:t>List</a:t>
            </a:r>
            <a:r>
              <a:rPr lang="en-US" altLang="zh-TW" sz="1800">
                <a:solidFill>
                  <a:srgbClr val="00B0F0"/>
                </a:solidFill>
              </a:rPr>
              <a:t>&lt;? </a:t>
            </a:r>
            <a:r>
              <a:rPr lang="en-US" altLang="zh-TW" sz="1800">
                <a:solidFill>
                  <a:srgbClr val="CF8E6D"/>
                </a:solidFill>
              </a:rPr>
              <a:t>extends</a:t>
            </a:r>
            <a:r>
              <a:rPr lang="en-US" altLang="zh-TW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FFC000"/>
                </a:solidFill>
              </a:rPr>
              <a:t>Comparable</a:t>
            </a:r>
            <a:r>
              <a:rPr lang="en-US" altLang="zh-TW" sz="1800">
                <a:solidFill>
                  <a:srgbClr val="00B0F0"/>
                </a:solidFill>
              </a:rPr>
              <a:t>&lt;? </a:t>
            </a:r>
            <a:r>
              <a:rPr lang="en-US" altLang="zh-TW" sz="1800">
                <a:solidFill>
                  <a:srgbClr val="CF8E6D"/>
                </a:solidFill>
              </a:rPr>
              <a:t>super</a:t>
            </a:r>
            <a:r>
              <a:rPr lang="en-US" altLang="zh-TW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&gt;&gt; list,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 key)</a:t>
            </a:r>
          </a:p>
          <a:p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CF8E6D"/>
                </a:solidFill>
              </a:rPr>
              <a:t>int</a:t>
            </a:r>
            <a:r>
              <a:rPr lang="zh-TW" altLang="en-US" sz="1800"/>
              <a:t> </a:t>
            </a:r>
            <a:r>
              <a:rPr lang="en-US" altLang="zh-TW" sz="1800">
                <a:solidFill>
                  <a:srgbClr val="92D050"/>
                </a:solidFill>
              </a:rPr>
              <a:t>binarySearch</a:t>
            </a:r>
            <a:r>
              <a:rPr lang="en-US" altLang="zh-TW" sz="1800">
                <a:solidFill>
                  <a:srgbClr val="00B0F0"/>
                </a:solidFill>
              </a:rPr>
              <a:t>(</a:t>
            </a:r>
            <a:r>
              <a:rPr lang="en-US" altLang="zh-TW" sz="1800">
                <a:solidFill>
                  <a:srgbClr val="FFC000"/>
                </a:solidFill>
              </a:rPr>
              <a:t>List</a:t>
            </a:r>
            <a:r>
              <a:rPr lang="en-US" altLang="zh-TW" sz="1800">
                <a:solidFill>
                  <a:srgbClr val="00B0F0"/>
                </a:solidFill>
              </a:rPr>
              <a:t>&lt;? </a:t>
            </a:r>
            <a:r>
              <a:rPr lang="en-US" altLang="zh-TW" sz="1800">
                <a:solidFill>
                  <a:srgbClr val="CF8E6D"/>
                </a:solidFill>
              </a:rPr>
              <a:t>extends</a:t>
            </a:r>
            <a:r>
              <a:rPr lang="en-US" altLang="zh-TW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list,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 key, </a:t>
            </a:r>
            <a:r>
              <a:rPr lang="en-US" altLang="zh-TW" sz="1800">
                <a:solidFill>
                  <a:srgbClr val="FFC000"/>
                </a:solidFill>
              </a:rPr>
              <a:t>Comparator</a:t>
            </a:r>
            <a:r>
              <a:rPr lang="en-US" altLang="zh-TW" sz="1800">
                <a:solidFill>
                  <a:srgbClr val="00B0F0"/>
                </a:solidFill>
              </a:rPr>
              <a:t>&lt;? </a:t>
            </a:r>
            <a:r>
              <a:rPr lang="en-US" altLang="zh-TW" sz="1800">
                <a:solidFill>
                  <a:srgbClr val="CF8E6D"/>
                </a:solidFill>
              </a:rPr>
              <a:t>super</a:t>
            </a:r>
            <a:r>
              <a:rPr lang="en-US" altLang="zh-TW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c)</a:t>
            </a:r>
          </a:p>
          <a:p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fr-FR" altLang="zh-TW" sz="1800">
                <a:solidFill>
                  <a:srgbClr val="CF8E6D"/>
                </a:solidFill>
              </a:rPr>
              <a:t>void</a:t>
            </a:r>
            <a:r>
              <a:rPr lang="zh-TW" altLang="en-US" sz="1800"/>
              <a:t> </a:t>
            </a:r>
            <a:r>
              <a:rPr lang="fr-FR" altLang="zh-TW" sz="1800">
                <a:solidFill>
                  <a:srgbClr val="92D050"/>
                </a:solidFill>
              </a:rPr>
              <a:t>copy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dest, 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src)</a:t>
            </a:r>
          </a:p>
          <a:p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FFC000"/>
                </a:solidFill>
              </a:rPr>
              <a:t>List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92D050"/>
                </a:solidFill>
              </a:rPr>
              <a:t>emptyList</a:t>
            </a:r>
            <a:r>
              <a:rPr lang="en-US" altLang="zh-TW" sz="1800">
                <a:solidFill>
                  <a:srgbClr val="00B0F0"/>
                </a:solidFill>
              </a:rPr>
              <a:t>()</a:t>
            </a:r>
            <a:r>
              <a:rPr lang="zh-TW" altLang="en-US" sz="1800"/>
              <a:t>、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</a:t>
            </a:r>
            <a:r>
              <a:rPr lang="en-US" altLang="zh-TW" sz="1800">
                <a:solidFill>
                  <a:srgbClr val="FFC000"/>
                </a:solidFill>
              </a:rPr>
              <a:t>Set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zh-TW" altLang="en-US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92D050"/>
                </a:solidFill>
              </a:rPr>
              <a:t>emptySet</a:t>
            </a:r>
            <a:r>
              <a:rPr lang="en-US" altLang="zh-TW" sz="1800">
                <a:solidFill>
                  <a:srgbClr val="00B0F0"/>
                </a:solidFill>
              </a:rPr>
              <a:t>()</a:t>
            </a:r>
            <a:r>
              <a:rPr lang="zh-TW" altLang="en-US" sz="1800"/>
              <a:t>、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K</a:t>
            </a:r>
            <a:r>
              <a:rPr lang="en-US" altLang="zh-TW" sz="1800">
                <a:solidFill>
                  <a:srgbClr val="00B0F0"/>
                </a:solidFill>
              </a:rPr>
              <a:t>, </a:t>
            </a:r>
            <a:r>
              <a:rPr lang="en-US" altLang="zh-TW" sz="1800">
                <a:solidFill>
                  <a:srgbClr val="FFFF00"/>
                </a:solidFill>
              </a:rPr>
              <a:t>V</a:t>
            </a:r>
            <a:r>
              <a:rPr lang="en-US" altLang="zh-TW" sz="1800">
                <a:solidFill>
                  <a:srgbClr val="00B0F0"/>
                </a:solidFill>
              </a:rPr>
              <a:t>&gt; </a:t>
            </a:r>
            <a:r>
              <a:rPr lang="en-US" altLang="zh-TW" sz="1800">
                <a:solidFill>
                  <a:srgbClr val="FFC000"/>
                </a:solidFill>
              </a:rPr>
              <a:t>Map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K</a:t>
            </a:r>
            <a:r>
              <a:rPr lang="en-US" altLang="zh-TW" sz="1800">
                <a:solidFill>
                  <a:srgbClr val="00B0F0"/>
                </a:solidFill>
              </a:rPr>
              <a:t>, </a:t>
            </a:r>
            <a:r>
              <a:rPr lang="en-US" altLang="zh-TW" sz="1800">
                <a:solidFill>
                  <a:srgbClr val="FFFF00"/>
                </a:solidFill>
              </a:rPr>
              <a:t>V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zh-TW" altLang="en-US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92D050"/>
                </a:solidFill>
              </a:rPr>
              <a:t>emptyMap</a:t>
            </a:r>
            <a:r>
              <a:rPr lang="en-US" altLang="zh-TW" sz="1800">
                <a:solidFill>
                  <a:srgbClr val="00B0F0"/>
                </a:solidFill>
              </a:rPr>
              <a:t>()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C000"/>
                </a:solidFill>
              </a:rPr>
              <a:t>Comparable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&gt;&gt;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max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Collection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coll)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max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Collection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coll, 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comp)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C000"/>
                </a:solidFill>
              </a:rPr>
              <a:t>Comparable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&gt;&gt;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min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Collection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coll)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min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Collection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coll, 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comp)</a:t>
            </a:r>
          </a:p>
          <a:p>
            <a:r>
              <a:rPr lang="fr-FR" altLang="zh-TW" sz="1800">
                <a:solidFill>
                  <a:srgbClr val="CF8E6D"/>
                </a:solidFill>
              </a:rPr>
              <a:t>void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shuffle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&lt;?&gt; list)</a:t>
            </a:r>
            <a:r>
              <a:rPr lang="zh-TW" altLang="en-US" sz="1800"/>
              <a:t>、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CF8E6D"/>
                </a:solidFill>
              </a:rPr>
              <a:t>void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sort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list, 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C000"/>
                </a:solidFill>
              </a:rPr>
              <a:t>Comparable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&gt;&gt; </a:t>
            </a:r>
            <a:r>
              <a:rPr lang="fr-FR" altLang="zh-TW" sz="1800">
                <a:solidFill>
                  <a:srgbClr val="CF8E6D"/>
                </a:solidFill>
              </a:rPr>
              <a:t>void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sort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list)</a:t>
            </a:r>
          </a:p>
        </p:txBody>
      </p:sp>
    </p:spTree>
    <p:extLst>
      <p:ext uri="{BB962C8B-B14F-4D97-AF65-F5344CB8AC3E}">
        <p14:creationId xmlns:p14="http://schemas.microsoft.com/office/powerpoint/2010/main" val="25562219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BEB526-7DC7-4983-80C9-E17395F9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Comparable </a:t>
            </a:r>
            <a:r>
              <a:rPr lang="zh-TW" altLang="en-US"/>
              <a:t>與 </a:t>
            </a:r>
            <a:r>
              <a:rPr lang="en-US" altLang="zh-TW"/>
              <a:t>Comparator</a:t>
            </a:r>
            <a:endParaRPr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892990F9-BAB6-438A-AA7A-44D47A274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612"/>
            <a:ext cx="10515600" cy="4709364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  <a:latin typeface="+mj-lt"/>
              </a:rPr>
              <a:t>Comparable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 </a:t>
            </a:r>
            <a:r>
              <a:rPr lang="zh-TW" altLang="en-US">
                <a:latin typeface="+mj-lt"/>
              </a:rPr>
              <a:t>為一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介面</a:t>
            </a:r>
            <a:r>
              <a:rPr lang="zh-TW" altLang="en-US">
                <a:latin typeface="+mj-lt"/>
              </a:rPr>
              <a:t>，表示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可比較的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該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介面</a:t>
            </a:r>
            <a:r>
              <a:rPr lang="zh-TW" altLang="en-US">
                <a:latin typeface="+mj-lt"/>
              </a:rPr>
              <a:t>定義了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compare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To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rPr>
              <a:t>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16BAAC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o)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 方法</a:t>
            </a:r>
            <a:endParaRPr kumimoji="0" lang="en-US" altLang="zh-TW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r>
              <a:rPr lang="zh-TW" altLang="en-US">
                <a:latin typeface="+mj-lt"/>
                <a:cs typeface="JetBrains Mono" panose="02000009000000000000" pitchFamily="49" charset="0"/>
              </a:rPr>
              <a:t>該</a:t>
            </a:r>
            <a:r>
              <a:rPr lang="zh-TW" altLang="en-US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方法回傳值</a:t>
            </a:r>
            <a:r>
              <a:rPr lang="zh-TW" altLang="en-US">
                <a:latin typeface="+mj-lt"/>
                <a:cs typeface="JetBrains Mono" panose="02000009000000000000" pitchFamily="49" charset="0"/>
              </a:rPr>
              <a:t>為</a:t>
            </a:r>
            <a:r>
              <a:rPr lang="zh-TW" altLang="en-US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負整數</a:t>
            </a:r>
            <a:r>
              <a:rPr lang="zh-TW" altLang="en-US">
                <a:latin typeface="+mj-lt"/>
                <a:cs typeface="JetBrains Mono" panose="02000009000000000000" pitchFamily="49" charset="0"/>
              </a:rPr>
              <a:t>時，表示 </a:t>
            </a:r>
            <a:r>
              <a:rPr lang="en-US" altLang="zh-TW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o1 </a:t>
            </a:r>
            <a:r>
              <a:rPr lang="zh-TW" altLang="en-US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小於</a:t>
            </a:r>
            <a:r>
              <a:rPr lang="zh-TW" altLang="en-US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o2</a:t>
            </a:r>
          </a:p>
          <a:p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回傳值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effectLst/>
                <a:latin typeface="+mj-lt"/>
              </a:rPr>
              <a:t>為 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rPr>
              <a:t>0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effectLst/>
                <a:latin typeface="+mj-lt"/>
              </a:rPr>
              <a:t> 時，表示 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o1 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rPr>
              <a:t>等於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o2</a:t>
            </a:r>
          </a:p>
          <a:p>
            <a:r>
              <a:rPr lang="zh-TW" altLang="en-US">
                <a:solidFill>
                  <a:srgbClr val="00B0F0"/>
                </a:solidFill>
                <a:latin typeface="+mj-lt"/>
              </a:rPr>
              <a:t>回傳值</a:t>
            </a:r>
            <a:r>
              <a:rPr lang="zh-TW" altLang="en-US">
                <a:latin typeface="+mj-lt"/>
              </a:rPr>
              <a:t>為</a:t>
            </a:r>
            <a:r>
              <a:rPr lang="zh-TW" altLang="en-US">
                <a:solidFill>
                  <a:srgbClr val="92D050"/>
                </a:solidFill>
                <a:latin typeface="+mj-lt"/>
              </a:rPr>
              <a:t>正整數</a:t>
            </a:r>
            <a:r>
              <a:rPr lang="zh-TW" altLang="en-US">
                <a:latin typeface="+mj-lt"/>
              </a:rPr>
              <a:t>時，表示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o1 </a:t>
            </a:r>
            <a:r>
              <a:rPr lang="zh-TW" altLang="en-US">
                <a:solidFill>
                  <a:srgbClr val="92D050"/>
                </a:solidFill>
                <a:latin typeface="+mj-lt"/>
              </a:rPr>
              <a:t>大於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o2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en-US" altLang="zh-TW">
                <a:solidFill>
                  <a:srgbClr val="FFC000"/>
                </a:solidFill>
                <a:latin typeface="+mj-lt"/>
              </a:rPr>
              <a:t>Comparator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 </a:t>
            </a:r>
            <a:r>
              <a:rPr lang="zh-TW" altLang="en-US">
                <a:latin typeface="+mj-lt"/>
              </a:rPr>
              <a:t>為一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函式介面</a:t>
            </a:r>
            <a:r>
              <a:rPr lang="zh-TW" altLang="en-US">
                <a:latin typeface="+mj-lt"/>
              </a:rPr>
              <a:t>，表示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比較器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該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函式介面</a:t>
            </a:r>
            <a:r>
              <a:rPr lang="zh-TW" altLang="en-US">
                <a:latin typeface="+mj-lt"/>
              </a:rPr>
              <a:t>定義了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compare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rPr>
              <a:t>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16BAAC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o1,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rPr>
              <a:t>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16BAAC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o2)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 方法</a:t>
            </a:r>
            <a:endParaRPr kumimoji="0" lang="en-US" altLang="zh-TW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r>
              <a:rPr lang="zh-TW" altLang="en-US">
                <a:latin typeface="+mj-lt"/>
                <a:cs typeface="JetBrains Mono" panose="02000009000000000000" pitchFamily="49" charset="0"/>
              </a:rPr>
              <a:t>該</a:t>
            </a:r>
            <a:r>
              <a:rPr lang="zh-TW" altLang="en-US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方法回傳值</a:t>
            </a:r>
            <a:r>
              <a:rPr lang="zh-TW" altLang="en-US">
                <a:latin typeface="+mj-lt"/>
                <a:cs typeface="JetBrains Mono" panose="02000009000000000000" pitchFamily="49" charset="0"/>
              </a:rPr>
              <a:t>代表意義與上方的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compare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To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rPr>
              <a:t>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16BAAC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o)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 方法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effectLst/>
                <a:latin typeface="+mj-lt"/>
                <a:cs typeface="JetBrains Mono" panose="02000009000000000000" pitchFamily="49" charset="0"/>
              </a:rPr>
              <a:t>相同</a:t>
            </a:r>
            <a:endParaRPr kumimoji="0" lang="en-US" altLang="zh-TW" b="0" i="0" u="none" strike="noStrike" cap="none" normalizeH="0" baseline="0">
              <a:ln>
                <a:noFill/>
              </a:ln>
              <a:effectLst/>
              <a:latin typeface="+mj-lt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22543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CCE09C-67B8-4A21-B281-DF2B8F84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78" y="0"/>
            <a:ext cx="4801315" cy="1325563"/>
          </a:xfrm>
        </p:spPr>
        <p:txBody>
          <a:bodyPr/>
          <a:lstStyle/>
          <a:p>
            <a:r>
              <a:rPr lang="zh-TW" altLang="en-US"/>
              <a:t>集合框架工具類別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968A75FE-D313-44D7-9324-CC0DC196B49C}"/>
              </a:ext>
            </a:extLst>
          </p:cNvPr>
          <p:cNvGrpSpPr/>
          <p:nvPr/>
        </p:nvGrpSpPr>
        <p:grpSpPr>
          <a:xfrm>
            <a:off x="924578" y="5714326"/>
            <a:ext cx="10372074" cy="769441"/>
            <a:chOff x="322115" y="5996171"/>
            <a:chExt cx="5834300" cy="769441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DD32635C-4ADD-4315-A75D-6EA55ECAD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115" y="5996171"/>
              <a:ext cx="5834300" cy="76944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姓名：蕭亞瑄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姓名：善依純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姓名：善依純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姓名：郭靖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姓名：徐懷豫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姓名：蕭亞瑄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姓名：善依純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姓名：郭靖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姓名：蕭亞瑄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姓名：徐懷豫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F7A576A-585C-4C2C-BA16-78B32AB34ADE}"/>
                </a:ext>
              </a:extLst>
            </p:cNvPr>
            <p:cNvSpPr txBox="1"/>
            <p:nvPr/>
          </p:nvSpPr>
          <p:spPr>
            <a:xfrm>
              <a:off x="5765802" y="6488613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0268C70-5905-489F-8844-E21342425E47}"/>
              </a:ext>
            </a:extLst>
          </p:cNvPr>
          <p:cNvGrpSpPr/>
          <p:nvPr/>
        </p:nvGrpSpPr>
        <p:grpSpPr>
          <a:xfrm>
            <a:off x="924579" y="205126"/>
            <a:ext cx="10372073" cy="5509200"/>
            <a:chOff x="924579" y="205126"/>
            <a:chExt cx="10372073" cy="550920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C56E5ACB-D7ED-495F-AC49-ADA7003E2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5895" y="205126"/>
              <a:ext cx="5570756" cy="55092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Comparable&lt;Person&gt;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compareTo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o)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o.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44E3FA6E-E494-4F27-86D0-9353DCEB8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579" y="1220788"/>
              <a:ext cx="4801314" cy="44935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java.util.ArrayList;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java.util.Collections;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java.util.Comparator;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ArrayList&lt;Person&gt; people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ArrayList&lt;&gt;();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addAll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善依純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蕭亞瑄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郭靖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徐懷豫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 +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Comparator&lt;Person&gt; reversedComp =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reverseOrder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(Person::compareTo);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sort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(people, reversedComp);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.println(people);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binarySearch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徐懷豫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 reversedComp));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shuffle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.println(people);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665B7BF-536C-42AA-9B89-DC7BAD39FE63}"/>
                </a:ext>
              </a:extLst>
            </p:cNvPr>
            <p:cNvSpPr txBox="1"/>
            <p:nvPr/>
          </p:nvSpPr>
          <p:spPr>
            <a:xfrm>
              <a:off x="10605437" y="5344994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E0888544-0958-4B52-88D1-A6C21BF0F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2898" y="209694"/>
              <a:ext cx="443753" cy="434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0774138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D2129-64D2-4F5F-AB97-F7270569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Stream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585BEE-3F86-4ED1-AD6F-0BBA4A71F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1766"/>
            <a:ext cx="10515600" cy="4081834"/>
          </a:xfrm>
        </p:spPr>
        <p:txBody>
          <a:bodyPr>
            <a:noAutofit/>
          </a:bodyPr>
          <a:lstStyle/>
          <a:p>
            <a:r>
              <a:rPr lang="en-US" altLang="zh-TW" sz="2400" kern="120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java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.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util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.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.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是用來對資料進行一連串處理的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介面</a:t>
            </a:r>
            <a:endParaRPr lang="en-US" altLang="zh-TW" sz="2400" kern="1200">
              <a:solidFill>
                <a:srgbClr val="00B0F0"/>
              </a:solidFill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zh-TW" altLang="en-US" sz="2400">
                <a:solidFill>
                  <a:srgbClr val="FFC000"/>
                </a:solidFill>
              </a:rPr>
              <a:t>呼叫</a:t>
            </a:r>
            <a:r>
              <a:rPr lang="zh-TW" altLang="en-US" sz="2400">
                <a:solidFill>
                  <a:srgbClr val="00B0F0"/>
                </a:solidFill>
              </a:rPr>
              <a:t>集合類別</a:t>
            </a:r>
            <a:r>
              <a:rPr lang="zh-TW" altLang="en-US" sz="2400"/>
              <a:t>的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FFC000"/>
                </a:solidFill>
              </a:rPr>
              <a:t>Stream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stream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/>
              <a:t>(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使用 </a:t>
            </a:r>
            <a:r>
              <a:rPr lang="de-DE" altLang="zh-TW" sz="2400">
                <a:solidFill>
                  <a:srgbClr val="00B0F0"/>
                </a:solidFill>
              </a:rPr>
              <a:t>&lt;</a:t>
            </a:r>
            <a:r>
              <a:rPr lang="de-DE" altLang="zh-TW" sz="2400">
                <a:solidFill>
                  <a:srgbClr val="FFFF00"/>
                </a:solidFill>
              </a:rPr>
              <a:t>T</a:t>
            </a:r>
            <a:r>
              <a:rPr lang="de-DE" altLang="zh-TW" sz="2400">
                <a:solidFill>
                  <a:srgbClr val="00B0F0"/>
                </a:solidFill>
              </a:rPr>
              <a:t>&gt; </a:t>
            </a:r>
            <a:r>
              <a:rPr lang="de-DE" altLang="zh-TW" sz="2400">
                <a:solidFill>
                  <a:srgbClr val="FFC000"/>
                </a:solidFill>
              </a:rPr>
              <a:t>Stream</a:t>
            </a:r>
            <a:r>
              <a:rPr lang="de-DE" altLang="zh-TW" sz="2400">
                <a:solidFill>
                  <a:srgbClr val="00B0F0"/>
                </a:solidFill>
              </a:rPr>
              <a:t>&lt;</a:t>
            </a:r>
            <a:r>
              <a:rPr lang="de-DE" altLang="zh-TW" sz="2400">
                <a:solidFill>
                  <a:srgbClr val="FFFF00"/>
                </a:solidFill>
              </a:rPr>
              <a:t>T</a:t>
            </a:r>
            <a:r>
              <a:rPr lang="de-DE" altLang="zh-TW" sz="2400">
                <a:solidFill>
                  <a:srgbClr val="00B0F0"/>
                </a:solidFill>
              </a:rPr>
              <a:t>&gt; </a:t>
            </a:r>
            <a:r>
              <a:rPr lang="de-DE" altLang="zh-TW" sz="2400">
                <a:solidFill>
                  <a:srgbClr val="FFC000"/>
                </a:solidFill>
              </a:rPr>
              <a:t>Arrays</a:t>
            </a:r>
            <a:r>
              <a:rPr lang="de-DE" altLang="zh-TW" sz="2400">
                <a:solidFill>
                  <a:srgbClr val="00B0F0"/>
                </a:solidFill>
              </a:rPr>
              <a:t>.</a:t>
            </a:r>
            <a:r>
              <a:rPr lang="de-DE" altLang="zh-TW" sz="2400">
                <a:solidFill>
                  <a:srgbClr val="92D050"/>
                </a:solidFill>
              </a:rPr>
              <a:t>stream</a:t>
            </a:r>
            <a:r>
              <a:rPr lang="de-DE" altLang="zh-TW" sz="2400">
                <a:solidFill>
                  <a:srgbClr val="00B0F0"/>
                </a:solidFill>
              </a:rPr>
              <a:t>(</a:t>
            </a:r>
            <a:r>
              <a:rPr lang="de-DE" altLang="zh-TW" sz="2400">
                <a:solidFill>
                  <a:srgbClr val="FFFF00"/>
                </a:solidFill>
              </a:rPr>
              <a:t>T</a:t>
            </a:r>
            <a:r>
              <a:rPr lang="de-DE" altLang="zh-TW" sz="2400">
                <a:solidFill>
                  <a:srgbClr val="00B0F0"/>
                </a:solidFill>
              </a:rPr>
              <a:t>[] array)</a:t>
            </a:r>
            <a:r>
              <a:rPr lang="de-DE" altLang="zh-TW" sz="2400"/>
              <a:t>)</a:t>
            </a:r>
            <a:endParaRPr lang="en-US" altLang="zh-TW" sz="2400"/>
          </a:p>
          <a:p>
            <a:r>
              <a:rPr lang="zh-TW" altLang="en-US" sz="2400"/>
              <a:t>就可以取得 </a:t>
            </a:r>
            <a:r>
              <a:rPr lang="en-US" altLang="zh-TW" sz="2400">
                <a:solidFill>
                  <a:srgbClr val="FFC000"/>
                </a:solidFill>
              </a:rPr>
              <a:t>Stream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&gt; 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實作類別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zh-TW" altLang="en-US" sz="2400">
                <a:solidFill>
                  <a:srgbClr val="00B0F0"/>
                </a:solidFill>
              </a:rPr>
              <a:t>來源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zh-TW" altLang="en-US" sz="2400"/>
              <a:t>並進行</a:t>
            </a:r>
            <a:r>
              <a:rPr lang="zh-TW" altLang="en-US" sz="2400">
                <a:solidFill>
                  <a:srgbClr val="00B0F0"/>
                </a:solidFill>
              </a:rPr>
              <a:t>管線操作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下方為部分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公開動態方法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long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count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</a:t>
            </a:r>
            <a:endParaRPr lang="en-US" altLang="zh-TW" sz="2400"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篩選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distinct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 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排除重複元素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)</a:t>
            </a:r>
            <a:endParaRPr lang="en-US" altLang="zh-TW" sz="2400"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filter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Predicate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predicate)</a:t>
            </a:r>
          </a:p>
        </p:txBody>
      </p:sp>
    </p:spTree>
    <p:extLst>
      <p:ext uri="{BB962C8B-B14F-4D97-AF65-F5344CB8AC3E}">
        <p14:creationId xmlns:p14="http://schemas.microsoft.com/office/powerpoint/2010/main" val="558994425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D2129-64D2-4F5F-AB97-F7270569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Stream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585BEE-3F86-4ED1-AD6F-0BBA4A71F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4163"/>
            <a:ext cx="10515600" cy="3687390"/>
          </a:xfrm>
        </p:spPr>
        <p:txBody>
          <a:bodyPr>
            <a:noAutofit/>
          </a:bodyPr>
          <a:lstStyle/>
          <a:p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映射：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fr-FR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map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fr-F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Function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fr-FR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? </a:t>
            </a:r>
            <a:r>
              <a:rPr lang="fr-FR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extends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mapper)</a:t>
            </a:r>
            <a:endParaRPr lang="en-US" altLang="zh-TW" sz="2400">
              <a:solidFill>
                <a:srgbClr val="00B0F0"/>
              </a:solidFill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DoubleStream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mapToDouble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ToDoubleFunction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mapper)</a:t>
            </a: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IntStream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mapToInt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ToIntFunction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mapper)</a:t>
            </a:r>
            <a:endParaRPr lang="en-US" altLang="zh-TW" sz="2400">
              <a:solidFill>
                <a:srgbClr val="00B0F0"/>
              </a:solidFill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LongStream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mapToLong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ToLongFunction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mapper)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排序：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sorted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</a:t>
            </a:r>
            <a:endParaRPr lang="en-US" altLang="zh-TW" sz="2400">
              <a:solidFill>
                <a:srgbClr val="00B0F0"/>
              </a:solidFill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sorted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Comparator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comparator)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2212181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D2129-64D2-4F5F-AB97-F7270569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Stream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585BEE-3F86-4ED1-AD6F-0BBA4A71F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083"/>
            <a:ext cx="10515600" cy="5454182"/>
          </a:xfrm>
        </p:spPr>
        <p:txBody>
          <a:bodyPr>
            <a:noAutofit/>
          </a:bodyPr>
          <a:lstStyle/>
          <a:p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查找：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boolean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allMatch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Predicate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predicate)</a:t>
            </a:r>
            <a:endParaRPr lang="en-US" altLang="zh-TW" sz="2400">
              <a:solidFill>
                <a:srgbClr val="00B0F0"/>
              </a:solidFill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boolean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anyMatch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Predicate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predicate)</a:t>
            </a:r>
          </a:p>
          <a:p>
            <a:r>
              <a:rPr lang="en-US" altLang="zh-TW" sz="2400">
                <a:solidFill>
                  <a:srgbClr val="CF8E6D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b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oolean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noneMatch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Predicate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predicate)</a:t>
            </a:r>
          </a:p>
          <a:p>
            <a:r>
              <a:rPr lang="fr-F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Optional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fr-FR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max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fr-F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Comparator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fr-FR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comparator)</a:t>
            </a:r>
            <a:endParaRPr lang="en-US" altLang="zh-TW" sz="2400">
              <a:solidFill>
                <a:srgbClr val="00B0F0"/>
              </a:solidFill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fr-F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Optional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fr-FR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min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fr-F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Comparator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fr-FR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comparator)</a:t>
            </a: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Optional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findFirst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</a:t>
            </a:r>
            <a:endParaRPr lang="en-US" altLang="zh-TW" sz="2400"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走訪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peek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Consumer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action)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對每個元素操作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)</a:t>
            </a: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Optional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reduce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BinaryOperator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accumulator)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累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操作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)</a:t>
            </a:r>
            <a:endParaRPr lang="en-US" altLang="zh-TW" sz="2400"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reduce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identity, 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BinaryOperator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accumulator) 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累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操作</a:t>
            </a:r>
            <a:r>
              <a:rPr lang="en-US" altLang="zh-TW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)</a:t>
            </a:r>
            <a:endParaRPr lang="en-US" altLang="zh-TW" sz="2400" kern="1200">
              <a:solidFill>
                <a:srgbClr val="00B0F0"/>
              </a:solidFill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void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forEach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Consumer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action)</a:t>
            </a:r>
          </a:p>
        </p:txBody>
      </p:sp>
    </p:spTree>
    <p:extLst>
      <p:ext uri="{BB962C8B-B14F-4D97-AF65-F5344CB8AC3E}">
        <p14:creationId xmlns:p14="http://schemas.microsoft.com/office/powerpoint/2010/main" val="1785508988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855644-6ECD-4BA1-90AE-51FD763F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Stream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BDF6D4-F483-4241-BE63-ADAB51DCA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271"/>
            <a:ext cx="10515600" cy="5133882"/>
          </a:xfrm>
        </p:spPr>
        <p:txBody>
          <a:bodyPr>
            <a:normAutofit/>
          </a:bodyPr>
          <a:lstStyle/>
          <a:p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蒐集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pt-BR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collect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pt-B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Supplier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supplier,</a:t>
            </a:r>
          </a:p>
          <a:p>
            <a:r>
              <a:rPr lang="zh-TW" altLang="en-US" sz="2400">
                <a:solidFill>
                  <a:srgbClr val="00B0F0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             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pt-B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BiConsumer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? </a:t>
            </a:r>
            <a:r>
              <a:rPr lang="pt-BR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accumulator,</a:t>
            </a:r>
          </a:p>
          <a:p>
            <a:r>
              <a:rPr lang="zh-TW" altLang="en-US" sz="2400">
                <a:solidFill>
                  <a:srgbClr val="00B0F0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             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pt-B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BiConsumer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combiner)</a:t>
            </a:r>
          </a:p>
          <a:p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A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collect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Collector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A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collector)</a:t>
            </a: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List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toList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</a:t>
            </a:r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、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Object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[]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toArray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</a:t>
            </a:r>
          </a:p>
          <a:p>
            <a:endParaRPr lang="en-US" altLang="zh-TW" sz="2400">
              <a:solidFill>
                <a:srgbClr val="FFC000"/>
              </a:solidFill>
            </a:endParaRPr>
          </a:p>
          <a:p>
            <a:r>
              <a:rPr lang="en-US" altLang="zh-TW" sz="2400">
                <a:solidFill>
                  <a:srgbClr val="FFC000"/>
                </a:solidFill>
              </a:rPr>
              <a:t>Stream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zh-TW" altLang="en-US" sz="2400">
                <a:solidFill>
                  <a:srgbClr val="00B0F0"/>
                </a:solidFill>
              </a:rPr>
              <a:t> 方法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FFC000"/>
                </a:solidFill>
              </a:rPr>
              <a:t>鏈式呼叫</a:t>
            </a:r>
            <a:endParaRPr lang="en-US" altLang="zh-TW" sz="2400">
              <a:solidFill>
                <a:srgbClr val="FFC000"/>
              </a:solidFill>
            </a:endParaRPr>
          </a:p>
          <a:p>
            <a:r>
              <a:rPr lang="zh-TW" altLang="en-US" sz="2400"/>
              <a:t>最後一個</a:t>
            </a:r>
            <a:r>
              <a:rPr lang="zh-TW" altLang="en-US" sz="2400">
                <a:solidFill>
                  <a:srgbClr val="FFC000"/>
                </a:solidFill>
              </a:rPr>
              <a:t>呼叫</a:t>
            </a:r>
            <a:r>
              <a:rPr lang="zh-TW" altLang="en-US" sz="2400"/>
              <a:t>一定要是不返回 </a:t>
            </a:r>
            <a:r>
              <a:rPr lang="en-US" altLang="zh-TW" sz="2400">
                <a:solidFill>
                  <a:srgbClr val="FFC000"/>
                </a:solidFill>
              </a:rPr>
              <a:t>Stream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zh-TW" altLang="en-US" sz="2400">
                <a:solidFill>
                  <a:srgbClr val="00B0F0"/>
                </a:solidFill>
              </a:rPr>
              <a:t>終端方法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</a:p>
          <a:p>
            <a:r>
              <a:rPr lang="zh-TW" altLang="en-US" sz="2400"/>
              <a:t>否則前面</a:t>
            </a:r>
            <a:r>
              <a:rPr lang="zh-TW" altLang="en-US" sz="2400">
                <a:solidFill>
                  <a:srgbClr val="FFC000"/>
                </a:solidFill>
              </a:rPr>
              <a:t>呼叫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zh-TW" altLang="en-US" sz="2400">
                <a:solidFill>
                  <a:srgbClr val="00B0F0"/>
                </a:solidFill>
              </a:rPr>
              <a:t>中介操作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zh-TW" altLang="en-US" sz="2400"/>
              <a:t>皆不會實際執行</a:t>
            </a:r>
            <a:endParaRPr lang="en-US" altLang="zh-TW" sz="2400"/>
          </a:p>
          <a:p>
            <a:r>
              <a:rPr lang="zh-TW" altLang="en-US" sz="2400"/>
              <a:t>許多</a:t>
            </a:r>
            <a:r>
              <a:rPr lang="zh-TW" altLang="en-US" sz="2400">
                <a:solidFill>
                  <a:srgbClr val="00B0F0"/>
                </a:solidFill>
              </a:rPr>
              <a:t>資料類別</a:t>
            </a:r>
            <a:r>
              <a:rPr lang="zh-TW" altLang="en-US" sz="2400"/>
              <a:t>都支援使用 </a:t>
            </a:r>
            <a:r>
              <a:rPr lang="en-US" altLang="zh-TW" sz="2400">
                <a:solidFill>
                  <a:srgbClr val="FFC000"/>
                </a:solidFill>
              </a:rPr>
              <a:t>Stream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zh-TW" altLang="en-US" sz="2400"/>
              <a:t>，如：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、</a:t>
            </a:r>
            <a:r>
              <a:rPr lang="zh-TW" altLang="en-US" sz="2400">
                <a:solidFill>
                  <a:srgbClr val="00B0F0"/>
                </a:solidFill>
              </a:rPr>
              <a:t>集合框架</a:t>
            </a:r>
            <a:r>
              <a:rPr lang="zh-TW" altLang="en-US" sz="2400"/>
              <a:t>等</a:t>
            </a: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784782599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62F977-6432-44B2-960C-1F35D2FB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Stream</a:t>
            </a:r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8F9AA2C-849F-4014-BAC6-29DF614F2E45}"/>
              </a:ext>
            </a:extLst>
          </p:cNvPr>
          <p:cNvGrpSpPr/>
          <p:nvPr/>
        </p:nvGrpSpPr>
        <p:grpSpPr>
          <a:xfrm>
            <a:off x="911513" y="1529789"/>
            <a:ext cx="10442287" cy="4801314"/>
            <a:chOff x="795505" y="1798730"/>
            <a:chExt cx="10442287" cy="4801314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269680F-8484-4F75-B980-4379C3909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505" y="1798730"/>
              <a:ext cx="10442282" cy="480131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java.util.ArrayList;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ArrayList&lt;String&gt; arrayList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ArrayList&lt;&gt;();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(scanner.hasNext()) arrayList.add(scanner.next());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.println(arrayList.stream().reduce(String::concat).orElse(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.println(arrayList.stream()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.map((str) -&gt; Character.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toUpperCase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(str.charAt(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)))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.&lt;StringBuilder&gt;collect(StringBuilder::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StringBuilder::append,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StringBuilder::append)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ADCF0DA-3073-44AE-8F45-F823FF765EBA}"/>
                </a:ext>
              </a:extLst>
            </p:cNvPr>
            <p:cNvSpPr txBox="1"/>
            <p:nvPr/>
          </p:nvSpPr>
          <p:spPr>
            <a:xfrm>
              <a:off x="10546577" y="6230712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BB0273CE-B168-4D73-A8DE-D3C1F021F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4038" y="3114163"/>
              <a:ext cx="443753" cy="434106"/>
            </a:xfrm>
            <a:prstGeom prst="rect">
              <a:avLst/>
            </a:prstGeom>
          </p:spPr>
        </p:pic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41680413-6F5C-44C3-A095-1B8A5B2EA221}"/>
              </a:ext>
            </a:extLst>
          </p:cNvPr>
          <p:cNvGrpSpPr/>
          <p:nvPr/>
        </p:nvGrpSpPr>
        <p:grpSpPr>
          <a:xfrm>
            <a:off x="8157348" y="1529789"/>
            <a:ext cx="3196450" cy="1200329"/>
            <a:chOff x="4153732" y="5780729"/>
            <a:chExt cx="1798006" cy="1200329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A2EE97D5-80BC-4249-A223-3D568BDA0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3732" y="5780729"/>
              <a:ext cx="1798005" cy="1200329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as SOON as POSSABLE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^D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asSOONasPOSSABLE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ASAP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527857E9-DC4D-4884-ADA0-6567E318AB9D}"/>
                </a:ext>
              </a:extLst>
            </p:cNvPr>
            <p:cNvSpPr txBox="1"/>
            <p:nvPr/>
          </p:nvSpPr>
          <p:spPr>
            <a:xfrm>
              <a:off x="5406035" y="6642504"/>
              <a:ext cx="5457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console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230709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A6E41E-B2D3-41CC-9CC7-C78BCB136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陣列排序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29031C86-3D09-40C1-A3B6-D6631D7A7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236"/>
            <a:ext cx="10515600" cy="5115952"/>
          </a:xfrm>
        </p:spPr>
        <p:txBody>
          <a:bodyPr>
            <a:normAutofit/>
          </a:bodyPr>
          <a:lstStyle/>
          <a:p>
            <a:r>
              <a:rPr lang="zh-TW" altLang="en-US" sz="2800"/>
              <a:t>之前有介紹過</a:t>
            </a:r>
            <a:r>
              <a:rPr lang="zh-TW" altLang="en-US"/>
              <a:t>，</a:t>
            </a:r>
            <a:r>
              <a:rPr lang="zh-TW" altLang="en-US" sz="2800"/>
              <a:t>要</a:t>
            </a:r>
            <a:r>
              <a:rPr lang="zh-TW" altLang="en-US" sz="2800">
                <a:solidFill>
                  <a:srgbClr val="FFC000"/>
                </a:solidFill>
              </a:rPr>
              <a:t>排序</a:t>
            </a:r>
            <a:r>
              <a:rPr lang="zh-TW" altLang="en-US" sz="2800">
                <a:solidFill>
                  <a:srgbClr val="00B0F0"/>
                </a:solidFill>
              </a:rPr>
              <a:t>陣列</a:t>
            </a:r>
            <a:r>
              <a:rPr lang="zh-TW" altLang="en-US" sz="2800"/>
              <a:t>可以使用</a:t>
            </a:r>
            <a:endParaRPr lang="en-US" altLang="zh-TW" sz="2800"/>
          </a:p>
          <a:p>
            <a:r>
              <a:rPr lang="en-US" altLang="zh-TW" sz="2800">
                <a:solidFill>
                  <a:srgbClr val="00B050"/>
                </a:solidFill>
              </a:rPr>
              <a:t>java</a:t>
            </a:r>
            <a:r>
              <a:rPr lang="en-US" altLang="zh-TW" sz="2800">
                <a:solidFill>
                  <a:srgbClr val="00B0F0"/>
                </a:solidFill>
              </a:rPr>
              <a:t>.</a:t>
            </a:r>
            <a:r>
              <a:rPr lang="en-US" altLang="zh-TW" sz="2800">
                <a:solidFill>
                  <a:srgbClr val="FFFF00"/>
                </a:solidFill>
              </a:rPr>
              <a:t>util</a:t>
            </a:r>
            <a:r>
              <a:rPr lang="en-US" altLang="zh-TW" sz="2800">
                <a:solidFill>
                  <a:srgbClr val="00B0F0"/>
                </a:solidFill>
              </a:rPr>
              <a:t>.</a:t>
            </a:r>
            <a:r>
              <a:rPr lang="en-US" altLang="zh-TW" sz="2800">
                <a:solidFill>
                  <a:srgbClr val="FFC000"/>
                </a:solidFill>
              </a:rPr>
              <a:t>Arrays</a:t>
            </a:r>
            <a:r>
              <a:rPr lang="zh-TW" altLang="en-US" sz="2800">
                <a:solidFill>
                  <a:srgbClr val="FFC000"/>
                </a:solidFill>
              </a:rPr>
              <a:t> 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公開靜態方法 </a:t>
            </a:r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sort</a:t>
            </a:r>
            <a:r>
              <a:rPr lang="en-US" altLang="zh-TW" sz="2800">
                <a:solidFill>
                  <a:srgbClr val="00B0F0"/>
                </a:solidFill>
              </a:rPr>
              <a:t>(array)</a:t>
            </a:r>
          </a:p>
          <a:p>
            <a:r>
              <a:rPr lang="zh-TW" altLang="en-US"/>
              <a:t>但使用這個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的前提是 </a:t>
            </a:r>
            <a:r>
              <a:rPr lang="en-US" altLang="zh-TW">
                <a:solidFill>
                  <a:srgbClr val="00B0F0"/>
                </a:solidFill>
              </a:rPr>
              <a:t>array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/>
              <a:t>須為</a:t>
            </a:r>
            <a:r>
              <a:rPr lang="zh-TW" altLang="en-US">
                <a:solidFill>
                  <a:srgbClr val="00B0F0"/>
                </a:solidFill>
              </a:rPr>
              <a:t>基本資料型別陣列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/>
              <a:t>或是</a:t>
            </a:r>
            <a:r>
              <a:rPr lang="zh-TW" altLang="en-US" sz="2800">
                <a:solidFill>
                  <a:srgbClr val="92D050"/>
                </a:solidFill>
              </a:rPr>
              <a:t> </a:t>
            </a:r>
            <a:r>
              <a:rPr lang="en-US" altLang="zh-TW" sz="2800">
                <a:solidFill>
                  <a:srgbClr val="00B0F0"/>
                </a:solidFill>
              </a:rPr>
              <a:t>array</a:t>
            </a:r>
            <a:r>
              <a:rPr lang="en-US" altLang="zh-TW" sz="2800">
                <a:solidFill>
                  <a:srgbClr val="92D050"/>
                </a:solidFill>
              </a:rPr>
              <a:t> </a:t>
            </a:r>
            <a:r>
              <a:rPr lang="zh-TW" altLang="en-US" sz="2800"/>
              <a:t>的所有</a:t>
            </a:r>
            <a:r>
              <a:rPr lang="zh-TW" altLang="en-US" sz="2800">
                <a:solidFill>
                  <a:srgbClr val="00B0F0"/>
                </a:solidFill>
              </a:rPr>
              <a:t>元素</a:t>
            </a:r>
            <a:r>
              <a:rPr lang="zh-TW" altLang="en-US" sz="2800"/>
              <a:t>皆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 sz="2800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  <a:latin typeface="+mj-lt"/>
              </a:rPr>
              <a:t>Comparable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介面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若想對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元素</a:t>
            </a:r>
            <a:r>
              <a:rPr lang="zh-TW" altLang="en-US">
                <a:latin typeface="+mj-lt"/>
              </a:rPr>
              <a:t>沒有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實作</a:t>
            </a:r>
            <a:r>
              <a:rPr lang="zh-TW" altLang="en-US">
                <a:latin typeface="+mj-lt"/>
              </a:rPr>
              <a:t> </a:t>
            </a:r>
            <a:r>
              <a:rPr lang="en-US" altLang="zh-TW">
                <a:solidFill>
                  <a:srgbClr val="FFC000"/>
                </a:solidFill>
                <a:latin typeface="+mj-lt"/>
              </a:rPr>
              <a:t>Comparable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介面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陣列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排序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或是不想依照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元素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實作</a:t>
            </a:r>
            <a:r>
              <a:rPr lang="zh-TW" altLang="en-US">
                <a:latin typeface="+mj-lt"/>
              </a:rPr>
              <a:t> </a:t>
            </a:r>
            <a:r>
              <a:rPr lang="en-US" altLang="zh-TW">
                <a:solidFill>
                  <a:srgbClr val="FFC000"/>
                </a:solidFill>
                <a:latin typeface="+mj-lt"/>
              </a:rPr>
              <a:t>Comparable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介面</a:t>
            </a:r>
            <a:r>
              <a:rPr lang="zh-TW" altLang="en-US">
                <a:latin typeface="+mj-lt"/>
              </a:rPr>
              <a:t>的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方法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+mj-lt"/>
                <a:cs typeface="JetBrains Mono" panose="02000009000000000000" pitchFamily="49" charset="0"/>
              </a:rPr>
              <a:t>排序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 sz="2800">
                <a:latin typeface="+mj-lt"/>
              </a:rPr>
              <a:t>可以使用</a:t>
            </a:r>
            <a:r>
              <a:rPr lang="zh-TW" altLang="en-US" sz="2800">
                <a:solidFill>
                  <a:srgbClr val="00B0F0"/>
                </a:solidFill>
              </a:rPr>
              <a:t>公開靜態方法</a:t>
            </a:r>
            <a:r>
              <a:rPr lang="zh-TW" altLang="en-US"/>
              <a:t>來進行</a:t>
            </a:r>
            <a:r>
              <a:rPr lang="zh-TW" altLang="en-US">
                <a:solidFill>
                  <a:srgbClr val="00B0F0"/>
                </a:solidFill>
              </a:rPr>
              <a:t>自定義排序</a:t>
            </a:r>
            <a:r>
              <a:rPr lang="zh-TW" altLang="en-US"/>
              <a:t>：</a:t>
            </a:r>
            <a:endParaRPr lang="en-US" altLang="zh-TW" sz="2800"/>
          </a:p>
          <a:p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</a:t>
            </a:r>
            <a:r>
              <a:rPr lang="zh-TW" altLang="en-US" sz="280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sort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en-US" altLang="zh-TW" sz="2800">
                <a:solidFill>
                  <a:srgbClr val="FFFF00"/>
                </a:solidFill>
              </a:rPr>
              <a:t>T</a:t>
            </a:r>
            <a:r>
              <a:rPr lang="en-US" altLang="zh-TW" sz="2800">
                <a:solidFill>
                  <a:srgbClr val="00B0F0"/>
                </a:solidFill>
              </a:rPr>
              <a:t>[] a,</a:t>
            </a:r>
            <a:r>
              <a:rPr lang="en-US" altLang="zh-TW">
                <a:solidFill>
                  <a:srgbClr val="FFC000"/>
                </a:solidFill>
                <a:latin typeface="+mj-lt"/>
              </a:rPr>
              <a:t> Comparator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&lt;?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super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 c</a:t>
            </a:r>
            <a:r>
              <a:rPr lang="en-US" altLang="zh-TW" sz="2800">
                <a:solidFill>
                  <a:srgbClr val="00B0F0"/>
                </a:solidFill>
              </a:rPr>
              <a:t>)</a:t>
            </a:r>
          </a:p>
          <a:p>
            <a:r>
              <a:rPr lang="zh-TW" altLang="en-US"/>
              <a:t>在使用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搜尋時須使用同個</a:t>
            </a:r>
            <a:r>
              <a:rPr lang="zh-TW" altLang="en-US">
                <a:solidFill>
                  <a:srgbClr val="00B0F0"/>
                </a:solidFill>
              </a:rPr>
              <a:t>比較器：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 sz="2400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&gt;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binarySearch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[] a,</a:t>
            </a:r>
            <a:r>
              <a:rPr lang="en-US" altLang="zh-TW" sz="2400">
                <a:solidFill>
                  <a:srgbClr val="FFC00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 sz="2400">
                <a:solidFill>
                  <a:srgbClr val="FFC00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key, </a:t>
            </a:r>
            <a:r>
              <a:rPr lang="en-US" altLang="zh-TW" sz="2400">
                <a:solidFill>
                  <a:srgbClr val="FFC000"/>
                </a:solidFill>
                <a:latin typeface="+mj-lt"/>
              </a:rPr>
              <a:t>Comparator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&lt;? </a:t>
            </a:r>
            <a:r>
              <a:rPr lang="en-US" altLang="zh-TW" sz="2400">
                <a:solidFill>
                  <a:srgbClr val="CF8E6D"/>
                </a:solidFill>
                <a:latin typeface="+mj-lt"/>
              </a:rPr>
              <a:t>super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&gt; c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696624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A59881-08D6-4870-B8C0-8F05B256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陣列排序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8850517F-2C96-4E70-B142-49E30A4AB043}"/>
              </a:ext>
            </a:extLst>
          </p:cNvPr>
          <p:cNvGrpSpPr/>
          <p:nvPr/>
        </p:nvGrpSpPr>
        <p:grpSpPr>
          <a:xfrm>
            <a:off x="638082" y="1554084"/>
            <a:ext cx="10991859" cy="4189165"/>
            <a:chOff x="638082" y="1679590"/>
            <a:chExt cx="10991859" cy="418916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9896659-CCE8-4379-8680-6012A1E8E5ED}"/>
                </a:ext>
              </a:extLst>
            </p:cNvPr>
            <p:cNvSpPr/>
            <p:nvPr/>
          </p:nvSpPr>
          <p:spPr>
            <a:xfrm>
              <a:off x="638082" y="5649908"/>
              <a:ext cx="5352743" cy="21309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2CBE711-4D82-4D37-8649-0C5653780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0829" y="1682994"/>
              <a:ext cx="5634876" cy="41857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Comparable&lt;Person&gt;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compareTo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o)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o.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6A99E01B-6C53-4EA5-BA1D-19BAC80C4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082" y="1679590"/>
              <a:ext cx="5352747" cy="39703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Main8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Person[] people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Person[]{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善依純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蕭亞瑄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郭靖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徐懷豫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sort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sort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(people, (person1, person2) -&gt;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person2.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4C5B813C-B815-4C0C-8243-51338135BF52}"/>
                </a:ext>
              </a:extLst>
            </p:cNvPr>
            <p:cNvSpPr txBox="1"/>
            <p:nvPr/>
          </p:nvSpPr>
          <p:spPr>
            <a:xfrm>
              <a:off x="10938725" y="549366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D97D7F3A-7B90-4D74-BE8F-5D56BFA01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1041" y="1685828"/>
              <a:ext cx="538900" cy="527184"/>
            </a:xfrm>
            <a:prstGeom prst="rect">
              <a:avLst/>
            </a:prstGeom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3CEAA1AB-5A5B-4C6F-AC00-130058728CFB}"/>
              </a:ext>
            </a:extLst>
          </p:cNvPr>
          <p:cNvGrpSpPr/>
          <p:nvPr/>
        </p:nvGrpSpPr>
        <p:grpSpPr>
          <a:xfrm>
            <a:off x="638082" y="5737493"/>
            <a:ext cx="10987623" cy="523220"/>
            <a:chOff x="-228809" y="6119282"/>
            <a:chExt cx="6180547" cy="523220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8D694DC3-8C8F-4760-BF86-5A9BABB97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8809" y="6119282"/>
              <a:ext cx="6180545" cy="52322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姓名：蕭亞瑄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姓名：徐懷豫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姓名：郭靖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姓名：善依純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姓名：善依純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姓名：郭靖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姓名：徐懷豫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姓名：蕭亞瑄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10]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DFE57F6-0EF4-494E-B3BE-8827655D7C69}"/>
                </a:ext>
              </a:extLst>
            </p:cNvPr>
            <p:cNvSpPr txBox="1"/>
            <p:nvPr/>
          </p:nvSpPr>
          <p:spPr>
            <a:xfrm>
              <a:off x="5561125" y="6365503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341720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C04130-361E-48FD-9701-CB076F245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函式介面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C0D8648-3101-4C29-BD76-57D6437F2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7647"/>
            <a:ext cx="10515600" cy="4727294"/>
          </a:xfrm>
        </p:spPr>
        <p:txBody>
          <a:bodyPr>
            <a:normAutofit/>
          </a:bodyPr>
          <a:lstStyle/>
          <a:p>
            <a:r>
              <a:rPr lang="en-US" altLang="zh-TW"/>
              <a:t>Java </a:t>
            </a:r>
            <a:r>
              <a:rPr lang="zh-TW" altLang="en-US"/>
              <a:t>還提供許多定義好的</a:t>
            </a:r>
            <a:r>
              <a:rPr lang="zh-TW" altLang="en-US">
                <a:solidFill>
                  <a:srgbClr val="00B0F0"/>
                </a:solidFill>
              </a:rPr>
              <a:t>函式介面</a:t>
            </a:r>
            <a:r>
              <a:rPr lang="zh-TW" altLang="en-US"/>
              <a:t>可以使用</a:t>
            </a:r>
            <a:endParaRPr lang="en-US" altLang="zh-TW"/>
          </a:p>
          <a:p>
            <a:r>
              <a:rPr lang="zh-TW" altLang="en-US"/>
              <a:t>大部分位於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function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下，常見的有：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Supplier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生產者</a:t>
            </a:r>
            <a:r>
              <a:rPr lang="zh-TW" altLang="en-US"/>
              <a:t>，不接收、返回 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Consumer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消費者</a:t>
            </a:r>
            <a:r>
              <a:rPr lang="zh-TW" altLang="en-US"/>
              <a:t>，接收 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zh-TW" altLang="en-US"/>
              <a:t>、不返回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Function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R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，接收 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zh-TW" altLang="en-US"/>
              <a:t>、返回 </a:t>
            </a:r>
            <a:r>
              <a:rPr lang="en-US" altLang="zh-TW">
                <a:solidFill>
                  <a:srgbClr val="FFFF00"/>
                </a:solidFill>
              </a:rPr>
              <a:t>R</a:t>
            </a:r>
            <a:r>
              <a:rPr lang="zh-TW" altLang="en-US"/>
              <a:t> 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Predicate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述詞</a:t>
            </a:r>
            <a:r>
              <a:rPr lang="zh-TW" altLang="en-US"/>
              <a:t>，接收 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zh-TW" altLang="en-US"/>
              <a:t>、返回 </a:t>
            </a:r>
            <a:r>
              <a:rPr lang="en-US" altLang="zh-TW">
                <a:solidFill>
                  <a:srgbClr val="CF8E6D"/>
                </a:solidFill>
              </a:rPr>
              <a:t>Boolean</a:t>
            </a:r>
          </a:p>
          <a:p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Runnable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可執行函式</a:t>
            </a:r>
            <a:r>
              <a:rPr lang="zh-TW" altLang="en-US"/>
              <a:t>，不接收、不返回</a:t>
            </a:r>
            <a:endParaRPr lang="en-US" altLang="zh-TW"/>
          </a:p>
          <a:p>
            <a:r>
              <a:rPr lang="zh-TW" altLang="en-US"/>
              <a:t>以及可以接收兩個值的變種，如：</a:t>
            </a:r>
            <a:r>
              <a:rPr lang="en-US" altLang="zh-TW">
                <a:solidFill>
                  <a:srgbClr val="FFC000"/>
                </a:solidFill>
              </a:rPr>
              <a:t>BiConsumer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U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  <a:p>
            <a:r>
              <a:rPr lang="zh-TW" altLang="en-US"/>
              <a:t>還有許多不使用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而是固定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的變種，如 </a:t>
            </a:r>
            <a:r>
              <a:rPr lang="en-US" altLang="zh-TW">
                <a:solidFill>
                  <a:srgbClr val="FFC000"/>
                </a:solidFill>
              </a:rPr>
              <a:t>IntConsumer</a:t>
            </a:r>
          </a:p>
        </p:txBody>
      </p:sp>
    </p:spTree>
    <p:extLst>
      <p:ext uri="{BB962C8B-B14F-4D97-AF65-F5344CB8AC3E}">
        <p14:creationId xmlns:p14="http://schemas.microsoft.com/office/powerpoint/2010/main" val="391299209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7858D-DE44-4D1E-8EE5-F7885589B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Optional</a:t>
            </a:r>
            <a:endParaRPr lang="zh-TW" altLang="en-US"/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C22BC582-4FF4-4D96-AC9C-B4069D26E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41" y="2023129"/>
            <a:ext cx="11044518" cy="3956330"/>
          </a:xfrm>
        </p:spPr>
        <p:txBody>
          <a:bodyPr>
            <a:noAutofit/>
          </a:bodyPr>
          <a:lstStyle/>
          <a:p>
            <a:r>
              <a:rPr lang="en-US" altLang="zh-TW" sz="2200">
                <a:solidFill>
                  <a:srgbClr val="00B050"/>
                </a:solidFill>
              </a:rPr>
              <a:t>java</a:t>
            </a:r>
            <a:r>
              <a:rPr lang="en-US" altLang="zh-TW" sz="2200">
                <a:solidFill>
                  <a:srgbClr val="00B0F0"/>
                </a:solidFill>
              </a:rPr>
              <a:t>.</a:t>
            </a:r>
            <a:r>
              <a:rPr lang="en-US" altLang="zh-TW" sz="2200">
                <a:solidFill>
                  <a:srgbClr val="FFFF00"/>
                </a:solidFill>
              </a:rPr>
              <a:t>util</a:t>
            </a:r>
            <a:r>
              <a:rPr lang="en-US" altLang="zh-TW" sz="2200">
                <a:solidFill>
                  <a:srgbClr val="00B0F0"/>
                </a:solidFill>
              </a:rPr>
              <a:t>.</a:t>
            </a:r>
            <a:r>
              <a:rPr lang="en-US" altLang="zh-TW" sz="2200">
                <a:solidFill>
                  <a:srgbClr val="FFC000"/>
                </a:solidFill>
              </a:rPr>
              <a:t>Optional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/>
              <a:t> 是專門用來進行</a:t>
            </a:r>
            <a:r>
              <a:rPr lang="zh-TW" altLang="en-US" sz="2200">
                <a:solidFill>
                  <a:srgbClr val="00B0F0"/>
                </a:solidFill>
              </a:rPr>
              <a:t>空值處理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類別</a:t>
            </a:r>
            <a:r>
              <a:rPr lang="zh-TW" altLang="en-US" sz="2200"/>
              <a:t>，下方為部分</a:t>
            </a:r>
            <a:r>
              <a:rPr lang="zh-TW" altLang="en-US" sz="2200">
                <a:solidFill>
                  <a:srgbClr val="00B0F0"/>
                </a:solidFill>
              </a:rPr>
              <a:t>公開方法：</a:t>
            </a:r>
            <a:endParaRPr lang="en-US" altLang="zh-TW" sz="2200">
              <a:solidFill>
                <a:srgbClr val="00B0F0"/>
              </a:solidFill>
            </a:endParaRPr>
          </a:p>
          <a:p>
            <a:r>
              <a:rPr lang="en-US" altLang="zh-TW" sz="2200">
                <a:solidFill>
                  <a:srgbClr val="CF8E6D"/>
                </a:solidFill>
              </a:rPr>
              <a:t>static</a:t>
            </a:r>
            <a:r>
              <a:rPr lang="en-US" altLang="zh-TW" sz="2200">
                <a:solidFill>
                  <a:srgbClr val="00B0F0"/>
                </a:solidFill>
              </a:rPr>
              <a:t> 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en-US" altLang="zh-TW" sz="2200">
                <a:solidFill>
                  <a:srgbClr val="FFC000"/>
                </a:solidFill>
              </a:rPr>
              <a:t>Optional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empty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CF8E6D"/>
                </a:solidFill>
              </a:rPr>
              <a:t>static</a:t>
            </a:r>
            <a:r>
              <a:rPr lang="en-US" altLang="zh-TW" sz="2200">
                <a:solidFill>
                  <a:srgbClr val="00B0F0"/>
                </a:solidFill>
              </a:rPr>
              <a:t> 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en-US" altLang="zh-TW" sz="2200">
                <a:solidFill>
                  <a:srgbClr val="FFC000"/>
                </a:solidFill>
              </a:rPr>
              <a:t>Optional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of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 value)</a:t>
            </a:r>
          </a:p>
          <a:p>
            <a:r>
              <a:rPr lang="fr-FR" altLang="zh-TW" sz="2200">
                <a:solidFill>
                  <a:srgbClr val="CF8E6D"/>
                </a:solidFill>
              </a:rPr>
              <a:t>static</a:t>
            </a:r>
            <a:r>
              <a:rPr lang="fr-FR" altLang="zh-TW" sz="2200">
                <a:solidFill>
                  <a:srgbClr val="00B0F0"/>
                </a:solidFill>
              </a:rPr>
              <a:t> &lt;</a:t>
            </a:r>
            <a:r>
              <a:rPr lang="fr-FR" altLang="zh-TW" sz="2200">
                <a:solidFill>
                  <a:srgbClr val="FFFF00"/>
                </a:solidFill>
              </a:rPr>
              <a:t>T</a:t>
            </a:r>
            <a:r>
              <a:rPr lang="fr-FR" altLang="zh-TW" sz="2200">
                <a:solidFill>
                  <a:srgbClr val="00B0F0"/>
                </a:solidFill>
              </a:rPr>
              <a:t>&gt; </a:t>
            </a:r>
            <a:r>
              <a:rPr lang="fr-FR" altLang="zh-TW" sz="2200">
                <a:solidFill>
                  <a:srgbClr val="FFC000"/>
                </a:solidFill>
              </a:rPr>
              <a:t>Optional</a:t>
            </a:r>
            <a:r>
              <a:rPr lang="fr-FR" altLang="zh-TW" sz="2200">
                <a:solidFill>
                  <a:srgbClr val="00B0F0"/>
                </a:solidFill>
              </a:rPr>
              <a:t>&lt;</a:t>
            </a:r>
            <a:r>
              <a:rPr lang="fr-FR" altLang="zh-TW" sz="2200">
                <a:solidFill>
                  <a:srgbClr val="FFFF00"/>
                </a:solidFill>
              </a:rPr>
              <a:t>T</a:t>
            </a:r>
            <a:r>
              <a:rPr lang="fr-FR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fr-FR" altLang="zh-TW" sz="2200">
                <a:solidFill>
                  <a:srgbClr val="92D050"/>
                </a:solidFill>
              </a:rPr>
              <a:t>ofNullable</a:t>
            </a:r>
            <a:r>
              <a:rPr lang="fr-FR" altLang="zh-TW" sz="2200">
                <a:solidFill>
                  <a:srgbClr val="00B0F0"/>
                </a:solidFill>
              </a:rPr>
              <a:t>(</a:t>
            </a:r>
            <a:r>
              <a:rPr lang="fr-FR" altLang="zh-TW" sz="2200">
                <a:solidFill>
                  <a:srgbClr val="FFFF00"/>
                </a:solidFill>
              </a:rPr>
              <a:t>T</a:t>
            </a:r>
            <a:r>
              <a:rPr lang="fr-FR" altLang="zh-TW" sz="2200">
                <a:solidFill>
                  <a:srgbClr val="00B0F0"/>
                </a:solidFill>
              </a:rPr>
              <a:t> value)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boolean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isPresent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CF8E6D"/>
                </a:solidFill>
              </a:rPr>
              <a:t>boolean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isEmpty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200">
                <a:solidFill>
                  <a:srgbClr val="FFC000"/>
                </a:solidFill>
              </a:rPr>
              <a:t>Optional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filter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Predicate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 predicate)</a:t>
            </a:r>
          </a:p>
          <a:p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get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orElse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 other)</a:t>
            </a:r>
            <a:r>
              <a:rPr lang="zh-TW" altLang="en-US" sz="2200"/>
              <a:t>、</a:t>
            </a:r>
            <a:r>
              <a:rPr lang="fr-FR" altLang="zh-TW" sz="2200">
                <a:solidFill>
                  <a:srgbClr val="FFFF00"/>
                </a:solidFill>
              </a:rPr>
              <a:t>T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fr-FR" altLang="zh-TW" sz="2200">
                <a:solidFill>
                  <a:srgbClr val="92D050"/>
                </a:solidFill>
              </a:rPr>
              <a:t>orElseGet</a:t>
            </a:r>
            <a:r>
              <a:rPr lang="fr-FR" altLang="zh-TW" sz="2200">
                <a:solidFill>
                  <a:srgbClr val="00B0F0"/>
                </a:solidFill>
              </a:rPr>
              <a:t>(</a:t>
            </a:r>
            <a:r>
              <a:rPr lang="fr-FR" altLang="zh-TW" sz="2200">
                <a:solidFill>
                  <a:srgbClr val="FFC000"/>
                </a:solidFill>
              </a:rPr>
              <a:t>Supplier</a:t>
            </a:r>
            <a:r>
              <a:rPr lang="fr-FR" altLang="zh-TW" sz="2200">
                <a:solidFill>
                  <a:srgbClr val="00B0F0"/>
                </a:solidFill>
              </a:rPr>
              <a:t>&lt;? </a:t>
            </a:r>
            <a:r>
              <a:rPr lang="fr-FR" altLang="zh-TW" sz="2200">
                <a:solidFill>
                  <a:srgbClr val="CF8E6D"/>
                </a:solidFill>
              </a:rPr>
              <a:t>extends</a:t>
            </a:r>
            <a:r>
              <a:rPr lang="fr-FR" altLang="zh-TW" sz="2200">
                <a:solidFill>
                  <a:srgbClr val="00B0F0"/>
                </a:solidFill>
              </a:rPr>
              <a:t> </a:t>
            </a:r>
            <a:r>
              <a:rPr lang="fr-FR" altLang="zh-TW" sz="2200">
                <a:solidFill>
                  <a:srgbClr val="FFFF00"/>
                </a:solidFill>
              </a:rPr>
              <a:t>T</a:t>
            </a:r>
            <a:r>
              <a:rPr lang="fr-FR" altLang="zh-TW" sz="2200">
                <a:solidFill>
                  <a:srgbClr val="00B0F0"/>
                </a:solidFill>
              </a:rPr>
              <a:t>&gt; supplier)</a:t>
            </a:r>
            <a:endParaRPr lang="en-US" altLang="zh-TW" sz="2200">
              <a:solidFill>
                <a:srgbClr val="00B0F0"/>
              </a:solidFill>
            </a:endParaRPr>
          </a:p>
          <a:p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ifPresent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Consumer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 action)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ifPresentOrElse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Consumer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 action, </a:t>
            </a:r>
            <a:r>
              <a:rPr lang="en-US" altLang="zh-TW" sz="2200">
                <a:solidFill>
                  <a:srgbClr val="FFC000"/>
                </a:solidFill>
              </a:rPr>
              <a:t>Runnable</a:t>
            </a:r>
            <a:r>
              <a:rPr lang="en-US" altLang="zh-TW" sz="2200">
                <a:solidFill>
                  <a:srgbClr val="00B0F0"/>
                </a:solidFill>
              </a:rPr>
              <a:t> emptyAction)</a:t>
            </a:r>
          </a:p>
          <a:p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U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en-US" altLang="zh-TW" sz="2200">
                <a:solidFill>
                  <a:srgbClr val="FFC000"/>
                </a:solidFill>
              </a:rPr>
              <a:t>Optional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U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Function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, ? </a:t>
            </a:r>
            <a:r>
              <a:rPr lang="en-US" altLang="zh-TW" sz="2200">
                <a:solidFill>
                  <a:srgbClr val="CF8E6D"/>
                </a:solidFill>
              </a:rPr>
              <a:t>extends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U</a:t>
            </a:r>
            <a:r>
              <a:rPr lang="en-US" altLang="zh-TW" sz="2200">
                <a:solidFill>
                  <a:srgbClr val="00B0F0"/>
                </a:solidFill>
              </a:rPr>
              <a:t>&gt; mapper)</a:t>
            </a:r>
            <a:endParaRPr lang="en-US" altLang="zh-TW" sz="18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69476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166DD09F-31B5-48A6-BC45-F3C37CCC4DEB}"/>
              </a:ext>
            </a:extLst>
          </p:cNvPr>
          <p:cNvGrpSpPr/>
          <p:nvPr/>
        </p:nvGrpSpPr>
        <p:grpSpPr>
          <a:xfrm>
            <a:off x="2120392" y="1191092"/>
            <a:ext cx="7951216" cy="5293757"/>
            <a:chOff x="2120392" y="1191092"/>
            <a:chExt cx="7951216" cy="5293757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E424B69D-5FE0-4D4A-8711-C32AF455E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392" y="1191092"/>
              <a:ext cx="7951216" cy="529375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java.util.Optional;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String[]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Util.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空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烏黑的髮尾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盤成一個圈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Util.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空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Util.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空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Util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Optional&lt;String&gt;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arr,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 ==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index &lt;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index &gt;= arr.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Optional.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empty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Optional.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(arr[index] !=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arr[index] 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"(null)"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arr,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index, String defaultPrint)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Optional&lt;String&gt; string =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index);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.println(string.orElse(defaultPrint));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619B13F-519E-49D6-BD52-AB97EB751F07}"/>
                </a:ext>
              </a:extLst>
            </p:cNvPr>
            <p:cNvSpPr txBox="1"/>
            <p:nvPr/>
          </p:nvSpPr>
          <p:spPr>
            <a:xfrm>
              <a:off x="9377186" y="611551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52F5B454-2433-4D7E-B30D-A7CF3C655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9502" y="2253063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88BCFF2-7D95-444E-ABDD-94C11397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Optional</a:t>
            </a:r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F80CF5A-C62B-4ADD-A12F-797FF53916EC}"/>
              </a:ext>
            </a:extLst>
          </p:cNvPr>
          <p:cNvGrpSpPr/>
          <p:nvPr/>
        </p:nvGrpSpPr>
        <p:grpSpPr>
          <a:xfrm>
            <a:off x="7994708" y="1191092"/>
            <a:ext cx="2076900" cy="923330"/>
            <a:chOff x="4783480" y="5919229"/>
            <a:chExt cx="1168258" cy="923330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EA230B18-A70E-4C85-A6EE-4280F6711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480" y="5919229"/>
              <a:ext cx="1168257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空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烏黑的髮尾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(null)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09DE296-7D42-4E08-B783-163C40A0FA0C}"/>
                </a:ext>
              </a:extLst>
            </p:cNvPr>
            <p:cNvSpPr txBox="1"/>
            <p:nvPr/>
          </p:nvSpPr>
          <p:spPr>
            <a:xfrm>
              <a:off x="5561125" y="6565560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011749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3746</TotalTime>
  <Words>7423</Words>
  <Application>Microsoft Office PowerPoint</Application>
  <PresentationFormat>寬螢幕</PresentationFormat>
  <Paragraphs>569</Paragraphs>
  <Slides>45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49" baseType="lpstr">
      <vt:lpstr>Arial</vt:lpstr>
      <vt:lpstr>Calibri</vt:lpstr>
      <vt:lpstr>Consolas</vt:lpstr>
      <vt:lpstr>TYIC</vt:lpstr>
      <vt:lpstr>工具類別(2)</vt:lpstr>
      <vt:lpstr>列舉</vt:lpstr>
      <vt:lpstr>列舉</vt:lpstr>
      <vt:lpstr>Comparable 與 Comparator</vt:lpstr>
      <vt:lpstr>陣列排序</vt:lpstr>
      <vt:lpstr>陣列排序</vt:lpstr>
      <vt:lpstr>函式介面</vt:lpstr>
      <vt:lpstr>Optional</vt:lpstr>
      <vt:lpstr>Optional</vt:lpstr>
      <vt:lpstr>集合框架</vt:lpstr>
      <vt:lpstr>集合框架</vt:lpstr>
      <vt:lpstr>Collection</vt:lpstr>
      <vt:lpstr>Iterable 與 Iterator</vt:lpstr>
      <vt:lpstr>Collection</vt:lpstr>
      <vt:lpstr>List</vt:lpstr>
      <vt:lpstr>SequencedCollection</vt:lpstr>
      <vt:lpstr>List</vt:lpstr>
      <vt:lpstr>ArrayList</vt:lpstr>
      <vt:lpstr>ArrayList</vt:lpstr>
      <vt:lpstr>Queue</vt:lpstr>
      <vt:lpstr>Queue</vt:lpstr>
      <vt:lpstr>Deque 與 Stack</vt:lpstr>
      <vt:lpstr>佇列、雙端佇列、堆疊</vt:lpstr>
      <vt:lpstr>Deque</vt:lpstr>
      <vt:lpstr>ArrayDeque</vt:lpstr>
      <vt:lpstr>ArrayDeque</vt:lpstr>
      <vt:lpstr>LinkedList</vt:lpstr>
      <vt:lpstr>陣列與鏈結串列</vt:lpstr>
      <vt:lpstr>陣列與鏈結串列</vt:lpstr>
      <vt:lpstr>Set</vt:lpstr>
      <vt:lpstr>HashSet</vt:lpstr>
      <vt:lpstr>HashSet</vt:lpstr>
      <vt:lpstr>Map</vt:lpstr>
      <vt:lpstr>Map</vt:lpstr>
      <vt:lpstr>HashMap</vt:lpstr>
      <vt:lpstr>HashMap</vt:lpstr>
      <vt:lpstr>HashMap</vt:lpstr>
      <vt:lpstr>HashMap</vt:lpstr>
      <vt:lpstr>集合框架工具類別</vt:lpstr>
      <vt:lpstr>集合框架工具類別</vt:lpstr>
      <vt:lpstr>Stream</vt:lpstr>
      <vt:lpstr>Stream</vt:lpstr>
      <vt:lpstr>Stream</vt:lpstr>
      <vt:lpstr>Stream</vt:lpstr>
      <vt:lpstr>Stream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14_工具類別(2)</dc:title>
  <dc:creator>TYIC</dc:creator>
  <cp:lastModifiedBy>Myster</cp:lastModifiedBy>
  <cp:revision>1674</cp:revision>
  <dcterms:created xsi:type="dcterms:W3CDTF">2024-08-26T05:06:42Z</dcterms:created>
  <dcterms:modified xsi:type="dcterms:W3CDTF">2024-11-14T12:59:49Z</dcterms:modified>
</cp:coreProperties>
</file>