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6"/>
  </p:notesMasterIdLst>
  <p:sldIdLst>
    <p:sldId id="256" r:id="rId2"/>
    <p:sldId id="261" r:id="rId3"/>
    <p:sldId id="262" r:id="rId4"/>
    <p:sldId id="258" r:id="rId5"/>
    <p:sldId id="259" r:id="rId6"/>
    <p:sldId id="260" r:id="rId7"/>
    <p:sldId id="276" r:id="rId8"/>
    <p:sldId id="264" r:id="rId9"/>
    <p:sldId id="265" r:id="rId10"/>
    <p:sldId id="266" r:id="rId11"/>
    <p:sldId id="280" r:id="rId12"/>
    <p:sldId id="282" r:id="rId13"/>
    <p:sldId id="283" r:id="rId14"/>
    <p:sldId id="281" r:id="rId15"/>
    <p:sldId id="289" r:id="rId16"/>
    <p:sldId id="269" r:id="rId17"/>
    <p:sldId id="317" r:id="rId18"/>
    <p:sldId id="270" r:id="rId19"/>
    <p:sldId id="273" r:id="rId20"/>
    <p:sldId id="277" r:id="rId21"/>
    <p:sldId id="275" r:id="rId22"/>
    <p:sldId id="278" r:id="rId23"/>
    <p:sldId id="279" r:id="rId24"/>
    <p:sldId id="306" r:id="rId25"/>
    <p:sldId id="271" r:id="rId26"/>
    <p:sldId id="288" r:id="rId27"/>
    <p:sldId id="285" r:id="rId28"/>
    <p:sldId id="286" r:id="rId29"/>
    <p:sldId id="287" r:id="rId30"/>
    <p:sldId id="294" r:id="rId31"/>
    <p:sldId id="293" r:id="rId32"/>
    <p:sldId id="296" r:id="rId33"/>
    <p:sldId id="290" r:id="rId34"/>
    <p:sldId id="291" r:id="rId35"/>
    <p:sldId id="292" r:id="rId36"/>
    <p:sldId id="295" r:id="rId37"/>
    <p:sldId id="304" r:id="rId38"/>
    <p:sldId id="307" r:id="rId39"/>
    <p:sldId id="308" r:id="rId40"/>
    <p:sldId id="309" r:id="rId41"/>
    <p:sldId id="311" r:id="rId42"/>
    <p:sldId id="310" r:id="rId43"/>
    <p:sldId id="297" r:id="rId44"/>
    <p:sldId id="314" r:id="rId45"/>
    <p:sldId id="313" r:id="rId46"/>
    <p:sldId id="298" r:id="rId47"/>
    <p:sldId id="299" r:id="rId48"/>
    <p:sldId id="312" r:id="rId49"/>
    <p:sldId id="301" r:id="rId50"/>
    <p:sldId id="302" r:id="rId51"/>
    <p:sldId id="315" r:id="rId52"/>
    <p:sldId id="316" r:id="rId53"/>
    <p:sldId id="300" r:id="rId54"/>
    <p:sldId id="303" r:id="rId5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CF8E6D"/>
    <a:srgbClr val="FF6600"/>
    <a:srgbClr val="FF9966"/>
    <a:srgbClr val="C77DBB"/>
    <a:srgbClr val="C68869"/>
    <a:srgbClr val="BCBEC4"/>
    <a:srgbClr val="CCFFCC"/>
    <a:srgbClr val="6AAB73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87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588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4366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77231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7287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585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src/Main.java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src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1.java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upload.wikimedia.org/wikipedia/commons/1/1b/Linux_Distribution_Timeline.svg" TargetMode="External"/><Relationship Id="rId4" Type="http://schemas.openxmlformats.org/officeDocument/2006/relationships/image" Target="../media/image10.sv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src/Main.java" TargetMode="Externa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src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en-US" altLang="zh-TW">
                <a:solidFill>
                  <a:srgbClr val="00B0F0"/>
                </a:solidFill>
              </a:rPr>
              <a:t>(primitive data types)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</a:t>
            </a:r>
            <a:r>
              <a:rPr lang="zh-TW" altLang="en-US" sz="2000">
                <a:solidFill>
                  <a:srgbClr val="00B0F0"/>
                </a:solidFill>
              </a:rPr>
              <a:t>字面常數</a:t>
            </a:r>
            <a:r>
              <a:rPr lang="en-US" altLang="zh-TW" sz="2000">
                <a:solidFill>
                  <a:srgbClr val="00B0F0"/>
                </a:solidFill>
              </a:rPr>
              <a:t>(literal constant)</a:t>
            </a:r>
            <a:r>
              <a:rPr lang="zh-TW" altLang="en-US" sz="2000"/>
              <a:t>，是</a:t>
            </a:r>
            <a:r>
              <a:rPr lang="zh-TW" altLang="en-US" sz="2000">
                <a:solidFill>
                  <a:srgbClr val="00B0F0"/>
                </a:solidFill>
              </a:rPr>
              <a:t>值</a:t>
            </a:r>
            <a:r>
              <a:rPr lang="en-US" altLang="zh-TW" sz="2000">
                <a:solidFill>
                  <a:srgbClr val="00B0F0"/>
                </a:solidFill>
              </a:rPr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>
                <a:solidFill>
                  <a:srgbClr val="00B0F0"/>
                </a:solidFill>
              </a:rPr>
              <a:t>Unicode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的基本多文種平面</a:t>
            </a:r>
            <a:r>
              <a:rPr lang="en-US" altLang="zh-TW">
                <a:solidFill>
                  <a:srgbClr val="00B0F0"/>
                </a:solidFill>
              </a:rPr>
              <a:t>(Basic Multilingual Plane</a:t>
            </a:r>
            <a:r>
              <a:rPr lang="zh-TW" altLang="en-US">
                <a:solidFill>
                  <a:srgbClr val="00B0F0"/>
                </a:solidFill>
              </a:rPr>
              <a:t>，簡稱</a:t>
            </a:r>
            <a:r>
              <a:rPr lang="en-US" altLang="zh-TW">
                <a:solidFill>
                  <a:srgbClr val="00B0F0"/>
                </a:solidFill>
              </a:rPr>
              <a:t>BMP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號平面、</a:t>
            </a:r>
            <a:r>
              <a:rPr lang="en-US" altLang="zh-TW">
                <a:solidFill>
                  <a:srgbClr val="00B0F0"/>
                </a:solidFill>
              </a:rPr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>
                <a:solidFill>
                  <a:srgbClr val="FFC000"/>
                </a:solidFill>
              </a:rPr>
              <a:t>ASCII(American Standard Code for Information Interchange</a:t>
            </a:r>
            <a:r>
              <a:rPr lang="zh-TW" altLang="en-US">
                <a:solidFill>
                  <a:srgbClr val="FFC000"/>
                </a:solidFill>
              </a:rPr>
              <a:t>，美國標準資訊交換碼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共 </a:t>
            </a:r>
            <a:r>
              <a:rPr lang="en-US" altLang="zh-TW">
                <a:solidFill>
                  <a:srgbClr val="FFFF00"/>
                </a:solidFill>
              </a:rPr>
              <a:t>128 </a:t>
            </a:r>
            <a:r>
              <a:rPr lang="zh-TW" altLang="en-US">
                <a:solidFill>
                  <a:srgbClr val="FFFF00"/>
                </a:solidFill>
              </a:rPr>
              <a:t>個字元 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編號 </a:t>
            </a:r>
            <a:r>
              <a:rPr lang="en-US" altLang="zh-TW">
                <a:solidFill>
                  <a:srgbClr val="FFFF00"/>
                </a:solidFill>
              </a:rPr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tx1"/>
                </a:solidFill>
              </a:rPr>
              <a:t>控制字元</a:t>
            </a:r>
            <a:endParaRPr lang="en-US" altLang="zh-TW" sz="2800">
              <a:solidFill>
                <a:schemeClr val="tx1"/>
              </a:solidFill>
            </a:endParaRPr>
          </a:p>
          <a:p>
            <a:pPr algn="ctr"/>
            <a:r>
              <a:rPr lang="zh-TW" altLang="en-US" sz="2800">
                <a:solidFill>
                  <a:schemeClr val="tx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lumMod val="65000"/>
              <a:lumOff val="35000"/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中，整數表示的有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long</a:t>
            </a:r>
          </a:p>
          <a:p>
            <a:r>
              <a:rPr lang="zh-TW" altLang="en-US"/>
              <a:t>這四種不只可以直接以</a:t>
            </a:r>
            <a:r>
              <a:rPr lang="zh-TW" altLang="en-US">
                <a:solidFill>
                  <a:srgbClr val="00B0F0"/>
                </a:solidFill>
              </a:rPr>
              <a:t>十進位</a:t>
            </a:r>
            <a:r>
              <a:rPr lang="en-US" altLang="zh-TW">
                <a:solidFill>
                  <a:srgbClr val="00B0F0"/>
                </a:solidFill>
              </a:rPr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en-US" altLang="zh-TW">
                <a:solidFill>
                  <a:srgbClr val="00B0F0"/>
                </a:solidFill>
              </a:rPr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en-US" altLang="zh-TW">
                <a:solidFill>
                  <a:srgbClr val="00B0F0"/>
                </a:solidFill>
              </a:rPr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en-US" altLang="zh-TW">
                <a:solidFill>
                  <a:srgbClr val="00B0F0"/>
                </a:solidFill>
              </a:rPr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二進位</a:t>
            </a:r>
            <a:r>
              <a:rPr lang="zh-TW" altLang="en-US"/>
              <a:t>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>
                <a:solidFill>
                  <a:srgbClr val="00B0F0"/>
                </a:solidFill>
              </a:rPr>
              <a:t>八進位</a:t>
            </a:r>
            <a:r>
              <a:rPr lang="zh-TW" altLang="en-US"/>
              <a:t>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十六進位</a:t>
            </a:r>
            <a:r>
              <a:rPr lang="zh-TW" altLang="en-US"/>
              <a:t>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D88F114-E259-46C3-B821-4FD973A4C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075"/>
            <a:ext cx="10515600" cy="1046809"/>
          </a:xfrm>
        </p:spPr>
        <p:txBody>
          <a:bodyPr>
            <a:normAutofit/>
          </a:bodyPr>
          <a:lstStyle/>
          <a:p>
            <a:r>
              <a:rPr lang="zh-TW" altLang="en-US" sz="2800"/>
              <a:t>在 </a:t>
            </a:r>
            <a:r>
              <a:rPr lang="en-US" altLang="zh-TW" sz="2800"/>
              <a:t>Java </a:t>
            </a:r>
            <a:r>
              <a:rPr lang="zh-TW" altLang="en-US" sz="2800"/>
              <a:t>中可以</a:t>
            </a:r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en-US" altLang="zh-TW" sz="2800">
                <a:solidFill>
                  <a:srgbClr val="FFC000"/>
                </a:solidFill>
              </a:rPr>
              <a:t>(declare)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en-US" altLang="zh-TW" sz="2800">
                <a:solidFill>
                  <a:srgbClr val="00B0F0"/>
                </a:solidFill>
              </a:rPr>
              <a:t>(variable)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FFC000"/>
                </a:solidFill>
              </a:rPr>
              <a:t>宣告</a:t>
            </a:r>
            <a:r>
              <a:rPr lang="zh-TW" altLang="en-US" sz="2800">
                <a:solidFill>
                  <a:srgbClr val="00B0F0"/>
                </a:solidFill>
              </a:rPr>
              <a:t>變數</a:t>
            </a:r>
            <a:r>
              <a:rPr lang="zh-TW" altLang="en-US" sz="2800"/>
              <a:t>的方式有兩種：</a:t>
            </a:r>
            <a:endParaRPr lang="en-US" altLang="zh-TW" sz="2800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847770"/>
            <a:ext cx="10515600" cy="36751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第一種是只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，使用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前必須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第二種是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，並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，且值的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須和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兩種都是</a:t>
            </a:r>
            <a:r>
              <a:rPr lang="zh-TW" altLang="en-US">
                <a:solidFill>
                  <a:srgbClr val="00B0F0"/>
                </a:solidFill>
              </a:rPr>
              <a:t>宣告陳述式</a:t>
            </a:r>
            <a:r>
              <a:rPr lang="en-US" altLang="zh-TW">
                <a:solidFill>
                  <a:srgbClr val="00B0F0"/>
                </a:solidFill>
              </a:rPr>
              <a:t>(declaration statement)</a:t>
            </a:r>
          </a:p>
          <a:p>
            <a:r>
              <a:rPr lang="zh-TW" altLang="en-US"/>
              <a:t>必須單獨一行，且結尾需要有分號</a:t>
            </a:r>
            <a:endParaRPr lang="en-US" altLang="zh-TW"/>
          </a:p>
          <a:p>
            <a:r>
              <a:rPr lang="zh-TW" altLang="en-US"/>
              <a:t>若是第二種，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/>
              <a:t>可以填入 </a:t>
            </a:r>
            <a:r>
              <a:rPr lang="en-US" altLang="zh-TW"/>
              <a:t>"</a:t>
            </a:r>
            <a:r>
              <a:rPr lang="en-US" altLang="zh-TW">
                <a:solidFill>
                  <a:srgbClr val="CF8E6D"/>
                </a:solidFill>
              </a:rPr>
              <a:t>var</a:t>
            </a:r>
            <a:r>
              <a:rPr lang="en-US" altLang="zh-TW"/>
              <a:t>" </a:t>
            </a:r>
            <a:r>
              <a:rPr lang="zh-TW" altLang="en-US"/>
              <a:t>讓編譯器</a:t>
            </a:r>
            <a:r>
              <a:rPr lang="zh-TW" altLang="en-US">
                <a:solidFill>
                  <a:srgbClr val="FFC000"/>
                </a:solidFill>
              </a:rPr>
              <a:t>自動推斷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特別注意，同一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en-US" altLang="zh-TW">
                <a:solidFill>
                  <a:srgbClr val="00B0F0"/>
                </a:solidFill>
              </a:rPr>
              <a:t>(scope)</a:t>
            </a:r>
            <a:r>
              <a:rPr lang="zh-TW" altLang="en-US"/>
              <a:t>中，已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過的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不可以再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838200" y="2064695"/>
            <a:ext cx="10515600" cy="707886"/>
            <a:chOff x="1054276" y="1836827"/>
            <a:chExt cx="10515600" cy="707886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4276" y="1836827"/>
              <a:ext cx="10515600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0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0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0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10878661" y="217538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變數宣告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9DCF1E1D-AD64-45C4-88AD-00207AA40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183"/>
          </a:xfrm>
        </p:spPr>
        <p:txBody>
          <a:bodyPr/>
          <a:lstStyle/>
          <a:p>
            <a:r>
              <a:rPr lang="zh-TW" altLang="en-US"/>
              <a:t>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838200" y="2210832"/>
            <a:ext cx="5090429" cy="1323439"/>
            <a:chOff x="6202858" y="4792000"/>
            <a:chExt cx="5090429" cy="1323439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02858" y="4792000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602072" y="574584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6263371" y="2211094"/>
            <a:ext cx="5090429" cy="1323439"/>
            <a:chOff x="5226365" y="4837365"/>
            <a:chExt cx="5090429" cy="1323439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6365" y="4837365"/>
              <a:ext cx="5090429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625579" y="579121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789B7C3-842E-4BB0-925E-5D4AB41DEF93}"/>
              </a:ext>
            </a:extLst>
          </p:cNvPr>
          <p:cNvSpPr txBox="1">
            <a:spLocks/>
          </p:cNvSpPr>
          <p:nvPr/>
        </p:nvSpPr>
        <p:spPr>
          <a:xfrm>
            <a:off x="838200" y="3646230"/>
            <a:ext cx="10515599" cy="25658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Java </a:t>
            </a:r>
            <a:r>
              <a:rPr lang="zh-TW" altLang="en-US"/>
              <a:t>是個</a:t>
            </a:r>
            <a:r>
              <a:rPr lang="zh-TW" altLang="en-US">
                <a:solidFill>
                  <a:srgbClr val="00B0F0"/>
                </a:solidFill>
              </a:rPr>
              <a:t>強型別</a:t>
            </a:r>
            <a:r>
              <a:rPr lang="en-US" altLang="zh-TW">
                <a:solidFill>
                  <a:srgbClr val="00B0F0"/>
                </a:solidFill>
              </a:rPr>
              <a:t>(strongly 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某個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不能做其他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才能做的事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且 </a:t>
            </a:r>
            <a:r>
              <a:rPr lang="en-US" altLang="zh-TW"/>
              <a:t>Java</a:t>
            </a:r>
            <a:r>
              <a:rPr lang="zh-TW" altLang="en-US"/>
              <a:t> 是個</a:t>
            </a:r>
            <a:r>
              <a:rPr lang="zh-TW" altLang="en-US">
                <a:solidFill>
                  <a:srgbClr val="00B0F0"/>
                </a:solidFill>
              </a:rPr>
              <a:t>靜態型別</a:t>
            </a:r>
            <a:r>
              <a:rPr lang="en-US" altLang="zh-TW">
                <a:solidFill>
                  <a:srgbClr val="00B0F0"/>
                </a:solidFill>
              </a:rPr>
              <a:t>(static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type)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zh-TW" altLang="en-US">
                <a:solidFill>
                  <a:srgbClr val="FFFF00"/>
                </a:solidFill>
              </a:rPr>
              <a:t>不可變動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en-US" altLang="zh-TW">
                <a:solidFill>
                  <a:srgbClr val="00B0F0"/>
                </a:solidFill>
              </a:rPr>
              <a:t>(interface)</a:t>
            </a:r>
            <a:r>
              <a:rPr lang="zh-TW" altLang="en-US"/>
              <a:t>也是一種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237764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指定，</a:t>
            </a:r>
            <a:r>
              <a:rPr lang="en-US" altLang="zh-TW">
                <a:solidFill>
                  <a:srgbClr val="FFC000"/>
                </a:solidFill>
              </a:rPr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200" y="2554285"/>
            <a:ext cx="10186146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，則這行就是初始化變數</a:t>
            </a:r>
            <a:endParaRPr lang="en-US" altLang="zh-TW"/>
          </a:p>
          <a:p>
            <a:r>
              <a:rPr lang="zh-TW" altLang="en-US"/>
              <a:t>若變數已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，則這行就是重新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也可以是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代表一個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FFFF00"/>
                </a:solidFill>
              </a:rPr>
              <a:t>任何可以填值的地方都可以填變數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3896693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A-Z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0-9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$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</a:t>
            </a:r>
            <a:r>
              <a:rPr lang="zh-TW" altLang="en-US">
                <a:solidFill>
                  <a:srgbClr val="92D050"/>
                </a:solidFill>
              </a:rPr>
              <a:t>數字</a:t>
            </a:r>
            <a:endParaRPr lang="en-US" altLang="zh-TW">
              <a:solidFill>
                <a:srgbClr val="92D05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/>
              <a:t>不能是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</a:t>
            </a:r>
            <a:r>
              <a:rPr lang="zh-TW" altLang="en-US">
                <a:solidFill>
                  <a:srgbClr val="00B0F0"/>
                </a:solidFill>
              </a:rPr>
              <a:t>有意義</a:t>
            </a:r>
            <a:r>
              <a:rPr lang="zh-TW" altLang="en-US"/>
              <a:t>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</a:t>
            </a:r>
            <a:r>
              <a:rPr lang="zh-TW" altLang="en-US">
                <a:solidFill>
                  <a:srgbClr val="00B0F0"/>
                </a:solidFill>
              </a:rPr>
              <a:t>臨時變數</a:t>
            </a:r>
            <a:endParaRPr lang="en-US" altLang="zh-TW">
              <a:solidFill>
                <a:srgbClr val="00B0F0"/>
              </a:solidFill>
            </a:endParaRP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命名使用</a:t>
            </a:r>
            <a:r>
              <a:rPr lang="zh-TW" altLang="en-US">
                <a:solidFill>
                  <a:srgbClr val="92D050"/>
                </a:solidFill>
              </a:rPr>
              <a:t>小駝峰式命名法</a:t>
            </a:r>
            <a:r>
              <a:rPr lang="en-US" altLang="zh-TW">
                <a:solidFill>
                  <a:srgbClr val="92D050"/>
                </a:solidFill>
              </a:rPr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4316"/>
            <a:ext cx="10515600" cy="107012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en-US" altLang="zh-TW">
                <a:solidFill>
                  <a:srgbClr val="00B0F0"/>
                </a:solidFill>
              </a:rPr>
              <a:t>(constant)</a:t>
            </a:r>
            <a:r>
              <a:rPr lang="zh-TW" altLang="en-US"/>
              <a:t>是指永遠不變的數</a:t>
            </a:r>
            <a:endParaRPr lang="en-US" altLang="zh-TW"/>
          </a:p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564443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519798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4053450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3845"/>
            <a:ext cx="10515600" cy="316115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常數</a:t>
            </a:r>
            <a:r>
              <a:rPr lang="zh-TW" altLang="en-US"/>
              <a:t>命名建議使用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蛇行命名法</a:t>
            </a:r>
            <a:r>
              <a:rPr lang="en-US" altLang="zh-TW">
                <a:solidFill>
                  <a:srgbClr val="00B0F0"/>
                </a:solidFill>
              </a:rPr>
              <a:t>(snake_case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即</a:t>
            </a:r>
            <a:r>
              <a:rPr lang="zh-TW" altLang="en-US">
                <a:solidFill>
                  <a:srgbClr val="FFFF00"/>
                </a:solidFill>
              </a:rPr>
              <a:t>每個字母都大寫，且每個單字之間用下劃線連接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建議命名規則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如果沒有遵守建議命名規則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遵守建議命名規則後：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F5EE26-ED1C-4DF1-9096-89D61D054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表達式與表達陳述式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60E7CF-8275-4945-8CE8-F32D4B161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031" y="1077494"/>
            <a:ext cx="10997938" cy="252866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en-US" altLang="zh-TW">
                <a:solidFill>
                  <a:srgbClr val="00B0F0"/>
                </a:solidFill>
              </a:rPr>
              <a:t>(expression)</a:t>
            </a:r>
            <a:r>
              <a:rPr lang="zh-TW" altLang="en-US"/>
              <a:t>：不單獨一行且結尾不須加上分號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en-US" altLang="zh-TW">
                <a:solidFill>
                  <a:srgbClr val="00B0F0"/>
                </a:solidFill>
              </a:rPr>
              <a:t>(expression statement)</a:t>
            </a:r>
            <a:r>
              <a:rPr lang="zh-TW" altLang="en-US"/>
              <a:t>：單獨一行且結尾須加上分號</a:t>
            </a:r>
            <a:endParaRPr lang="en-US" altLang="zh-TW"/>
          </a:p>
          <a:p>
            <a:r>
              <a:rPr lang="zh-TW" altLang="en-US"/>
              <a:t>有些只能當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，而有些只能當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r>
              <a:rPr lang="zh-TW" altLang="en-US"/>
              <a:t>，而有些兩個都可以</a:t>
            </a:r>
            <a:endParaRPr lang="en-US" altLang="zh-TW"/>
          </a:p>
          <a:p>
            <a:r>
              <a:rPr lang="zh-TW" altLang="en-US"/>
              <a:t>如下方程式的</a:t>
            </a:r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C77DBB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00B0F0"/>
                </a:solidFill>
              </a:rPr>
              <a:t>println()</a:t>
            </a:r>
            <a:r>
              <a:rPr lang="en-US" altLang="zh-TW"/>
              <a:t>"</a:t>
            </a:r>
            <a:r>
              <a:rPr lang="zh-TW" altLang="en-US"/>
              <a:t> 兩個都可以</a:t>
            </a:r>
            <a:endParaRPr lang="en-US" altLang="zh-TW"/>
          </a:p>
          <a:p>
            <a:r>
              <a:rPr lang="zh-TW" altLang="en-US"/>
              <a:t>但這裡作為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  <a:r>
              <a:rPr lang="zh-TW" altLang="en-US"/>
              <a:t>，所以單獨成一行且結尾有分號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3D5C38C-A3D7-430B-89DF-B66EC39D13C1}"/>
              </a:ext>
            </a:extLst>
          </p:cNvPr>
          <p:cNvGrpSpPr/>
          <p:nvPr/>
        </p:nvGrpSpPr>
        <p:grpSpPr>
          <a:xfrm>
            <a:off x="597031" y="3606163"/>
            <a:ext cx="10756769" cy="2800767"/>
            <a:chOff x="597031" y="3522831"/>
            <a:chExt cx="10756769" cy="280076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29D8BA8B-EA45-40A7-863B-D7DC10D652CE}"/>
                </a:ext>
              </a:extLst>
            </p:cNvPr>
            <p:cNvGrpSpPr/>
            <p:nvPr/>
          </p:nvGrpSpPr>
          <p:grpSpPr>
            <a:xfrm>
              <a:off x="597031" y="3522831"/>
              <a:ext cx="10756769" cy="2800767"/>
              <a:chOff x="-615375" y="2981352"/>
              <a:chExt cx="10756769" cy="2800767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A071D02-BA68-4799-A7A3-1E38E73F66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-615375" y="2981352"/>
                <a:ext cx="10756769" cy="2800767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02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08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7A7E85"/>
                    </a:solidFill>
                    <a:effectLst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}</a:t>
                </a:r>
                <a:endParaRPr kumimoji="0" lang="zh-TW" altLang="zh-TW" sz="2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8CBBA414-1A7D-414E-809D-50567EF8A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7198" y="2981352"/>
                <a:ext cx="484195" cy="473668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482C5E3-5BDF-4DED-96D1-67BEF2F46B62}"/>
                  </a:ext>
                </a:extLst>
              </p:cNvPr>
              <p:cNvSpPr txBox="1"/>
              <p:nvPr/>
            </p:nvSpPr>
            <p:spPr>
              <a:xfrm>
                <a:off x="9559183" y="5474342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46232606-36AB-4C9E-BBFA-39D800F2C491}"/>
                </a:ext>
              </a:extLst>
            </p:cNvPr>
            <p:cNvSpPr/>
            <p:nvPr/>
          </p:nvSpPr>
          <p:spPr>
            <a:xfrm>
              <a:off x="6124281" y="5319123"/>
              <a:ext cx="129092" cy="235268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EE8F6E99-84B7-44B4-A2C0-3BD1B4D622A7}"/>
                </a:ext>
              </a:extLst>
            </p:cNvPr>
            <p:cNvCxnSpPr>
              <a:cxnSpLocks/>
            </p:cNvCxnSpPr>
            <p:nvPr/>
          </p:nvCxnSpPr>
          <p:spPr>
            <a:xfrm>
              <a:off x="2219878" y="5596275"/>
              <a:ext cx="4063974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2739391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10515598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en-US" altLang="zh-TW">
                <a:solidFill>
                  <a:srgbClr val="00B0F0"/>
                </a:solidFill>
              </a:rPr>
              <a:t>(operation)</a:t>
            </a:r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結果，</a:t>
            </a:r>
            <a:r>
              <a:rPr lang="en-US" altLang="zh-TW">
                <a:solidFill>
                  <a:srgbClr val="00B0F0"/>
                </a:solidFill>
              </a:rPr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8" y="3062750"/>
            <a:ext cx="10515600" cy="461665"/>
            <a:chOff x="838199" y="3325906"/>
            <a:chExt cx="105156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32590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10662584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199" y="3524415"/>
            <a:ext cx="10515599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除了遞增遞減運算和指定運算可為表達陳述式，運算只能是表達式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220" y="1326749"/>
            <a:ext cx="9841555" cy="2020469"/>
          </a:xfrm>
        </p:spPr>
        <p:txBody>
          <a:bodyPr>
            <a:normAutofit/>
          </a:bodyPr>
          <a:lstStyle/>
          <a:p>
            <a:r>
              <a:rPr lang="zh-TW" altLang="en-US"/>
              <a:t>顯然的，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</a:p>
          <a:p>
            <a:r>
              <a:rPr lang="zh-TW" altLang="en-US"/>
              <a:t>而進行</a:t>
            </a:r>
            <a:r>
              <a:rPr lang="zh-TW" altLang="en-US">
                <a:solidFill>
                  <a:srgbClr val="00B0F0"/>
                </a:solidFill>
              </a:rPr>
              <a:t>數學運算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型別比較小的運算子會提升</a:t>
            </a:r>
            <a:r>
              <a:rPr lang="en-US" altLang="zh-TW">
                <a:solidFill>
                  <a:srgbClr val="FFFF00"/>
                </a:solidFill>
              </a:rPr>
              <a:t>(promote)</a:t>
            </a:r>
            <a:r>
              <a:rPr lang="zh-TW" altLang="en-US">
                <a:solidFill>
                  <a:srgbClr val="FFFF00"/>
                </a:solidFill>
              </a:rPr>
              <a:t>成型別較大的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而且 </a:t>
            </a:r>
            <a:r>
              <a:rPr lang="en-US" altLang="zh-TW">
                <a:solidFill>
                  <a:srgbClr val="00B0F0"/>
                </a:solidFill>
              </a:rPr>
              <a:t>byte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short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zh-TW" altLang="en-US"/>
              <a:t> 會提升成 </a:t>
            </a:r>
            <a:r>
              <a:rPr lang="en-US" altLang="zh-TW">
                <a:solidFill>
                  <a:srgbClr val="00B0F0"/>
                </a:solidFill>
              </a:rPr>
              <a:t>int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37951935-DB48-4B57-A0E2-AF00B0187D83}"/>
              </a:ext>
            </a:extLst>
          </p:cNvPr>
          <p:cNvGrpSpPr/>
          <p:nvPr/>
        </p:nvGrpSpPr>
        <p:grpSpPr>
          <a:xfrm>
            <a:off x="1175221" y="3429000"/>
            <a:ext cx="9841557" cy="3033733"/>
            <a:chOff x="1175221" y="3429000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901142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5A1967C6-91AB-4AD3-AA88-1F2B654B5A99}"/>
                </a:ext>
              </a:extLst>
            </p:cNvPr>
            <p:cNvGrpSpPr/>
            <p:nvPr/>
          </p:nvGrpSpPr>
          <p:grpSpPr>
            <a:xfrm>
              <a:off x="1175222" y="4267588"/>
              <a:ext cx="9841556" cy="1352542"/>
              <a:chOff x="1175222" y="2828041"/>
              <a:chExt cx="9841556" cy="1352542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9953C069-FFEF-40B3-93A9-36DD49012D24}"/>
                  </a:ext>
                </a:extLst>
              </p:cNvPr>
              <p:cNvSpPr/>
              <p:nvPr/>
            </p:nvSpPr>
            <p:spPr>
              <a:xfrm>
                <a:off x="1175222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byte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2074B097-690C-4A88-A101-15E2AB26B8F4}"/>
                  </a:ext>
                </a:extLst>
              </p:cNvPr>
              <p:cNvSpPr/>
              <p:nvPr/>
            </p:nvSpPr>
            <p:spPr>
              <a:xfrm>
                <a:off x="2881468" y="2828041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short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DC7BC17A-3C64-47EE-AB22-BF30A35BB03E}"/>
                  </a:ext>
                </a:extLst>
              </p:cNvPr>
              <p:cNvCxnSpPr>
                <a:cxnSpLocks/>
                <a:stCxn id="4" idx="3"/>
                <a:endCxn id="49" idx="1"/>
              </p:cNvCxnSpPr>
              <p:nvPr/>
            </p:nvCxnSpPr>
            <p:spPr>
              <a:xfrm>
                <a:off x="2485548" y="3099509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矩形: 圓角 59">
                <a:extLst>
                  <a:ext uri="{FF2B5EF4-FFF2-40B4-BE49-F238E27FC236}">
                    <a16:creationId xmlns:a16="http://schemas.microsoft.com/office/drawing/2014/main" id="{0E3E3DDB-946F-4D35-AF64-CB8F38101B52}"/>
                  </a:ext>
                </a:extLst>
              </p:cNvPr>
              <p:cNvSpPr/>
              <p:nvPr/>
            </p:nvSpPr>
            <p:spPr>
              <a:xfrm>
                <a:off x="2881468" y="363764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char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67BCC2F1-B799-4FB2-8A88-C4CED72A8E64}"/>
                  </a:ext>
                </a:extLst>
              </p:cNvPr>
              <p:cNvCxnSpPr>
                <a:cxnSpLocks/>
                <a:stCxn id="49" idx="3"/>
                <a:endCxn id="67" idx="1"/>
              </p:cNvCxnSpPr>
              <p:nvPr/>
            </p:nvCxnSpPr>
            <p:spPr>
              <a:xfrm>
                <a:off x="4191794" y="3099509"/>
                <a:ext cx="395920" cy="362086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線接點 63">
                <a:extLst>
                  <a:ext uri="{FF2B5EF4-FFF2-40B4-BE49-F238E27FC236}">
                    <a16:creationId xmlns:a16="http://schemas.microsoft.com/office/drawing/2014/main" id="{8D6B3ADD-07D4-422A-AA8B-7E80F3107A0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 flipV="1">
                <a:off x="4191794" y="3461595"/>
                <a:ext cx="395920" cy="4475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矩形: 圓角 66">
                <a:extLst>
                  <a:ext uri="{FF2B5EF4-FFF2-40B4-BE49-F238E27FC236}">
                    <a16:creationId xmlns:a16="http://schemas.microsoft.com/office/drawing/2014/main" id="{EF34CA9B-31FA-46AF-9042-0E8E804C6242}"/>
                  </a:ext>
                </a:extLst>
              </p:cNvPr>
              <p:cNvSpPr/>
              <p:nvPr/>
            </p:nvSpPr>
            <p:spPr>
              <a:xfrm>
                <a:off x="4587714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int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sp>
            <p:nvSpPr>
              <p:cNvPr id="73" name="矩形: 圓角 72">
                <a:extLst>
                  <a:ext uri="{FF2B5EF4-FFF2-40B4-BE49-F238E27FC236}">
                    <a16:creationId xmlns:a16="http://schemas.microsoft.com/office/drawing/2014/main" id="{D8BD5E4B-BADB-49E2-8213-2E4AECCD1AE8}"/>
                  </a:ext>
                </a:extLst>
              </p:cNvPr>
              <p:cNvSpPr/>
              <p:nvPr/>
            </p:nvSpPr>
            <p:spPr>
              <a:xfrm>
                <a:off x="6293960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long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6A838C6-09C6-4BE4-945B-6E380DB5AE43}"/>
                  </a:ext>
                </a:extLst>
              </p:cNvPr>
              <p:cNvCxnSpPr>
                <a:cxnSpLocks/>
                <a:stCxn id="67" idx="3"/>
                <a:endCxn id="73" idx="1"/>
              </p:cNvCxnSpPr>
              <p:nvPr/>
            </p:nvCxnSpPr>
            <p:spPr>
              <a:xfrm>
                <a:off x="5898040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矩形: 圓角 80">
                <a:extLst>
                  <a:ext uri="{FF2B5EF4-FFF2-40B4-BE49-F238E27FC236}">
                    <a16:creationId xmlns:a16="http://schemas.microsoft.com/office/drawing/2014/main" id="{370C8ED4-9546-4767-9FC8-CE919CB0167D}"/>
                  </a:ext>
                </a:extLst>
              </p:cNvPr>
              <p:cNvSpPr/>
              <p:nvPr/>
            </p:nvSpPr>
            <p:spPr>
              <a:xfrm>
                <a:off x="8000206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float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2" name="直線接點 81">
                <a:extLst>
                  <a:ext uri="{FF2B5EF4-FFF2-40B4-BE49-F238E27FC236}">
                    <a16:creationId xmlns:a16="http://schemas.microsoft.com/office/drawing/2014/main" id="{17B3C89A-908E-41D2-BD8D-594DB3404499}"/>
                  </a:ext>
                </a:extLst>
              </p:cNvPr>
              <p:cNvCxnSpPr>
                <a:cxnSpLocks/>
                <a:stCxn id="73" idx="3"/>
                <a:endCxn id="81" idx="1"/>
              </p:cNvCxnSpPr>
              <p:nvPr/>
            </p:nvCxnSpPr>
            <p:spPr>
              <a:xfrm>
                <a:off x="7604286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矩形: 圓角 85">
                <a:extLst>
                  <a:ext uri="{FF2B5EF4-FFF2-40B4-BE49-F238E27FC236}">
                    <a16:creationId xmlns:a16="http://schemas.microsoft.com/office/drawing/2014/main" id="{BD236C40-E24C-4590-8405-20182CDE8708}"/>
                  </a:ext>
                </a:extLst>
              </p:cNvPr>
              <p:cNvSpPr/>
              <p:nvPr/>
            </p:nvSpPr>
            <p:spPr>
              <a:xfrm>
                <a:off x="9706452" y="3190127"/>
                <a:ext cx="1310326" cy="542936"/>
              </a:xfrm>
              <a:prstGeom prst="roundRect">
                <a:avLst/>
              </a:prstGeom>
              <a:solidFill>
                <a:srgbClr val="FFCC6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chemeClr val="bg2"/>
                    </a:solidFill>
                  </a:rPr>
                  <a:t>double</a:t>
                </a:r>
                <a:endParaRPr lang="zh-TW" altLang="en-US" sz="2400">
                  <a:solidFill>
                    <a:schemeClr val="bg2"/>
                  </a:solidFill>
                </a:endParaRPr>
              </a:p>
            </p:txBody>
          </p: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28C154DE-9E6A-47F8-B291-68EF1FCF5BCC}"/>
                  </a:ext>
                </a:extLst>
              </p:cNvPr>
              <p:cNvCxnSpPr>
                <a:cxnSpLocks/>
                <a:stCxn id="81" idx="3"/>
                <a:endCxn id="86" idx="1"/>
              </p:cNvCxnSpPr>
              <p:nvPr/>
            </p:nvCxnSpPr>
            <p:spPr>
              <a:xfrm>
                <a:off x="9310532" y="3461595"/>
                <a:ext cx="395920" cy="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4" name="箭號: 向右 103">
              <a:extLst>
                <a:ext uri="{FF2B5EF4-FFF2-40B4-BE49-F238E27FC236}">
                  <a16:creationId xmlns:a16="http://schemas.microsoft.com/office/drawing/2014/main" id="{22806579-AB4D-48D1-AF62-E9A0D7490D75}"/>
                </a:ext>
              </a:extLst>
            </p:cNvPr>
            <p:cNvSpPr/>
            <p:nvPr/>
          </p:nvSpPr>
          <p:spPr>
            <a:xfrm>
              <a:off x="1175221" y="3877306"/>
              <a:ext cx="9841554" cy="256386"/>
            </a:xfrm>
            <a:prstGeom prst="rightArrow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720A9734-D978-49C6-AB02-97EDBC9852EC}"/>
                </a:ext>
              </a:extLst>
            </p:cNvPr>
            <p:cNvGrpSpPr/>
            <p:nvPr/>
          </p:nvGrpSpPr>
          <p:grpSpPr>
            <a:xfrm>
              <a:off x="4240497" y="3429000"/>
              <a:ext cx="3711006" cy="461665"/>
              <a:chOff x="4886224" y="3429000"/>
              <a:chExt cx="3711006" cy="461665"/>
            </a:xfrm>
          </p:grpSpPr>
          <p:sp>
            <p:nvSpPr>
              <p:cNvPr id="106" name="文字方塊 105">
                <a:extLst>
                  <a:ext uri="{FF2B5EF4-FFF2-40B4-BE49-F238E27FC236}">
                    <a16:creationId xmlns:a16="http://schemas.microsoft.com/office/drawing/2014/main" id="{6B539E8E-EE20-49C6-AC70-FB10F6D2A474}"/>
                  </a:ext>
                </a:extLst>
              </p:cNvPr>
              <p:cNvSpPr txBox="1"/>
              <p:nvPr/>
            </p:nvSpPr>
            <p:spPr>
              <a:xfrm>
                <a:off x="4886224" y="3429000"/>
                <a:ext cx="371100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提升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隱式轉型，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promote)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07" name="矩形: 圓角 106">
                <a:extLst>
                  <a:ext uri="{FF2B5EF4-FFF2-40B4-BE49-F238E27FC236}">
                    <a16:creationId xmlns:a16="http://schemas.microsoft.com/office/drawing/2014/main" id="{CD8A1F1E-D6CC-46F9-91E3-186F1AC6D9E5}"/>
                  </a:ext>
                </a:extLst>
              </p:cNvPr>
              <p:cNvSpPr/>
              <p:nvPr/>
            </p:nvSpPr>
            <p:spPr>
              <a:xfrm>
                <a:off x="4886225" y="3476136"/>
                <a:ext cx="3711005" cy="375588"/>
              </a:xfrm>
              <a:prstGeom prst="round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3CF5A320-66A1-49C8-89FF-50555A628D0E}"/>
                </a:ext>
              </a:extLst>
            </p:cNvPr>
            <p:cNvSpPr txBox="1"/>
            <p:nvPr/>
          </p:nvSpPr>
          <p:spPr>
            <a:xfrm>
              <a:off x="1175222" y="3429000"/>
              <a:ext cx="24195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儲存範圍被包含</a:t>
              </a:r>
            </a:p>
          </p:txBody>
        </p:sp>
        <p:sp>
          <p:nvSpPr>
            <p:cNvPr id="35" name="矩形: 圓角 34">
              <a:extLst>
                <a:ext uri="{FF2B5EF4-FFF2-40B4-BE49-F238E27FC236}">
                  <a16:creationId xmlns:a16="http://schemas.microsoft.com/office/drawing/2014/main" id="{4AC14EBC-91D8-4D4F-8DE4-4823D07560C0}"/>
                </a:ext>
              </a:extLst>
            </p:cNvPr>
            <p:cNvSpPr/>
            <p:nvPr/>
          </p:nvSpPr>
          <p:spPr>
            <a:xfrm>
              <a:off x="1175223" y="3476136"/>
              <a:ext cx="2419549" cy="375588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09" name="箭號: 向右 108">
              <a:extLst>
                <a:ext uri="{FF2B5EF4-FFF2-40B4-BE49-F238E27FC236}">
                  <a16:creationId xmlns:a16="http://schemas.microsoft.com/office/drawing/2014/main" id="{0B021F1E-016E-4121-AB5F-8314909F7E9C}"/>
                </a:ext>
              </a:extLst>
            </p:cNvPr>
            <p:cNvSpPr/>
            <p:nvPr/>
          </p:nvSpPr>
          <p:spPr>
            <a:xfrm flipH="1">
              <a:off x="1175221" y="5755682"/>
              <a:ext cx="9841555" cy="256386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664C3FBA-39FC-4AE0-ADC1-C8C5E00D3240}"/>
                </a:ext>
              </a:extLst>
            </p:cNvPr>
            <p:cNvGrpSpPr/>
            <p:nvPr/>
          </p:nvGrpSpPr>
          <p:grpSpPr>
            <a:xfrm>
              <a:off x="4485585" y="6001068"/>
              <a:ext cx="3220831" cy="461665"/>
              <a:chOff x="4383456" y="6001068"/>
              <a:chExt cx="3220831" cy="461665"/>
            </a:xfrm>
          </p:grpSpPr>
          <p:sp>
            <p:nvSpPr>
              <p:cNvPr id="111" name="文字方塊 110">
                <a:extLst>
                  <a:ext uri="{FF2B5EF4-FFF2-40B4-BE49-F238E27FC236}">
                    <a16:creationId xmlns:a16="http://schemas.microsoft.com/office/drawing/2014/main" id="{E8EB1A6B-C172-42E2-B2F7-B4D823A2233D}"/>
                  </a:ext>
                </a:extLst>
              </p:cNvPr>
              <p:cNvSpPr txBox="1"/>
              <p:nvPr/>
            </p:nvSpPr>
            <p:spPr>
              <a:xfrm>
                <a:off x="4383456" y="6001068"/>
                <a:ext cx="322083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2400">
                    <a:solidFill>
                      <a:srgbClr val="FFC000"/>
                    </a:solidFill>
                  </a:rPr>
                  <a:t>轉換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(</a:t>
                </a:r>
                <a:r>
                  <a:rPr lang="zh-TW" altLang="en-US" sz="2400">
                    <a:solidFill>
                      <a:srgbClr val="FFC000"/>
                    </a:solidFill>
                  </a:rPr>
                  <a:t>顯示轉型，</a:t>
                </a:r>
                <a:r>
                  <a:rPr lang="en-US" altLang="zh-TW" sz="2400">
                    <a:solidFill>
                      <a:srgbClr val="FFC000"/>
                    </a:solidFill>
                  </a:rPr>
                  <a:t>cast)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112" name="矩形: 圓角 111">
                <a:extLst>
                  <a:ext uri="{FF2B5EF4-FFF2-40B4-BE49-F238E27FC236}">
                    <a16:creationId xmlns:a16="http://schemas.microsoft.com/office/drawing/2014/main" id="{A95F3F4C-0EB6-4B17-8893-FDA833FEE8AC}"/>
                  </a:ext>
                </a:extLst>
              </p:cNvPr>
              <p:cNvSpPr/>
              <p:nvPr/>
            </p:nvSpPr>
            <p:spPr>
              <a:xfrm>
                <a:off x="4384623" y="6048203"/>
                <a:ext cx="3219663" cy="369332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2400"/>
              </a:p>
            </p:txBody>
          </p:sp>
        </p:grp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7AA1124F-0BFB-43A7-BE4E-89606FC8ABB0}"/>
                </a:ext>
              </a:extLst>
            </p:cNvPr>
            <p:cNvSpPr txBox="1"/>
            <p:nvPr/>
          </p:nvSpPr>
          <p:spPr>
            <a:xfrm>
              <a:off x="8972992" y="6001068"/>
              <a:ext cx="20437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400"/>
                <a:t>儲存範圍包含</a:t>
              </a: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8742897C-A40C-4DAE-A613-40A8C5F970F5}"/>
                </a:ext>
              </a:extLst>
            </p:cNvPr>
            <p:cNvSpPr/>
            <p:nvPr/>
          </p:nvSpPr>
          <p:spPr>
            <a:xfrm>
              <a:off x="8974319" y="6048203"/>
              <a:ext cx="2042458" cy="36933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TW" altLang="en-US" sz="2400"/>
            </a:p>
          </p:txBody>
        </p:sp>
        <p:sp>
          <p:nvSpPr>
            <p:cNvPr id="122" name="箭號: 向右 121">
              <a:extLst>
                <a:ext uri="{FF2B5EF4-FFF2-40B4-BE49-F238E27FC236}">
                  <a16:creationId xmlns:a16="http://schemas.microsoft.com/office/drawing/2014/main" id="{126C6D6E-B959-4FE3-90F2-EF35C6C2466D}"/>
                </a:ext>
              </a:extLst>
            </p:cNvPr>
            <p:cNvSpPr/>
            <p:nvPr/>
          </p:nvSpPr>
          <p:spPr>
            <a:xfrm flipH="1">
              <a:off x="7456601" y="5286645"/>
              <a:ext cx="641024" cy="183684"/>
            </a:xfrm>
            <a:prstGeom prst="rightArrow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462553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>
                    <a:solidFill>
                      <a:srgbClr val="FFFF00"/>
                    </a:solidFill>
                  </a:rPr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4529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28938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  <a:latin typeface="+mj-lt"/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  <a:latin typeface="+mj-lt"/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  <a:latin typeface="+mj-lt"/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00B0F0"/>
                </a:solidFill>
              </a:rPr>
              <a:t>註解</a:t>
            </a:r>
            <a:r>
              <a:rPr lang="en-US" altLang="zh-TW">
                <a:solidFill>
                  <a:srgbClr val="00B0F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92D050"/>
                </a:solidFill>
              </a:rPr>
              <a:t>C/C++/Java </a:t>
            </a:r>
            <a:r>
              <a:rPr lang="zh-TW" altLang="en-US"/>
              <a:t>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「取餘」運算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92D050"/>
                </a:solidFill>
              </a:rPr>
              <a:t>Python</a:t>
            </a:r>
            <a:r>
              <a:rPr lang="zh-TW" altLang="en-US"/>
              <a:t> 中，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%</a:t>
            </a:r>
            <a:r>
              <a:rPr lang="en-US" altLang="zh-TW"/>
              <a:t>"</a:t>
            </a:r>
            <a:r>
              <a:rPr lang="zh-TW" altLang="en-US"/>
              <a:t> 運算子是</a:t>
            </a:r>
            <a:r>
              <a:rPr lang="zh-TW" altLang="en-US">
                <a:solidFill>
                  <a:srgbClr val="00B0F0"/>
                </a:solidFill>
              </a:rPr>
              <a:t>「取模」運算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取餘運算求商時，</a:t>
            </a:r>
            <a:r>
              <a:rPr lang="zh-TW" altLang="en-US">
                <a:solidFill>
                  <a:srgbClr val="FFC000"/>
                </a:solidFill>
              </a:rPr>
              <a:t>商會趨向於 </a:t>
            </a:r>
            <a:r>
              <a:rPr lang="en-US" altLang="zh-TW">
                <a:solidFill>
                  <a:srgbClr val="FFC000"/>
                </a:solidFill>
              </a:rPr>
              <a:t>0</a:t>
            </a:r>
          </a:p>
          <a:p>
            <a:r>
              <a:rPr lang="zh-TW" altLang="en-US"/>
              <a:t>而取模運算求商時，</a:t>
            </a:r>
            <a:r>
              <a:rPr lang="zh-TW" altLang="en-US">
                <a:solidFill>
                  <a:srgbClr val="FFC000"/>
                </a:solidFill>
              </a:rPr>
              <a:t>商會趨向於負無窮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取餘運算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運算結果的正負與被除數相同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若是</a:t>
            </a:r>
            <a:r>
              <a:rPr lang="zh-TW" altLang="en-US">
                <a:solidFill>
                  <a:srgbClr val="00B0F0"/>
                </a:solidFill>
              </a:rPr>
              <a:t>取模運算</a:t>
            </a:r>
            <a:r>
              <a:rPr lang="zh-TW" altLang="en-US"/>
              <a:t>，則</a:t>
            </a:r>
            <a:r>
              <a:rPr lang="zh-TW" altLang="en-US">
                <a:solidFill>
                  <a:srgbClr val="FFC000"/>
                </a:solidFill>
              </a:rPr>
              <a:t>運算結果的正負與除數相同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其實是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，而</a:t>
            </a:r>
            <a:r>
              <a:rPr lang="en-US" altLang="zh-TW"/>
              <a:t>"="</a:t>
            </a:r>
            <a:r>
              <a:rPr lang="zh-TW" altLang="en-US"/>
              <a:t>則是</a:t>
            </a:r>
            <a:r>
              <a:rPr lang="zh-TW" altLang="en-US">
                <a:solidFill>
                  <a:srgbClr val="00B0F0"/>
                </a:solidFill>
              </a:rPr>
              <a:t>賦值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指定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指定運算子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二元數學運算子</a:t>
            </a:r>
            <a:r>
              <a:rPr lang="zh-TW" altLang="en-US"/>
              <a:t>可以合在一起，變成</a:t>
            </a:r>
            <a:r>
              <a:rPr lang="zh-TW" altLang="en-US">
                <a:solidFill>
                  <a:srgbClr val="00B0F0"/>
                </a:solidFill>
              </a:rPr>
              <a:t>複合指定運算子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>
            <a:normAutofit/>
          </a:bodyPr>
          <a:lstStyle/>
          <a:p>
            <a:r>
              <a:rPr lang="zh-TW" altLang="en-US"/>
              <a:t>如果數值超過了該型別的範圍，那麼數值就會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en-US" altLang="zh-TW">
                <a:solidFill>
                  <a:srgbClr val="FFC000"/>
                </a:solidFill>
              </a:rPr>
              <a:t>(overflow)</a:t>
            </a:r>
          </a:p>
          <a:p>
            <a:r>
              <a:rPr lang="zh-TW" altLang="en-US"/>
              <a:t>變成</a:t>
            </a:r>
            <a:r>
              <a:rPr lang="zh-TW" altLang="en-US">
                <a:solidFill>
                  <a:srgbClr val="FFFF00"/>
                </a:solidFill>
              </a:rPr>
              <a:t>從範圍的另一端出來</a:t>
            </a:r>
            <a:r>
              <a:rPr lang="zh-TW" altLang="en-US"/>
              <a:t>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  <a:latin typeface="+mj-lt"/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494239" y="4053079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4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>
                <a:solidFill>
                  <a:prstClr val="white"/>
                </a:solidFill>
              </a:rPr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賦值給變數 </a:t>
            </a:r>
            <a:r>
              <a:rPr lang="en-US" altLang="zh-TW" sz="2000">
                <a:solidFill>
                  <a:srgbClr val="00B050"/>
                </a:solidFill>
              </a:rPr>
              <a:t>a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5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>
                <a:solidFill>
                  <a:srgbClr val="92D050"/>
                </a:solidFill>
              </a:rPr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-2147483648</a:t>
            </a:r>
            <a:r>
              <a:rPr lang="zh-TW" altLang="en-US" sz="2000">
                <a:solidFill>
                  <a:srgbClr val="92D050"/>
                </a:solidFill>
              </a:rPr>
              <a:t> </a:t>
            </a:r>
            <a:r>
              <a:rPr lang="zh-TW" altLang="en-US" sz="2000"/>
              <a:t>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  <a:p>
            <a:r>
              <a:rPr lang="zh-TW" altLang="en-US" sz="2000">
                <a:solidFill>
                  <a:srgbClr val="FFFF00"/>
                </a:solidFill>
              </a:rPr>
              <a:t>第 </a:t>
            </a:r>
            <a:r>
              <a:rPr lang="en-US" altLang="zh-TW" sz="2000">
                <a:solidFill>
                  <a:srgbClr val="FFFF00"/>
                </a:solidFill>
              </a:rPr>
              <a:t>6 </a:t>
            </a:r>
            <a:r>
              <a:rPr lang="zh-TW" altLang="en-US" sz="2000">
                <a:solidFill>
                  <a:srgbClr val="FFFF00"/>
                </a:solidFill>
              </a:rPr>
              <a:t>行</a:t>
            </a:r>
            <a:r>
              <a:rPr lang="zh-TW" altLang="en-US" sz="2000"/>
              <a:t>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>
                <a:solidFill>
                  <a:srgbClr val="00B050"/>
                </a:solidFill>
              </a:rPr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>
                <a:solidFill>
                  <a:srgbClr val="92D050"/>
                </a:solidFill>
              </a:rPr>
              <a:t>2147483648</a:t>
            </a:r>
            <a:r>
              <a:rPr lang="zh-TW" altLang="en-US" sz="2000"/>
              <a:t> 賦值給變數 </a:t>
            </a:r>
            <a:r>
              <a:rPr lang="en-US" altLang="zh-TW" sz="2000">
                <a:solidFill>
                  <a:srgbClr val="00B050"/>
                </a:solidFill>
              </a:rPr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707721"/>
                <a:ext cx="148802" cy="428272"/>
                <a:chOff x="1952626" y="4393098"/>
                <a:chExt cx="95249" cy="274139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9101" y="4393098"/>
                  <a:ext cx="0" cy="272615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667237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94622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</a:t>
            </a:r>
            <a:r>
              <a:rPr lang="zh-TW" altLang="en-US">
                <a:solidFill>
                  <a:srgbClr val="FFC000"/>
                </a:solidFill>
              </a:rPr>
              <a:t>提升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自動的過程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而型別大的變型別小的則須進行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是個</a:t>
            </a:r>
            <a:r>
              <a:rPr lang="zh-TW" altLang="en-US">
                <a:solidFill>
                  <a:srgbClr val="FFFF00"/>
                </a:solidFill>
              </a:rPr>
              <a:t>手動的過程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使用以下方法進行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，為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轉換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溢位</a:t>
            </a:r>
            <a:r>
              <a:rPr lang="zh-TW" altLang="en-US"/>
              <a:t>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相等運算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6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!=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7016121" y="149716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不等於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798114" y="4487229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!=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!= 3.0</a:t>
              </a: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4" y="1487736"/>
              <a:ext cx="8002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等於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181069" y="4487229"/>
              <a:ext cx="154401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==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 ==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3.0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443686" y="2612359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是否相等</a:t>
              </a: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427660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==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060731" y="2619651"/>
              <a:ext cx="301877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和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是否不相等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6476779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3" y="1497161"/>
              <a:ext cx="14157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37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5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3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&gt;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45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&gt;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4569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大於等於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31" name="內容版面配置區 3">
            <a:extLst>
              <a:ext uri="{FF2B5EF4-FFF2-40B4-BE49-F238E27FC236}">
                <a16:creationId xmlns:a16="http://schemas.microsoft.com/office/drawing/2014/main" id="{32E317A5-E5DC-46AB-92CF-7A5D6ADB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427"/>
            <a:ext cx="10515600" cy="58960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比較運算</a:t>
            </a:r>
            <a:r>
              <a:rPr lang="zh-TW" altLang="en-US"/>
              <a:t>也只能用在數字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>
                <a:solidFill>
                  <a:srgbClr val="00B0F0"/>
                </a:solidFill>
              </a:rPr>
              <a:t>char</a:t>
            </a:r>
            <a:r>
              <a:rPr lang="en-US" altLang="zh-TW"/>
              <a:t>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3476161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903F1D-277F-4C38-B82E-EF7D24091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比較運算</a:t>
            </a:r>
          </a:p>
        </p:txBody>
      </p:sp>
      <p:grpSp>
        <p:nvGrpSpPr>
          <p:cNvPr id="86" name="群組 85">
            <a:extLst>
              <a:ext uri="{FF2B5EF4-FFF2-40B4-BE49-F238E27FC236}">
                <a16:creationId xmlns:a16="http://schemas.microsoft.com/office/drawing/2014/main" id="{2F653BDA-C633-4947-A8D7-792D53A7AE80}"/>
              </a:ext>
            </a:extLst>
          </p:cNvPr>
          <p:cNvGrpSpPr/>
          <p:nvPr/>
        </p:nvGrpSpPr>
        <p:grpSpPr>
          <a:xfrm>
            <a:off x="1550737" y="2012344"/>
            <a:ext cx="9090526" cy="3977900"/>
            <a:chOff x="400667" y="1385774"/>
            <a:chExt cx="9090526" cy="3977900"/>
          </a:xfrm>
        </p:grpSpPr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24B9AE3E-98F1-4DF3-87B1-3BFF01589AC5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文字方塊 87">
              <a:extLst>
                <a:ext uri="{FF2B5EF4-FFF2-40B4-BE49-F238E27FC236}">
                  <a16:creationId xmlns:a16="http://schemas.microsoft.com/office/drawing/2014/main" id="{C9B35505-B2CE-4597-B17B-F82E49E23565}"/>
                </a:ext>
              </a:extLst>
            </p:cNvPr>
            <p:cNvSpPr txBox="1"/>
            <p:nvPr/>
          </p:nvSpPr>
          <p:spPr>
            <a:xfrm>
              <a:off x="6044707" y="2067949"/>
              <a:ext cx="30508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&lt;=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7920DE92-F0F4-4250-B50B-B74E75545D1B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1228727A-D911-4E1E-8CEA-65D0E2EC4A93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061A921A-0C00-4D98-9311-108D7970B233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2" name="手繪多邊形: 圖案 91">
              <a:extLst>
                <a:ext uri="{FF2B5EF4-FFF2-40B4-BE49-F238E27FC236}">
                  <a16:creationId xmlns:a16="http://schemas.microsoft.com/office/drawing/2014/main" id="{BC0FD7F4-19D0-4EAD-8AE8-71AF89502454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93" name="直線接點 92">
              <a:extLst>
                <a:ext uri="{FF2B5EF4-FFF2-40B4-BE49-F238E27FC236}">
                  <a16:creationId xmlns:a16="http://schemas.microsoft.com/office/drawing/2014/main" id="{03E1D483-60FE-4FE4-89A1-18B35DB494A8}"/>
                </a:ext>
              </a:extLst>
            </p:cNvPr>
            <p:cNvCxnSpPr>
              <a:cxnSpLocks/>
              <a:stCxn id="87" idx="0"/>
              <a:endCxn id="87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4BA35B5F-0DD7-4AD6-9CEF-43024D2749E9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接點 94">
              <a:extLst>
                <a:ext uri="{FF2B5EF4-FFF2-40B4-BE49-F238E27FC236}">
                  <a16:creationId xmlns:a16="http://schemas.microsoft.com/office/drawing/2014/main" id="{EAAE8A78-43F7-4F4A-BFA7-687279A9969F}"/>
                </a:ext>
              </a:extLst>
            </p:cNvPr>
            <p:cNvCxnSpPr>
              <a:cxnSpLocks/>
              <a:endCxn id="92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接點 95">
              <a:extLst>
                <a:ext uri="{FF2B5EF4-FFF2-40B4-BE49-F238E27FC236}">
                  <a16:creationId xmlns:a16="http://schemas.microsoft.com/office/drawing/2014/main" id="{D3AA5B4A-EFD1-4C80-9BE5-95DE2EB48E41}"/>
                </a:ext>
              </a:extLst>
            </p:cNvPr>
            <p:cNvCxnSpPr>
              <a:cxnSpLocks/>
              <a:stCxn id="89" idx="0"/>
              <a:endCxn id="89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67A6497B-1E8A-496D-906C-EFD86B8280A1}"/>
                </a:ext>
              </a:extLst>
            </p:cNvPr>
            <p:cNvCxnSpPr>
              <a:cxnSpLocks/>
              <a:stCxn id="90" idx="0"/>
              <a:endCxn id="9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97">
              <a:extLst>
                <a:ext uri="{FF2B5EF4-FFF2-40B4-BE49-F238E27FC236}">
                  <a16:creationId xmlns:a16="http://schemas.microsoft.com/office/drawing/2014/main" id="{7E3FC332-19D8-4796-AB32-1246A3D25663}"/>
                </a:ext>
              </a:extLst>
            </p:cNvPr>
            <p:cNvSpPr txBox="1"/>
            <p:nvPr/>
          </p:nvSpPr>
          <p:spPr>
            <a:xfrm>
              <a:off x="6862238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</a:t>
              </a: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46B6C18E-5896-4728-A80C-EA9F5850596C}"/>
                </a:ext>
              </a:extLst>
            </p:cNvPr>
            <p:cNvSpPr txBox="1"/>
            <p:nvPr/>
          </p:nvSpPr>
          <p:spPr>
            <a:xfrm>
              <a:off x="6543240" y="4487229"/>
              <a:ext cx="20537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0" name="文字方塊 99">
              <a:extLst>
                <a:ext uri="{FF2B5EF4-FFF2-40B4-BE49-F238E27FC236}">
                  <a16:creationId xmlns:a16="http://schemas.microsoft.com/office/drawing/2014/main" id="{E46E7659-85E5-4927-AAAC-9A483F164C23}"/>
                </a:ext>
              </a:extLst>
            </p:cNvPr>
            <p:cNvSpPr txBox="1"/>
            <p:nvPr/>
          </p:nvSpPr>
          <p:spPr>
            <a:xfrm>
              <a:off x="4969064" y="3904104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01" name="文字方塊 100">
              <a:extLst>
                <a:ext uri="{FF2B5EF4-FFF2-40B4-BE49-F238E27FC236}">
                  <a16:creationId xmlns:a16="http://schemas.microsoft.com/office/drawing/2014/main" id="{9F527476-A511-422C-9A51-11019E381D2A}"/>
                </a:ext>
              </a:extLst>
            </p:cNvPr>
            <p:cNvSpPr txBox="1"/>
            <p:nvPr/>
          </p:nvSpPr>
          <p:spPr>
            <a:xfrm>
              <a:off x="3552969" y="14877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</a:t>
              </a:r>
            </a:p>
          </p:txBody>
        </p:sp>
        <p:sp>
          <p:nvSpPr>
            <p:cNvPr id="102" name="文字方塊 101">
              <a:extLst>
                <a:ext uri="{FF2B5EF4-FFF2-40B4-BE49-F238E27FC236}">
                  <a16:creationId xmlns:a16="http://schemas.microsoft.com/office/drawing/2014/main" id="{DDFC2B2A-CA10-48FA-83FD-CF3B80FF7344}"/>
                </a:ext>
              </a:extLst>
            </p:cNvPr>
            <p:cNvSpPr txBox="1"/>
            <p:nvPr/>
          </p:nvSpPr>
          <p:spPr>
            <a:xfrm>
              <a:off x="3011154" y="4476796"/>
              <a:ext cx="188384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&lt;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3.14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B0D407F2-F9F9-439F-BA55-FC6B214C19A9}"/>
                </a:ext>
              </a:extLst>
            </p:cNvPr>
            <p:cNvSpPr txBox="1"/>
            <p:nvPr/>
          </p:nvSpPr>
          <p:spPr>
            <a:xfrm>
              <a:off x="2528650" y="2812760"/>
              <a:ext cx="28488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04" name="文字方塊 103">
              <a:extLst>
                <a:ext uri="{FF2B5EF4-FFF2-40B4-BE49-F238E27FC236}">
                  <a16:creationId xmlns:a16="http://schemas.microsoft.com/office/drawing/2014/main" id="{52F0C6B4-30A5-4868-B08C-8119CE3BC338}"/>
                </a:ext>
              </a:extLst>
            </p:cNvPr>
            <p:cNvSpPr txBox="1"/>
            <p:nvPr/>
          </p:nvSpPr>
          <p:spPr>
            <a:xfrm>
              <a:off x="2512619" y="2067949"/>
              <a:ext cx="28809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&lt;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E8BFB203-216B-46DB-AAA4-7B6031E31497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112" name="直線接點 111">
                <a:extLst>
                  <a:ext uri="{FF2B5EF4-FFF2-40B4-BE49-F238E27FC236}">
                    <a16:creationId xmlns:a16="http://schemas.microsoft.com/office/drawing/2014/main" id="{D11CCC60-0040-48AD-A0EC-ED7608872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線接點 112">
                <a:extLst>
                  <a:ext uri="{FF2B5EF4-FFF2-40B4-BE49-F238E27FC236}">
                    <a16:creationId xmlns:a16="http://schemas.microsoft.com/office/drawing/2014/main" id="{2C0332A3-00A8-4C31-A8F8-34893E95C1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661BCA45-8302-4B69-819F-01DF9A3694C3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F4264956-DB4D-4CA2-BA3C-1104195D322D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2A367EB0-8741-453C-B79D-141DAD0AB1E4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8FB14A8C-00D0-4BA1-98FA-D4F45E01A813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D19F56C8-8C01-4ECB-B814-6BF41721FA5E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1667222E-93B2-49CC-A352-ABDB2259A4F0}"/>
                </a:ext>
              </a:extLst>
            </p:cNvPr>
            <p:cNvSpPr txBox="1"/>
            <p:nvPr/>
          </p:nvSpPr>
          <p:spPr>
            <a:xfrm>
              <a:off x="6129665" y="2812760"/>
              <a:ext cx="28809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測試 運算元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  <a:r>
                <a:rPr lang="zh-TW" altLang="en-US" sz="2400">
                  <a:solidFill>
                    <a:schemeClr val="bg1"/>
                  </a:solidFill>
                </a:rPr>
                <a:t> 是否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小於等於 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723314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6F6B61-CF0F-41B5-AD2C-0FFC5457D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1311"/>
            <a:ext cx="10515600" cy="1325563"/>
          </a:xfrm>
        </p:spPr>
        <p:txBody>
          <a:bodyPr/>
          <a:lstStyle/>
          <a:p>
            <a:r>
              <a:rPr lang="zh-TW" altLang="en-US"/>
              <a:t>邏輯運算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9B007-D50B-4133-8F24-4E2C2EE01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454"/>
            <a:ext cx="10515600" cy="49263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邏輯運算</a:t>
            </a:r>
            <a:r>
              <a:rPr lang="zh-TW" altLang="en-US"/>
              <a:t>只能用在 </a:t>
            </a:r>
            <a:r>
              <a:rPr lang="en-US" altLang="zh-TW">
                <a:solidFill>
                  <a:srgbClr val="00B0F0"/>
                </a:solidFill>
              </a:rPr>
              <a:t>boolean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B8516651-476D-469B-893F-B1CCFE800327}"/>
              </a:ext>
            </a:extLst>
          </p:cNvPr>
          <p:cNvGrpSpPr/>
          <p:nvPr/>
        </p:nvGrpSpPr>
        <p:grpSpPr>
          <a:xfrm>
            <a:off x="809353" y="1812836"/>
            <a:ext cx="10573294" cy="4515160"/>
            <a:chOff x="809353" y="2067360"/>
            <a:chExt cx="10573294" cy="4515160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00271F4E-4863-42C8-A084-E1D16C770E72}"/>
                </a:ext>
              </a:extLst>
            </p:cNvPr>
            <p:cNvSpPr/>
            <p:nvPr/>
          </p:nvSpPr>
          <p:spPr>
            <a:xfrm>
              <a:off x="809353" y="3770900"/>
              <a:ext cx="10573294" cy="1331282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92A489C-3493-4AC0-9D9C-B345ABD6BC32}"/>
                </a:ext>
              </a:extLst>
            </p:cNvPr>
            <p:cNvSpPr/>
            <p:nvPr/>
          </p:nvSpPr>
          <p:spPr>
            <a:xfrm>
              <a:off x="809353" y="2946450"/>
              <a:ext cx="10573294" cy="82445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" name="手繪多邊形: 圖案 6">
              <a:extLst>
                <a:ext uri="{FF2B5EF4-FFF2-40B4-BE49-F238E27FC236}">
                  <a16:creationId xmlns:a16="http://schemas.microsoft.com/office/drawing/2014/main" id="{431B100C-9951-44AC-9165-A21BF14A3E5E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9EC1DF29-A7A9-40E2-A372-2493143A0190}"/>
                </a:ext>
              </a:extLst>
            </p:cNvPr>
            <p:cNvSpPr/>
            <p:nvPr/>
          </p:nvSpPr>
          <p:spPr>
            <a:xfrm>
              <a:off x="809353" y="5620496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39CAC9A4-A869-49D6-89C6-C02EDAD19AED}"/>
                </a:ext>
              </a:extLst>
            </p:cNvPr>
            <p:cNvSpPr/>
            <p:nvPr/>
          </p:nvSpPr>
          <p:spPr>
            <a:xfrm>
              <a:off x="809353" y="5084799"/>
              <a:ext cx="10573294" cy="505665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84151919-E244-4E07-BB21-C77E9F1602AC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9029A16B-88CF-4364-BFB9-317D4317F5A7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51516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C5076A47-F9C7-414A-BB50-22323C74207D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598661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FA8C07BE-6E3A-44D4-B4E3-1605FF26B90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085905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68F85F16-91C4-4EAF-ACAA-E04A83B1275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780526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4D0EE2A-AF57-4CF8-9CD9-F72942A62DEF}"/>
                </a:ext>
              </a:extLst>
            </p:cNvPr>
            <p:cNvSpPr txBox="1"/>
            <p:nvPr/>
          </p:nvSpPr>
          <p:spPr>
            <a:xfrm>
              <a:off x="6153162" y="5106265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F7A9D10-C37B-4165-AA43-E7BCE914E03C}"/>
                </a:ext>
              </a:extLst>
            </p:cNvPr>
            <p:cNvSpPr txBox="1"/>
            <p:nvPr/>
          </p:nvSpPr>
          <p:spPr>
            <a:xfrm>
              <a:off x="3973316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有一真即為真，否則為假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||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為真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91ECFEA-B584-420F-8A09-ACD9F40A2BEE}"/>
                </a:ext>
              </a:extLst>
            </p:cNvPr>
            <p:cNvSpPr txBox="1"/>
            <p:nvPr/>
          </p:nvSpPr>
          <p:spPr>
            <a:xfrm>
              <a:off x="4149647" y="2958866"/>
              <a:ext cx="305083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||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E6BAF62-EDC9-4165-89C6-4753F9148487}"/>
                </a:ext>
              </a:extLst>
            </p:cNvPr>
            <p:cNvSpPr txBox="1"/>
            <p:nvPr/>
          </p:nvSpPr>
          <p:spPr>
            <a:xfrm>
              <a:off x="8942239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且運算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9CE70DD9-6E2D-4F45-9EF4-A4F4D0C58927}"/>
                </a:ext>
              </a:extLst>
            </p:cNvPr>
            <p:cNvSpPr txBox="1"/>
            <p:nvPr/>
          </p:nvSpPr>
          <p:spPr>
            <a:xfrm>
              <a:off x="8299436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&amp;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&amp;&amp;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78E20CD-2D56-4221-8E94-DA2DE8F7DFB1}"/>
                </a:ext>
              </a:extLst>
            </p:cNvPr>
            <p:cNvSpPr txBox="1"/>
            <p:nvPr/>
          </p:nvSpPr>
          <p:spPr>
            <a:xfrm>
              <a:off x="7885861" y="2968088"/>
              <a:ext cx="322075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 </a:t>
              </a:r>
              <a:r>
                <a:rPr lang="en-US" altLang="zh-TW" sz="2400">
                  <a:solidFill>
                    <a:schemeClr val="bg1"/>
                  </a:solidFill>
                </a:rPr>
                <a:t>1 &amp;&amp;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55B9FCF3-22C0-4574-BC8F-8F4016B0B6E2}"/>
                </a:ext>
              </a:extLst>
            </p:cNvPr>
            <p:cNvGrpSpPr/>
            <p:nvPr/>
          </p:nvGrpSpPr>
          <p:grpSpPr>
            <a:xfrm>
              <a:off x="3877523" y="2067360"/>
              <a:ext cx="0" cy="4515160"/>
              <a:chOff x="5838255" y="1780035"/>
              <a:chExt cx="0" cy="4515160"/>
            </a:xfrm>
          </p:grpSpPr>
          <p:cxnSp>
            <p:nvCxnSpPr>
              <p:cNvPr id="37" name="直線接點 36">
                <a:extLst>
                  <a:ext uri="{FF2B5EF4-FFF2-40B4-BE49-F238E27FC236}">
                    <a16:creationId xmlns:a16="http://schemas.microsoft.com/office/drawing/2014/main" id="{AB7ECA0B-51AB-4EB4-A98A-3E771F96C7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接點 37">
                <a:extLst>
                  <a:ext uri="{FF2B5EF4-FFF2-40B4-BE49-F238E27FC236}">
                    <a16:creationId xmlns:a16="http://schemas.microsoft.com/office/drawing/2014/main" id="{44DEB17D-8D5B-4C88-B7D1-F120027A27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F82C6AB-EE77-4B75-9B99-73299B195377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7CD99FB6-3CE2-4E1C-947F-8176DDC54AE4}"/>
                </a:ext>
              </a:extLst>
            </p:cNvPr>
            <p:cNvSpPr txBox="1"/>
            <p:nvPr/>
          </p:nvSpPr>
          <p:spPr>
            <a:xfrm>
              <a:off x="1234801" y="587645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FEDF976B-1383-4246-A739-B8FE3D96C005}"/>
                </a:ext>
              </a:extLst>
            </p:cNvPr>
            <p:cNvSpPr txBox="1"/>
            <p:nvPr/>
          </p:nvSpPr>
          <p:spPr>
            <a:xfrm>
              <a:off x="927024" y="510218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90511905-DBAC-497E-A7BB-947E47510F0A}"/>
                </a:ext>
              </a:extLst>
            </p:cNvPr>
            <p:cNvSpPr txBox="1"/>
            <p:nvPr/>
          </p:nvSpPr>
          <p:spPr>
            <a:xfrm>
              <a:off x="1234801" y="4205708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0C053015-260F-406E-8AB1-94A774287329}"/>
                </a:ext>
              </a:extLst>
            </p:cNvPr>
            <p:cNvSpPr txBox="1"/>
            <p:nvPr/>
          </p:nvSpPr>
          <p:spPr>
            <a:xfrm>
              <a:off x="1234801" y="31313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2A42CBE1-5C03-4C71-ABAB-A89AC646A1F9}"/>
                </a:ext>
              </a:extLst>
            </p:cNvPr>
            <p:cNvSpPr txBox="1"/>
            <p:nvPr/>
          </p:nvSpPr>
          <p:spPr>
            <a:xfrm>
              <a:off x="5121066" y="226557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或運算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F886D92-32F7-4087-B656-764A5C41846B}"/>
                </a:ext>
              </a:extLst>
            </p:cNvPr>
            <p:cNvSpPr txBox="1"/>
            <p:nvPr/>
          </p:nvSpPr>
          <p:spPr>
            <a:xfrm>
              <a:off x="4478262" y="5686009"/>
              <a:ext cx="239360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 | false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 || 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B3C5AE0-F6E8-4E25-9121-057177BA11E7}"/>
                </a:ext>
              </a:extLst>
            </p:cNvPr>
            <p:cNvSpPr txBox="1"/>
            <p:nvPr/>
          </p:nvSpPr>
          <p:spPr>
            <a:xfrm>
              <a:off x="2560564" y="4028652"/>
              <a:ext cx="11400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真變假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假變真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7092371-396A-4780-B167-EA1EB59A11C4}"/>
                </a:ext>
              </a:extLst>
            </p:cNvPr>
            <p:cNvSpPr txBox="1"/>
            <p:nvPr/>
          </p:nvSpPr>
          <p:spPr>
            <a:xfrm>
              <a:off x="2491635" y="3127842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6C6E58D-5022-4D85-9ADE-30629ABCE594}"/>
                </a:ext>
              </a:extLst>
            </p:cNvPr>
            <p:cNvSpPr txBox="1"/>
            <p:nvPr/>
          </p:nvSpPr>
          <p:spPr>
            <a:xfrm>
              <a:off x="242270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否定運算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5672D20-91BA-4B6D-9B54-F401F6D42E1C}"/>
                </a:ext>
              </a:extLst>
            </p:cNvPr>
            <p:cNvSpPr txBox="1"/>
            <p:nvPr/>
          </p:nvSpPr>
          <p:spPr>
            <a:xfrm>
              <a:off x="2528504" y="5686009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!false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1432B90-6722-46CF-BEBB-57E6E1B2AB94}"/>
                </a:ext>
              </a:extLst>
            </p:cNvPr>
            <p:cNvSpPr txBox="1"/>
            <p:nvPr/>
          </p:nvSpPr>
          <p:spPr>
            <a:xfrm>
              <a:off x="7794489" y="3787012"/>
              <a:ext cx="340349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都為真即為真，否則為假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</a:t>
              </a:r>
              <a:r>
                <a:rPr lang="zh-TW" altLang="en-US" sz="2000">
                  <a:solidFill>
                    <a:schemeClr val="bg1"/>
                  </a:solidFill>
                </a:rPr>
                <a:t>：兩個運算元都會參與運算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&amp;&amp;</a:t>
              </a:r>
              <a:r>
                <a:rPr lang="zh-TW" altLang="en-US" sz="2000">
                  <a:solidFill>
                    <a:schemeClr val="bg1"/>
                  </a:solidFill>
                </a:rPr>
                <a:t>：若 運算元</a:t>
              </a:r>
              <a:r>
                <a:rPr lang="en-US" altLang="zh-TW" sz="2000">
                  <a:solidFill>
                    <a:schemeClr val="bg1"/>
                  </a:solidFill>
                </a:rPr>
                <a:t>1 </a:t>
              </a:r>
              <a:r>
                <a:rPr lang="zh-TW" altLang="en-US" sz="2000">
                  <a:solidFill>
                    <a:schemeClr val="bg1"/>
                  </a:solidFill>
                </a:rPr>
                <a:t>為假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則 運算元</a:t>
              </a:r>
              <a:r>
                <a:rPr lang="en-US" altLang="zh-TW" sz="2000">
                  <a:solidFill>
                    <a:schemeClr val="bg1"/>
                  </a:solidFill>
                </a:rPr>
                <a:t>2 </a:t>
              </a:r>
              <a:r>
                <a:rPr lang="zh-TW" altLang="en-US" sz="2000">
                  <a:solidFill>
                    <a:schemeClr val="bg1"/>
                  </a:solidFill>
                </a:rPr>
                <a:t>不參與運算</a:t>
              </a:r>
            </a:p>
          </p:txBody>
        </p: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AA642033-0AF8-4E07-AC59-FA342FC2E9B5}"/>
                </a:ext>
              </a:extLst>
            </p:cNvPr>
            <p:cNvGrpSpPr/>
            <p:nvPr/>
          </p:nvGrpSpPr>
          <p:grpSpPr>
            <a:xfrm>
              <a:off x="7610538" y="2067360"/>
              <a:ext cx="0" cy="4515160"/>
              <a:chOff x="5838255" y="1780035"/>
              <a:chExt cx="0" cy="4515160"/>
            </a:xfrm>
          </p:grpSpPr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2933CDA5-F4BE-4FDE-8262-7DB5D09168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1780035"/>
                <a:ext cx="0" cy="3034822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接點 46">
                <a:extLst>
                  <a:ext uri="{FF2B5EF4-FFF2-40B4-BE49-F238E27FC236}">
                    <a16:creationId xmlns:a16="http://schemas.microsoft.com/office/drawing/2014/main" id="{20E7BE99-2F8A-409A-80FD-CFD0BD722A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F5ECA44A-42C4-4A9F-BC50-3914B6594A81}"/>
              </a:ext>
            </a:extLst>
          </p:cNvPr>
          <p:cNvSpPr/>
          <p:nvPr/>
        </p:nvSpPr>
        <p:spPr>
          <a:xfrm>
            <a:off x="4260916" y="4194928"/>
            <a:ext cx="6627043" cy="590193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: 圓角 40">
            <a:extLst>
              <a:ext uri="{FF2B5EF4-FFF2-40B4-BE49-F238E27FC236}">
                <a16:creationId xmlns:a16="http://schemas.microsoft.com/office/drawing/2014/main" id="{EC5CE46D-B183-42F4-AC6A-D3D384EC876F}"/>
              </a:ext>
            </a:extLst>
          </p:cNvPr>
          <p:cNvSpPr/>
          <p:nvPr/>
        </p:nvSpPr>
        <p:spPr>
          <a:xfrm>
            <a:off x="8015819" y="477004"/>
            <a:ext cx="2673423" cy="1170566"/>
          </a:xfrm>
          <a:prstGeom prst="round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短路運算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(Short-circuit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evaluation)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9C61F96B-509A-48AA-AB41-70A10BFE0DE8}"/>
              </a:ext>
            </a:extLst>
          </p:cNvPr>
          <p:cNvCxnSpPr>
            <a:stCxn id="4" idx="0"/>
            <a:endCxn id="41" idx="2"/>
          </p:cNvCxnSpPr>
          <p:nvPr/>
        </p:nvCxnSpPr>
        <p:spPr>
          <a:xfrm flipV="1">
            <a:off x="7574438" y="1647570"/>
            <a:ext cx="1778093" cy="2547358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3052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4FB812-7A87-4C2D-A74E-F1AFFFBB1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三元運算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12CE84-E704-4BA2-A161-A6A63AEDFA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690688"/>
            <a:ext cx="10668000" cy="491137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中，只有一種</a:t>
            </a:r>
            <a:r>
              <a:rPr lang="zh-TW" altLang="en-US">
                <a:solidFill>
                  <a:srgbClr val="00B0F0"/>
                </a:solidFill>
              </a:rPr>
              <a:t>三元運算</a:t>
            </a:r>
            <a:r>
              <a:rPr lang="zh-TW" altLang="en-US"/>
              <a:t>，格式如下：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D873183-54B3-4B5A-826E-1294882AAFF1}"/>
              </a:ext>
            </a:extLst>
          </p:cNvPr>
          <p:cNvSpPr txBox="1">
            <a:spLocks/>
          </p:cNvSpPr>
          <p:nvPr/>
        </p:nvSpPr>
        <p:spPr>
          <a:xfrm>
            <a:off x="762000" y="2942018"/>
            <a:ext cx="10668000" cy="4911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範例如下：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9BFF430B-E287-46C5-A0E8-55D339DBED08}"/>
              </a:ext>
            </a:extLst>
          </p:cNvPr>
          <p:cNvGrpSpPr/>
          <p:nvPr/>
        </p:nvGrpSpPr>
        <p:grpSpPr>
          <a:xfrm>
            <a:off x="761999" y="5301343"/>
            <a:ext cx="10667999" cy="830997"/>
            <a:chOff x="7532015" y="3822156"/>
            <a:chExt cx="10667999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A059D418-28C9-4F40-BAC5-42233703C0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5" y="3822156"/>
              <a:ext cx="10667999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  <a:endParaRPr lang="zh-TW" altLang="en-US" sz="2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0612323-2070-478C-B607-2EDD6ADF3810}"/>
                </a:ext>
              </a:extLst>
            </p:cNvPr>
            <p:cNvSpPr txBox="1"/>
            <p:nvPr/>
          </p:nvSpPr>
          <p:spPr>
            <a:xfrm>
              <a:off x="17342087" y="431459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98B672DF-8EFB-4DB4-8503-FD96DFCF79A4}"/>
              </a:ext>
            </a:extLst>
          </p:cNvPr>
          <p:cNvGrpSpPr/>
          <p:nvPr/>
        </p:nvGrpSpPr>
        <p:grpSpPr>
          <a:xfrm>
            <a:off x="762000" y="3582419"/>
            <a:ext cx="10668000" cy="1569660"/>
            <a:chOff x="762000" y="3516075"/>
            <a:chExt cx="10668000" cy="1569660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D26F778D-45FA-420A-8F59-765C59F85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3516075"/>
              <a:ext cx="1066800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INT_MAX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INT_MIN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INT_MIN 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.println(INT_MAX == INT_MIN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"True"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"False"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D2FC59C8-1884-4B4B-9417-6FCCA556006A}"/>
                </a:ext>
              </a:extLst>
            </p:cNvPr>
            <p:cNvSpPr txBox="1"/>
            <p:nvPr/>
          </p:nvSpPr>
          <p:spPr>
            <a:xfrm>
              <a:off x="10796493" y="35324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139D0DE0-74DA-4993-B759-992DF19E2F43}"/>
              </a:ext>
            </a:extLst>
          </p:cNvPr>
          <p:cNvGrpSpPr/>
          <p:nvPr/>
        </p:nvGrpSpPr>
        <p:grpSpPr>
          <a:xfrm>
            <a:off x="762000" y="2331089"/>
            <a:ext cx="10668000" cy="461665"/>
            <a:chOff x="762000" y="2395583"/>
            <a:chExt cx="10668000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DC41B53-AFC7-4C92-ABE7-FC16085A38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000" y="2395583"/>
              <a:ext cx="106680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boolean(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條件</a:t>
              </a:r>
              <a:r>
                <a:rPr lang="en-US" altLang="zh-TW" sz="2400">
                  <a:solidFill>
                    <a:srgbClr val="00B0F0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條件為真時的返回值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條件為假時的返回值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9CDA37A0-EDA6-412D-B96C-782E6FFBE422}"/>
                </a:ext>
              </a:extLst>
            </p:cNvPr>
            <p:cNvSpPr txBox="1"/>
            <p:nvPr/>
          </p:nvSpPr>
          <p:spPr>
            <a:xfrm>
              <a:off x="10796493" y="25186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1502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C4082E-50D4-4015-A703-DE4F6B92C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運算順序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9C5451-876F-4E85-9827-5D883F1821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275" y="1825625"/>
            <a:ext cx="10839450" cy="43513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++</a:t>
            </a:r>
            <a:r>
              <a:rPr lang="zh-TW" altLang="en-US">
                <a:solidFill>
                  <a:srgbClr val="FFC000"/>
                </a:solidFill>
              </a:rPr>
              <a:t>、變數</a:t>
            </a:r>
            <a:r>
              <a:rPr lang="en-US" altLang="zh-TW">
                <a:solidFill>
                  <a:srgbClr val="FFC000"/>
                </a:solidFill>
              </a:rPr>
              <a:t>--)</a:t>
            </a: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遞增遞減運算</a:t>
            </a:r>
            <a:r>
              <a:rPr lang="en-US" altLang="zh-TW">
                <a:solidFill>
                  <a:srgbClr val="FFC000"/>
                </a:solidFill>
              </a:rPr>
              <a:t>(++</a:t>
            </a:r>
            <a:r>
              <a:rPr lang="zh-TW" altLang="en-US">
                <a:solidFill>
                  <a:srgbClr val="FFC000"/>
                </a:solidFill>
              </a:rPr>
              <a:t>變數、</a:t>
            </a:r>
            <a:r>
              <a:rPr lang="en-US" altLang="zh-TW">
                <a:solidFill>
                  <a:srgbClr val="FFC000"/>
                </a:solidFill>
              </a:rPr>
              <a:t>--</a:t>
            </a:r>
            <a:r>
              <a:rPr lang="zh-TW" altLang="en-US">
                <a:solidFill>
                  <a:srgbClr val="FFC000"/>
                </a:solidFill>
              </a:rPr>
              <a:t>變數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zh-TW" altLang="en-US">
                <a:solidFill>
                  <a:srgbClr val="FFC000"/>
                </a:solidFill>
              </a:rPr>
              <a:t> 正負號運算 </a:t>
            </a:r>
            <a:r>
              <a:rPr lang="en-US" altLang="zh-TW">
                <a:solidFill>
                  <a:srgbClr val="00B0F0"/>
                </a:solidFill>
              </a:rPr>
              <a:t>=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FFC000"/>
                </a:solidFill>
              </a:rPr>
              <a:t>邏輯否定運算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乘法、除法、取餘運算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加法、減法運算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比較運算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相等運算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三元運算 </a:t>
            </a:r>
            <a:r>
              <a:rPr lang="en-US" altLang="zh-TW">
                <a:solidFill>
                  <a:srgbClr val="00B0F0"/>
                </a:solidFill>
              </a:rPr>
              <a:t>&gt;</a:t>
            </a:r>
            <a:r>
              <a:rPr lang="zh-TW" altLang="en-US"/>
              <a:t> </a:t>
            </a:r>
            <a:r>
              <a:rPr lang="zh-TW" altLang="en-US">
                <a:solidFill>
                  <a:srgbClr val="FFC000"/>
                </a:solidFill>
              </a:rPr>
              <a:t>指定運算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/>
          </a:p>
          <a:p>
            <a:r>
              <a:rPr lang="zh-TW" altLang="en-US"/>
              <a:t>遇到同級運算時，除</a:t>
            </a:r>
            <a:r>
              <a:rPr lang="zh-TW" altLang="en-US">
                <a:solidFill>
                  <a:srgbClr val="FFFF00"/>
                </a:solidFill>
              </a:rPr>
              <a:t>指定運算為右往左，其餘為左往右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若遇到括號，則</a:t>
            </a:r>
            <a:r>
              <a:rPr lang="zh-TW" altLang="en-US">
                <a:solidFill>
                  <a:srgbClr val="FFFF00"/>
                </a:solidFill>
              </a:rPr>
              <a:t>括號先算</a:t>
            </a:r>
          </a:p>
        </p:txBody>
      </p:sp>
    </p:spTree>
    <p:extLst>
      <p:ext uri="{BB962C8B-B14F-4D97-AF65-F5344CB8AC3E}">
        <p14:creationId xmlns:p14="http://schemas.microsoft.com/office/powerpoint/2010/main" val="2542185089"/>
      </p:ext>
    </p:extLst>
  </p:cSld>
  <p:clrMapOvr>
    <a:masterClrMapping/>
  </p:clrMapOvr>
  <p:transition spd="slow"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en-US" altLang="zh-TW" sz="1600">
                  <a:solidFill>
                    <a:srgbClr val="00B0F0"/>
                  </a:solidFill>
                </a:rPr>
                <a:t>%.nf</a:t>
              </a:r>
              <a:r>
                <a:rPr lang="en-US" altLang="zh-TW" sz="1600">
                  <a:solidFill>
                    <a:schemeClr val="bg1"/>
                  </a:solidFill>
                </a:rPr>
                <a:t>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 </a:t>
              </a:r>
              <a:r>
                <a:rPr lang="en-US" altLang="zh-TW" sz="1600">
                  <a:solidFill>
                    <a:schemeClr val="bg1"/>
                  </a:solidFill>
                </a:rPr>
                <a:t>n = 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224B77-70C9-4C65-80CC-5F2E32CCC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字元轉換整數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0024DC-5EBE-44B5-A629-B7751F4BD9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520"/>
            <a:ext cx="10515600" cy="2614400"/>
          </a:xfrm>
        </p:spPr>
        <p:txBody>
          <a:bodyPr/>
          <a:lstStyle/>
          <a:p>
            <a:r>
              <a:rPr lang="zh-TW" altLang="en-US"/>
              <a:t>若要將</a:t>
            </a:r>
            <a:r>
              <a:rPr lang="zh-TW" altLang="en-US">
                <a:solidFill>
                  <a:srgbClr val="FFC000"/>
                </a:solidFill>
              </a:rPr>
              <a:t>字元</a:t>
            </a:r>
            <a:r>
              <a:rPr lang="zh-TW" altLang="en-US"/>
              <a:t>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轉換成整數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可以藉助前面提到的 </a:t>
            </a:r>
            <a:r>
              <a:rPr lang="en-US" altLang="zh-TW">
                <a:solidFill>
                  <a:srgbClr val="00B0F0"/>
                </a:solidFill>
              </a:rPr>
              <a:t>ASCII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48</a:t>
            </a:r>
            <a:r>
              <a:rPr lang="zh-TW" altLang="en-US">
                <a:solidFill>
                  <a:srgbClr val="FFC000"/>
                </a:solidFill>
              </a:rPr>
              <a:t> 為 </a:t>
            </a:r>
            <a:r>
              <a:rPr lang="en-US" altLang="zh-TW">
                <a:solidFill>
                  <a:srgbClr val="FFC000"/>
                </a:solidFill>
              </a:rPr>
              <a:t>'0'</a:t>
            </a:r>
            <a:r>
              <a:rPr lang="zh-TW" altLang="en-US">
                <a:solidFill>
                  <a:srgbClr val="FFC000"/>
                </a:solidFill>
              </a:rPr>
              <a:t> 開始依序到 </a:t>
            </a:r>
            <a:r>
              <a:rPr lang="en-US" altLang="zh-TW">
                <a:solidFill>
                  <a:srgbClr val="FFC000"/>
                </a:solidFill>
              </a:rPr>
              <a:t>57 </a:t>
            </a:r>
            <a:r>
              <a:rPr lang="zh-TW" altLang="en-US">
                <a:solidFill>
                  <a:srgbClr val="FFC000"/>
                </a:solidFill>
              </a:rPr>
              <a:t>為 </a:t>
            </a:r>
            <a:r>
              <a:rPr lang="en-US" altLang="zh-TW">
                <a:solidFill>
                  <a:srgbClr val="FFC000"/>
                </a:solidFill>
              </a:rPr>
              <a:t>'9'</a:t>
            </a:r>
          </a:p>
          <a:p>
            <a:r>
              <a:rPr lang="zh-TW" altLang="en-US"/>
              <a:t>所以只要將</a:t>
            </a:r>
            <a:r>
              <a:rPr lang="zh-TW" altLang="en-US">
                <a:solidFill>
                  <a:srgbClr val="FFC000"/>
                </a:solidFill>
              </a:rPr>
              <a:t>字元 </a:t>
            </a:r>
            <a:r>
              <a:rPr lang="en-US" altLang="zh-TW">
                <a:solidFill>
                  <a:srgbClr val="FFC000"/>
                </a:solidFill>
              </a:rPr>
              <a:t>'0' </a:t>
            </a:r>
            <a:r>
              <a:rPr lang="zh-TW" altLang="en-US">
                <a:solidFill>
                  <a:srgbClr val="FFC000"/>
                </a:solidFill>
              </a:rPr>
              <a:t>到 </a:t>
            </a:r>
            <a:r>
              <a:rPr lang="en-US" altLang="zh-TW">
                <a:solidFill>
                  <a:srgbClr val="FFC000"/>
                </a:solidFill>
              </a:rPr>
              <a:t>'9' </a:t>
            </a:r>
            <a:r>
              <a:rPr lang="zh-TW" altLang="en-US">
                <a:solidFill>
                  <a:srgbClr val="FFC000"/>
                </a:solidFill>
              </a:rPr>
              <a:t>減掉 </a:t>
            </a:r>
            <a:r>
              <a:rPr lang="en-US" altLang="zh-TW">
                <a:solidFill>
                  <a:srgbClr val="FFC000"/>
                </a:solidFill>
              </a:rPr>
              <a:t>48</a:t>
            </a:r>
          </a:p>
          <a:p>
            <a:r>
              <a:rPr lang="zh-TW" altLang="en-US"/>
              <a:t>即可將字元 </a:t>
            </a:r>
            <a:r>
              <a:rPr lang="en-US" altLang="zh-TW"/>
              <a:t>'0' </a:t>
            </a:r>
            <a:r>
              <a:rPr lang="zh-TW" altLang="en-US"/>
              <a:t>到 </a:t>
            </a:r>
            <a:r>
              <a:rPr lang="en-US" altLang="zh-TW"/>
              <a:t>'9'</a:t>
            </a:r>
            <a:r>
              <a:rPr lang="zh-TW" altLang="en-US"/>
              <a:t> 轉換成整數 </a:t>
            </a:r>
            <a:r>
              <a:rPr lang="en-US" altLang="zh-TW"/>
              <a:t>0 </a:t>
            </a:r>
            <a:r>
              <a:rPr lang="zh-TW" altLang="en-US"/>
              <a:t>到 </a:t>
            </a:r>
            <a:r>
              <a:rPr lang="en-US" altLang="zh-TW"/>
              <a:t>9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FE9D919-D350-4D72-BC42-17FEA4AC892E}"/>
              </a:ext>
            </a:extLst>
          </p:cNvPr>
          <p:cNvGrpSpPr/>
          <p:nvPr/>
        </p:nvGrpSpPr>
        <p:grpSpPr>
          <a:xfrm>
            <a:off x="838200" y="4513975"/>
            <a:ext cx="8723371" cy="1569660"/>
            <a:chOff x="1093509" y="4440023"/>
            <a:chExt cx="8723371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5E73DB1-9E14-447B-9D52-C2917F5E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3509" y="4440023"/>
              <a:ext cx="872337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char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'8'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ASCII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轉換成整數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eight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-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'0'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'0'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即為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48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95693554-8E67-4BD8-B0D7-7A13F5D3B582}"/>
                </a:ext>
              </a:extLst>
            </p:cNvPr>
            <p:cNvSpPr txBox="1"/>
            <p:nvPr/>
          </p:nvSpPr>
          <p:spPr>
            <a:xfrm>
              <a:off x="9125665" y="564035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ADAB98CD-1405-491A-A17E-15714AEDF5C6}"/>
              </a:ext>
            </a:extLst>
          </p:cNvPr>
          <p:cNvGrpSpPr/>
          <p:nvPr/>
        </p:nvGrpSpPr>
        <p:grpSpPr>
          <a:xfrm>
            <a:off x="9916999" y="4698640"/>
            <a:ext cx="1436802" cy="1200329"/>
            <a:chOff x="8659306" y="4624690"/>
            <a:chExt cx="1436802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D05A738B-7FB1-49E7-9DA1-F52C668C0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9306" y="4624690"/>
              <a:ext cx="1436802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56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8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53C2405D-71C2-4E7E-8DB8-D437108C3BA4}"/>
                </a:ext>
              </a:extLst>
            </p:cNvPr>
            <p:cNvSpPr txBox="1"/>
            <p:nvPr/>
          </p:nvSpPr>
          <p:spPr>
            <a:xfrm>
              <a:off x="9151618" y="5455687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216332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99" y="2195677"/>
            <a:ext cx="10809402" cy="3611234"/>
          </a:xfrm>
        </p:spPr>
        <p:txBody>
          <a:bodyPr/>
          <a:lstStyle/>
          <a:p>
            <a:r>
              <a:rPr lang="zh-TW" altLang="en-US"/>
              <a:t>一對</a:t>
            </a:r>
            <a:r>
              <a:rPr lang="zh-TW" altLang="en-US">
                <a:solidFill>
                  <a:srgbClr val="92D050"/>
                </a:solidFill>
              </a:rPr>
              <a:t>單引號 </a:t>
            </a:r>
            <a:r>
              <a:rPr lang="en-US" altLang="zh-TW">
                <a:solidFill>
                  <a:srgbClr val="92D050"/>
                </a:solidFill>
              </a:rPr>
              <a:t>''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字元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而一對</a:t>
            </a:r>
            <a:r>
              <a:rPr lang="zh-TW" altLang="en-US">
                <a:solidFill>
                  <a:srgbClr val="92D050"/>
                </a:solidFill>
              </a:rPr>
              <a:t>雙引號 </a:t>
            </a:r>
            <a:r>
              <a:rPr lang="en-US" altLang="zh-TW">
                <a:solidFill>
                  <a:srgbClr val="92D050"/>
                </a:solidFill>
              </a:rPr>
              <a:t>""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包起來的是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/>
              <a:t>而不是</a:t>
            </a:r>
            <a:r>
              <a:rPr lang="zh-TW" altLang="en-US">
                <a:solidFill>
                  <a:srgbClr val="00B0F0"/>
                </a:solidFill>
              </a:rPr>
              <a:t>字元陣列</a:t>
            </a:r>
            <a:r>
              <a:rPr lang="en-US" altLang="zh-TW">
                <a:solidFill>
                  <a:srgbClr val="00B0F0"/>
                </a:solidFill>
              </a:rPr>
              <a:t>(char array)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FFFF00"/>
                </a:solidFill>
              </a:rPr>
              <a:t>無法更改字串內容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除了使用 </a:t>
            </a:r>
            <a:r>
              <a:rPr lang="en-US" altLang="zh-TW"/>
              <a:t>"" </a:t>
            </a:r>
            <a:r>
              <a:rPr lang="zh-TW" altLang="en-US"/>
              <a:t>來代表字串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實例的方式：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>
                <a:solidFill>
                  <a:srgbClr val="00B0F0"/>
                </a:solidFill>
              </a:rPr>
              <a:t>("")</a:t>
            </a:r>
            <a:endParaRPr lang="en-US" altLang="zh-TW"/>
          </a:p>
          <a:p>
            <a:r>
              <a:rPr lang="zh-TW" altLang="en-US"/>
              <a:t>兩者的詳細差異會在以後說明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59616964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6129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636" y="1809548"/>
            <a:ext cx="10976728" cy="1003675"/>
          </a:xfrm>
        </p:spPr>
        <p:txBody>
          <a:bodyPr>
            <a:normAutofit/>
          </a:bodyPr>
          <a:lstStyle/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762580" y="3045535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4180395" y="4176074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275554" y="4719913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 型別的</a:t>
            </a:r>
            <a:r>
              <a:rPr lang="zh-TW" altLang="en-US" sz="2400">
                <a:solidFill>
                  <a:srgbClr val="00B0F0"/>
                </a:solidFill>
              </a:rPr>
              <a:t>變數 </a:t>
            </a:r>
            <a:r>
              <a:rPr lang="en-US" altLang="zh-TW" sz="2400">
                <a:solidFill>
                  <a:srgbClr val="00B0F0"/>
                </a:solidFill>
              </a:rPr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62D70D4-A44E-4BA1-BF16-0F516B71C9B0}"/>
              </a:ext>
            </a:extLst>
          </p:cNvPr>
          <p:cNvGrpSpPr/>
          <p:nvPr/>
        </p:nvGrpSpPr>
        <p:grpSpPr>
          <a:xfrm>
            <a:off x="607636" y="3045535"/>
            <a:ext cx="6966408" cy="2893100"/>
            <a:chOff x="607636" y="3045535"/>
            <a:chExt cx="6966408" cy="2893100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CCDE6497-E18D-449D-8F10-ED73FAD03DEB}"/>
                </a:ext>
              </a:extLst>
            </p:cNvPr>
            <p:cNvGrpSpPr/>
            <p:nvPr/>
          </p:nvGrpSpPr>
          <p:grpSpPr>
            <a:xfrm>
              <a:off x="607636" y="3045535"/>
              <a:ext cx="6966408" cy="2893100"/>
              <a:chOff x="377072" y="3545156"/>
              <a:chExt cx="6966408" cy="2893100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502E65F9-C011-40CC-ADA0-0275CBEEFD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7072" y="3545156"/>
                <a:ext cx="6966408" cy="289310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SUFFIX);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.println(PREFIX + i++ 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719B9DB7-9C25-4334-A279-9591E9A61DEC}"/>
                  </a:ext>
                </a:extLst>
              </p:cNvPr>
              <p:cNvSpPr txBox="1"/>
              <p:nvPr/>
            </p:nvSpPr>
            <p:spPr>
              <a:xfrm>
                <a:off x="6709973" y="6099702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2C26C400-1A3A-4AA9-B8FA-D62F0CBD9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55338" y="3045535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AECD498-6985-44A3-93DC-8785B43ECD01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838200" y="3428999"/>
            <a:chExt cx="10039546" cy="2493845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8447C316-817F-447D-A99E-A7CEC30BAD64}"/>
                </a:ext>
              </a:extLst>
            </p:cNvPr>
            <p:cNvGrpSpPr/>
            <p:nvPr/>
          </p:nvGrpSpPr>
          <p:grpSpPr>
            <a:xfrm>
              <a:off x="838200" y="3428999"/>
              <a:ext cx="10039546" cy="2493845"/>
              <a:chOff x="1234912" y="3745210"/>
              <a:chExt cx="10039546" cy="2493845"/>
            </a:xfrm>
          </p:grpSpPr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4FA17046-8E4B-4288-B07D-89A486915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4912" y="3745210"/>
                <a:ext cx="10039546" cy="249299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PREFIX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喜歡你的第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final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 SUFFIX = </a:t>
                </a:r>
                <a:r>
                  <a:rPr lang="zh-TW" altLang="zh-TW" sz="1200">
                    <a:solidFill>
                      <a:srgbClr val="CF8E6D"/>
                    </a:solidFill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</a:t>
                </a:r>
                <a:r>
                  <a:rPr lang="zh-TW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String(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年，我還是沒告白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lang="en-US" altLang="zh-TW" sz="12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年，我還沒有告白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StringBuilder().append(PREFIX).append(i++).append(SUFFIX));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StringBuilder().append(PREFIX).append(i++).append(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年，我終於告白了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67E5CDFE-649E-4506-9625-E1A42DF93D88}"/>
                  </a:ext>
                </a:extLst>
              </p:cNvPr>
              <p:cNvSpPr txBox="1"/>
              <p:nvPr/>
            </p:nvSpPr>
            <p:spPr>
              <a:xfrm>
                <a:off x="10692247" y="5931278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B2BEEDF-2AD3-4E2C-AAE1-1AA7975AC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9040" y="4402681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F17BF3-387B-4F59-A0D8-7713D761D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67F670-4938-401A-9680-FE63A7FC1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5025"/>
            <a:ext cx="10515600" cy="2018156"/>
          </a:xfrm>
        </p:spPr>
        <p:txBody>
          <a:bodyPr>
            <a:normAutofit/>
          </a:bodyPr>
          <a:lstStyle/>
          <a:p>
            <a:r>
              <a:rPr lang="zh-TW" altLang="en-US"/>
              <a:t>若要比較字串是否相等</a:t>
            </a:r>
            <a:endParaRPr lang="en-US" altLang="zh-TW"/>
          </a:p>
          <a:p>
            <a:r>
              <a:rPr lang="zh-TW" altLang="en-US"/>
              <a:t>應該呼叫字串的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equals(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進行判斷</a:t>
            </a:r>
            <a:endParaRPr lang="en-US" altLang="zh-TW"/>
          </a:p>
          <a:p>
            <a:r>
              <a:rPr lang="zh-TW" altLang="en-US"/>
              <a:t>而不是使用</a:t>
            </a:r>
            <a:r>
              <a:rPr lang="zh-TW" altLang="en-US">
                <a:solidFill>
                  <a:srgbClr val="00B0F0"/>
                </a:solidFill>
              </a:rPr>
              <a:t>相等運算</a:t>
            </a:r>
            <a:r>
              <a:rPr lang="en-US" altLang="zh-TW">
                <a:solidFill>
                  <a:srgbClr val="00B0F0"/>
                </a:solidFill>
              </a:rPr>
              <a:t>(==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!=)</a:t>
            </a:r>
            <a:r>
              <a:rPr lang="zh-TW" altLang="en-US"/>
              <a:t>來進行判斷</a:t>
            </a:r>
            <a:endParaRPr lang="en-US" altLang="zh-TW"/>
          </a:p>
          <a:p>
            <a:r>
              <a:rPr lang="zh-TW" altLang="en-US"/>
              <a:t>原因會在以後說明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A7F559-265F-4192-A473-5BA347313BE7}"/>
              </a:ext>
            </a:extLst>
          </p:cNvPr>
          <p:cNvGrpSpPr/>
          <p:nvPr/>
        </p:nvGrpSpPr>
        <p:grpSpPr>
          <a:xfrm>
            <a:off x="838199" y="3083931"/>
            <a:ext cx="6062221" cy="3170099"/>
            <a:chOff x="838199" y="3083931"/>
            <a:chExt cx="6062221" cy="317009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7477143-5D60-4A18-8B91-7BFFD5DB58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083931"/>
              <a:ext cx="6062221" cy="317009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b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c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d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==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.println(a.equals(b));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 ==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.println(b.equals(c));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 == d);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.println(c.equals(d));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F79D7229-0772-40FA-A5C9-C62394ADF512}"/>
                </a:ext>
              </a:extLst>
            </p:cNvPr>
            <p:cNvSpPr txBox="1"/>
            <p:nvPr/>
          </p:nvSpPr>
          <p:spPr>
            <a:xfrm>
              <a:off x="6209205" y="588469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E8E8001C-8EF4-4522-A006-455217BC3D6A}"/>
              </a:ext>
            </a:extLst>
          </p:cNvPr>
          <p:cNvGrpSpPr/>
          <p:nvPr/>
        </p:nvGrpSpPr>
        <p:grpSpPr>
          <a:xfrm>
            <a:off x="7284035" y="3699485"/>
            <a:ext cx="4069765" cy="1956348"/>
            <a:chOff x="7284035" y="3699485"/>
            <a:chExt cx="4069765" cy="1956348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A98FB6E-CACB-47D6-8855-55630619D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84035" y="3699485"/>
              <a:ext cx="4069765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a-DK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true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F3464F65-35A8-48B6-909B-B4B588D37F4E}"/>
                </a:ext>
              </a:extLst>
            </p:cNvPr>
            <p:cNvSpPr txBox="1"/>
            <p:nvPr/>
          </p:nvSpPr>
          <p:spPr>
            <a:xfrm>
              <a:off x="10409311" y="5286501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6852168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3930"/>
            <a:ext cx="10515600" cy="101392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</a:t>
            </a:r>
            <a:endParaRPr lang="en-US" altLang="zh-TW"/>
          </a:p>
          <a:p>
            <a:r>
              <a:rPr lang="zh-TW" altLang="en-US"/>
              <a:t>會形成一個有特定功能的</a:t>
            </a:r>
            <a:r>
              <a:rPr lang="zh-TW" altLang="en-US">
                <a:solidFill>
                  <a:srgbClr val="00B0F0"/>
                </a:solidFill>
              </a:rPr>
              <a:t>跳脫字元</a:t>
            </a:r>
            <a:r>
              <a:rPr lang="en-US" altLang="zh-TW">
                <a:solidFill>
                  <a:srgbClr val="00B0F0"/>
                </a:solidFill>
              </a:rPr>
              <a:t>(escape character)</a:t>
            </a:r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</p:cNvCxnSpPr>
            <p:nvPr/>
          </p:nvCxnSpPr>
          <p:spPr>
            <a:xfrm>
              <a:off x="392004" y="4734803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en-US" altLang="zh-TW">
                <a:solidFill>
                  <a:srgbClr val="00B0F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及類 </a:t>
            </a:r>
            <a:r>
              <a:rPr lang="en-US" altLang="zh-TW">
                <a:solidFill>
                  <a:srgbClr val="FFC000"/>
                </a:solidFill>
              </a:rPr>
              <a:t>Unix</a:t>
            </a:r>
            <a:r>
              <a:rPr lang="zh-TW" altLang="en-US">
                <a:solidFill>
                  <a:srgbClr val="FFC000"/>
                </a:solidFill>
              </a:rPr>
              <a:t> 系統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如 </a:t>
            </a:r>
            <a:r>
              <a:rPr lang="en-US" altLang="zh-TW">
                <a:solidFill>
                  <a:srgbClr val="FFC000"/>
                </a:solidFill>
              </a:rPr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150F60-1CD2-463E-B729-C8C514253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Unix</a:t>
            </a:r>
            <a:r>
              <a:rPr lang="zh-TW" altLang="en-US"/>
              <a:t> 家族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E0F085-405D-4A62-AB40-03B8BF846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579" y="1825625"/>
            <a:ext cx="10752842" cy="4351338"/>
          </a:xfrm>
        </p:spPr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最初是由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開發的，並免費授權給學術機構</a:t>
            </a:r>
            <a:endParaRPr lang="en-US" altLang="zh-TW"/>
          </a:p>
          <a:p>
            <a:r>
              <a:rPr lang="zh-TW" altLang="en-US"/>
              <a:t>因此產生了各種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，如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C000"/>
                </a:solidFill>
              </a:rPr>
              <a:t>AT&amp;T</a:t>
            </a:r>
            <a:r>
              <a:rPr lang="zh-TW" altLang="en-US"/>
              <a:t> 不再授權給學術機構，並跟變體打著作權官司</a:t>
            </a:r>
            <a:endParaRPr lang="en-US" altLang="zh-TW"/>
          </a:p>
          <a:p>
            <a:r>
              <a:rPr lang="zh-TW" altLang="en-US"/>
              <a:t>此時便出現了一個類似於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en-US" altLang="zh-TW"/>
              <a:t> </a:t>
            </a:r>
            <a:r>
              <a:rPr lang="zh-TW" altLang="en-US"/>
              <a:t>的系統：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</a:p>
          <a:p>
            <a:r>
              <a:rPr lang="zh-TW" altLang="en-US"/>
              <a:t>但因 </a:t>
            </a:r>
            <a:r>
              <a:rPr lang="en-US" altLang="zh-TW">
                <a:solidFill>
                  <a:srgbClr val="FFFF00"/>
                </a:solidFill>
              </a:rPr>
              <a:t>Minix</a:t>
            </a:r>
            <a:r>
              <a:rPr lang="zh-TW" altLang="en-US"/>
              <a:t> 只授權於教育使用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林納斯</a:t>
            </a:r>
            <a:r>
              <a:rPr lang="en-US" altLang="zh-TW">
                <a:solidFill>
                  <a:srgbClr val="92D050"/>
                </a:solidFill>
              </a:rPr>
              <a:t>·</a:t>
            </a:r>
            <a:r>
              <a:rPr lang="zh-TW" altLang="en-US">
                <a:solidFill>
                  <a:srgbClr val="92D050"/>
                </a:solidFill>
              </a:rPr>
              <a:t>托瓦茲</a:t>
            </a:r>
            <a:r>
              <a:rPr lang="en-US" altLang="zh-TW">
                <a:solidFill>
                  <a:srgbClr val="92D050"/>
                </a:solidFill>
              </a:rPr>
              <a:t>(Linus Torvalds)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便創造了自由開源系統：</a:t>
            </a:r>
            <a:r>
              <a:rPr lang="en-US" altLang="zh-TW">
                <a:solidFill>
                  <a:srgbClr val="FFFF00"/>
                </a:solidFill>
              </a:rPr>
              <a:t>Linux</a:t>
            </a:r>
          </a:p>
          <a:p>
            <a:r>
              <a:rPr lang="zh-TW" altLang="en-US"/>
              <a:t>而此時 </a:t>
            </a:r>
            <a:r>
              <a:rPr lang="en-US" altLang="zh-TW">
                <a:solidFill>
                  <a:srgbClr val="00B0F0"/>
                </a:solidFill>
              </a:rPr>
              <a:t>Unix</a:t>
            </a:r>
            <a:r>
              <a:rPr lang="zh-TW" altLang="en-US">
                <a:solidFill>
                  <a:srgbClr val="00B0F0"/>
                </a:solidFill>
              </a:rPr>
              <a:t> 變種</a:t>
            </a:r>
            <a:r>
              <a:rPr lang="zh-TW" altLang="en-US"/>
              <a:t>也已完全重寫，並完全開源自由使用</a:t>
            </a:r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FFFF00"/>
                </a:solidFill>
              </a:rPr>
              <a:t>BSD</a:t>
            </a:r>
            <a:r>
              <a:rPr lang="en-US" altLang="zh-TW"/>
              <a:t> </a:t>
            </a:r>
            <a:r>
              <a:rPr lang="zh-TW" altLang="en-US"/>
              <a:t>演變成了 </a:t>
            </a:r>
            <a:r>
              <a:rPr lang="en-US" altLang="zh-TW">
                <a:solidFill>
                  <a:srgbClr val="FFFF00"/>
                </a:solidFill>
              </a:rPr>
              <a:t>FreeBSD</a:t>
            </a:r>
            <a:r>
              <a:rPr lang="zh-TW" altLang="en-US"/>
              <a:t> 和 </a:t>
            </a:r>
            <a:r>
              <a:rPr lang="en-US" altLang="zh-TW">
                <a:solidFill>
                  <a:srgbClr val="FFFF00"/>
                </a:solidFill>
              </a:rPr>
              <a:t>OpenBSD</a:t>
            </a:r>
            <a:r>
              <a:rPr lang="zh-TW" altLang="en-US"/>
              <a:t>，以及 </a:t>
            </a:r>
            <a:r>
              <a:rPr lang="en-US" altLang="zh-TW">
                <a:solidFill>
                  <a:srgbClr val="FFFF00"/>
                </a:solidFill>
              </a:rPr>
              <a:t>macOS</a:t>
            </a:r>
          </a:p>
          <a:p>
            <a:endParaRPr lang="en-US" altLang="zh-TW"/>
          </a:p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1317864"/>
      </p:ext>
    </p:extLst>
  </p:cSld>
  <p:clrMapOvr>
    <a:masterClrMapping/>
  </p:clrMapOvr>
  <p:transition spd="slow">
    <p:push dir="u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形 13">
            <a:extLst>
              <a:ext uri="{FF2B5EF4-FFF2-40B4-BE49-F238E27FC236}">
                <a16:creationId xmlns:a16="http://schemas.microsoft.com/office/drawing/2014/main" id="{E0CEAD1C-1E34-4AA0-895B-C9FF4ADA6F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0256" y="172890"/>
            <a:ext cx="11871488" cy="6677712"/>
          </a:xfrm>
          <a:prstGeom prst="rect">
            <a:avLst/>
          </a:prstGeom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DA813CE3-3E1E-4CC3-ABB4-30A06B7CCAFA}"/>
              </a:ext>
            </a:extLst>
          </p:cNvPr>
          <p:cNvSpPr/>
          <p:nvPr/>
        </p:nvSpPr>
        <p:spPr>
          <a:xfrm>
            <a:off x="2590801" y="2609870"/>
            <a:ext cx="695324" cy="4027124"/>
          </a:xfrm>
          <a:prstGeom prst="roundRect">
            <a:avLst>
              <a:gd name="adj" fmla="val 11681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39CCFFF-1BD9-46E0-A011-CB6C88A5E178}"/>
              </a:ext>
            </a:extLst>
          </p:cNvPr>
          <p:cNvSpPr txBox="1"/>
          <p:nvPr/>
        </p:nvSpPr>
        <p:spPr>
          <a:xfrm>
            <a:off x="2558781" y="2560849"/>
            <a:ext cx="7457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/>
              <a:t>Apple</a:t>
            </a:r>
          </a:p>
          <a:p>
            <a:pPr algn="ctr"/>
            <a:r>
              <a:rPr lang="zh-TW" altLang="en-US" sz="1600"/>
              <a:t>持有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E4463F4-72EE-420F-B773-C998AB03162B}"/>
              </a:ext>
            </a:extLst>
          </p:cNvPr>
          <p:cNvGrpSpPr/>
          <p:nvPr/>
        </p:nvGrpSpPr>
        <p:grpSpPr>
          <a:xfrm>
            <a:off x="1729122" y="5804209"/>
            <a:ext cx="838338" cy="804773"/>
            <a:chOff x="9594833" y="5124952"/>
            <a:chExt cx="838338" cy="804773"/>
          </a:xfrm>
        </p:grpSpPr>
        <p:pic>
          <p:nvPicPr>
            <p:cNvPr id="8" name="圖片 7">
              <a:hlinkClick r:id="rId5"/>
              <a:extLst>
                <a:ext uri="{FF2B5EF4-FFF2-40B4-BE49-F238E27FC236}">
                  <a16:creationId xmlns:a16="http://schemas.microsoft.com/office/drawing/2014/main" id="{83AF5186-6ACE-468B-987C-E86E317AF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58283" y="5124952"/>
              <a:ext cx="311438" cy="311438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5B1E52A-FC34-40B1-BAB9-5D5B862CFCB0}"/>
                </a:ext>
              </a:extLst>
            </p:cNvPr>
            <p:cNvSpPr txBox="1"/>
            <p:nvPr/>
          </p:nvSpPr>
          <p:spPr>
            <a:xfrm>
              <a:off x="9594833" y="5344950"/>
              <a:ext cx="83833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/>
                <a:t>Linux</a:t>
              </a:r>
            </a:p>
            <a:p>
              <a:pPr algn="ctr"/>
              <a:r>
                <a:rPr lang="zh-TW" altLang="en-US" sz="1600"/>
                <a:t>家族</a:t>
              </a:r>
            </a:p>
          </p:txBody>
        </p:sp>
      </p:grpSp>
      <p:sp>
        <p:nvSpPr>
          <p:cNvPr id="23" name="標題 1">
            <a:extLst>
              <a:ext uri="{FF2B5EF4-FFF2-40B4-BE49-F238E27FC236}">
                <a16:creationId xmlns:a16="http://schemas.microsoft.com/office/drawing/2014/main" id="{7819CDE6-BD4F-402F-BD4E-BDB8DEE5F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730" y="7921"/>
            <a:ext cx="4100659" cy="681280"/>
          </a:xfrm>
        </p:spPr>
        <p:txBody>
          <a:bodyPr>
            <a:noAutofit/>
          </a:bodyPr>
          <a:lstStyle/>
          <a:p>
            <a:r>
              <a:rPr lang="zh-TW" altLang="en-US" sz="3600"/>
              <a:t>補充：</a:t>
            </a:r>
            <a:r>
              <a:rPr lang="en-US" altLang="zh-TW" sz="3600"/>
              <a:t>Unix</a:t>
            </a:r>
            <a:r>
              <a:rPr lang="zh-TW" altLang="en-US" sz="3600"/>
              <a:t> 家族</a:t>
            </a:r>
          </a:p>
        </p:txBody>
      </p:sp>
    </p:spTree>
    <p:extLst>
      <p:ext uri="{BB962C8B-B14F-4D97-AF65-F5344CB8AC3E}">
        <p14:creationId xmlns:p14="http://schemas.microsoft.com/office/powerpoint/2010/main" val="3008181961"/>
      </p:ext>
    </p:extLst>
  </p:cSld>
  <p:clrMapOvr>
    <a:masterClrMapping/>
  </p:clrMapOvr>
  <p:transition spd="slow">
    <p:push dir="u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047695"/>
            <a:ext cx="10960230" cy="150124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zh-TW" altLang="en-US"/>
              <a:t>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來讀取輸入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ADCD871-0D23-4554-B5DE-7F79F198ED02}"/>
              </a:ext>
            </a:extLst>
          </p:cNvPr>
          <p:cNvGrpSpPr/>
          <p:nvPr/>
        </p:nvGrpSpPr>
        <p:grpSpPr>
          <a:xfrm>
            <a:off x="615884" y="2549367"/>
            <a:ext cx="10960230" cy="3416320"/>
            <a:chOff x="615884" y="2438005"/>
            <a:chExt cx="10960230" cy="3416320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3F789439-DEF1-4564-8B38-A821C8A73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884" y="2438005"/>
              <a:ext cx="10960230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創建新的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Scanner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實例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 學號 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 name = scanner.next();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讀入下一個字串並存入變數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name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studentId = scanner.nextInt();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studentId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= scanner.nextDouble();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讀入下一個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double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並存入變數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height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%.2f%n"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name, studentId, height);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743DD339-77C9-41BE-BAAA-FAF487033020}"/>
                </a:ext>
              </a:extLst>
            </p:cNvPr>
            <p:cNvGrpSpPr/>
            <p:nvPr/>
          </p:nvGrpSpPr>
          <p:grpSpPr>
            <a:xfrm>
              <a:off x="6074003" y="2438005"/>
              <a:ext cx="5502111" cy="3392088"/>
              <a:chOff x="6074003" y="2438005"/>
              <a:chExt cx="5502111" cy="3392088"/>
            </a:xfrm>
          </p:grpSpPr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789D9D32-5FDA-4B94-8771-7C8BD7C54C5E}"/>
                  </a:ext>
                </a:extLst>
              </p:cNvPr>
              <p:cNvGrpSpPr/>
              <p:nvPr/>
            </p:nvGrpSpPr>
            <p:grpSpPr>
              <a:xfrm>
                <a:off x="6074003" y="2438005"/>
                <a:ext cx="5502111" cy="3392088"/>
                <a:chOff x="6074003" y="2794830"/>
                <a:chExt cx="5502111" cy="3392088"/>
              </a:xfrm>
            </p:grpSpPr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993903" y="5879141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  <p:grpSp>
              <p:nvGrpSpPr>
                <p:cNvPr id="5" name="群組 4">
                  <a:extLst>
                    <a:ext uri="{FF2B5EF4-FFF2-40B4-BE49-F238E27FC236}">
                      <a16:creationId xmlns:a16="http://schemas.microsoft.com/office/drawing/2014/main" id="{D3336D99-2213-4492-BE0A-23381D722A17}"/>
                    </a:ext>
                  </a:extLst>
                </p:cNvPr>
                <p:cNvGrpSpPr/>
                <p:nvPr/>
              </p:nvGrpSpPr>
              <p:grpSpPr>
                <a:xfrm>
                  <a:off x="6074003" y="2794830"/>
                  <a:ext cx="5502111" cy="646758"/>
                  <a:chOff x="6074003" y="3571098"/>
                  <a:chExt cx="5502111" cy="646758"/>
                </a:xfrm>
              </p:grpSpPr>
              <p:sp>
                <p:nvSpPr>
                  <p:cNvPr id="6" name="Rectangle 1">
                    <a:extLst>
                      <a:ext uri="{FF2B5EF4-FFF2-40B4-BE49-F238E27FC236}">
                        <a16:creationId xmlns:a16="http://schemas.microsoft.com/office/drawing/2014/main" id="{A40C6BAC-264E-4077-9126-6E0038B8BA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074003" y="3571098"/>
                    <a:ext cx="5502111" cy="646331"/>
                  </a:xfrm>
                  <a:prstGeom prst="rect">
                    <a:avLst/>
                  </a:prstGeom>
                  <a:solidFill>
                    <a:srgbClr val="1E1F2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vert="horz" wrap="square" lIns="91440" tIns="45720" rIns="91440" bIns="45720" numCol="1" anchor="ctr" anchorCtr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 學號 身高：</a:t>
                    </a:r>
                    <a:r>
                      <a:rPr lang="zh-TW" altLang="en-US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張信喆 </a:t>
                    </a:r>
                    <a:r>
                      <a:rPr lang="en-US" altLang="zh-TW" i="1">
                        <a:solidFill>
                          <a:srgbClr val="92D050"/>
                        </a:solidFill>
                        <a:latin typeface="+mj-lt"/>
                        <a:cs typeface="JetBrains Mono" panose="02000009000000000000" pitchFamily="49" charset="0"/>
                      </a:rPr>
                      <a:t>32767 185.1</a:t>
                    </a:r>
                  </a:p>
                  <a:p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姓名：張信喆 學號：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32767 </a:t>
                    </a:r>
                    <a:r>
                      <a:rPr lang="zh-TW" altLang="en-US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身高：</a:t>
                    </a:r>
                    <a:r>
                      <a:rPr lang="en-US" altLang="zh-TW">
                        <a:solidFill>
                          <a:srgbClr val="BCBEC4"/>
                        </a:solidFill>
                        <a:latin typeface="+mj-lt"/>
                        <a:cs typeface="JetBrains Mono" panose="02000009000000000000" pitchFamily="49" charset="0"/>
                      </a:rPr>
                      <a:t>185.10</a:t>
                    </a:r>
                    <a:endPara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7" name="文字方塊 6">
                    <a:extLst>
                      <a:ext uri="{FF2B5EF4-FFF2-40B4-BE49-F238E27FC236}">
                        <a16:creationId xmlns:a16="http://schemas.microsoft.com/office/drawing/2014/main" id="{ACDE58EA-7120-43C0-95F7-3CF5E8606A13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3430" y="3910079"/>
                    <a:ext cx="880369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altLang="zh-TW" sz="1400">
                        <a:solidFill>
                          <a:schemeClr val="accent3"/>
                        </a:solidFill>
                      </a:rPr>
                      <a:t>console</a:t>
                    </a:r>
                    <a:endParaRPr lang="zh-TW" altLang="en-US" sz="1400">
                      <a:solidFill>
                        <a:schemeClr val="accent3"/>
                      </a:solidFill>
                    </a:endParaRPr>
                  </a:p>
                </p:txBody>
              </p:sp>
            </p:grpSp>
          </p:grpSp>
          <p:pic>
            <p:nvPicPr>
              <p:cNvPr id="13" name="圖片 12">
                <a:hlinkClick r:id="rId2"/>
                <a:extLst>
                  <a:ext uri="{FF2B5EF4-FFF2-40B4-BE49-F238E27FC236}">
                    <a16:creationId xmlns:a16="http://schemas.microsoft.com/office/drawing/2014/main" id="{5B49B6DE-777B-4C7C-A917-8363C442DF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157407" y="3147460"/>
                <a:ext cx="418706" cy="409602"/>
              </a:xfrm>
              <a:prstGeom prst="rect">
                <a:avLst/>
              </a:prstGeom>
            </p:spPr>
          </p:pic>
        </p:grp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6017217"/>
            <a:ext cx="10960228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，還有其他的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21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預設會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都在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下</a:t>
            </a:r>
            <a:endParaRPr lang="en-US" altLang="zh-TW"/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之後會有更詳細的敘述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067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4165"/>
            <a:ext cx="10515599" cy="1862187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8</a:t>
            </a:r>
            <a:r>
              <a:rPr lang="zh-TW" altLang="en-US" sz="2400">
                <a:solidFill>
                  <a:srgbClr val="FFFF00"/>
                </a:solidFill>
              </a:rPr>
              <a:t> 行：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FFC000"/>
                </a:solidFill>
              </a:rPr>
              <a:t>System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986491"/>
                </a:solidFill>
              </a:rPr>
              <a:t>out</a:t>
            </a:r>
            <a:r>
              <a:rPr lang="en-US" altLang="zh-TW" sz="2400"/>
              <a:t>.</a:t>
            </a:r>
            <a:r>
              <a:rPr lang="en-US" altLang="zh-TW" sz="2400">
                <a:solidFill>
                  <a:srgbClr val="56A8F5"/>
                </a:solidFill>
              </a:rPr>
              <a:t>println</a:t>
            </a:r>
            <a:r>
              <a:rPr lang="en-US" altLang="zh-TW" sz="2400">
                <a:solidFill>
                  <a:srgbClr val="00B0F0"/>
                </a:solidFill>
              </a:rPr>
              <a:t>()</a:t>
            </a:r>
            <a:r>
              <a:rPr lang="en-US" altLang="zh-TW" sz="2400"/>
              <a:t>" </a:t>
            </a:r>
            <a:r>
              <a:rPr lang="zh-TW" altLang="en-US" sz="2400"/>
              <a:t>是一個</a:t>
            </a:r>
            <a:r>
              <a:rPr lang="zh-TW" altLang="en-US" sz="2400">
                <a:solidFill>
                  <a:srgbClr val="56A8F5"/>
                </a:solidFill>
              </a:rPr>
              <a:t>方法</a:t>
            </a:r>
            <a:r>
              <a:rPr lang="en-US" altLang="zh-TW" sz="2400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 sz="2400"/>
              <a:t>用來輸出小括號裡面放的是</a:t>
            </a:r>
            <a:r>
              <a:rPr lang="zh-TW" altLang="en-US" sz="2400">
                <a:solidFill>
                  <a:srgbClr val="FFC000"/>
                </a:solidFill>
              </a:rPr>
              <a:t>要輸出的東西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引數，</a:t>
            </a:r>
            <a:r>
              <a:rPr lang="en-US" altLang="zh-TW" sz="2400">
                <a:solidFill>
                  <a:srgbClr val="FFC000"/>
                </a:solidFill>
              </a:rPr>
              <a:t>argument)</a:t>
            </a:r>
            <a:r>
              <a:rPr lang="zh-TW" altLang="en-US" sz="2400"/>
              <a:t>，這裡</a:t>
            </a:r>
            <a:endParaRPr lang="en-US" altLang="zh-TW" sz="2400"/>
          </a:p>
          <a:p>
            <a:r>
              <a:rPr lang="zh-TW" altLang="en-US" sz="2400"/>
              <a:t>放的是「</a:t>
            </a:r>
            <a:r>
              <a:rPr lang="en-US" altLang="zh-TW" sz="2400">
                <a:solidFill>
                  <a:srgbClr val="6AAB73"/>
                </a:solidFill>
              </a:rPr>
              <a:t>"Hello, World!"</a:t>
            </a:r>
            <a:r>
              <a:rPr lang="zh-TW" altLang="en-US" sz="2400"/>
              <a:t>」，所以會輸出 </a:t>
            </a:r>
            <a:r>
              <a:rPr lang="en-US" altLang="zh-TW" sz="2400"/>
              <a:t>"Hello, World!"</a:t>
            </a:r>
          </a:p>
          <a:p>
            <a:r>
              <a:rPr lang="zh-TW" altLang="en-US" sz="2400"/>
              <a:t>而因為這是個</a:t>
            </a:r>
            <a:r>
              <a:rPr lang="zh-TW" altLang="en-US" sz="2400">
                <a:solidFill>
                  <a:srgbClr val="00B0F0"/>
                </a:solidFill>
              </a:rPr>
              <a:t>表達陳述式</a:t>
            </a:r>
            <a:r>
              <a:rPr lang="en-US" altLang="zh-TW" sz="2400">
                <a:solidFill>
                  <a:srgbClr val="00B0F0"/>
                </a:solidFill>
              </a:rPr>
              <a:t>(expression statement)</a:t>
            </a:r>
            <a:r>
              <a:rPr lang="zh-TW" altLang="en-US" sz="2400"/>
              <a:t>，所以結尾須加上分號</a:t>
            </a:r>
            <a:endParaRPr lang="en-US" altLang="zh-TW" sz="2400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註解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</a:t>
            </a:r>
            <a:r>
              <a:rPr lang="zh-TW" altLang="en-US">
                <a:solidFill>
                  <a:srgbClr val="00B0F0"/>
                </a:solidFill>
                <a:effectLst/>
              </a:rPr>
              <a:t>單行註解</a:t>
            </a:r>
            <a:endParaRPr lang="en-US" altLang="zh-TW">
              <a:solidFill>
                <a:srgbClr val="00B0F0"/>
              </a:solidFill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</a:t>
            </a:r>
            <a:r>
              <a:rPr lang="zh-TW" altLang="en-US">
                <a:solidFill>
                  <a:srgbClr val="00B0F0"/>
                </a:solidFill>
              </a:rPr>
              <a:t>多行註解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>
                <a:solidFill>
                  <a:srgbClr val="92D050"/>
                </a:solidFill>
              </a:rPr>
              <a:t>'a'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2147483647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3.14159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>
                <a:solidFill>
                  <a:srgbClr val="00B050"/>
                </a:solidFill>
              </a:rPr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3796</TotalTime>
  <Words>6975</Words>
  <Application>Microsoft Office PowerPoint</Application>
  <PresentationFormat>寬螢幕</PresentationFormat>
  <Paragraphs>848</Paragraphs>
  <Slides>54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0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註解</vt:lpstr>
      <vt:lpstr>基本輸出</vt:lpstr>
      <vt:lpstr>基本輸出</vt:lpstr>
      <vt:lpstr>基本資料型別</vt:lpstr>
      <vt:lpstr>Char</vt:lpstr>
      <vt:lpstr>ASCII</vt:lpstr>
      <vt:lpstr>ASCII</vt:lpstr>
      <vt:lpstr>數字</vt:lpstr>
      <vt:lpstr>數字</vt:lpstr>
      <vt:lpstr>變數宣告</vt:lpstr>
      <vt:lpstr>變數宣告</vt:lpstr>
      <vt:lpstr>變數賦值運算</vt:lpstr>
      <vt:lpstr>變數使用</vt:lpstr>
      <vt:lpstr>命名規則</vt:lpstr>
      <vt:lpstr>常數</vt:lpstr>
      <vt:lpstr>常數命名規則</vt:lpstr>
      <vt:lpstr>建議命名規則</vt:lpstr>
      <vt:lpstr>表達式與表達陳述式</vt:lpstr>
      <vt:lpstr>運算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</vt:lpstr>
      <vt:lpstr>溢位</vt:lpstr>
      <vt:lpstr>轉換</vt:lpstr>
      <vt:lpstr>提升、轉換、溢位</vt:lpstr>
      <vt:lpstr>相等運算</vt:lpstr>
      <vt:lpstr>比較運算</vt:lpstr>
      <vt:lpstr>比較運算</vt:lpstr>
      <vt:lpstr>邏輯運算</vt:lpstr>
      <vt:lpstr>三元運算</vt:lpstr>
      <vt:lpstr>運算順序</vt:lpstr>
      <vt:lpstr>基本輸出</vt:lpstr>
      <vt:lpstr>字元轉換整數</vt:lpstr>
      <vt:lpstr>字串</vt:lpstr>
      <vt:lpstr>字串</vt:lpstr>
      <vt:lpstr>字串</vt:lpstr>
      <vt:lpstr>字串</vt:lpstr>
      <vt:lpstr>跳脫字元</vt:lpstr>
      <vt:lpstr>換行</vt:lpstr>
      <vt:lpstr>補充：Unix 家族</vt:lpstr>
      <vt:lpstr>補充：Unix 家族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1720</cp:revision>
  <dcterms:created xsi:type="dcterms:W3CDTF">2024-07-05T16:51:58Z</dcterms:created>
  <dcterms:modified xsi:type="dcterms:W3CDTF">2024-08-18T04:15:26Z</dcterms:modified>
</cp:coreProperties>
</file>