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44"/>
  </p:notesMasterIdLst>
  <p:sldIdLst>
    <p:sldId id="256" r:id="rId2"/>
    <p:sldId id="261" r:id="rId3"/>
    <p:sldId id="262" r:id="rId4"/>
    <p:sldId id="258" r:id="rId5"/>
    <p:sldId id="259" r:id="rId6"/>
    <p:sldId id="260" r:id="rId7"/>
    <p:sldId id="263" r:id="rId8"/>
    <p:sldId id="276" r:id="rId9"/>
    <p:sldId id="264" r:id="rId10"/>
    <p:sldId id="265" r:id="rId11"/>
    <p:sldId id="266" r:id="rId12"/>
    <p:sldId id="280" r:id="rId13"/>
    <p:sldId id="282" r:id="rId14"/>
    <p:sldId id="283" r:id="rId15"/>
    <p:sldId id="281" r:id="rId16"/>
    <p:sldId id="289" r:id="rId17"/>
    <p:sldId id="269" r:id="rId18"/>
    <p:sldId id="270" r:id="rId19"/>
    <p:sldId id="273" r:id="rId20"/>
    <p:sldId id="277" r:id="rId21"/>
    <p:sldId id="275" r:id="rId22"/>
    <p:sldId id="278" r:id="rId23"/>
    <p:sldId id="279" r:id="rId24"/>
    <p:sldId id="271" r:id="rId25"/>
    <p:sldId id="288" r:id="rId26"/>
    <p:sldId id="285" r:id="rId27"/>
    <p:sldId id="286" r:id="rId28"/>
    <p:sldId id="287" r:id="rId29"/>
    <p:sldId id="294" r:id="rId30"/>
    <p:sldId id="293" r:id="rId31"/>
    <p:sldId id="296" r:id="rId32"/>
    <p:sldId id="290" r:id="rId33"/>
    <p:sldId id="291" r:id="rId34"/>
    <p:sldId id="292" r:id="rId35"/>
    <p:sldId id="295" r:id="rId36"/>
    <p:sldId id="297" r:id="rId37"/>
    <p:sldId id="298" r:id="rId38"/>
    <p:sldId id="299" r:id="rId39"/>
    <p:sldId id="301" r:id="rId40"/>
    <p:sldId id="302" r:id="rId41"/>
    <p:sldId id="300" r:id="rId42"/>
    <p:sldId id="303" r:id="rId43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Jacky Chiu" initials="JC" lastIdx="1" clrIdx="0">
    <p:extLst>
      <p:ext uri="{19B8F6BF-5375-455C-9EA6-DF929625EA0E}">
        <p15:presenceInfo xmlns:p15="http://schemas.microsoft.com/office/powerpoint/2012/main" userId="1d6a854823c5082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F8E6D"/>
    <a:srgbClr val="99CCFF"/>
    <a:srgbClr val="C68869"/>
    <a:srgbClr val="BCBEC4"/>
    <a:srgbClr val="CCFFCC"/>
    <a:srgbClr val="6AAB73"/>
    <a:srgbClr val="FFCC66"/>
    <a:srgbClr val="3F3F3F"/>
    <a:srgbClr val="B2B4BA"/>
    <a:srgbClr val="8B8D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等深淺樣式 2 - 輔色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43" autoAdjust="0"/>
    <p:restoredTop sz="90499" autoAdjust="0"/>
  </p:normalViewPr>
  <p:slideViewPr>
    <p:cSldViewPr snapToGrid="0">
      <p:cViewPr varScale="1">
        <p:scale>
          <a:sx n="102" d="100"/>
          <a:sy n="102" d="100"/>
        </p:scale>
        <p:origin x="954" y="10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>
      <p:cViewPr varScale="1">
        <p:scale>
          <a:sx n="86" d="100"/>
          <a:sy n="86" d="100"/>
        </p:scale>
        <p:origin x="3864" y="7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viewProps" Target="view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theme" Target="theme/theme1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presProps" Target="pres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538B4A-7480-4EAC-A899-45F5BE44B278}" type="datetimeFigureOut">
              <a:rPr lang="zh-TW" altLang="en-US" smtClean="0"/>
              <a:t>2024/7/12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65DD2D0-B72C-4DDC-8327-CE070C128238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783150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8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0165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11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379922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9127588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23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525863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31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074999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1306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33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23046778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34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3170598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65DD2D0-B72C-4DDC-8327-CE070C128238}" type="slidenum">
              <a:rPr lang="zh-TW" altLang="en-US" smtClean="0"/>
              <a:t>35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1449712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428745023"/>
      </p:ext>
    </p:extLst>
  </p:cSld>
  <p:clrMapOvr>
    <a:masterClrMapping/>
  </p:clrMapOvr>
  <p:transition spd="slow">
    <p:push dir="u"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B6D0D332-58F6-44F7-8B06-11E5EF864545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7C1B046E-D8B9-4FA8-A126-F87F0D813BB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97966155"/>
      </p:ext>
    </p:extLst>
  </p:cSld>
  <p:clrMapOvr>
    <a:masterClrMapping/>
  </p:clrMapOvr>
  <p:transition spd="slow">
    <p:push dir="u"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34401409-FF0A-4514-8915-53F19DD1309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FB25D919-C7D1-4A41-8D37-72F630F4A97B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577172884"/>
      </p:ext>
    </p:extLst>
  </p:cSld>
  <p:clrMapOvr>
    <a:masterClrMapping/>
  </p:clrMapOvr>
  <p:transition spd="slow">
    <p:push dir="u"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2172655875"/>
      </p:ext>
    </p:extLst>
  </p:cSld>
  <p:clrMapOvr>
    <a:masterClrMapping/>
  </p:clrMapOvr>
  <p:transition spd="slow">
    <p:push dir="u"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4EFEB44B-B18F-472F-97B4-61D1CE94D3C7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02E92B5-4BB1-4E6F-A32C-6E1A69B65B9E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38161354"/>
      </p:ext>
    </p:extLst>
  </p:cSld>
  <p:clrMapOvr>
    <a:masterClrMapping/>
  </p:clrMapOvr>
  <p:transition spd="slow">
    <p:push dir="u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C4CC887B-C0A8-4A82-9A58-FE8B0FAD3FD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6B740742-BB51-4CCB-AA18-2F0900F32D3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40564999"/>
      </p:ext>
    </p:extLst>
  </p:cSld>
  <p:clrMapOvr>
    <a:masterClrMapping/>
  </p:clrMapOvr>
  <p:transition spd="slow">
    <p:push dir="u"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EF7FE82B-39CB-4D43-85C1-1888CFE5720D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C49BA910-B89D-480D-839D-27EA45309D92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61428710"/>
      </p:ext>
    </p:extLst>
  </p:cSld>
  <p:clrMapOvr>
    <a:masterClrMapping/>
  </p:clrMapOvr>
  <p:transition spd="slow">
    <p:push dir="u"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9" name="頁尾版面配置區 4">
            <a:extLst>
              <a:ext uri="{FF2B5EF4-FFF2-40B4-BE49-F238E27FC236}">
                <a16:creationId xmlns:a16="http://schemas.microsoft.com/office/drawing/2014/main" id="{605C848C-2FFE-453B-B32A-6EEEAD465B71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2" name="投影片編號版面配置區 5">
            <a:extLst>
              <a:ext uri="{FF2B5EF4-FFF2-40B4-BE49-F238E27FC236}">
                <a16:creationId xmlns:a16="http://schemas.microsoft.com/office/drawing/2014/main" id="{BA25B8BA-C96A-4CF8-B988-C05CD53A4761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12565654"/>
      </p:ext>
    </p:extLst>
  </p:cSld>
  <p:clrMapOvr>
    <a:masterClrMapping/>
  </p:clrMapOvr>
  <p:transition spd="slow">
    <p:push dir="u"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D8E74B65-EAF7-495F-B1FC-F79D9D03475E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9D527980-0A68-41A1-8AEA-310C2B75595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7010085"/>
      </p:ext>
    </p:extLst>
  </p:cSld>
  <p:clrMapOvr>
    <a:masterClrMapping/>
  </p:clrMapOvr>
  <p:transition spd="slow">
    <p:push dir="u"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4" name="頁尾版面配置區 4">
            <a:extLst>
              <a:ext uri="{FF2B5EF4-FFF2-40B4-BE49-F238E27FC236}">
                <a16:creationId xmlns:a16="http://schemas.microsoft.com/office/drawing/2014/main" id="{DE9530A3-8E8B-4035-8447-3C54676CB58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A1767755-B60F-4671-8CA1-A778B3D23A26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60287089"/>
      </p:ext>
    </p:extLst>
  </p:cSld>
  <p:clrMapOvr>
    <a:masterClrMapping/>
  </p:clrMapOvr>
  <p:transition spd="slow">
    <p:push dir="u"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5C61AB5E-1760-475F-A1B8-061721352C76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E366190-11AD-4701-810E-B13A72A655B0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95510212"/>
      </p:ext>
    </p:extLst>
  </p:cSld>
  <p:clrMapOvr>
    <a:masterClrMapping/>
  </p:clrMapOvr>
  <p:transition spd="slow">
    <p:push dir="u"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98EB7A71-ECA5-4881-9036-A2C34C4BD790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 dirty="0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0" name="投影片編號版面配置區 5">
            <a:extLst>
              <a:ext uri="{FF2B5EF4-FFF2-40B4-BE49-F238E27FC236}">
                <a16:creationId xmlns:a16="http://schemas.microsoft.com/office/drawing/2014/main" id="{99F2AF6F-1679-4208-AC9D-B2480349397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98339156"/>
      </p:ext>
    </p:extLst>
  </p:cSld>
  <p:clrMapOvr>
    <a:masterClrMapping/>
  </p:clrMapOvr>
  <p:transition spd="slow">
    <p:push dir="u"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DBBE89-0A71-45BE-A6A1-6D8AF252D5A4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526496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ransition spd="slow">
    <p:push dir="u"/>
  </p:transition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3_variable/Main.java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5.svg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4_overflow/Main.java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TYSHIC/Java_Code/blob/main/05_cast/Main.java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6_input_output/Main.java" TargetMode="Externa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1_first_program/Main.jav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s://github.com/TYSHIC/Java_Code/blob/main/02_data_type/Main.java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058B235-00A5-4D46-952E-227DF9DCD5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/>
              <a:t>初探 </a:t>
            </a:r>
            <a:r>
              <a:rPr lang="en-US" altLang="zh-TW"/>
              <a:t>Java</a:t>
            </a:r>
            <a:endParaRPr lang="zh-TW" altLang="en-US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92DB58EA-4BBE-4698-99B1-72D5174D72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3850798255"/>
      </p:ext>
    </p:extLst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1" name="群組 90">
            <a:extLst>
              <a:ext uri="{FF2B5EF4-FFF2-40B4-BE49-F238E27FC236}">
                <a16:creationId xmlns:a16="http://schemas.microsoft.com/office/drawing/2014/main" id="{27C4DBF6-8D7D-4FB6-A714-DA1B94671CBD}"/>
              </a:ext>
            </a:extLst>
          </p:cNvPr>
          <p:cNvGrpSpPr/>
          <p:nvPr/>
        </p:nvGrpSpPr>
        <p:grpSpPr>
          <a:xfrm>
            <a:off x="667868" y="1283999"/>
            <a:ext cx="6817660" cy="3046988"/>
            <a:chOff x="838200" y="3447435"/>
            <a:chExt cx="6817660" cy="3046988"/>
          </a:xfrm>
        </p:grpSpPr>
        <p:grpSp>
          <p:nvGrpSpPr>
            <p:cNvPr id="88" name="群組 87">
              <a:extLst>
                <a:ext uri="{FF2B5EF4-FFF2-40B4-BE49-F238E27FC236}">
                  <a16:creationId xmlns:a16="http://schemas.microsoft.com/office/drawing/2014/main" id="{5881BFB4-8961-487E-B2D2-C20FEF908229}"/>
                </a:ext>
              </a:extLst>
            </p:cNvPr>
            <p:cNvGrpSpPr/>
            <p:nvPr/>
          </p:nvGrpSpPr>
          <p:grpSpPr>
            <a:xfrm>
              <a:off x="838200" y="3447435"/>
              <a:ext cx="6817659" cy="3046988"/>
              <a:chOff x="838200" y="3447435"/>
              <a:chExt cx="6817659" cy="3046988"/>
            </a:xfrm>
          </p:grpSpPr>
          <p:sp>
            <p:nvSpPr>
              <p:cNvPr id="22" name="Rectangle 5">
                <a:extLst>
                  <a:ext uri="{FF2B5EF4-FFF2-40B4-BE49-F238E27FC236}">
                    <a16:creationId xmlns:a16="http://schemas.microsoft.com/office/drawing/2014/main" id="{B37382FD-B0AE-424B-9445-FC9BD465CC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84" name="文字方塊 83">
                <a:extLst>
                  <a:ext uri="{FF2B5EF4-FFF2-40B4-BE49-F238E27FC236}">
                    <a16:creationId xmlns:a16="http://schemas.microsoft.com/office/drawing/2014/main" id="{27742348-F581-40F9-97FB-BA23E22071B8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90" name="圖片 89">
              <a:hlinkClick r:id="rId2"/>
              <a:extLst>
                <a:ext uri="{FF2B5EF4-FFF2-40B4-BE49-F238E27FC236}">
                  <a16:creationId xmlns:a16="http://schemas.microsoft.com/office/drawing/2014/main" id="{E3E85A1E-88AD-459C-9E5E-BFA95AD7AB4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5554" y="3447435"/>
              <a:ext cx="430306" cy="420950"/>
            </a:xfrm>
            <a:prstGeom prst="rect">
              <a:avLst/>
            </a:prstGeom>
          </p:spPr>
        </p:pic>
      </p:grpSp>
      <p:grpSp>
        <p:nvGrpSpPr>
          <p:cNvPr id="89" name="群組 88">
            <a:extLst>
              <a:ext uri="{FF2B5EF4-FFF2-40B4-BE49-F238E27FC236}">
                <a16:creationId xmlns:a16="http://schemas.microsoft.com/office/drawing/2014/main" id="{EBFFB630-D9C7-4AAD-A15D-ACB9929CE8C5}"/>
              </a:ext>
            </a:extLst>
          </p:cNvPr>
          <p:cNvGrpSpPr/>
          <p:nvPr/>
        </p:nvGrpSpPr>
        <p:grpSpPr>
          <a:xfrm>
            <a:off x="7716416" y="1283999"/>
            <a:ext cx="3899647" cy="2062103"/>
            <a:chOff x="6096000" y="3570546"/>
            <a:chExt cx="3899647" cy="2062103"/>
          </a:xfrm>
        </p:grpSpPr>
        <p:sp>
          <p:nvSpPr>
            <p:cNvPr id="27" name="Rectangle 5">
              <a:extLst>
                <a:ext uri="{FF2B5EF4-FFF2-40B4-BE49-F238E27FC236}">
                  <a16:creationId xmlns:a16="http://schemas.microsoft.com/office/drawing/2014/main" id="{DF2209D2-807C-4AC9-A83E-BB39C915746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85" name="文字方塊 84">
              <a:extLst>
                <a:ext uri="{FF2B5EF4-FFF2-40B4-BE49-F238E27FC236}">
                  <a16:creationId xmlns:a16="http://schemas.microsoft.com/office/drawing/2014/main" id="{6ABB9652-7E6F-4191-84B4-9F0692BDEEF5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74625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500596"/>
            <a:ext cx="10582835" cy="2062103"/>
          </a:xfrm>
        </p:spPr>
        <p:txBody>
          <a:bodyPr>
            <a:normAutofit/>
          </a:bodyPr>
          <a:lstStyle/>
          <a:p>
            <a:r>
              <a:rPr lang="zh-TW" altLang="en-US">
                <a:effectLst/>
              </a:rPr>
              <a:t>顯而易見的，程式碼</a:t>
            </a:r>
            <a:r>
              <a:rPr lang="zh-TW" altLang="en-US"/>
              <a:t>奇數行有一對雙引號，而偶數行沒有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這是因為奇數行和偶數行括號裡的東西的資料型態不一樣的關係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使用一對雙引號 </a:t>
            </a:r>
            <a:r>
              <a:rPr lang="en-US" altLang="zh-TW"/>
              <a:t>""</a:t>
            </a:r>
            <a:r>
              <a:rPr lang="zh-TW" altLang="en-US"/>
              <a:t> 夾起來的才是</a:t>
            </a:r>
            <a:r>
              <a:rPr lang="zh-TW" altLang="en-US">
                <a:solidFill>
                  <a:srgbClr val="92D050"/>
                </a:solidFill>
              </a:rPr>
              <a:t>字串</a:t>
            </a:r>
            <a:r>
              <a:rPr lang="en-US" altLang="zh-TW">
                <a:solidFill>
                  <a:srgbClr val="92D050"/>
                </a:solidFill>
              </a:rPr>
              <a:t>(String)</a:t>
            </a:r>
            <a:r>
              <a:rPr lang="zh-TW" altLang="en-US"/>
              <a:t>，其餘則不是</a:t>
            </a:r>
            <a:endParaRPr lang="en-US" altLang="zh-TW"/>
          </a:p>
          <a:p>
            <a:r>
              <a:rPr lang="zh-TW" altLang="en-US"/>
              <a:t>這與</a:t>
            </a:r>
            <a:r>
              <a:rPr lang="zh-TW" altLang="en-US">
                <a:solidFill>
                  <a:srgbClr val="00B0F0"/>
                </a:solidFill>
              </a:rPr>
              <a:t>資料型別</a:t>
            </a:r>
            <a:r>
              <a:rPr lang="en-US" altLang="zh-TW">
                <a:solidFill>
                  <a:srgbClr val="00B0F0"/>
                </a:solidFill>
              </a:rPr>
              <a:t>(Data</a:t>
            </a:r>
            <a:r>
              <a:rPr lang="zh-TW" altLang="en-US">
                <a:solidFill>
                  <a:srgbClr val="00B0F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  <a:effectLst/>
              </a:rPr>
              <a:t>type)</a:t>
            </a:r>
            <a:r>
              <a:rPr lang="zh-TW" altLang="en-US">
                <a:effectLst/>
              </a:rPr>
              <a:t>有關</a:t>
            </a:r>
            <a:endParaRPr lang="en-US" altLang="zh-TW">
              <a:effectLst/>
            </a:endParaRPr>
          </a:p>
        </p:txBody>
      </p:sp>
      <p:grpSp>
        <p:nvGrpSpPr>
          <p:cNvPr id="55" name="群組 54">
            <a:extLst>
              <a:ext uri="{FF2B5EF4-FFF2-40B4-BE49-F238E27FC236}">
                <a16:creationId xmlns:a16="http://schemas.microsoft.com/office/drawing/2014/main" id="{33E4D54F-B4FD-4B97-B724-4787C074DBAE}"/>
              </a:ext>
            </a:extLst>
          </p:cNvPr>
          <p:cNvGrpSpPr/>
          <p:nvPr/>
        </p:nvGrpSpPr>
        <p:grpSpPr>
          <a:xfrm>
            <a:off x="2137199" y="1915656"/>
            <a:ext cx="148802" cy="388887"/>
            <a:chOff x="1952626" y="4294496"/>
            <a:chExt cx="95249" cy="248929"/>
          </a:xfrm>
        </p:grpSpPr>
        <p:cxnSp>
          <p:nvCxnSpPr>
            <p:cNvPr id="48" name="直線接點 47">
              <a:extLst>
                <a:ext uri="{FF2B5EF4-FFF2-40B4-BE49-F238E27FC236}">
                  <a16:creationId xmlns:a16="http://schemas.microsoft.com/office/drawing/2014/main" id="{972822B4-F2B8-4A07-9D34-7F8B2A507635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線接點 48">
              <a:extLst>
                <a:ext uri="{FF2B5EF4-FFF2-40B4-BE49-F238E27FC236}">
                  <a16:creationId xmlns:a16="http://schemas.microsoft.com/office/drawing/2014/main" id="{A19D46AD-F3B7-4B3D-9288-61D48C67AE7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97567DCA-9592-49D2-B109-251BB1A43AB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6" name="群組 55">
            <a:extLst>
              <a:ext uri="{FF2B5EF4-FFF2-40B4-BE49-F238E27FC236}">
                <a16:creationId xmlns:a16="http://schemas.microsoft.com/office/drawing/2014/main" id="{1F4B6C82-C65A-413D-BAAE-EA198F0AED4E}"/>
              </a:ext>
            </a:extLst>
          </p:cNvPr>
          <p:cNvGrpSpPr/>
          <p:nvPr/>
        </p:nvGrpSpPr>
        <p:grpSpPr>
          <a:xfrm>
            <a:off x="2137199" y="2416597"/>
            <a:ext cx="148802" cy="388887"/>
            <a:chOff x="1952626" y="4294496"/>
            <a:chExt cx="95249" cy="248929"/>
          </a:xfrm>
        </p:grpSpPr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2F57A2BE-2F51-403D-96B8-D668A961291B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13CDCC65-8A7E-4C65-BF4F-F64F68E441D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8865773F-13C4-4E75-BF3F-C420E7C204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0" name="群組 59">
            <a:extLst>
              <a:ext uri="{FF2B5EF4-FFF2-40B4-BE49-F238E27FC236}">
                <a16:creationId xmlns:a16="http://schemas.microsoft.com/office/drawing/2014/main" id="{AFC67AAA-AAE3-4382-B127-65AB6FC2146F}"/>
              </a:ext>
            </a:extLst>
          </p:cNvPr>
          <p:cNvGrpSpPr/>
          <p:nvPr/>
        </p:nvGrpSpPr>
        <p:grpSpPr>
          <a:xfrm>
            <a:off x="2137199" y="2878513"/>
            <a:ext cx="148802" cy="388887"/>
            <a:chOff x="1952626" y="4294496"/>
            <a:chExt cx="95249" cy="248929"/>
          </a:xfrm>
        </p:grpSpPr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51FFC1D5-270E-4F9F-8E75-E5F15CC82FF7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直線接點 61">
              <a:extLst>
                <a:ext uri="{FF2B5EF4-FFF2-40B4-BE49-F238E27FC236}">
                  <a16:creationId xmlns:a16="http://schemas.microsoft.com/office/drawing/2014/main" id="{084E2EC2-79B5-4B68-80E0-CBF6F5A2A0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直線接點 62">
              <a:extLst>
                <a:ext uri="{FF2B5EF4-FFF2-40B4-BE49-F238E27FC236}">
                  <a16:creationId xmlns:a16="http://schemas.microsoft.com/office/drawing/2014/main" id="{8A50934E-1889-41EC-8504-DD54C44BC2B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群組 63">
            <a:extLst>
              <a:ext uri="{FF2B5EF4-FFF2-40B4-BE49-F238E27FC236}">
                <a16:creationId xmlns:a16="http://schemas.microsoft.com/office/drawing/2014/main" id="{8F945879-0444-4E2B-A950-27833AE43E47}"/>
              </a:ext>
            </a:extLst>
          </p:cNvPr>
          <p:cNvGrpSpPr/>
          <p:nvPr/>
        </p:nvGrpSpPr>
        <p:grpSpPr>
          <a:xfrm>
            <a:off x="2137199" y="3356605"/>
            <a:ext cx="148802" cy="388887"/>
            <a:chOff x="1952626" y="4294496"/>
            <a:chExt cx="95249" cy="248929"/>
          </a:xfrm>
        </p:grpSpPr>
        <p:cxnSp>
          <p:nvCxnSpPr>
            <p:cNvPr id="65" name="直線接點 64">
              <a:extLst>
                <a:ext uri="{FF2B5EF4-FFF2-40B4-BE49-F238E27FC236}">
                  <a16:creationId xmlns:a16="http://schemas.microsoft.com/office/drawing/2014/main" id="{B7429209-0C4C-4EFD-97B3-0E8C9C64216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B3E82465-7289-41A9-8EC2-CB8DA6D4B89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直線接點 66">
              <a:extLst>
                <a:ext uri="{FF2B5EF4-FFF2-40B4-BE49-F238E27FC236}">
                  <a16:creationId xmlns:a16="http://schemas.microsoft.com/office/drawing/2014/main" id="{5AD0D3AA-08DD-4BFB-8BB2-8982D7681D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6" name="矩形: 圓角 45">
            <a:extLst>
              <a:ext uri="{FF2B5EF4-FFF2-40B4-BE49-F238E27FC236}">
                <a16:creationId xmlns:a16="http://schemas.microsoft.com/office/drawing/2014/main" id="{338A0EC1-7D7F-4F14-AA0F-B2E27076D7C3}"/>
              </a:ext>
            </a:extLst>
          </p:cNvPr>
          <p:cNvSpPr/>
          <p:nvPr/>
        </p:nvSpPr>
        <p:spPr>
          <a:xfrm>
            <a:off x="4434180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47" name="矩形: 圓角 46">
            <a:extLst>
              <a:ext uri="{FF2B5EF4-FFF2-40B4-BE49-F238E27FC236}">
                <a16:creationId xmlns:a16="http://schemas.microsoft.com/office/drawing/2014/main" id="{81119C78-35A9-4E2D-8094-D1F6F6AABBC0}"/>
              </a:ext>
            </a:extLst>
          </p:cNvPr>
          <p:cNvSpPr/>
          <p:nvPr/>
        </p:nvSpPr>
        <p:spPr>
          <a:xfrm>
            <a:off x="4658303" y="1854892"/>
            <a:ext cx="91787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0" name="矩形: 圓角 49">
            <a:extLst>
              <a:ext uri="{FF2B5EF4-FFF2-40B4-BE49-F238E27FC236}">
                <a16:creationId xmlns:a16="http://schemas.microsoft.com/office/drawing/2014/main" id="{7798AE52-43AB-4AF9-B260-1C895803DFF8}"/>
              </a:ext>
            </a:extLst>
          </p:cNvPr>
          <p:cNvSpPr/>
          <p:nvPr/>
        </p:nvSpPr>
        <p:spPr>
          <a:xfrm>
            <a:off x="443418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1" name="矩形: 圓角 50">
            <a:extLst>
              <a:ext uri="{FF2B5EF4-FFF2-40B4-BE49-F238E27FC236}">
                <a16:creationId xmlns:a16="http://schemas.microsoft.com/office/drawing/2014/main" id="{668A1BD9-102D-4AFC-9927-26C4A6F984B7}"/>
              </a:ext>
            </a:extLst>
          </p:cNvPr>
          <p:cNvSpPr/>
          <p:nvPr/>
        </p:nvSpPr>
        <p:spPr>
          <a:xfrm>
            <a:off x="4658303" y="2103011"/>
            <a:ext cx="91784" cy="155943"/>
          </a:xfrm>
          <a:prstGeom prst="roundRect">
            <a:avLst/>
          </a:prstGeom>
          <a:noFill/>
          <a:ln w="19050"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2" name="矩形: 圓角 51">
            <a:extLst>
              <a:ext uri="{FF2B5EF4-FFF2-40B4-BE49-F238E27FC236}">
                <a16:creationId xmlns:a16="http://schemas.microsoft.com/office/drawing/2014/main" id="{C3259950-3238-4DC0-B185-2BDDF81BB267}"/>
              </a:ext>
            </a:extLst>
          </p:cNvPr>
          <p:cNvSpPr/>
          <p:nvPr/>
        </p:nvSpPr>
        <p:spPr>
          <a:xfrm>
            <a:off x="4434180" y="2348631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53" name="矩形: 圓角 52">
            <a:extLst>
              <a:ext uri="{FF2B5EF4-FFF2-40B4-BE49-F238E27FC236}">
                <a16:creationId xmlns:a16="http://schemas.microsoft.com/office/drawing/2014/main" id="{40901D06-A098-445D-A8A5-F074AADDFDA5}"/>
              </a:ext>
            </a:extLst>
          </p:cNvPr>
          <p:cNvSpPr/>
          <p:nvPr/>
        </p:nvSpPr>
        <p:spPr>
          <a:xfrm>
            <a:off x="5658888" y="2348632"/>
            <a:ext cx="91784" cy="155943"/>
          </a:xfrm>
          <a:prstGeom prst="round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6" name="矩形: 圓角 85">
            <a:extLst>
              <a:ext uri="{FF2B5EF4-FFF2-40B4-BE49-F238E27FC236}">
                <a16:creationId xmlns:a16="http://schemas.microsoft.com/office/drawing/2014/main" id="{49B67886-6E0D-46AC-B1D2-C96F3BC10DA4}"/>
              </a:ext>
            </a:extLst>
          </p:cNvPr>
          <p:cNvSpPr/>
          <p:nvPr/>
        </p:nvSpPr>
        <p:spPr>
          <a:xfrm>
            <a:off x="4434183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87" name="矩形: 圓角 86">
            <a:extLst>
              <a:ext uri="{FF2B5EF4-FFF2-40B4-BE49-F238E27FC236}">
                <a16:creationId xmlns:a16="http://schemas.microsoft.com/office/drawing/2014/main" id="{7C814499-97E7-42A4-BB4C-27F5522D4DDD}"/>
              </a:ext>
            </a:extLst>
          </p:cNvPr>
          <p:cNvSpPr/>
          <p:nvPr/>
        </p:nvSpPr>
        <p:spPr>
          <a:xfrm>
            <a:off x="5325190" y="2836034"/>
            <a:ext cx="91781" cy="155943"/>
          </a:xfrm>
          <a:prstGeom prst="round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2" name="矩形: 圓角 91">
            <a:extLst>
              <a:ext uri="{FF2B5EF4-FFF2-40B4-BE49-F238E27FC236}">
                <a16:creationId xmlns:a16="http://schemas.microsoft.com/office/drawing/2014/main" id="{C77FBFC8-EEBE-4E13-BF1D-B1BF0D40CFD7}"/>
              </a:ext>
            </a:extLst>
          </p:cNvPr>
          <p:cNvSpPr/>
          <p:nvPr/>
        </p:nvSpPr>
        <p:spPr>
          <a:xfrm>
            <a:off x="4436831" y="3323437"/>
            <a:ext cx="91782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93" name="矩形: 圓角 92">
            <a:extLst>
              <a:ext uri="{FF2B5EF4-FFF2-40B4-BE49-F238E27FC236}">
                <a16:creationId xmlns:a16="http://schemas.microsoft.com/office/drawing/2014/main" id="{5E4CE25D-0385-429A-B3FE-F9C49FF49117}"/>
              </a:ext>
            </a:extLst>
          </p:cNvPr>
          <p:cNvSpPr/>
          <p:nvPr/>
        </p:nvSpPr>
        <p:spPr>
          <a:xfrm>
            <a:off x="4991708" y="3323437"/>
            <a:ext cx="91781" cy="155943"/>
          </a:xfrm>
          <a:prstGeom prst="roundRect">
            <a:avLst/>
          </a:prstGeom>
          <a:noFill/>
          <a:ln w="1905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grpSp>
        <p:nvGrpSpPr>
          <p:cNvPr id="110" name="群組 109">
            <a:extLst>
              <a:ext uri="{FF2B5EF4-FFF2-40B4-BE49-F238E27FC236}">
                <a16:creationId xmlns:a16="http://schemas.microsoft.com/office/drawing/2014/main" id="{E2A37CBE-1078-4DB1-84A0-B6E0622C8B71}"/>
              </a:ext>
            </a:extLst>
          </p:cNvPr>
          <p:cNvGrpSpPr/>
          <p:nvPr/>
        </p:nvGrpSpPr>
        <p:grpSpPr>
          <a:xfrm>
            <a:off x="7847952" y="1409863"/>
            <a:ext cx="148802" cy="388887"/>
            <a:chOff x="1952626" y="4294496"/>
            <a:chExt cx="95249" cy="248929"/>
          </a:xfrm>
        </p:grpSpPr>
        <p:cxnSp>
          <p:nvCxnSpPr>
            <p:cNvPr id="111" name="直線接點 110">
              <a:extLst>
                <a:ext uri="{FF2B5EF4-FFF2-40B4-BE49-F238E27FC236}">
                  <a16:creationId xmlns:a16="http://schemas.microsoft.com/office/drawing/2014/main" id="{56A9FCA5-CCA5-4C9E-A803-FC807F11F0D8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直線接點 111">
              <a:extLst>
                <a:ext uri="{FF2B5EF4-FFF2-40B4-BE49-F238E27FC236}">
                  <a16:creationId xmlns:a16="http://schemas.microsoft.com/office/drawing/2014/main" id="{9C339EE5-4645-4B11-AE44-8DE51CD3D7C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直線接點 112">
              <a:extLst>
                <a:ext uri="{FF2B5EF4-FFF2-40B4-BE49-F238E27FC236}">
                  <a16:creationId xmlns:a16="http://schemas.microsoft.com/office/drawing/2014/main" id="{E2396BDB-A9BB-4BCF-A4F5-0A154077D4C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4" name="群組 113">
            <a:extLst>
              <a:ext uri="{FF2B5EF4-FFF2-40B4-BE49-F238E27FC236}">
                <a16:creationId xmlns:a16="http://schemas.microsoft.com/office/drawing/2014/main" id="{9DC5B3C4-A802-4079-B36B-45313411A228}"/>
              </a:ext>
            </a:extLst>
          </p:cNvPr>
          <p:cNvGrpSpPr/>
          <p:nvPr/>
        </p:nvGrpSpPr>
        <p:grpSpPr>
          <a:xfrm>
            <a:off x="7847952" y="1910804"/>
            <a:ext cx="148802" cy="388887"/>
            <a:chOff x="1952626" y="4294496"/>
            <a:chExt cx="95249" cy="248929"/>
          </a:xfrm>
        </p:grpSpPr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BC136C21-05F8-4C68-B054-4D0C3E352E7D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12DD2B85-6C20-40CF-9536-4B7E5EC9F5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499DC805-074D-498A-98D7-D4CC4BBFB8A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8" name="群組 117">
            <a:extLst>
              <a:ext uri="{FF2B5EF4-FFF2-40B4-BE49-F238E27FC236}">
                <a16:creationId xmlns:a16="http://schemas.microsoft.com/office/drawing/2014/main" id="{CA270C24-76C9-48B5-BC13-9792A06504F7}"/>
              </a:ext>
            </a:extLst>
          </p:cNvPr>
          <p:cNvGrpSpPr/>
          <p:nvPr/>
        </p:nvGrpSpPr>
        <p:grpSpPr>
          <a:xfrm>
            <a:off x="7847952" y="2372720"/>
            <a:ext cx="148802" cy="388887"/>
            <a:chOff x="1952626" y="4294496"/>
            <a:chExt cx="95249" cy="248929"/>
          </a:xfrm>
        </p:grpSpPr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927D206F-AB41-4338-A0D2-0BA09383E2D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D908BC1F-FCF3-413A-AA37-24D437BED3F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FB2A4857-8634-46CE-AB50-3AF48C4F499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2" name="群組 121">
            <a:extLst>
              <a:ext uri="{FF2B5EF4-FFF2-40B4-BE49-F238E27FC236}">
                <a16:creationId xmlns:a16="http://schemas.microsoft.com/office/drawing/2014/main" id="{50AE79C3-8C0B-490C-AA32-9F6E42B1F17A}"/>
              </a:ext>
            </a:extLst>
          </p:cNvPr>
          <p:cNvGrpSpPr/>
          <p:nvPr/>
        </p:nvGrpSpPr>
        <p:grpSpPr>
          <a:xfrm>
            <a:off x="7847952" y="2850812"/>
            <a:ext cx="148802" cy="388887"/>
            <a:chOff x="1952626" y="4294496"/>
            <a:chExt cx="95249" cy="248929"/>
          </a:xfrm>
        </p:grpSpPr>
        <p:cxnSp>
          <p:nvCxnSpPr>
            <p:cNvPr id="123" name="直線接點 122">
              <a:extLst>
                <a:ext uri="{FF2B5EF4-FFF2-40B4-BE49-F238E27FC236}">
                  <a16:creationId xmlns:a16="http://schemas.microsoft.com/office/drawing/2014/main" id="{287344E5-93C4-467E-BA15-A6675A9CC7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直線接點 123">
              <a:extLst>
                <a:ext uri="{FF2B5EF4-FFF2-40B4-BE49-F238E27FC236}">
                  <a16:creationId xmlns:a16="http://schemas.microsoft.com/office/drawing/2014/main" id="{8CCA697C-25D2-48A5-B2AE-FCDF8013F53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直線接點 124">
              <a:extLst>
                <a:ext uri="{FF2B5EF4-FFF2-40B4-BE49-F238E27FC236}">
                  <a16:creationId xmlns:a16="http://schemas.microsoft.com/office/drawing/2014/main" id="{8E27D059-1BF4-46B7-8321-FD0B8D88AF7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44338375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3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3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3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3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3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3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300"/>
                                        <p:tgtEl>
                                          <p:spTgt spid="8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300"/>
                                        <p:tgtEl>
                                          <p:spTgt spid="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300"/>
                                        <p:tgtEl>
                                          <p:spTgt spid="9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300"/>
                                        <p:tgtEl>
                                          <p:spTgt spid="9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6" grpId="0" animBg="1"/>
      <p:bldP spid="47" grpId="0" animBg="1"/>
      <p:bldP spid="50" grpId="0" animBg="1"/>
      <p:bldP spid="51" grpId="0" animBg="1"/>
      <p:bldP spid="52" grpId="0" animBg="1"/>
      <p:bldP spid="53" grpId="0" animBg="1"/>
      <p:bldP spid="86" grpId="0" animBg="1"/>
      <p:bldP spid="87" grpId="0" animBg="1"/>
      <p:bldP spid="92" grpId="0" animBg="1"/>
      <p:bldP spid="93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群組 17">
            <a:extLst>
              <a:ext uri="{FF2B5EF4-FFF2-40B4-BE49-F238E27FC236}">
                <a16:creationId xmlns:a16="http://schemas.microsoft.com/office/drawing/2014/main" id="{383B4159-5E6D-42B6-9210-30C34161C9FE}"/>
              </a:ext>
            </a:extLst>
          </p:cNvPr>
          <p:cNvGrpSpPr/>
          <p:nvPr/>
        </p:nvGrpSpPr>
        <p:grpSpPr>
          <a:xfrm>
            <a:off x="622454" y="2090384"/>
            <a:ext cx="10911779" cy="3902451"/>
            <a:chOff x="622454" y="1804634"/>
            <a:chExt cx="10911779" cy="3902451"/>
          </a:xfrm>
        </p:grpSpPr>
        <p:sp>
          <p:nvSpPr>
            <p:cNvPr id="102" name="手繪多邊形: 圖案 101">
              <a:extLst>
                <a:ext uri="{FF2B5EF4-FFF2-40B4-BE49-F238E27FC236}">
                  <a16:creationId xmlns:a16="http://schemas.microsoft.com/office/drawing/2014/main" id="{6CF75E0B-E1FA-4EC2-8AB7-635DF98DA28C}"/>
                </a:ext>
              </a:extLst>
            </p:cNvPr>
            <p:cNvSpPr/>
            <p:nvPr/>
          </p:nvSpPr>
          <p:spPr>
            <a:xfrm>
              <a:off x="661988" y="4745061"/>
              <a:ext cx="10868024" cy="962024"/>
            </a:xfrm>
            <a:custGeom>
              <a:avLst/>
              <a:gdLst>
                <a:gd name="connsiteX0" fmla="*/ 0 w 10868024"/>
                <a:gd name="connsiteY0" fmla="*/ 0 h 962024"/>
                <a:gd name="connsiteX1" fmla="*/ 10868024 w 10868024"/>
                <a:gd name="connsiteY1" fmla="*/ 0 h 962024"/>
                <a:gd name="connsiteX2" fmla="*/ 10868024 w 10868024"/>
                <a:gd name="connsiteY2" fmla="*/ 372840 h 962024"/>
                <a:gd name="connsiteX3" fmla="*/ 10278840 w 10868024"/>
                <a:gd name="connsiteY3" fmla="*/ 962024 h 962024"/>
                <a:gd name="connsiteX4" fmla="*/ 589184 w 10868024"/>
                <a:gd name="connsiteY4" fmla="*/ 962024 h 962024"/>
                <a:gd name="connsiteX5" fmla="*/ 0 w 10868024"/>
                <a:gd name="connsiteY5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0868024" h="962024">
                  <a:moveTo>
                    <a:pt x="0" y="0"/>
                  </a:moveTo>
                  <a:lnTo>
                    <a:pt x="10868024" y="0"/>
                  </a:lnTo>
                  <a:lnTo>
                    <a:pt x="10868024" y="372840"/>
                  </a:lnTo>
                  <a:cubicBezTo>
                    <a:pt x="10868024" y="698237"/>
                    <a:pt x="10604237" y="962024"/>
                    <a:pt x="10278840" y="962024"/>
                  </a:cubicBez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3" name="手繪多邊形: 圖案 142">
              <a:extLst>
                <a:ext uri="{FF2B5EF4-FFF2-40B4-BE49-F238E27FC236}">
                  <a16:creationId xmlns:a16="http://schemas.microsoft.com/office/drawing/2014/main" id="{E8E44833-2249-4733-B765-5829F7F73933}"/>
                </a:ext>
              </a:extLst>
            </p:cNvPr>
            <p:cNvSpPr/>
            <p:nvPr/>
          </p:nvSpPr>
          <p:spPr>
            <a:xfrm>
              <a:off x="661988" y="1816849"/>
              <a:ext cx="10868024" cy="1147362"/>
            </a:xfrm>
            <a:custGeom>
              <a:avLst/>
              <a:gdLst>
                <a:gd name="connsiteX0" fmla="*/ 589184 w 10868024"/>
                <a:gd name="connsiteY0" fmla="*/ 0 h 1147362"/>
                <a:gd name="connsiteX1" fmla="*/ 10278840 w 10868024"/>
                <a:gd name="connsiteY1" fmla="*/ 0 h 1147362"/>
                <a:gd name="connsiteX2" fmla="*/ 10868024 w 10868024"/>
                <a:gd name="connsiteY2" fmla="*/ 589184 h 1147362"/>
                <a:gd name="connsiteX3" fmla="*/ 10868024 w 10868024"/>
                <a:gd name="connsiteY3" fmla="*/ 715346 h 1147362"/>
                <a:gd name="connsiteX4" fmla="*/ 10868024 w 10868024"/>
                <a:gd name="connsiteY4" fmla="*/ 792163 h 1147362"/>
                <a:gd name="connsiteX5" fmla="*/ 10868024 w 10868024"/>
                <a:gd name="connsiteY5" fmla="*/ 818221 h 1147362"/>
                <a:gd name="connsiteX6" fmla="*/ 10868024 w 10868024"/>
                <a:gd name="connsiteY6" fmla="*/ 918325 h 1147362"/>
                <a:gd name="connsiteX7" fmla="*/ 10868024 w 10868024"/>
                <a:gd name="connsiteY7" fmla="*/ 944383 h 1147362"/>
                <a:gd name="connsiteX8" fmla="*/ 10868024 w 10868024"/>
                <a:gd name="connsiteY8" fmla="*/ 1021200 h 1147362"/>
                <a:gd name="connsiteX9" fmla="*/ 10868024 w 10868024"/>
                <a:gd name="connsiteY9" fmla="*/ 1147362 h 1147362"/>
                <a:gd name="connsiteX10" fmla="*/ 0 w 10868024"/>
                <a:gd name="connsiteY10" fmla="*/ 1147362 h 1147362"/>
                <a:gd name="connsiteX11" fmla="*/ 0 w 10868024"/>
                <a:gd name="connsiteY11" fmla="*/ 1021200 h 1147362"/>
                <a:gd name="connsiteX12" fmla="*/ 0 w 10868024"/>
                <a:gd name="connsiteY12" fmla="*/ 944383 h 1147362"/>
                <a:gd name="connsiteX13" fmla="*/ 0 w 10868024"/>
                <a:gd name="connsiteY13" fmla="*/ 918325 h 1147362"/>
                <a:gd name="connsiteX14" fmla="*/ 0 w 10868024"/>
                <a:gd name="connsiteY14" fmla="*/ 818221 h 1147362"/>
                <a:gd name="connsiteX15" fmla="*/ 0 w 10868024"/>
                <a:gd name="connsiteY15" fmla="*/ 792163 h 1147362"/>
                <a:gd name="connsiteX16" fmla="*/ 0 w 10868024"/>
                <a:gd name="connsiteY16" fmla="*/ 715346 h 1147362"/>
                <a:gd name="connsiteX17" fmla="*/ 0 w 10868024"/>
                <a:gd name="connsiteY17" fmla="*/ 589184 h 1147362"/>
                <a:gd name="connsiteX18" fmla="*/ 589184 w 10868024"/>
                <a:gd name="connsiteY18" fmla="*/ 0 h 1147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10868024" h="1147362">
                  <a:moveTo>
                    <a:pt x="589184" y="0"/>
                  </a:moveTo>
                  <a:lnTo>
                    <a:pt x="10278840" y="0"/>
                  </a:lnTo>
                  <a:cubicBezTo>
                    <a:pt x="10604237" y="0"/>
                    <a:pt x="10868024" y="263787"/>
                    <a:pt x="10868024" y="589184"/>
                  </a:cubicBezTo>
                  <a:lnTo>
                    <a:pt x="10868024" y="715346"/>
                  </a:lnTo>
                  <a:lnTo>
                    <a:pt x="10868024" y="792163"/>
                  </a:lnTo>
                  <a:lnTo>
                    <a:pt x="10868024" y="818221"/>
                  </a:lnTo>
                  <a:lnTo>
                    <a:pt x="10868024" y="918325"/>
                  </a:lnTo>
                  <a:lnTo>
                    <a:pt x="10868024" y="944383"/>
                  </a:lnTo>
                  <a:lnTo>
                    <a:pt x="10868024" y="1021200"/>
                  </a:lnTo>
                  <a:lnTo>
                    <a:pt x="10868024" y="1147362"/>
                  </a:lnTo>
                  <a:lnTo>
                    <a:pt x="0" y="1147362"/>
                  </a:lnTo>
                  <a:lnTo>
                    <a:pt x="0" y="1021200"/>
                  </a:lnTo>
                  <a:lnTo>
                    <a:pt x="0" y="944383"/>
                  </a:lnTo>
                  <a:lnTo>
                    <a:pt x="0" y="918325"/>
                  </a:lnTo>
                  <a:lnTo>
                    <a:pt x="0" y="818221"/>
                  </a:lnTo>
                  <a:lnTo>
                    <a:pt x="0" y="792163"/>
                  </a:lnTo>
                  <a:lnTo>
                    <a:pt x="0" y="715346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4" name="矩形 103">
              <a:extLst>
                <a:ext uri="{FF2B5EF4-FFF2-40B4-BE49-F238E27FC236}">
                  <a16:creationId xmlns:a16="http://schemas.microsoft.com/office/drawing/2014/main" id="{2FB72CF0-9746-4041-8813-E94E002DC0FD}"/>
                </a:ext>
              </a:extLst>
            </p:cNvPr>
            <p:cNvSpPr/>
            <p:nvPr/>
          </p:nvSpPr>
          <p:spPr>
            <a:xfrm>
              <a:off x="661988" y="2955637"/>
              <a:ext cx="10868024" cy="1780851"/>
            </a:xfrm>
            <a:prstGeom prst="rect">
              <a:avLst/>
            </a:prstGeom>
            <a:solidFill>
              <a:schemeClr val="accent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cxnSp>
          <p:nvCxnSpPr>
            <p:cNvPr id="105" name="直線接點 104">
              <a:extLst>
                <a:ext uri="{FF2B5EF4-FFF2-40B4-BE49-F238E27FC236}">
                  <a16:creationId xmlns:a16="http://schemas.microsoft.com/office/drawing/2014/main" id="{AC8BC396-8901-4E07-91D9-64DA20BF87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661988" y="2964210"/>
              <a:ext cx="10868024" cy="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文字方塊 105">
              <a:extLst>
                <a:ext uri="{FF2B5EF4-FFF2-40B4-BE49-F238E27FC236}">
                  <a16:creationId xmlns:a16="http://schemas.microsoft.com/office/drawing/2014/main" id="{3B287878-51A9-4F78-A608-0DCB9BCC765C}"/>
                </a:ext>
              </a:extLst>
            </p:cNvPr>
            <p:cNvSpPr txBox="1"/>
            <p:nvPr/>
          </p:nvSpPr>
          <p:spPr>
            <a:xfrm>
              <a:off x="10160138" y="198930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boolean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107" name="文字方塊 106">
              <a:extLst>
                <a:ext uri="{FF2B5EF4-FFF2-40B4-BE49-F238E27FC236}">
                  <a16:creationId xmlns:a16="http://schemas.microsoft.com/office/drawing/2014/main" id="{2A4E4AD8-62A7-470A-8539-C4233125F12A}"/>
                </a:ext>
              </a:extLst>
            </p:cNvPr>
            <p:cNvSpPr txBox="1"/>
            <p:nvPr/>
          </p:nvSpPr>
          <p:spPr>
            <a:xfrm>
              <a:off x="711715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byte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位元組</a:t>
              </a:r>
            </a:p>
          </p:txBody>
        </p:sp>
        <p:sp>
          <p:nvSpPr>
            <p:cNvPr id="108" name="文字方塊 107">
              <a:extLst>
                <a:ext uri="{FF2B5EF4-FFF2-40B4-BE49-F238E27FC236}">
                  <a16:creationId xmlns:a16="http://schemas.microsoft.com/office/drawing/2014/main" id="{1EF600CF-F185-499F-928A-D8B1CB8AC436}"/>
                </a:ext>
              </a:extLst>
            </p:cNvPr>
            <p:cNvSpPr txBox="1"/>
            <p:nvPr/>
          </p:nvSpPr>
          <p:spPr>
            <a:xfrm>
              <a:off x="2068616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短整數</a:t>
              </a:r>
            </a:p>
          </p:txBody>
        </p:sp>
        <p:sp>
          <p:nvSpPr>
            <p:cNvPr id="109" name="文字方塊 108">
              <a:extLst>
                <a:ext uri="{FF2B5EF4-FFF2-40B4-BE49-F238E27FC236}">
                  <a16:creationId xmlns:a16="http://schemas.microsoft.com/office/drawing/2014/main" id="{02F0597E-BC98-446F-AFAC-F47905236A50}"/>
                </a:ext>
              </a:extLst>
            </p:cNvPr>
            <p:cNvSpPr txBox="1"/>
            <p:nvPr/>
          </p:nvSpPr>
          <p:spPr>
            <a:xfrm>
              <a:off x="4948576" y="1989300"/>
              <a:ext cx="80021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int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110" name="文字方塊 109">
              <a:extLst>
                <a:ext uri="{FF2B5EF4-FFF2-40B4-BE49-F238E27FC236}">
                  <a16:creationId xmlns:a16="http://schemas.microsoft.com/office/drawing/2014/main" id="{552799B2-1375-41F6-96BE-59B385B7697E}"/>
                </a:ext>
              </a:extLst>
            </p:cNvPr>
            <p:cNvSpPr txBox="1"/>
            <p:nvPr/>
          </p:nvSpPr>
          <p:spPr>
            <a:xfrm>
              <a:off x="6181721" y="1989300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long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長整數</a:t>
              </a: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D48571C-C27B-449F-940B-BAD92B38FA79}"/>
                </a:ext>
              </a:extLst>
            </p:cNvPr>
            <p:cNvSpPr txBox="1"/>
            <p:nvPr/>
          </p:nvSpPr>
          <p:spPr>
            <a:xfrm>
              <a:off x="7497378" y="1804634"/>
              <a:ext cx="110799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sp>
          <p:nvSpPr>
            <p:cNvPr id="112" name="文字方塊 111">
              <a:extLst>
                <a:ext uri="{FF2B5EF4-FFF2-40B4-BE49-F238E27FC236}">
                  <a16:creationId xmlns:a16="http://schemas.microsoft.com/office/drawing/2014/main" id="{85CF607A-1573-4D38-8BEF-032503F394FD}"/>
                </a:ext>
              </a:extLst>
            </p:cNvPr>
            <p:cNvSpPr txBox="1"/>
            <p:nvPr/>
          </p:nvSpPr>
          <p:spPr>
            <a:xfrm>
              <a:off x="8787533" y="1804634"/>
              <a:ext cx="1204176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double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雙精度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浮點數</a:t>
              </a:r>
            </a:p>
          </p:txBody>
        </p:sp>
        <p:cxnSp>
          <p:nvCxnSpPr>
            <p:cNvPr id="114" name="直線接點 113">
              <a:extLst>
                <a:ext uri="{FF2B5EF4-FFF2-40B4-BE49-F238E27FC236}">
                  <a16:creationId xmlns:a16="http://schemas.microsoft.com/office/drawing/2014/main" id="{9A772747-640E-4C10-B645-A4298734EEE4}"/>
                </a:ext>
              </a:extLst>
            </p:cNvPr>
            <p:cNvCxnSpPr>
              <a:cxnSpLocks/>
            </p:cNvCxnSpPr>
            <p:nvPr/>
          </p:nvCxnSpPr>
          <p:spPr>
            <a:xfrm>
              <a:off x="10142329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直線接點 114">
              <a:extLst>
                <a:ext uri="{FF2B5EF4-FFF2-40B4-BE49-F238E27FC236}">
                  <a16:creationId xmlns:a16="http://schemas.microsoft.com/office/drawing/2014/main" id="{672D37F6-E91D-4B46-8768-23375A5CCC29}"/>
                </a:ext>
              </a:extLst>
            </p:cNvPr>
            <p:cNvCxnSpPr>
              <a:cxnSpLocks/>
            </p:cNvCxnSpPr>
            <p:nvPr/>
          </p:nvCxnSpPr>
          <p:spPr>
            <a:xfrm>
              <a:off x="1956200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直線接點 115">
              <a:extLst>
                <a:ext uri="{FF2B5EF4-FFF2-40B4-BE49-F238E27FC236}">
                  <a16:creationId xmlns:a16="http://schemas.microsoft.com/office/drawing/2014/main" id="{EE3B69A0-7970-4A7D-8458-547AF53E0E65}"/>
                </a:ext>
              </a:extLst>
            </p:cNvPr>
            <p:cNvCxnSpPr>
              <a:cxnSpLocks/>
            </p:cNvCxnSpPr>
            <p:nvPr/>
          </p:nvCxnSpPr>
          <p:spPr>
            <a:xfrm>
              <a:off x="4578949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直線接點 116">
              <a:extLst>
                <a:ext uri="{FF2B5EF4-FFF2-40B4-BE49-F238E27FC236}">
                  <a16:creationId xmlns:a16="http://schemas.microsoft.com/office/drawing/2014/main" id="{DF3FBE05-4F19-4962-AC26-DA2521F31329}"/>
                </a:ext>
              </a:extLst>
            </p:cNvPr>
            <p:cNvCxnSpPr>
              <a:cxnSpLocks/>
            </p:cNvCxnSpPr>
            <p:nvPr/>
          </p:nvCxnSpPr>
          <p:spPr>
            <a:xfrm>
              <a:off x="6103847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直線接點 118">
              <a:extLst>
                <a:ext uri="{FF2B5EF4-FFF2-40B4-BE49-F238E27FC236}">
                  <a16:creationId xmlns:a16="http://schemas.microsoft.com/office/drawing/2014/main" id="{125BC925-3D19-485C-84AE-09AED1CC5B2D}"/>
                </a:ext>
              </a:extLst>
            </p:cNvPr>
            <p:cNvCxnSpPr>
              <a:cxnSpLocks/>
            </p:cNvCxnSpPr>
            <p:nvPr/>
          </p:nvCxnSpPr>
          <p:spPr>
            <a:xfrm>
              <a:off x="7389637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直線接點 119">
              <a:extLst>
                <a:ext uri="{FF2B5EF4-FFF2-40B4-BE49-F238E27FC236}">
                  <a16:creationId xmlns:a16="http://schemas.microsoft.com/office/drawing/2014/main" id="{F27F51C8-561A-47F4-A88C-193EFB0D45E0}"/>
                </a:ext>
              </a:extLst>
            </p:cNvPr>
            <p:cNvCxnSpPr>
              <a:cxnSpLocks/>
            </p:cNvCxnSpPr>
            <p:nvPr/>
          </p:nvCxnSpPr>
          <p:spPr>
            <a:xfrm>
              <a:off x="8652375" y="1816849"/>
              <a:ext cx="0" cy="389023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直線接點 120">
              <a:extLst>
                <a:ext uri="{FF2B5EF4-FFF2-40B4-BE49-F238E27FC236}">
                  <a16:creationId xmlns:a16="http://schemas.microsoft.com/office/drawing/2014/main" id="{0308D0E1-864D-421D-A135-E2BB0BB9C445}"/>
                </a:ext>
              </a:extLst>
            </p:cNvPr>
            <p:cNvCxnSpPr>
              <a:cxnSpLocks/>
            </p:cNvCxnSpPr>
            <p:nvPr/>
          </p:nvCxnSpPr>
          <p:spPr>
            <a:xfrm>
              <a:off x="3282781" y="1804634"/>
              <a:ext cx="0" cy="390245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2" name="文字方塊 121">
              <a:extLst>
                <a:ext uri="{FF2B5EF4-FFF2-40B4-BE49-F238E27FC236}">
                  <a16:creationId xmlns:a16="http://schemas.microsoft.com/office/drawing/2014/main" id="{9D581315-0033-4A2A-B92A-D512848AFC74}"/>
                </a:ext>
              </a:extLst>
            </p:cNvPr>
            <p:cNvSpPr txBox="1"/>
            <p:nvPr/>
          </p:nvSpPr>
          <p:spPr>
            <a:xfrm>
              <a:off x="3483363" y="1989300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char</a:t>
              </a: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123" name="文字方塊 122">
              <a:extLst>
                <a:ext uri="{FF2B5EF4-FFF2-40B4-BE49-F238E27FC236}">
                  <a16:creationId xmlns:a16="http://schemas.microsoft.com/office/drawing/2014/main" id="{D0F1206A-EDC4-4D26-A7DA-551173709629}"/>
                </a:ext>
              </a:extLst>
            </p:cNvPr>
            <p:cNvSpPr txBox="1"/>
            <p:nvPr/>
          </p:nvSpPr>
          <p:spPr>
            <a:xfrm>
              <a:off x="10127524" y="2990731"/>
              <a:ext cx="1383712" cy="175432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值只有</a:t>
              </a:r>
              <a:r>
                <a:rPr lang="en-US" altLang="zh-TW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和</a:t>
              </a:r>
              <a:r>
                <a:rPr lang="en-US" altLang="zh-TW">
                  <a:solidFill>
                    <a:schemeClr val="bg1"/>
                  </a:solidFill>
                </a:rPr>
                <a:t>false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分別代表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「真」與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「假」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sp>
          <p:nvSpPr>
            <p:cNvPr id="124" name="文字方塊 123">
              <a:extLst>
                <a:ext uri="{FF2B5EF4-FFF2-40B4-BE49-F238E27FC236}">
                  <a16:creationId xmlns:a16="http://schemas.microsoft.com/office/drawing/2014/main" id="{76BEB550-BF0A-441D-8AA4-AD3FB05D3401}"/>
                </a:ext>
              </a:extLst>
            </p:cNvPr>
            <p:cNvSpPr txBox="1"/>
            <p:nvPr/>
          </p:nvSpPr>
          <p:spPr>
            <a:xfrm>
              <a:off x="622454" y="2968900"/>
              <a:ext cx="1333746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-128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127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5" name="文字方塊 124">
              <a:extLst>
                <a:ext uri="{FF2B5EF4-FFF2-40B4-BE49-F238E27FC236}">
                  <a16:creationId xmlns:a16="http://schemas.microsoft.com/office/drawing/2014/main" id="{29FC5832-D1C0-4BF7-8BF9-AA4C118DEE70}"/>
                </a:ext>
              </a:extLst>
            </p:cNvPr>
            <p:cNvSpPr txBox="1"/>
            <p:nvPr/>
          </p:nvSpPr>
          <p:spPr>
            <a:xfrm>
              <a:off x="1951549" y="2968900"/>
              <a:ext cx="1338780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-32768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32767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6" name="文字方塊 125">
              <a:extLst>
                <a:ext uri="{FF2B5EF4-FFF2-40B4-BE49-F238E27FC236}">
                  <a16:creationId xmlns:a16="http://schemas.microsoft.com/office/drawing/2014/main" id="{D9CD0B48-DAB6-48BD-985D-0B6307CAD3E6}"/>
                </a:ext>
              </a:extLst>
            </p:cNvPr>
            <p:cNvSpPr txBox="1"/>
            <p:nvPr/>
          </p:nvSpPr>
          <p:spPr>
            <a:xfrm>
              <a:off x="4555184" y="2968900"/>
              <a:ext cx="1587003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31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=2147483647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7" name="文字方塊 126">
              <a:extLst>
                <a:ext uri="{FF2B5EF4-FFF2-40B4-BE49-F238E27FC236}">
                  <a16:creationId xmlns:a16="http://schemas.microsoft.com/office/drawing/2014/main" id="{0BE5AC5B-C57D-48D8-921A-D5A4606E25C4}"/>
                </a:ext>
              </a:extLst>
            </p:cNvPr>
            <p:cNvSpPr txBox="1"/>
            <p:nvPr/>
          </p:nvSpPr>
          <p:spPr>
            <a:xfrm>
              <a:off x="6083443" y="2968900"/>
              <a:ext cx="1336611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整數後方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L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值的範圍為</a:t>
              </a:r>
              <a:r>
                <a:rPr lang="en-US" altLang="zh-TW">
                  <a:solidFill>
                    <a:schemeClr val="bg1"/>
                  </a:solidFill>
                </a:rPr>
                <a:t>-2</a:t>
              </a:r>
              <a:r>
                <a:rPr lang="en-US" altLang="zh-TW" baseline="30000">
                  <a:solidFill>
                    <a:schemeClr val="bg1"/>
                  </a:solidFill>
                </a:rPr>
                <a:t>63 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2</a:t>
              </a:r>
              <a:r>
                <a:rPr lang="en-US" altLang="zh-TW" baseline="30000">
                  <a:solidFill>
                    <a:schemeClr val="bg1"/>
                  </a:solidFill>
                </a:rPr>
                <a:t>63</a:t>
              </a:r>
              <a:r>
                <a:rPr lang="en-US" altLang="zh-TW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</a:t>
              </a:r>
            </a:p>
          </p:txBody>
        </p:sp>
        <p:sp>
          <p:nvSpPr>
            <p:cNvPr id="128" name="文字方塊 127">
              <a:extLst>
                <a:ext uri="{FF2B5EF4-FFF2-40B4-BE49-F238E27FC236}">
                  <a16:creationId xmlns:a16="http://schemas.microsoft.com/office/drawing/2014/main" id="{3681E17E-DDBC-490C-865F-69ED0BDA6BE8}"/>
                </a:ext>
              </a:extLst>
            </p:cNvPr>
            <p:cNvSpPr txBox="1"/>
            <p:nvPr/>
          </p:nvSpPr>
          <p:spPr>
            <a:xfrm>
              <a:off x="7386716" y="2968900"/>
              <a:ext cx="1329312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小數後方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加</a:t>
              </a:r>
              <a:r>
                <a:rPr lang="en-US" altLang="zh-TW">
                  <a:solidFill>
                    <a:schemeClr val="bg1"/>
                  </a:solidFill>
                </a:rPr>
                <a:t>f</a:t>
              </a:r>
              <a:r>
                <a:rPr lang="zh-TW" altLang="en-US">
                  <a:solidFill>
                    <a:schemeClr val="bg1"/>
                  </a:solidFill>
                </a:rPr>
                <a:t>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-38</a:t>
              </a:r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3.4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29" name="文字方塊 128">
              <a:extLst>
                <a:ext uri="{FF2B5EF4-FFF2-40B4-BE49-F238E27FC236}">
                  <a16:creationId xmlns:a16="http://schemas.microsoft.com/office/drawing/2014/main" id="{6990E913-8CCC-47D3-ABCA-91D25D056FF9}"/>
                </a:ext>
              </a:extLst>
            </p:cNvPr>
            <p:cNvSpPr txBox="1"/>
            <p:nvPr/>
          </p:nvSpPr>
          <p:spPr>
            <a:xfrm>
              <a:off x="8559482" y="2968900"/>
              <a:ext cx="166027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含小數點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直接表示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值的範圍約為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-308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到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1.7</a:t>
              </a:r>
              <a:r>
                <a:rPr lang="en-US" altLang="zh-TW">
                  <a:solidFill>
                    <a:srgbClr val="00B0F0"/>
                  </a:solidFill>
                </a:rPr>
                <a:t>E</a:t>
              </a:r>
              <a:r>
                <a:rPr lang="en-US" altLang="zh-TW">
                  <a:solidFill>
                    <a:schemeClr val="bg1"/>
                  </a:solidFill>
                </a:rPr>
                <a:t>+308</a:t>
              </a:r>
              <a:endParaRPr lang="zh-TW" altLang="en-US">
                <a:solidFill>
                  <a:schemeClr val="bg1"/>
                </a:solidFill>
              </a:endParaRPr>
            </a:p>
          </p:txBody>
        </p:sp>
        <p:sp>
          <p:nvSpPr>
            <p:cNvPr id="130" name="文字方塊 129">
              <a:extLst>
                <a:ext uri="{FF2B5EF4-FFF2-40B4-BE49-F238E27FC236}">
                  <a16:creationId xmlns:a16="http://schemas.microsoft.com/office/drawing/2014/main" id="{FAE34A10-6929-4ACA-8A3B-2C7D477E54DD}"/>
                </a:ext>
              </a:extLst>
            </p:cNvPr>
            <p:cNvSpPr txBox="1"/>
            <p:nvPr/>
          </p:nvSpPr>
          <p:spPr>
            <a:xfrm>
              <a:off x="3264765" y="2968900"/>
              <a:ext cx="1338828" cy="175432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放一個字在一對單引號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裡表示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也可以用</a:t>
              </a:r>
              <a:endParaRPr lang="en-US" altLang="zh-TW">
                <a:solidFill>
                  <a:schemeClr val="bg1"/>
                </a:solidFill>
              </a:endParaRPr>
            </a:p>
            <a:p>
              <a:pPr algn="ctr"/>
              <a:r>
                <a:rPr lang="en-US" altLang="zh-TW">
                  <a:solidFill>
                    <a:schemeClr val="bg1"/>
                  </a:solidFill>
                </a:rPr>
                <a:t>0~65535</a:t>
              </a:r>
            </a:p>
            <a:p>
              <a:pPr algn="ctr"/>
              <a:r>
                <a:rPr lang="zh-TW" altLang="en-US">
                  <a:solidFill>
                    <a:schemeClr val="bg1"/>
                  </a:solidFill>
                </a:rPr>
                <a:t>的整數表示</a:t>
              </a:r>
              <a:endParaRPr lang="en-US" altLang="zh-TW">
                <a:solidFill>
                  <a:schemeClr val="bg1"/>
                </a:solidFill>
              </a:endParaRPr>
            </a:p>
          </p:txBody>
        </p:sp>
        <p:cxnSp>
          <p:nvCxnSpPr>
            <p:cNvPr id="131" name="直線接點 130">
              <a:extLst>
                <a:ext uri="{FF2B5EF4-FFF2-40B4-BE49-F238E27FC236}">
                  <a16:creationId xmlns:a16="http://schemas.microsoft.com/office/drawing/2014/main" id="{20CFFAAC-651C-40F5-889C-03DFBDAEDB18}"/>
                </a:ext>
              </a:extLst>
            </p:cNvPr>
            <p:cNvCxnSpPr>
              <a:cxnSpLocks/>
              <a:endCxn id="102" idx="1"/>
            </p:cNvCxnSpPr>
            <p:nvPr/>
          </p:nvCxnSpPr>
          <p:spPr>
            <a:xfrm>
              <a:off x="661988" y="4736005"/>
              <a:ext cx="10868024" cy="905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文字方塊 131">
              <a:extLst>
                <a:ext uri="{FF2B5EF4-FFF2-40B4-BE49-F238E27FC236}">
                  <a16:creationId xmlns:a16="http://schemas.microsoft.com/office/drawing/2014/main" id="{50168D88-2C14-4525-9E83-AC114F0DB220}"/>
                </a:ext>
              </a:extLst>
            </p:cNvPr>
            <p:cNvSpPr txBox="1"/>
            <p:nvPr/>
          </p:nvSpPr>
          <p:spPr>
            <a:xfrm>
              <a:off x="10321017" y="480200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true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false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3" name="文字方塊 132">
              <a:extLst>
                <a:ext uri="{FF2B5EF4-FFF2-40B4-BE49-F238E27FC236}">
                  <a16:creationId xmlns:a16="http://schemas.microsoft.com/office/drawing/2014/main" id="{2D732A9A-CE7E-49AA-93B0-35CEEC838A48}"/>
                </a:ext>
              </a:extLst>
            </p:cNvPr>
            <p:cNvSpPr txBox="1"/>
            <p:nvPr/>
          </p:nvSpPr>
          <p:spPr>
            <a:xfrm>
              <a:off x="1036430" y="4802001"/>
              <a:ext cx="52450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4" name="文字方塊 133">
              <a:extLst>
                <a:ext uri="{FF2B5EF4-FFF2-40B4-BE49-F238E27FC236}">
                  <a16:creationId xmlns:a16="http://schemas.microsoft.com/office/drawing/2014/main" id="{6AB6A4AD-9455-457F-8CB5-BB4495AAD54E}"/>
                </a:ext>
              </a:extLst>
            </p:cNvPr>
            <p:cNvSpPr txBox="1"/>
            <p:nvPr/>
          </p:nvSpPr>
          <p:spPr>
            <a:xfrm>
              <a:off x="2121300" y="4823891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-2222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1024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5" name="文字方塊 134">
              <a:extLst>
                <a:ext uri="{FF2B5EF4-FFF2-40B4-BE49-F238E27FC236}">
                  <a16:creationId xmlns:a16="http://schemas.microsoft.com/office/drawing/2014/main" id="{30403F06-D6E6-4E6A-97EE-FBBC1DCCC3AC}"/>
                </a:ext>
              </a:extLst>
            </p:cNvPr>
            <p:cNvSpPr txBox="1"/>
            <p:nvPr/>
          </p:nvSpPr>
          <p:spPr>
            <a:xfrm>
              <a:off x="4831557" y="48096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-2147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83648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6" name="文字方塊 135">
              <a:extLst>
                <a:ext uri="{FF2B5EF4-FFF2-40B4-BE49-F238E27FC236}">
                  <a16:creationId xmlns:a16="http://schemas.microsoft.com/office/drawing/2014/main" id="{8CA6AFAE-F62B-4F46-A012-5C803E74E801}"/>
                </a:ext>
              </a:extLst>
            </p:cNvPr>
            <p:cNvSpPr txBox="1"/>
            <p:nvPr/>
          </p:nvSpPr>
          <p:spPr>
            <a:xfrm>
              <a:off x="6064701" y="4825732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999999L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-77777L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7" name="文字方塊 136">
              <a:extLst>
                <a:ext uri="{FF2B5EF4-FFF2-40B4-BE49-F238E27FC236}">
                  <a16:creationId xmlns:a16="http://schemas.microsoft.com/office/drawing/2014/main" id="{04179B43-502A-4E99-AAA5-E8B0AF3F048A}"/>
                </a:ext>
              </a:extLst>
            </p:cNvPr>
            <p:cNvSpPr txBox="1"/>
            <p:nvPr/>
          </p:nvSpPr>
          <p:spPr>
            <a:xfrm>
              <a:off x="7449284" y="4823891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6.073f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-2.88f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38" name="文字方塊 137">
              <a:extLst>
                <a:ext uri="{FF2B5EF4-FFF2-40B4-BE49-F238E27FC236}">
                  <a16:creationId xmlns:a16="http://schemas.microsoft.com/office/drawing/2014/main" id="{BE262BF5-D0A8-4DF6-A0C3-ACA3F00A15C2}"/>
                </a:ext>
              </a:extLst>
            </p:cNvPr>
            <p:cNvSpPr txBox="1"/>
            <p:nvPr/>
          </p:nvSpPr>
          <p:spPr>
            <a:xfrm>
              <a:off x="8787533" y="481252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-228.0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3.5555</a:t>
              </a:r>
            </a:p>
          </p:txBody>
        </p:sp>
        <p:sp>
          <p:nvSpPr>
            <p:cNvPr id="139" name="文字方塊 138">
              <a:extLst>
                <a:ext uri="{FF2B5EF4-FFF2-40B4-BE49-F238E27FC236}">
                  <a16:creationId xmlns:a16="http://schemas.microsoft.com/office/drawing/2014/main" id="{4F5C4BFA-DE26-48F8-A299-3875BFF68608}"/>
                </a:ext>
              </a:extLst>
            </p:cNvPr>
            <p:cNvSpPr txBox="1"/>
            <p:nvPr/>
          </p:nvSpPr>
          <p:spPr>
            <a:xfrm>
              <a:off x="3603589" y="4818938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'a'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99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1C9CAF53-31DD-478B-9F4C-A3FB35FF43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基本資料型別</a:t>
            </a:r>
            <a:r>
              <a:rPr lang="en-US" altLang="zh-TW"/>
              <a:t>(primitive</a:t>
            </a:r>
            <a:r>
              <a:rPr lang="zh-TW" altLang="en-US"/>
              <a:t> </a:t>
            </a:r>
            <a:r>
              <a:rPr lang="en-US" altLang="zh-TW"/>
              <a:t>data</a:t>
            </a:r>
            <a:r>
              <a:rPr lang="zh-TW" altLang="en-US"/>
              <a:t> </a:t>
            </a:r>
            <a:r>
              <a:rPr lang="en-US" altLang="zh-TW"/>
              <a:t>types)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F2151CF-6664-4115-8CFC-6EC6DBC8EC6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63082"/>
            <a:ext cx="10515600" cy="569985"/>
          </a:xfrm>
        </p:spPr>
        <p:txBody>
          <a:bodyPr/>
          <a:lstStyle/>
          <a:p>
            <a:r>
              <a:rPr lang="en-US" altLang="zh-TW"/>
              <a:t>Java</a:t>
            </a:r>
            <a:r>
              <a:rPr lang="zh-TW" altLang="en-US"/>
              <a:t> 中總共有 </a:t>
            </a:r>
            <a:r>
              <a:rPr lang="en-US" altLang="zh-TW"/>
              <a:t>8 </a:t>
            </a:r>
            <a:r>
              <a:rPr lang="zh-TW" altLang="en-US"/>
              <a:t>種基本資料型態：</a:t>
            </a:r>
            <a:endParaRPr lang="en-US" altLang="zh-TW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314E04A-3ED6-4975-A090-468DBA60F597}"/>
              </a:ext>
            </a:extLst>
          </p:cNvPr>
          <p:cNvSpPr/>
          <p:nvPr/>
        </p:nvSpPr>
        <p:spPr>
          <a:xfrm>
            <a:off x="1560934" y="6176191"/>
            <a:ext cx="9094996" cy="398004"/>
          </a:xfrm>
          <a:prstGeom prst="round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000"/>
              <a:t>像這樣直接寫下來的叫做字面常數</a:t>
            </a:r>
            <a:r>
              <a:rPr lang="en-US" altLang="zh-TW" sz="2000"/>
              <a:t>(literal constant)</a:t>
            </a:r>
            <a:r>
              <a:rPr lang="zh-TW" altLang="en-US" sz="2000"/>
              <a:t>，是值</a:t>
            </a:r>
            <a:r>
              <a:rPr lang="en-US" altLang="zh-TW" sz="2000"/>
              <a:t>(value)</a:t>
            </a:r>
            <a:r>
              <a:rPr lang="zh-TW" altLang="en-US" sz="2000"/>
              <a:t>的一種</a:t>
            </a:r>
          </a:p>
        </p:txBody>
      </p:sp>
      <p:sp>
        <p:nvSpPr>
          <p:cNvPr id="45" name="手繪多邊形: 圖案 44">
            <a:extLst>
              <a:ext uri="{FF2B5EF4-FFF2-40B4-BE49-F238E27FC236}">
                <a16:creationId xmlns:a16="http://schemas.microsoft.com/office/drawing/2014/main" id="{28FB84F0-6F48-435D-918A-917178C22BA3}"/>
              </a:ext>
            </a:extLst>
          </p:cNvPr>
          <p:cNvSpPr/>
          <p:nvPr/>
        </p:nvSpPr>
        <p:spPr>
          <a:xfrm>
            <a:off x="661988" y="5030811"/>
            <a:ext cx="10868024" cy="962024"/>
          </a:xfrm>
          <a:custGeom>
            <a:avLst/>
            <a:gdLst>
              <a:gd name="connsiteX0" fmla="*/ 0 w 10868024"/>
              <a:gd name="connsiteY0" fmla="*/ 0 h 962024"/>
              <a:gd name="connsiteX1" fmla="*/ 10868024 w 10868024"/>
              <a:gd name="connsiteY1" fmla="*/ 0 h 962024"/>
              <a:gd name="connsiteX2" fmla="*/ 10868024 w 10868024"/>
              <a:gd name="connsiteY2" fmla="*/ 372840 h 962024"/>
              <a:gd name="connsiteX3" fmla="*/ 10278840 w 10868024"/>
              <a:gd name="connsiteY3" fmla="*/ 962024 h 962024"/>
              <a:gd name="connsiteX4" fmla="*/ 589184 w 10868024"/>
              <a:gd name="connsiteY4" fmla="*/ 962024 h 962024"/>
              <a:gd name="connsiteX5" fmla="*/ 0 w 10868024"/>
              <a:gd name="connsiteY5" fmla="*/ 372840 h 9620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868024" h="962024">
                <a:moveTo>
                  <a:pt x="0" y="0"/>
                </a:moveTo>
                <a:lnTo>
                  <a:pt x="10868024" y="0"/>
                </a:lnTo>
                <a:lnTo>
                  <a:pt x="10868024" y="372840"/>
                </a:lnTo>
                <a:cubicBezTo>
                  <a:pt x="10868024" y="698237"/>
                  <a:pt x="10604237" y="962024"/>
                  <a:pt x="10278840" y="962024"/>
                </a:cubicBezTo>
                <a:lnTo>
                  <a:pt x="589184" y="962024"/>
                </a:lnTo>
                <a:cubicBezTo>
                  <a:pt x="263787" y="962024"/>
                  <a:pt x="0" y="698237"/>
                  <a:pt x="0" y="372840"/>
                </a:cubicBezTo>
                <a:close/>
              </a:path>
            </a:pathLst>
          </a:cu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630088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45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6E23C8C-F859-450D-AD08-6EF6061128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/>
              <a:t>Char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AD04C7-9157-4B76-8824-78753A4CB87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en-US" altLang="zh-TW"/>
              <a:t>char</a:t>
            </a:r>
            <a:r>
              <a:rPr lang="zh-TW" altLang="en-US"/>
              <a:t> 在電腦內部實際上是儲存一個 </a:t>
            </a:r>
            <a:r>
              <a:rPr lang="en-US" altLang="zh-TW"/>
              <a:t>0 ~ 65535 </a:t>
            </a:r>
            <a:r>
              <a:rPr lang="zh-TW" altLang="en-US"/>
              <a:t>的整數</a:t>
            </a:r>
            <a:endParaRPr lang="en-US" altLang="zh-TW"/>
          </a:p>
          <a:p>
            <a:r>
              <a:rPr lang="zh-TW" altLang="en-US"/>
              <a:t>所以 </a:t>
            </a:r>
            <a:r>
              <a:rPr lang="en-US" altLang="zh-TW"/>
              <a:t>char</a:t>
            </a:r>
            <a:r>
              <a:rPr lang="zh-TW" altLang="en-US"/>
              <a:t> 也是數字的一種</a:t>
            </a:r>
            <a:endParaRPr lang="en-US" altLang="zh-TW"/>
          </a:p>
          <a:p>
            <a:r>
              <a:rPr lang="zh-TW" altLang="en-US"/>
              <a:t>這 </a:t>
            </a:r>
            <a:r>
              <a:rPr lang="en-US" altLang="zh-TW"/>
              <a:t>0 ~ 65535</a:t>
            </a:r>
            <a:r>
              <a:rPr lang="zh-TW" altLang="en-US"/>
              <a:t> 的整數當中每個數字各自對應了一個字元</a:t>
            </a:r>
            <a:endParaRPr lang="en-US" altLang="zh-TW"/>
          </a:p>
          <a:p>
            <a:r>
              <a:rPr lang="zh-TW" altLang="en-US"/>
              <a:t>而這個對應是根據 </a:t>
            </a:r>
            <a:r>
              <a:rPr lang="en-US" altLang="zh-TW"/>
              <a:t>Unicode</a:t>
            </a:r>
            <a:r>
              <a:rPr lang="zh-TW" altLang="en-US"/>
              <a:t> 的基本多文種平面</a:t>
            </a:r>
            <a:r>
              <a:rPr lang="en-US" altLang="zh-TW"/>
              <a:t>(Basic Multilingual Plane</a:t>
            </a:r>
            <a:r>
              <a:rPr lang="zh-TW" altLang="en-US"/>
              <a:t>，簡稱</a:t>
            </a:r>
            <a:r>
              <a:rPr lang="en-US" altLang="zh-TW"/>
              <a:t>BMP</a:t>
            </a:r>
            <a:r>
              <a:rPr lang="zh-TW" altLang="en-US"/>
              <a:t>、</a:t>
            </a:r>
            <a:r>
              <a:rPr lang="en-US" altLang="zh-TW"/>
              <a:t>0</a:t>
            </a:r>
            <a:r>
              <a:rPr lang="zh-TW" altLang="en-US"/>
              <a:t>號平面、</a:t>
            </a:r>
            <a:r>
              <a:rPr lang="en-US" altLang="zh-TW"/>
              <a:t>Plane 0)</a:t>
            </a:r>
            <a:r>
              <a:rPr lang="zh-TW" altLang="en-US"/>
              <a:t>來決定</a:t>
            </a:r>
            <a:endParaRPr lang="en-US" altLang="zh-TW"/>
          </a:p>
          <a:p>
            <a:r>
              <a:rPr lang="zh-TW" altLang="en-US"/>
              <a:t>當中除了前</a:t>
            </a:r>
            <a:r>
              <a:rPr lang="en-US" altLang="zh-TW"/>
              <a:t>128</a:t>
            </a:r>
            <a:r>
              <a:rPr lang="zh-TW" altLang="en-US"/>
              <a:t>個字元完全兼容 </a:t>
            </a:r>
            <a:r>
              <a:rPr lang="en-US" altLang="zh-TW"/>
              <a:t>ASCII(American Standard Code for Information Interchange</a:t>
            </a:r>
            <a:r>
              <a:rPr lang="zh-TW" altLang="en-US"/>
              <a:t>，美國標準資訊交換碼</a:t>
            </a:r>
            <a:r>
              <a:rPr lang="en-US" altLang="zh-TW"/>
              <a:t>)</a:t>
            </a:r>
          </a:p>
          <a:p>
            <a:r>
              <a:rPr lang="zh-TW" altLang="en-US"/>
              <a:t>還有新增中日韓統一表意文字，也就是常見的漢字</a:t>
            </a:r>
            <a:endParaRPr lang="en-US" altLang="zh-TW"/>
          </a:p>
          <a:p>
            <a:r>
              <a:rPr lang="zh-TW" altLang="en-US"/>
              <a:t>以及拉丁字母、特殊字元、中日韓符號和標點、康熙部首等</a:t>
            </a:r>
          </a:p>
        </p:txBody>
      </p:sp>
    </p:spTree>
    <p:extLst>
      <p:ext uri="{BB962C8B-B14F-4D97-AF65-F5344CB8AC3E}">
        <p14:creationId xmlns:p14="http://schemas.microsoft.com/office/powerpoint/2010/main" val="872209200"/>
      </p:ext>
    </p:extLst>
  </p:cSld>
  <p:clrMapOvr>
    <a:masterClrMapping/>
  </p:clrMapOvr>
  <p:transition spd="slow">
    <p:push dir="u"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D9E444B-9639-478E-876A-592895C7FD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9413"/>
            <a:ext cx="10515600" cy="4703762"/>
          </a:xfrm>
        </p:spPr>
        <p:txBody>
          <a:bodyPr>
            <a:normAutofit/>
          </a:bodyPr>
          <a:lstStyle/>
          <a:p>
            <a:r>
              <a:rPr lang="en-US" altLang="zh-TW"/>
              <a:t>ASCII</a:t>
            </a:r>
            <a:r>
              <a:rPr lang="zh-TW" altLang="en-US"/>
              <a:t> 是相當重要的編碼</a:t>
            </a:r>
            <a:endParaRPr lang="en-US" altLang="zh-TW"/>
          </a:p>
          <a:p>
            <a:r>
              <a:rPr lang="zh-TW" altLang="en-US"/>
              <a:t>其中包含了英文字母、數字符號、特殊符號、控制字元</a:t>
            </a:r>
            <a:endParaRPr lang="en-US" altLang="zh-TW"/>
          </a:p>
          <a:p>
            <a:r>
              <a:rPr lang="zh-TW" altLang="en-US"/>
              <a:t>共 </a:t>
            </a:r>
            <a:r>
              <a:rPr lang="en-US" altLang="zh-TW"/>
              <a:t>128 </a:t>
            </a:r>
            <a:r>
              <a:rPr lang="zh-TW" altLang="en-US"/>
              <a:t>個字元 </a:t>
            </a:r>
            <a:r>
              <a:rPr lang="en-US" altLang="zh-TW"/>
              <a:t>(</a:t>
            </a:r>
            <a:r>
              <a:rPr lang="zh-TW" altLang="en-US"/>
              <a:t>編號 </a:t>
            </a:r>
            <a:r>
              <a:rPr lang="en-US" altLang="zh-TW"/>
              <a:t>0 - 127)</a:t>
            </a:r>
          </a:p>
          <a:p>
            <a:r>
              <a:rPr lang="zh-TW" altLang="en-US"/>
              <a:t>當中較為重要的是：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32</a:t>
            </a:r>
            <a:r>
              <a:rPr lang="zh-TW" altLang="en-US">
                <a:solidFill>
                  <a:srgbClr val="92D050"/>
                </a:solidFill>
              </a:rPr>
              <a:t>：空格</a:t>
            </a:r>
            <a:r>
              <a:rPr lang="en-US" altLang="zh-TW">
                <a:solidFill>
                  <a:srgbClr val="92D050"/>
                </a:solidFill>
              </a:rPr>
              <a:t>(space)</a:t>
            </a:r>
          </a:p>
          <a:p>
            <a:r>
              <a:rPr lang="en-US" altLang="zh-TW">
                <a:solidFill>
                  <a:srgbClr val="92D050"/>
                </a:solidFill>
              </a:rPr>
              <a:t>48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0</a:t>
            </a:r>
          </a:p>
          <a:p>
            <a:r>
              <a:rPr lang="en-US" altLang="zh-TW">
                <a:solidFill>
                  <a:srgbClr val="92D050"/>
                </a:solidFill>
              </a:rPr>
              <a:t>65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en-US" altLang="zh-TW">
                <a:solidFill>
                  <a:srgbClr val="92D050"/>
                </a:solidFill>
              </a:rPr>
              <a:t>97</a:t>
            </a:r>
            <a:r>
              <a:rPr lang="zh-TW" altLang="en-US">
                <a:solidFill>
                  <a:srgbClr val="92D050"/>
                </a:solidFill>
              </a:rPr>
              <a:t>：</a:t>
            </a:r>
            <a:r>
              <a:rPr lang="en-US" altLang="zh-TW">
                <a:solidFill>
                  <a:srgbClr val="92D050"/>
                </a:solidFill>
              </a:rPr>
              <a:t>a</a:t>
            </a:r>
          </a:p>
          <a:p>
            <a:r>
              <a:rPr lang="zh-TW" altLang="en-US">
                <a:solidFill>
                  <a:srgbClr val="FFC000"/>
                </a:solidFill>
              </a:rPr>
              <a:t>數字 </a:t>
            </a:r>
            <a:r>
              <a:rPr lang="en-US" altLang="zh-TW">
                <a:solidFill>
                  <a:srgbClr val="FFC000"/>
                </a:solidFill>
              </a:rPr>
              <a:t>0-9</a:t>
            </a:r>
            <a:r>
              <a:rPr lang="zh-TW" altLang="en-US">
                <a:solidFill>
                  <a:srgbClr val="FFC000"/>
                </a:solidFill>
              </a:rPr>
              <a:t>、英文 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、</a:t>
            </a:r>
            <a:r>
              <a:rPr lang="en-US" altLang="zh-TW">
                <a:solidFill>
                  <a:srgbClr val="FFC000"/>
                </a:solidFill>
              </a:rPr>
              <a:t>A-Z</a:t>
            </a:r>
            <a:r>
              <a:rPr lang="zh-TW" altLang="en-US">
                <a:solidFill>
                  <a:srgbClr val="FFC000"/>
                </a:solidFill>
              </a:rPr>
              <a:t> 皆可直接按照順序推下去</a:t>
            </a:r>
            <a:endParaRPr lang="en-US" altLang="zh-TW">
              <a:solidFill>
                <a:srgbClr val="FFC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03912689"/>
      </p:ext>
    </p:extLst>
  </p:cSld>
  <p:clrMapOvr>
    <a:masterClrMapping/>
  </p:clrMapOvr>
  <p:transition spd="slow">
    <p:push dir="u"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347AF43-C6E1-4991-9AE0-8C9E54958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/>
              <a:t>ASCII</a:t>
            </a:r>
            <a:endParaRPr lang="zh-TW" altLang="en-US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7D2756E8-960D-4DC7-84E2-240B1F5DB511}"/>
              </a:ext>
            </a:extLst>
          </p:cNvPr>
          <p:cNvGrpSpPr/>
          <p:nvPr/>
        </p:nvGrpSpPr>
        <p:grpSpPr>
          <a:xfrm>
            <a:off x="1123949" y="-4695"/>
            <a:ext cx="10410825" cy="6862695"/>
            <a:chOff x="1295400" y="2781114"/>
            <a:chExt cx="6343651" cy="4181661"/>
          </a:xfrm>
        </p:grpSpPr>
        <p:sp>
          <p:nvSpPr>
            <p:cNvPr id="7" name="矩形: 圓角 6">
              <a:extLst>
                <a:ext uri="{FF2B5EF4-FFF2-40B4-BE49-F238E27FC236}">
                  <a16:creationId xmlns:a16="http://schemas.microsoft.com/office/drawing/2014/main" id="{C33068A6-031D-4FBD-BDC6-3E8838251F34}"/>
                </a:ext>
              </a:extLst>
            </p:cNvPr>
            <p:cNvSpPr/>
            <p:nvPr/>
          </p:nvSpPr>
          <p:spPr>
            <a:xfrm>
              <a:off x="1295400" y="2781114"/>
              <a:ext cx="6343651" cy="4181661"/>
            </a:xfrm>
            <a:prstGeom prst="roundRect">
              <a:avLst>
                <a:gd name="adj" fmla="val 12111"/>
              </a:avLst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 altLang="en-US"/>
            </a:p>
          </p:txBody>
        </p:sp>
        <p:pic>
          <p:nvPicPr>
            <p:cNvPr id="6" name="圖形 5">
              <a:extLst>
                <a:ext uri="{FF2B5EF4-FFF2-40B4-BE49-F238E27FC236}">
                  <a16:creationId xmlns:a16="http://schemas.microsoft.com/office/drawing/2014/main" id="{1684D30B-323C-407D-824D-11C3E7834ED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402556" y="2833501"/>
              <a:ext cx="6129338" cy="4076886"/>
            </a:xfrm>
            <a:prstGeom prst="rect">
              <a:avLst/>
            </a:prstGeom>
          </p:spPr>
        </p:pic>
      </p:grpSp>
      <p:sp>
        <p:nvSpPr>
          <p:cNvPr id="9" name="矩形: 圓角 8">
            <a:extLst>
              <a:ext uri="{FF2B5EF4-FFF2-40B4-BE49-F238E27FC236}">
                <a16:creationId xmlns:a16="http://schemas.microsoft.com/office/drawing/2014/main" id="{A0865696-8FF3-448D-A042-CBD400DDEAFF}"/>
              </a:ext>
            </a:extLst>
          </p:cNvPr>
          <p:cNvSpPr/>
          <p:nvPr/>
        </p:nvSpPr>
        <p:spPr>
          <a:xfrm>
            <a:off x="4733925" y="1054891"/>
            <a:ext cx="19478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B764640D-3F9E-4C70-BEE7-E52624D4C347}"/>
              </a:ext>
            </a:extLst>
          </p:cNvPr>
          <p:cNvSpPr/>
          <p:nvPr/>
        </p:nvSpPr>
        <p:spPr>
          <a:xfrm>
            <a:off x="4733925" y="3807616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1" name="矩形: 圓角 10">
            <a:extLst>
              <a:ext uri="{FF2B5EF4-FFF2-40B4-BE49-F238E27FC236}">
                <a16:creationId xmlns:a16="http://schemas.microsoft.com/office/drawing/2014/main" id="{3D188D8D-0775-49BA-8BFF-C5973F62930C}"/>
              </a:ext>
            </a:extLst>
          </p:cNvPr>
          <p:cNvSpPr/>
          <p:nvPr/>
        </p:nvSpPr>
        <p:spPr>
          <a:xfrm>
            <a:off x="6867525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0" name="矩形: 圓角 19">
            <a:extLst>
              <a:ext uri="{FF2B5EF4-FFF2-40B4-BE49-F238E27FC236}">
                <a16:creationId xmlns:a16="http://schemas.microsoft.com/office/drawing/2014/main" id="{6688D980-908A-4084-928F-5FEC06914B8E}"/>
              </a:ext>
            </a:extLst>
          </p:cNvPr>
          <p:cNvSpPr/>
          <p:nvPr/>
        </p:nvSpPr>
        <p:spPr>
          <a:xfrm>
            <a:off x="8948913" y="1219201"/>
            <a:ext cx="1604963" cy="164310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1" name="箭號: 向下 20">
            <a:extLst>
              <a:ext uri="{FF2B5EF4-FFF2-40B4-BE49-F238E27FC236}">
                <a16:creationId xmlns:a16="http://schemas.microsoft.com/office/drawing/2014/main" id="{28B96C01-948C-45B9-8DCE-643C0AF6280B}"/>
              </a:ext>
            </a:extLst>
          </p:cNvPr>
          <p:cNvSpPr/>
          <p:nvPr/>
        </p:nvSpPr>
        <p:spPr>
          <a:xfrm>
            <a:off x="7299960" y="1469485"/>
            <a:ext cx="274320" cy="4169314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2" name="箭號: 向下 21">
            <a:extLst>
              <a:ext uri="{FF2B5EF4-FFF2-40B4-BE49-F238E27FC236}">
                <a16:creationId xmlns:a16="http://schemas.microsoft.com/office/drawing/2014/main" id="{DF7F36A2-E952-4BA7-B95F-D8FFD786FDA0}"/>
              </a:ext>
            </a:extLst>
          </p:cNvPr>
          <p:cNvSpPr/>
          <p:nvPr/>
        </p:nvSpPr>
        <p:spPr>
          <a:xfrm>
            <a:off x="9416114" y="1469485"/>
            <a:ext cx="274320" cy="4151918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23" name="箭號: 向下 22">
            <a:extLst>
              <a:ext uri="{FF2B5EF4-FFF2-40B4-BE49-F238E27FC236}">
                <a16:creationId xmlns:a16="http://schemas.microsoft.com/office/drawing/2014/main" id="{83651FCF-8AB6-4933-9F96-0F2D76B3F86A}"/>
              </a:ext>
            </a:extLst>
          </p:cNvPr>
          <p:cNvSpPr/>
          <p:nvPr/>
        </p:nvSpPr>
        <p:spPr>
          <a:xfrm>
            <a:off x="5183806" y="4057900"/>
            <a:ext cx="274320" cy="1379672"/>
          </a:xfrm>
          <a:prstGeom prst="downArrow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5" name="直線接點 24">
            <a:extLst>
              <a:ext uri="{FF2B5EF4-FFF2-40B4-BE49-F238E27FC236}">
                <a16:creationId xmlns:a16="http://schemas.microsoft.com/office/drawing/2014/main" id="{48A0283B-9771-46FD-9176-D4924A030FF9}"/>
              </a:ext>
            </a:extLst>
          </p:cNvPr>
          <p:cNvCxnSpPr>
            <a:cxnSpLocks/>
          </p:cNvCxnSpPr>
          <p:nvPr/>
        </p:nvCxnSpPr>
        <p:spPr>
          <a:xfrm>
            <a:off x="4733925" y="5523548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直線接點 26">
            <a:extLst>
              <a:ext uri="{FF2B5EF4-FFF2-40B4-BE49-F238E27FC236}">
                <a16:creationId xmlns:a16="http://schemas.microsoft.com/office/drawing/2014/main" id="{9C7C04F3-A43F-4956-BEDF-441960AE2717}"/>
              </a:ext>
            </a:extLst>
          </p:cNvPr>
          <p:cNvCxnSpPr>
            <a:cxnSpLocks/>
          </p:cNvCxnSpPr>
          <p:nvPr/>
        </p:nvCxnSpPr>
        <p:spPr>
          <a:xfrm>
            <a:off x="6867525" y="569976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直線接點 27">
            <a:extLst>
              <a:ext uri="{FF2B5EF4-FFF2-40B4-BE49-F238E27FC236}">
                <a16:creationId xmlns:a16="http://schemas.microsoft.com/office/drawing/2014/main" id="{5F9D72E0-3772-47C0-9A51-697A84E83064}"/>
              </a:ext>
            </a:extLst>
          </p:cNvPr>
          <p:cNvCxnSpPr>
            <a:cxnSpLocks/>
          </p:cNvCxnSpPr>
          <p:nvPr/>
        </p:nvCxnSpPr>
        <p:spPr>
          <a:xfrm>
            <a:off x="8925101" y="5707380"/>
            <a:ext cx="1628775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A05A11E5-0D11-4205-B03B-A311964D35DE}"/>
              </a:ext>
            </a:extLst>
          </p:cNvPr>
          <p:cNvSpPr/>
          <p:nvPr/>
        </p:nvSpPr>
        <p:spPr>
          <a:xfrm>
            <a:off x="1306220" y="749349"/>
            <a:ext cx="3338181" cy="5891751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zh-TW" altLang="en-US" sz="2800">
                <a:solidFill>
                  <a:schemeClr val="accent1"/>
                </a:solidFill>
              </a:rPr>
              <a:t>控制字元</a:t>
            </a:r>
            <a:endParaRPr lang="en-US" altLang="zh-TW" sz="2800">
              <a:solidFill>
                <a:schemeClr val="accent1"/>
              </a:solidFill>
            </a:endParaRPr>
          </a:p>
          <a:p>
            <a:pPr algn="ctr"/>
            <a:r>
              <a:rPr lang="zh-TW" altLang="en-US" sz="2800">
                <a:solidFill>
                  <a:schemeClr val="accent1"/>
                </a:solidFill>
              </a:rPr>
              <a:t>無法顯示</a:t>
            </a:r>
          </a:p>
        </p:txBody>
      </p:sp>
      <p:sp>
        <p:nvSpPr>
          <p:cNvPr id="17" name="矩形: 圓角 16">
            <a:extLst>
              <a:ext uri="{FF2B5EF4-FFF2-40B4-BE49-F238E27FC236}">
                <a16:creationId xmlns:a16="http://schemas.microsoft.com/office/drawing/2014/main" id="{496EDFF7-6D61-4A46-AB53-2EE1FF184E1C}"/>
              </a:ext>
            </a:extLst>
          </p:cNvPr>
          <p:cNvSpPr/>
          <p:nvPr/>
        </p:nvSpPr>
        <p:spPr>
          <a:xfrm>
            <a:off x="8925102" y="6388978"/>
            <a:ext cx="1916730" cy="202320"/>
          </a:xfrm>
          <a:prstGeom prst="roundRect">
            <a:avLst>
              <a:gd name="adj" fmla="val 14125"/>
            </a:avLst>
          </a:prstGeom>
          <a:solidFill>
            <a:schemeClr val="bg2">
              <a:alpha val="50000"/>
            </a:schemeClr>
          </a:solidFill>
          <a:ln w="28575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21464596"/>
      </p:ext>
    </p:extLst>
  </p:cSld>
  <p:clrMapOvr>
    <a:masterClrMapping/>
  </p:clrMapOvr>
  <p:transition spd="slow">
    <p:push dir="u"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4350" y="1611313"/>
            <a:ext cx="11163300" cy="4779962"/>
          </a:xfrm>
        </p:spPr>
        <p:txBody>
          <a:bodyPr>
            <a:normAutofit/>
          </a:bodyPr>
          <a:lstStyle/>
          <a:p>
            <a:r>
              <a:rPr lang="en-US" altLang="zh-TW"/>
              <a:t>8</a:t>
            </a:r>
            <a:r>
              <a:rPr lang="zh-TW" altLang="en-US"/>
              <a:t>種基本資料型態中，整數表示的有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、</a:t>
            </a:r>
            <a:r>
              <a:rPr lang="en-US" altLang="zh-TW"/>
              <a:t>int</a:t>
            </a:r>
            <a:r>
              <a:rPr lang="zh-TW" altLang="en-US"/>
              <a:t>、</a:t>
            </a:r>
            <a:r>
              <a:rPr lang="en-US" altLang="zh-TW"/>
              <a:t>long</a:t>
            </a:r>
          </a:p>
          <a:p>
            <a:r>
              <a:rPr lang="zh-TW" altLang="en-US"/>
              <a:t>這四種不只可以直接以十進位</a:t>
            </a:r>
            <a:r>
              <a:rPr lang="en-US" altLang="zh-TW"/>
              <a:t>(Decimal)</a:t>
            </a:r>
            <a:r>
              <a:rPr lang="zh-TW" altLang="en-US"/>
              <a:t>表示，也可用其他進位表示</a:t>
            </a:r>
            <a:endParaRPr lang="en-US" altLang="zh-TW"/>
          </a:p>
          <a:p>
            <a:r>
              <a:rPr lang="zh-TW" altLang="en-US"/>
              <a:t>二進位</a:t>
            </a:r>
            <a:r>
              <a:rPr lang="en-US" altLang="zh-TW"/>
              <a:t>(Binary)</a:t>
            </a:r>
            <a:r>
              <a:rPr lang="zh-TW" altLang="en-US"/>
              <a:t>：在二進位數字前加上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101"</a:t>
            </a:r>
          </a:p>
          <a:p>
            <a:r>
              <a:rPr lang="zh-TW" altLang="en-US"/>
              <a:t>八進位</a:t>
            </a:r>
            <a:r>
              <a:rPr lang="en-US" altLang="zh-TW"/>
              <a:t>(Octal)</a:t>
            </a:r>
            <a:r>
              <a:rPr lang="zh-TW" altLang="en-US"/>
              <a:t>：在八進位數字前加上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"</a:t>
            </a:r>
            <a:r>
              <a:rPr lang="zh-TW" altLang="en-US"/>
              <a:t>，如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</a:t>
            </a:r>
            <a:r>
              <a:rPr lang="en-US" altLang="zh-TW"/>
              <a:t>7777L"</a:t>
            </a:r>
          </a:p>
          <a:p>
            <a:r>
              <a:rPr lang="zh-TW" altLang="en-US"/>
              <a:t>十六進位</a:t>
            </a:r>
            <a:r>
              <a:rPr lang="en-US" altLang="zh-TW"/>
              <a:t>(Hexadecimal)</a:t>
            </a:r>
            <a:r>
              <a:rPr lang="zh-TW" altLang="en-US"/>
              <a:t>：在十六進位數字前加上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"</a:t>
            </a:r>
            <a:r>
              <a:rPr lang="zh-TW" altLang="en-US"/>
              <a:t>，如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F4"</a:t>
            </a:r>
          </a:p>
          <a:p>
            <a:endParaRPr lang="en-US" altLang="zh-TW"/>
          </a:p>
          <a:p>
            <a:r>
              <a:rPr lang="zh-TW" altLang="en-US"/>
              <a:t>二進位：每 </a:t>
            </a:r>
            <a:r>
              <a:rPr lang="en-US" altLang="zh-TW"/>
              <a:t>2</a:t>
            </a:r>
            <a:r>
              <a:rPr lang="zh-TW" altLang="en-US"/>
              <a:t> 進位，所以組成只有 </a:t>
            </a:r>
            <a:r>
              <a:rPr lang="en-US" altLang="zh-TW"/>
              <a:t>0 </a:t>
            </a:r>
            <a:r>
              <a:rPr lang="zh-TW" altLang="en-US"/>
              <a:t>和 </a:t>
            </a:r>
            <a:r>
              <a:rPr lang="en-US" altLang="zh-TW"/>
              <a:t>1</a:t>
            </a:r>
          </a:p>
          <a:p>
            <a:r>
              <a:rPr lang="zh-TW" altLang="en-US"/>
              <a:t>八進位：每 </a:t>
            </a:r>
            <a:r>
              <a:rPr lang="en-US" altLang="zh-TW"/>
              <a:t>8</a:t>
            </a:r>
            <a:r>
              <a:rPr lang="zh-TW" altLang="en-US"/>
              <a:t> 進位，由 </a:t>
            </a:r>
            <a:r>
              <a:rPr lang="en-US" altLang="zh-TW"/>
              <a:t>0</a:t>
            </a:r>
            <a:r>
              <a:rPr lang="zh-TW" altLang="en-US"/>
              <a:t> </a:t>
            </a:r>
            <a:r>
              <a:rPr lang="en-US" altLang="zh-TW"/>
              <a:t>–</a:t>
            </a:r>
            <a:r>
              <a:rPr lang="zh-TW" altLang="en-US"/>
              <a:t> </a:t>
            </a:r>
            <a:r>
              <a:rPr lang="en-US" altLang="zh-TW"/>
              <a:t>7</a:t>
            </a:r>
            <a:r>
              <a:rPr lang="zh-TW" altLang="en-US"/>
              <a:t> 組成</a:t>
            </a:r>
            <a:endParaRPr lang="en-US" altLang="zh-TW"/>
          </a:p>
          <a:p>
            <a:r>
              <a:rPr lang="zh-TW" altLang="en-US"/>
              <a:t>十六進位：每 </a:t>
            </a:r>
            <a:r>
              <a:rPr lang="en-US" altLang="zh-TW"/>
              <a:t>16</a:t>
            </a:r>
            <a:r>
              <a:rPr lang="zh-TW" altLang="en-US"/>
              <a:t> 進位，由 </a:t>
            </a:r>
            <a:r>
              <a:rPr lang="en-US" altLang="zh-TW"/>
              <a:t>0–9</a:t>
            </a:r>
            <a:r>
              <a:rPr lang="zh-TW" altLang="en-US"/>
              <a:t>和</a:t>
            </a:r>
            <a:r>
              <a:rPr lang="en-US" altLang="zh-TW"/>
              <a:t>A–F</a:t>
            </a:r>
            <a:r>
              <a:rPr lang="zh-TW" altLang="en-US"/>
              <a:t>組成，</a:t>
            </a:r>
            <a:r>
              <a:rPr lang="en-US" altLang="zh-TW"/>
              <a:t>A–F</a:t>
            </a:r>
            <a:r>
              <a:rPr lang="zh-TW" altLang="en-US"/>
              <a:t>依序代表</a:t>
            </a:r>
            <a:r>
              <a:rPr lang="en-US" altLang="zh-TW"/>
              <a:t>10-15</a:t>
            </a:r>
          </a:p>
        </p:txBody>
      </p:sp>
    </p:spTree>
    <p:extLst>
      <p:ext uri="{BB962C8B-B14F-4D97-AF65-F5344CB8AC3E}">
        <p14:creationId xmlns:p14="http://schemas.microsoft.com/office/powerpoint/2010/main" val="2721037012"/>
      </p:ext>
    </p:extLst>
  </p:cSld>
  <p:clrMapOvr>
    <a:masterClrMapping/>
  </p:clrMapOvr>
  <p:transition spd="slow">
    <p:push dir="u"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1AFDE7A-0DB7-42D9-83F4-0DFAFD77C7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數字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2AA329-9F33-463F-82AB-BAD386A9F2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77202"/>
            <a:ext cx="10515600" cy="4648184"/>
          </a:xfrm>
        </p:spPr>
        <p:txBody>
          <a:bodyPr>
            <a:normAutofit/>
          </a:bodyPr>
          <a:lstStyle/>
          <a:p>
            <a:r>
              <a:rPr lang="zh-TW" altLang="en-US"/>
              <a:t>這六種不只可以直接表示，還可以在數字之間</a:t>
            </a:r>
            <a:r>
              <a:rPr lang="en-US" altLang="zh-TW"/>
              <a:t>(</a:t>
            </a:r>
            <a:r>
              <a:rPr lang="zh-TW" altLang="en-US"/>
              <a:t>含十六進位下</a:t>
            </a:r>
            <a:r>
              <a:rPr lang="en-US" altLang="zh-TW"/>
              <a:t>A-F)</a:t>
            </a:r>
          </a:p>
          <a:p>
            <a:r>
              <a:rPr lang="zh-TW" altLang="en-US"/>
              <a:t>加上</a:t>
            </a:r>
            <a:r>
              <a:rPr lang="zh-TW" altLang="en-US">
                <a:solidFill>
                  <a:srgbClr val="00B0F0"/>
                </a:solidFill>
              </a:rPr>
              <a:t>下劃線</a:t>
            </a:r>
            <a:r>
              <a:rPr lang="en-US" altLang="zh-TW">
                <a:solidFill>
                  <a:srgbClr val="00B0F0"/>
                </a:solidFill>
              </a:rPr>
              <a:t>("_"</a:t>
            </a:r>
            <a:r>
              <a:rPr lang="zh-TW" altLang="en-US">
                <a:solidFill>
                  <a:srgbClr val="00B0F0"/>
                </a:solidFill>
              </a:rPr>
              <a:t>，</a:t>
            </a:r>
            <a:r>
              <a:rPr lang="en-US" altLang="zh-TW">
                <a:solidFill>
                  <a:srgbClr val="00B0F0"/>
                </a:solidFill>
              </a:rPr>
              <a:t>underscore)</a:t>
            </a:r>
            <a:r>
              <a:rPr lang="zh-TW" altLang="en-US"/>
              <a:t>讓數字更容易閱讀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0b</a:t>
            </a:r>
            <a:r>
              <a:rPr lang="en-US" altLang="zh-TW"/>
              <a:t>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0_</a:t>
            </a:r>
            <a:r>
              <a:rPr lang="en-US" altLang="zh-TW"/>
              <a:t>777"</a:t>
            </a:r>
            <a:r>
              <a:rPr lang="zh-TW" altLang="en-US"/>
              <a:t>、</a:t>
            </a:r>
            <a:r>
              <a:rPr lang="en-US" altLang="zh-TW"/>
              <a:t>"1912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01"</a:t>
            </a:r>
            <a:r>
              <a:rPr lang="zh-TW" altLang="en-US"/>
              <a:t>、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0x</a:t>
            </a:r>
            <a:r>
              <a:rPr lang="en-US" altLang="zh-TW"/>
              <a:t>F</a:t>
            </a:r>
            <a:r>
              <a:rPr lang="en-US" altLang="zh-TW">
                <a:solidFill>
                  <a:srgbClr val="00B0F0"/>
                </a:solidFill>
              </a:rPr>
              <a:t>_</a:t>
            </a:r>
            <a:r>
              <a:rPr lang="en-US" altLang="zh-TW"/>
              <a:t>4L"</a:t>
            </a:r>
          </a:p>
          <a:p>
            <a:endParaRPr lang="en-US" altLang="zh-TW"/>
          </a:p>
          <a:p>
            <a:r>
              <a:rPr lang="en-US" altLang="zh-TW"/>
              <a:t>8</a:t>
            </a:r>
            <a:r>
              <a:rPr lang="zh-TW" altLang="en-US"/>
              <a:t>種基本資料型態中，小數表示的有 </a:t>
            </a:r>
            <a:r>
              <a:rPr lang="en-US" altLang="zh-TW"/>
              <a:t>float</a:t>
            </a:r>
            <a:r>
              <a:rPr lang="zh-TW" altLang="en-US"/>
              <a:t> 和 </a:t>
            </a:r>
            <a:r>
              <a:rPr lang="en-US" altLang="zh-TW"/>
              <a:t>double</a:t>
            </a:r>
          </a:p>
          <a:p>
            <a:r>
              <a:rPr lang="zh-TW" altLang="en-US"/>
              <a:t>這兩種不只可以直接表示，還可以使用科學記號來表示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"3.14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59"</a:t>
            </a:r>
            <a:r>
              <a:rPr lang="zh-TW" altLang="en-US"/>
              <a:t>、</a:t>
            </a:r>
            <a:r>
              <a:rPr lang="en-US" altLang="zh-TW"/>
              <a:t>"48763</a:t>
            </a:r>
            <a:r>
              <a:rPr lang="en-US" altLang="zh-TW">
                <a:solidFill>
                  <a:srgbClr val="00B0F0"/>
                </a:solidFill>
              </a:rPr>
              <a:t>E</a:t>
            </a:r>
            <a:r>
              <a:rPr lang="en-US" altLang="zh-TW"/>
              <a:t>4"</a:t>
            </a:r>
          </a:p>
          <a:p>
            <a:endParaRPr lang="en-US" altLang="zh-TW"/>
          </a:p>
          <a:p>
            <a:r>
              <a:rPr lang="zh-TW" altLang="en-US"/>
              <a:t>直接以數字表示且不含小數點時，編譯器始終會視為 </a:t>
            </a:r>
            <a:r>
              <a:rPr lang="en-US" altLang="zh-TW"/>
              <a:t>int</a:t>
            </a:r>
          </a:p>
        </p:txBody>
      </p:sp>
    </p:spTree>
    <p:extLst>
      <p:ext uri="{BB962C8B-B14F-4D97-AF65-F5344CB8AC3E}">
        <p14:creationId xmlns:p14="http://schemas.microsoft.com/office/powerpoint/2010/main" val="1503109798"/>
      </p:ext>
    </p:extLst>
  </p:cSld>
  <p:clrMapOvr>
    <a:masterClrMapping/>
  </p:clrMapOvr>
  <p:transition spd="slow">
    <p:push dir="u"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</a:t>
            </a:r>
            <a:r>
              <a:rPr lang="en-US" altLang="zh-TW"/>
              <a:t>(Variable)</a:t>
            </a:r>
            <a:r>
              <a:rPr lang="zh-TW" altLang="en-US"/>
              <a:t>宣告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6859" y="1287739"/>
            <a:ext cx="10515600" cy="5847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中可以宣告</a:t>
            </a:r>
            <a:r>
              <a:rPr lang="en-US" altLang="zh-TW"/>
              <a:t>(declare)</a:t>
            </a:r>
            <a:r>
              <a:rPr lang="zh-TW" altLang="en-US"/>
              <a:t>變數，宣告的方式有兩種：</a:t>
            </a:r>
            <a:endParaRPr lang="en-US" altLang="zh-TW"/>
          </a:p>
          <a:p>
            <a:endParaRPr lang="zh-TW" altLang="en-US"/>
          </a:p>
        </p:txBody>
      </p: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416859" y="2699860"/>
            <a:ext cx="11595847" cy="221235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第一種只是宣告變數，沒有初始化</a:t>
            </a:r>
            <a:r>
              <a:rPr lang="en-US" altLang="zh-TW" sz="2400"/>
              <a:t>(initialization)</a:t>
            </a:r>
            <a:r>
              <a:rPr lang="zh-TW" altLang="en-US" sz="2400"/>
              <a:t>，使用前一定要初始化</a:t>
            </a:r>
            <a:endParaRPr lang="en-US" altLang="zh-TW" sz="2400"/>
          </a:p>
          <a:p>
            <a:r>
              <a:rPr lang="zh-TW" altLang="en-US" sz="2400"/>
              <a:t>第二種是宣告變數，並初始化變數，且值的資料型別必須和變數相同</a:t>
            </a:r>
            <a:endParaRPr lang="en-US" altLang="zh-TW" sz="2400"/>
          </a:p>
          <a:p>
            <a:r>
              <a:rPr lang="zh-TW" altLang="en-US" sz="2400"/>
              <a:t>兩種都是陳述式，所以皆須單獨一行，且結尾須有個分號</a:t>
            </a:r>
            <a:endParaRPr lang="en-US" altLang="zh-TW" sz="2400"/>
          </a:p>
          <a:p>
            <a:r>
              <a:rPr lang="zh-TW" altLang="en-US" sz="2400"/>
              <a:t>資料型別可以填入 </a:t>
            </a:r>
            <a:r>
              <a:rPr lang="en-US" altLang="zh-TW" sz="2400"/>
              <a:t>"</a:t>
            </a:r>
            <a:r>
              <a:rPr lang="en-US" altLang="zh-TW" sz="2400">
                <a:solidFill>
                  <a:srgbClr val="CF8E6D"/>
                </a:solidFill>
              </a:rPr>
              <a:t>var</a:t>
            </a:r>
            <a:r>
              <a:rPr lang="en-US" altLang="zh-TW" sz="2400"/>
              <a:t>" </a:t>
            </a:r>
            <a:r>
              <a:rPr lang="zh-TW" altLang="en-US" sz="2400"/>
              <a:t>讓編譯器自動推斷</a:t>
            </a:r>
            <a:endParaRPr lang="en-US" altLang="zh-TW" sz="2400"/>
          </a:p>
          <a:p>
            <a:r>
              <a:rPr lang="zh-TW" altLang="en-US" sz="2400"/>
              <a:t>已經宣告過的變數不可以再宣告。舉例：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95D215E6-6C28-4E56-930F-429A659F7095}"/>
              </a:ext>
            </a:extLst>
          </p:cNvPr>
          <p:cNvGrpSpPr/>
          <p:nvPr/>
        </p:nvGrpSpPr>
        <p:grpSpPr>
          <a:xfrm>
            <a:off x="416857" y="4785431"/>
            <a:ext cx="4928347" cy="1569660"/>
            <a:chOff x="6364940" y="4668890"/>
            <a:chExt cx="4928347" cy="1569660"/>
          </a:xfrm>
        </p:grpSpPr>
        <p:sp>
          <p:nvSpPr>
            <p:cNvPr id="19" name="Rectangle 6">
              <a:extLst>
                <a:ext uri="{FF2B5EF4-FFF2-40B4-BE49-F238E27FC236}">
                  <a16:creationId xmlns:a16="http://schemas.microsoft.com/office/drawing/2014/main" id="{DD5B12A1-A0BD-47B9-BDD0-55D4C227222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4940" y="466889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byte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short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0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47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long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</a:t>
              </a:r>
              <a:r>
                <a:rPr kumimoji="0" lang="zh-TW" altLang="en-US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2</a:t>
              </a:r>
              <a:r>
                <a:rPr kumimoji="0" lang="en-US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999999999L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10519150" y="586921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5" name="群組 4">
            <a:extLst>
              <a:ext uri="{FF2B5EF4-FFF2-40B4-BE49-F238E27FC236}">
                <a16:creationId xmlns:a16="http://schemas.microsoft.com/office/drawing/2014/main" id="{BD594384-7FB5-42C0-8106-470135C4909F}"/>
              </a:ext>
            </a:extLst>
          </p:cNvPr>
          <p:cNvGrpSpPr/>
          <p:nvPr/>
        </p:nvGrpSpPr>
        <p:grpSpPr>
          <a:xfrm>
            <a:off x="5674659" y="4785431"/>
            <a:ext cx="4928347" cy="1569660"/>
            <a:chOff x="5674659" y="4714255"/>
            <a:chExt cx="4928347" cy="1569660"/>
          </a:xfrm>
        </p:grpSpPr>
        <p:sp>
          <p:nvSpPr>
            <p:cNvPr id="12" name="Rectangle 6">
              <a:extLst>
                <a:ext uri="{FF2B5EF4-FFF2-40B4-BE49-F238E27FC236}">
                  <a16:creationId xmlns:a16="http://schemas.microsoft.com/office/drawing/2014/main" id="{C1129C0B-0532-4601-80F9-F7713FF6BEF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74659" y="4714255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float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1.414f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2AACB8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6.8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6AAB73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'z'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boolean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CF8E6D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true</a:t>
              </a:r>
              <a:r>
                <a:rPr kumimoji="0" lang="zh-TW" altLang="zh-TW" sz="2400" b="0" i="0" u="none" strike="noStrike" kern="1200" cap="none" spc="0" normalizeH="0" baseline="0" noProof="0">
                  <a:ln>
                    <a:noFill/>
                  </a:ln>
                  <a:solidFill>
                    <a:srgbClr val="BCBEC4"/>
                  </a:solidFill>
                  <a:effectLst/>
                  <a:uLnTx/>
                  <a:uFillTx/>
                  <a:ea typeface="微軟正黑體 Light"/>
                  <a:cs typeface="JetBrains Mono" panose="02000009000000000000" pitchFamily="49" charset="0"/>
                </a:rPr>
                <a:t>;</a:t>
              </a:r>
              <a:endParaRPr kumimoji="0" lang="zh-TW" altLang="zh-TW" sz="36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ea typeface="微軟正黑體 Light"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9911790" y="5914583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8804CEC2-E5BE-4AA5-96BE-500679736AE6}"/>
              </a:ext>
            </a:extLst>
          </p:cNvPr>
          <p:cNvGrpSpPr/>
          <p:nvPr/>
        </p:nvGrpSpPr>
        <p:grpSpPr>
          <a:xfrm>
            <a:off x="481853" y="1775272"/>
            <a:ext cx="10121153" cy="830997"/>
            <a:chOff x="481853" y="1775272"/>
            <a:chExt cx="10121153" cy="830997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14" name="文字方塊 13">
              <a:extLst>
                <a:ext uri="{FF2B5EF4-FFF2-40B4-BE49-F238E27FC236}">
                  <a16:creationId xmlns:a16="http://schemas.microsoft.com/office/drawing/2014/main" id="{5DD2F5C9-94DA-4163-8675-20F9544E3CDB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004309032"/>
      </p:ext>
    </p:extLst>
  </p:cSld>
  <p:clrMapOvr>
    <a:masterClrMapping/>
  </p:clrMapOvr>
  <p:transition spd="slow">
    <p:push dir="u"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3078"/>
            <a:ext cx="10515600" cy="1325563"/>
          </a:xfrm>
        </p:spPr>
        <p:txBody>
          <a:bodyPr/>
          <a:lstStyle/>
          <a:p>
            <a:r>
              <a:rPr lang="zh-TW" altLang="en-US"/>
              <a:t>變數賦值運算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8641"/>
            <a:ext cx="10515600" cy="588674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中，賦值</a:t>
            </a:r>
            <a:r>
              <a:rPr lang="en-US" altLang="zh-TW"/>
              <a:t>(</a:t>
            </a:r>
            <a:r>
              <a:rPr lang="zh-TW" altLang="en-US"/>
              <a:t>指定，</a:t>
            </a:r>
            <a:r>
              <a:rPr lang="en-US" altLang="zh-TW"/>
              <a:t>assign)</a:t>
            </a:r>
            <a:r>
              <a:rPr lang="zh-TW" altLang="en-US"/>
              <a:t>給變數的方式如下：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21" name="群組 20">
            <a:extLst>
              <a:ext uri="{FF2B5EF4-FFF2-40B4-BE49-F238E27FC236}">
                <a16:creationId xmlns:a16="http://schemas.microsoft.com/office/drawing/2014/main" id="{CA3E27CF-CA6B-4003-A042-A00632D1EC72}"/>
              </a:ext>
            </a:extLst>
          </p:cNvPr>
          <p:cNvGrpSpPr/>
          <p:nvPr/>
        </p:nvGrpSpPr>
        <p:grpSpPr>
          <a:xfrm>
            <a:off x="903194" y="1959472"/>
            <a:ext cx="10121153" cy="461665"/>
            <a:chOff x="903194" y="1900896"/>
            <a:chExt cx="10121153" cy="461665"/>
          </a:xfrm>
        </p:grpSpPr>
        <p:sp>
          <p:nvSpPr>
            <p:cNvPr id="7" name="Rectangle 2">
              <a:extLst>
                <a:ext uri="{FF2B5EF4-FFF2-40B4-BE49-F238E27FC236}">
                  <a16:creationId xmlns:a16="http://schemas.microsoft.com/office/drawing/2014/main" id="{4B49C753-249D-460B-BAE6-2D0EF5C95C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0121153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B0E7017C-A844-4321-AA52-9D82FB147D3A}"/>
                </a:ext>
              </a:extLst>
            </p:cNvPr>
            <p:cNvSpPr txBox="1"/>
            <p:nvPr/>
          </p:nvSpPr>
          <p:spPr>
            <a:xfrm>
              <a:off x="10333132" y="19787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030CA0B-0BC2-4238-B2F2-E4FE21D24EB4}"/>
              </a:ext>
            </a:extLst>
          </p:cNvPr>
          <p:cNvSpPr txBox="1">
            <a:spLocks/>
          </p:cNvSpPr>
          <p:nvPr/>
        </p:nvSpPr>
        <p:spPr>
          <a:xfrm>
            <a:off x="838199" y="2554285"/>
            <a:ext cx="10896601" cy="20866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若變數還沒有初始化，則這個陳述式就是初始化變數</a:t>
            </a:r>
            <a:endParaRPr lang="en-US" altLang="zh-TW"/>
          </a:p>
          <a:p>
            <a:r>
              <a:rPr lang="zh-TW" altLang="en-US"/>
              <a:t>若變數已初始化，則這個陳述式就是重新賦值給變數，</a:t>
            </a:r>
            <a:endParaRPr lang="en-US" altLang="zh-TW"/>
          </a:p>
          <a:p>
            <a:r>
              <a:rPr lang="zh-TW" altLang="en-US"/>
              <a:t>且值的資料型別必須和變數相同</a:t>
            </a:r>
            <a:endParaRPr lang="en-US" altLang="zh-TW"/>
          </a:p>
          <a:p>
            <a:r>
              <a:rPr lang="zh-TW" altLang="en-US"/>
              <a:t>賦值可以是陳述式也可以是表達式。舉例：</a:t>
            </a:r>
          </a:p>
        </p:txBody>
      </p:sp>
      <p:grpSp>
        <p:nvGrpSpPr>
          <p:cNvPr id="18" name="群組 17">
            <a:extLst>
              <a:ext uri="{FF2B5EF4-FFF2-40B4-BE49-F238E27FC236}">
                <a16:creationId xmlns:a16="http://schemas.microsoft.com/office/drawing/2014/main" id="{5311C2B7-E70B-47D0-A7B4-5595821D7E4A}"/>
              </a:ext>
            </a:extLst>
          </p:cNvPr>
          <p:cNvGrpSpPr/>
          <p:nvPr/>
        </p:nvGrpSpPr>
        <p:grpSpPr>
          <a:xfrm>
            <a:off x="838198" y="4640917"/>
            <a:ext cx="4928347" cy="1569660"/>
            <a:chOff x="838198" y="4500930"/>
            <a:chExt cx="4928347" cy="1569660"/>
          </a:xfrm>
        </p:grpSpPr>
        <p:sp>
          <p:nvSpPr>
            <p:cNvPr id="17" name="Rectangle 2">
              <a:extLst>
                <a:ext uri="{FF2B5EF4-FFF2-40B4-BE49-F238E27FC236}">
                  <a16:creationId xmlns:a16="http://schemas.microsoft.com/office/drawing/2014/main" id="{7B15FBAE-C631-4773-B37B-30BA8462C9A2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1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c = -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2147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4836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48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d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9999999999999L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B5188302-5D00-49F9-B6B2-4709B8D30B05}"/>
                </a:ext>
              </a:extLst>
            </p:cNvPr>
            <p:cNvSpPr txBox="1"/>
            <p:nvPr/>
          </p:nvSpPr>
          <p:spPr>
            <a:xfrm>
              <a:off x="4992408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grpSp>
        <p:nvGrpSpPr>
          <p:cNvPr id="24" name="群組 23">
            <a:extLst>
              <a:ext uri="{FF2B5EF4-FFF2-40B4-BE49-F238E27FC236}">
                <a16:creationId xmlns:a16="http://schemas.microsoft.com/office/drawing/2014/main" id="{89CC36BA-88E5-4ADC-9DDB-7A9CE749EED6}"/>
              </a:ext>
            </a:extLst>
          </p:cNvPr>
          <p:cNvGrpSpPr/>
          <p:nvPr/>
        </p:nvGrpSpPr>
        <p:grpSpPr>
          <a:xfrm>
            <a:off x="6095998" y="4640917"/>
            <a:ext cx="4928348" cy="1569660"/>
            <a:chOff x="6095998" y="4500930"/>
            <a:chExt cx="4928348" cy="1569660"/>
          </a:xfrm>
        </p:grpSpPr>
        <p:sp>
          <p:nvSpPr>
            <p:cNvPr id="23" name="Rectangle 3">
              <a:extLst>
                <a:ext uri="{FF2B5EF4-FFF2-40B4-BE49-F238E27FC236}">
                  <a16:creationId xmlns:a16="http://schemas.microsoft.com/office/drawing/2014/main" id="{2C5E456E-815B-46C9-B2E7-DACD7CCB76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5998" y="4500930"/>
              <a:ext cx="4928347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0.99999f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f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0.999999999999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g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' '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空白也是一個字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元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h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false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4F1AE356-18D2-4F96-B6F6-0EEBF916045D}"/>
                </a:ext>
              </a:extLst>
            </p:cNvPr>
            <p:cNvSpPr txBox="1"/>
            <p:nvPr/>
          </p:nvSpPr>
          <p:spPr>
            <a:xfrm>
              <a:off x="10333131" y="5701258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01393869"/>
      </p:ext>
    </p:extLst>
  </p:cSld>
  <p:clrMapOvr>
    <a:masterClrMapping/>
  </p:clrMapOvr>
  <p:transition spd="slow">
    <p:push dir="u"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30AF25F-3221-4D86-8E1A-9A89875D5C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變數使用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22DF850-8178-4F00-8D0E-470EBC493C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87119"/>
            <a:ext cx="10515600" cy="1586245"/>
          </a:xfrm>
        </p:spPr>
        <p:txBody>
          <a:bodyPr>
            <a:normAutofit/>
          </a:bodyPr>
          <a:lstStyle/>
          <a:p>
            <a:r>
              <a:rPr lang="zh-TW" altLang="en-US"/>
              <a:t>變數代表一個值</a:t>
            </a:r>
            <a:endParaRPr lang="en-US" altLang="zh-TW"/>
          </a:p>
          <a:p>
            <a:r>
              <a:rPr lang="zh-TW" altLang="en-US"/>
              <a:t>所以任何可以填值的地方都可以填變數</a:t>
            </a:r>
            <a:endParaRPr lang="en-US" altLang="zh-TW"/>
          </a:p>
          <a:p>
            <a:r>
              <a:rPr lang="zh-TW" altLang="en-US"/>
              <a:t>舉例：</a:t>
            </a:r>
            <a:endParaRPr lang="en-US" altLang="zh-TW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4AA690B-E4B2-4282-A4AC-E6DFA26B0C69}"/>
              </a:ext>
            </a:extLst>
          </p:cNvPr>
          <p:cNvGrpSpPr/>
          <p:nvPr/>
        </p:nvGrpSpPr>
        <p:grpSpPr>
          <a:xfrm>
            <a:off x="9094692" y="2973364"/>
            <a:ext cx="2259107" cy="1631216"/>
            <a:chOff x="9094692" y="2973364"/>
            <a:chExt cx="2259107" cy="1631216"/>
          </a:xfrm>
        </p:grpSpPr>
        <p:sp>
          <p:nvSpPr>
            <p:cNvPr id="22" name="Rectangle 3">
              <a:extLst>
                <a:ext uri="{FF2B5EF4-FFF2-40B4-BE49-F238E27FC236}">
                  <a16:creationId xmlns:a16="http://schemas.microsoft.com/office/drawing/2014/main" id="{BE326EBD-022F-4398-82CD-6A1DFCA2997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94692" y="2973364"/>
              <a:ext cx="2250142" cy="163121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</a:endParaRP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1BC9B7A7-7618-4DD5-9E1D-7CA231DF18A8}"/>
                </a:ext>
              </a:extLst>
            </p:cNvPr>
            <p:cNvSpPr txBox="1"/>
            <p:nvPr/>
          </p:nvSpPr>
          <p:spPr>
            <a:xfrm>
              <a:off x="10409310" y="4235248"/>
              <a:ext cx="944489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output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4" name="群組 3">
            <a:extLst>
              <a:ext uri="{FF2B5EF4-FFF2-40B4-BE49-F238E27FC236}">
                <a16:creationId xmlns:a16="http://schemas.microsoft.com/office/drawing/2014/main" id="{6FCD6201-61CF-4380-8EFC-437902F6BBD3}"/>
              </a:ext>
            </a:extLst>
          </p:cNvPr>
          <p:cNvGrpSpPr/>
          <p:nvPr/>
        </p:nvGrpSpPr>
        <p:grpSpPr>
          <a:xfrm>
            <a:off x="838201" y="2973364"/>
            <a:ext cx="7704232" cy="3477875"/>
            <a:chOff x="838201" y="2973364"/>
            <a:chExt cx="7704232" cy="3477875"/>
          </a:xfrm>
        </p:grpSpPr>
        <p:sp>
          <p:nvSpPr>
            <p:cNvPr id="8" name="Rectangle 3">
              <a:extLst>
                <a:ext uri="{FF2B5EF4-FFF2-40B4-BE49-F238E27FC236}">
                  <a16:creationId xmlns:a16="http://schemas.microsoft.com/office/drawing/2014/main" id="{58F23265-41C9-4057-A4A7-6F3805A22AA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2973364"/>
              <a:ext cx="7704232" cy="347787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0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 =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賦值作為表達式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}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4BD09913-F855-41B2-92A6-56FDDCCFB053}"/>
                </a:ext>
              </a:extLst>
            </p:cNvPr>
            <p:cNvSpPr txBox="1"/>
            <p:nvPr/>
          </p:nvSpPr>
          <p:spPr>
            <a:xfrm>
              <a:off x="7851218" y="608190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  <p:pic>
          <p:nvPicPr>
            <p:cNvPr id="26" name="圖片 25">
              <a:hlinkClick r:id="rId2"/>
              <a:extLst>
                <a:ext uri="{FF2B5EF4-FFF2-40B4-BE49-F238E27FC236}">
                  <a16:creationId xmlns:a16="http://schemas.microsoft.com/office/drawing/2014/main" id="{24FCD756-A020-413D-AACA-80F4291673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59918" y="2973364"/>
              <a:ext cx="482515" cy="472024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80868570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/>
              <a:t>寫好了第一個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  <a:endParaRPr lang="en-US" altLang="zh-TW"/>
          </a:p>
          <a:p>
            <a:r>
              <a:rPr lang="zh-TW" altLang="en-US"/>
              <a:t>但是自己在寫什麼</a:t>
            </a:r>
            <a:endParaRPr lang="en-US" altLang="zh-TW"/>
          </a:p>
          <a:p>
            <a:r>
              <a:rPr lang="zh-TW" altLang="en-US"/>
              <a:t>自己也不知道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87652186"/>
      </p:ext>
    </p:extLst>
  </p:cSld>
  <p:clrMapOvr>
    <a:masterClrMapping/>
  </p:clrMapOvr>
  <p:transition spd="slow">
    <p:push dir="u"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FF0A9A4-A38B-495A-9BFC-05B4018069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2048"/>
            <a:ext cx="10515600" cy="1325563"/>
          </a:xfrm>
        </p:spPr>
        <p:txBody>
          <a:bodyPr/>
          <a:lstStyle/>
          <a:p>
            <a:r>
              <a:rPr lang="zh-TW" altLang="en-US"/>
              <a:t>變數命名規則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A7DA8C0-775D-4F63-9277-C398A7950C5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026689"/>
            <a:ext cx="8437727" cy="2050919"/>
          </a:xfrm>
        </p:spPr>
        <p:txBody>
          <a:bodyPr>
            <a:noAutofit/>
          </a:bodyPr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</a:t>
            </a:r>
            <a:r>
              <a:rPr lang="zh-TW" altLang="en-US">
                <a:solidFill>
                  <a:srgbClr val="FFFF00"/>
                </a:solidFill>
              </a:rPr>
              <a:t>一定要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只能由 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A-Z</a:t>
            </a:r>
            <a:r>
              <a:rPr lang="zh-TW" altLang="en-US"/>
              <a:t>、</a:t>
            </a:r>
            <a:r>
              <a:rPr lang="en-US" altLang="zh-TW"/>
              <a:t>0-9</a:t>
            </a:r>
            <a:r>
              <a:rPr lang="zh-TW" altLang="en-US"/>
              <a:t>、</a:t>
            </a:r>
            <a:r>
              <a:rPr lang="en-US" altLang="zh-TW"/>
              <a:t>$</a:t>
            </a:r>
            <a:r>
              <a:rPr lang="zh-TW" altLang="en-US"/>
              <a:t>、</a:t>
            </a:r>
            <a:r>
              <a:rPr lang="en-US" altLang="zh-TW"/>
              <a:t>_ </a:t>
            </a:r>
            <a:r>
              <a:rPr lang="zh-TW" altLang="en-US"/>
              <a:t>組成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開頭不能是數字</a:t>
            </a:r>
            <a:endParaRPr lang="en-US" altLang="zh-TW"/>
          </a:p>
          <a:p>
            <a:pPr marL="514350" indent="-514350">
              <a:buAutoNum type="arabicPeriod"/>
            </a:pPr>
            <a:r>
              <a:rPr lang="zh-TW" altLang="en-US"/>
              <a:t>不能是保留字</a:t>
            </a:r>
            <a:endParaRPr lang="en-US" altLang="zh-TW"/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02951B9E-E301-4D22-B9CD-EACE0840810A}"/>
              </a:ext>
            </a:extLst>
          </p:cNvPr>
          <p:cNvSpPr txBox="1">
            <a:spLocks/>
          </p:cNvSpPr>
          <p:nvPr/>
        </p:nvSpPr>
        <p:spPr>
          <a:xfrm>
            <a:off x="838201" y="3013628"/>
            <a:ext cx="8888148" cy="2054368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中，變數命名「</a:t>
            </a:r>
            <a:r>
              <a:rPr lang="zh-TW" altLang="en-US">
                <a:solidFill>
                  <a:srgbClr val="FFC000"/>
                </a:solidFill>
              </a:rPr>
              <a:t>盡可能</a:t>
            </a:r>
            <a:r>
              <a:rPr lang="zh-TW" altLang="en-US"/>
              <a:t>」遵守以下規則：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名稱有意義，避免 </a:t>
            </a:r>
            <a:r>
              <a:rPr lang="en-US" altLang="zh-TW"/>
              <a:t>a</a:t>
            </a:r>
            <a:r>
              <a:rPr lang="zh-TW" altLang="en-US"/>
              <a:t>、</a:t>
            </a:r>
            <a:r>
              <a:rPr lang="en-US" altLang="zh-TW"/>
              <a:t>b</a:t>
            </a:r>
            <a:r>
              <a:rPr lang="zh-TW" altLang="en-US"/>
              <a:t>、</a:t>
            </a:r>
            <a:r>
              <a:rPr lang="en-US" altLang="zh-TW"/>
              <a:t>c</a:t>
            </a:r>
            <a:r>
              <a:rPr lang="zh-TW" altLang="en-US"/>
              <a:t> 這種名稱，除非是臨時變數</a:t>
            </a:r>
            <a:endParaRPr lang="en-US" altLang="zh-TW"/>
          </a:p>
          <a:p>
            <a:pPr marL="514350" indent="-514350">
              <a:buFont typeface="Arial" panose="020B0604020202020204" pitchFamily="34" charset="0"/>
              <a:buAutoNum type="arabicPeriod"/>
            </a:pPr>
            <a:r>
              <a:rPr lang="zh-TW" altLang="en-US"/>
              <a:t>使用小駝峰式命名法</a:t>
            </a:r>
            <a:r>
              <a:rPr lang="en-US" altLang="zh-TW"/>
              <a:t>(lowerCamelCase)</a:t>
            </a:r>
          </a:p>
          <a:p>
            <a:r>
              <a:rPr lang="zh-TW" altLang="en-US"/>
              <a:t>如：</a:t>
            </a:r>
            <a:r>
              <a:rPr lang="en-US" altLang="zh-TW"/>
              <a:t>apple</a:t>
            </a:r>
            <a:r>
              <a:rPr lang="zh-TW" altLang="en-US"/>
              <a:t>、</a:t>
            </a:r>
            <a:r>
              <a:rPr lang="en-US" altLang="zh-TW"/>
              <a:t>applePen</a:t>
            </a:r>
            <a:r>
              <a:rPr lang="zh-TW" altLang="en-US"/>
              <a:t>、</a:t>
            </a:r>
            <a:r>
              <a:rPr lang="en-US" altLang="zh-TW"/>
              <a:t>penPineappleApplePen</a:t>
            </a:r>
          </a:p>
        </p:txBody>
      </p:sp>
      <p:grpSp>
        <p:nvGrpSpPr>
          <p:cNvPr id="22" name="群組 21">
            <a:extLst>
              <a:ext uri="{FF2B5EF4-FFF2-40B4-BE49-F238E27FC236}">
                <a16:creationId xmlns:a16="http://schemas.microsoft.com/office/drawing/2014/main" id="{D833845D-19A9-4FCE-80B7-68B21E71569C}"/>
              </a:ext>
            </a:extLst>
          </p:cNvPr>
          <p:cNvGrpSpPr/>
          <p:nvPr/>
        </p:nvGrpSpPr>
        <p:grpSpPr>
          <a:xfrm>
            <a:off x="695745" y="4887695"/>
            <a:ext cx="11158728" cy="1628809"/>
            <a:chOff x="738138" y="4829781"/>
            <a:chExt cx="12492114" cy="1823440"/>
          </a:xfrm>
        </p:grpSpPr>
        <p:grpSp>
          <p:nvGrpSpPr>
            <p:cNvPr id="20" name="群組 19">
              <a:extLst>
                <a:ext uri="{FF2B5EF4-FFF2-40B4-BE49-F238E27FC236}">
                  <a16:creationId xmlns:a16="http://schemas.microsoft.com/office/drawing/2014/main" id="{FFDE91E9-DD36-46E1-902F-53140DB4FDBA}"/>
                </a:ext>
              </a:extLst>
            </p:cNvPr>
            <p:cNvGrpSpPr/>
            <p:nvPr/>
          </p:nvGrpSpPr>
          <p:grpSpPr>
            <a:xfrm>
              <a:off x="738138" y="4829781"/>
              <a:ext cx="6071569" cy="1823440"/>
              <a:chOff x="738138" y="4829781"/>
              <a:chExt cx="6071569" cy="1823440"/>
            </a:xfrm>
          </p:grpSpPr>
          <p:pic>
            <p:nvPicPr>
              <p:cNvPr id="6" name="圖形 5">
                <a:extLst>
                  <a:ext uri="{FF2B5EF4-FFF2-40B4-BE49-F238E27FC236}">
                    <a16:creationId xmlns:a16="http://schemas.microsoft.com/office/drawing/2014/main" id="{9940FE39-DD93-4AEE-BDEA-3F4AE242D9DF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p:blipFill>
            <p:spPr>
              <a:xfrm>
                <a:off x="738138" y="4829781"/>
                <a:ext cx="2207323" cy="1823440"/>
              </a:xfrm>
              <a:prstGeom prst="rect">
                <a:avLst/>
              </a:prstGeom>
            </p:spPr>
          </p:pic>
          <p:sp>
            <p:nvSpPr>
              <p:cNvPr id="16" name="矩形: 圓角 15">
                <a:extLst>
                  <a:ext uri="{FF2B5EF4-FFF2-40B4-BE49-F238E27FC236}">
                    <a16:creationId xmlns:a16="http://schemas.microsoft.com/office/drawing/2014/main" id="{BD46F9E6-3621-4FD0-8B7B-3A4299A27916}"/>
                  </a:ext>
                </a:extLst>
              </p:cNvPr>
              <p:cNvSpPr/>
              <p:nvPr/>
            </p:nvSpPr>
            <p:spPr>
              <a:xfrm>
                <a:off x="3077740" y="4843817"/>
                <a:ext cx="3731967" cy="1753726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大駝峰式命名法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en-US" altLang="zh-TW" sz="2000">
                    <a:solidFill>
                      <a:schemeClr val="bg2"/>
                    </a:solidFill>
                  </a:rPr>
                  <a:t>(Pascal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命名法</a:t>
                </a:r>
                <a:r>
                  <a:rPr lang="en-US" altLang="zh-TW" sz="2000">
                    <a:solidFill>
                      <a:schemeClr val="bg2"/>
                    </a:solidFill>
                  </a:rPr>
                  <a:t>)</a:t>
                </a:r>
                <a:r>
                  <a:rPr lang="zh-TW" altLang="en-US" sz="2000">
                    <a:solidFill>
                      <a:schemeClr val="bg2"/>
                    </a:solidFill>
                  </a:rPr>
                  <a:t>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每個單字首字母大寫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其餘小寫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  <p:grpSp>
          <p:nvGrpSpPr>
            <p:cNvPr id="21" name="群組 20">
              <a:extLst>
                <a:ext uri="{FF2B5EF4-FFF2-40B4-BE49-F238E27FC236}">
                  <a16:creationId xmlns:a16="http://schemas.microsoft.com/office/drawing/2014/main" id="{97A9B5A5-02B1-4EBE-9C2E-56662EDE3567}"/>
                </a:ext>
              </a:extLst>
            </p:cNvPr>
            <p:cNvGrpSpPr/>
            <p:nvPr/>
          </p:nvGrpSpPr>
          <p:grpSpPr>
            <a:xfrm>
              <a:off x="6983586" y="4843817"/>
              <a:ext cx="6246666" cy="1809404"/>
              <a:chOff x="6983586" y="4843817"/>
              <a:chExt cx="6246666" cy="1809404"/>
            </a:xfrm>
          </p:grpSpPr>
          <p:pic>
            <p:nvPicPr>
              <p:cNvPr id="8" name="圖形 7">
                <a:extLst>
                  <a:ext uri="{FF2B5EF4-FFF2-40B4-BE49-F238E27FC236}">
                    <a16:creationId xmlns:a16="http://schemas.microsoft.com/office/drawing/2014/main" id="{9E318351-1542-4529-8A0B-3E9373F2F32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p:blipFill>
            <p:spPr>
              <a:xfrm>
                <a:off x="10847833" y="4899495"/>
                <a:ext cx="2382419" cy="1753726"/>
              </a:xfrm>
              <a:prstGeom prst="rect">
                <a:avLst/>
              </a:prstGeom>
            </p:spPr>
          </p:pic>
          <p:sp>
            <p:nvSpPr>
              <p:cNvPr id="18" name="矩形: 圓角 17">
                <a:extLst>
                  <a:ext uri="{FF2B5EF4-FFF2-40B4-BE49-F238E27FC236}">
                    <a16:creationId xmlns:a16="http://schemas.microsoft.com/office/drawing/2014/main" id="{D113D4D0-27BF-43BC-ADB2-8EF545FE16BF}"/>
                  </a:ext>
                </a:extLst>
              </p:cNvPr>
              <p:cNvSpPr/>
              <p:nvPr/>
            </p:nvSpPr>
            <p:spPr>
              <a:xfrm>
                <a:off x="6983586" y="4843817"/>
                <a:ext cx="3731966" cy="1753725"/>
              </a:xfrm>
              <a:prstGeom prst="roundRect">
                <a:avLst/>
              </a:prstGeom>
              <a:solidFill>
                <a:schemeClr val="accent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小駝峰式命名法：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第二個單字起每個單字</a:t>
                </a:r>
                <a:endParaRPr lang="en-US" altLang="zh-TW" sz="2000">
                  <a:solidFill>
                    <a:schemeClr val="bg2"/>
                  </a:solidFill>
                </a:endParaRP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首字母大寫其餘小寫</a:t>
                </a:r>
              </a:p>
              <a:p>
                <a:pPr algn="ctr"/>
                <a:r>
                  <a:rPr lang="zh-TW" altLang="en-US" sz="2000">
                    <a:solidFill>
                      <a:schemeClr val="bg2"/>
                    </a:solidFill>
                  </a:rPr>
                  <a:t>且每個單字中間直接連接</a:t>
                </a:r>
              </a:p>
            </p:txBody>
          </p:sp>
        </p:grpSp>
      </p:grpSp>
      <p:grpSp>
        <p:nvGrpSpPr>
          <p:cNvPr id="9" name="群組 8">
            <a:extLst>
              <a:ext uri="{FF2B5EF4-FFF2-40B4-BE49-F238E27FC236}">
                <a16:creationId xmlns:a16="http://schemas.microsoft.com/office/drawing/2014/main" id="{81EEF69E-B017-47B3-8F95-53124DE51B30}"/>
              </a:ext>
            </a:extLst>
          </p:cNvPr>
          <p:cNvGrpSpPr/>
          <p:nvPr/>
        </p:nvGrpSpPr>
        <p:grpSpPr>
          <a:xfrm>
            <a:off x="9726349" y="1643435"/>
            <a:ext cx="2128124" cy="3000709"/>
            <a:chOff x="9319723" y="1008418"/>
            <a:chExt cx="2128124" cy="3000709"/>
          </a:xfrm>
        </p:grpSpPr>
        <p:pic>
          <p:nvPicPr>
            <p:cNvPr id="7" name="圖片 6">
              <a:extLst>
                <a:ext uri="{FF2B5EF4-FFF2-40B4-BE49-F238E27FC236}">
                  <a16:creationId xmlns:a16="http://schemas.microsoft.com/office/drawing/2014/main" id="{E5B2BA4A-DF04-478F-9217-E6ADF13C2D2D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744778" y="1008418"/>
              <a:ext cx="1278014" cy="1278014"/>
            </a:xfrm>
            <a:prstGeom prst="rect">
              <a:avLst/>
            </a:prstGeom>
          </p:spPr>
        </p:pic>
        <p:sp>
          <p:nvSpPr>
            <p:cNvPr id="14" name="矩形: 圓角 13">
              <a:extLst>
                <a:ext uri="{FF2B5EF4-FFF2-40B4-BE49-F238E27FC236}">
                  <a16:creationId xmlns:a16="http://schemas.microsoft.com/office/drawing/2014/main" id="{FAE4FF27-FBAF-4560-AD39-080E7B931677}"/>
                </a:ext>
              </a:extLst>
            </p:cNvPr>
            <p:cNvSpPr/>
            <p:nvPr/>
          </p:nvSpPr>
          <p:spPr>
            <a:xfrm>
              <a:off x="9319723" y="2442592"/>
              <a:ext cx="2128124" cy="1566535"/>
            </a:xfrm>
            <a:prstGeom prst="roundRect">
              <a:avLst/>
            </a:prstGeom>
            <a:solidFill>
              <a:schemeClr val="accent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蛇行命名法：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每個字母皆小寫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且每個單字中間</a:t>
              </a:r>
              <a:endParaRPr lang="en-US" altLang="zh-TW" sz="2000">
                <a:solidFill>
                  <a:schemeClr val="bg2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2"/>
                  </a:solidFill>
                </a:rPr>
                <a:t>用下劃線連接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70525423"/>
      </p:ext>
    </p:extLst>
  </p:cSld>
  <p:clrMapOvr>
    <a:masterClrMapping/>
  </p:clrMapOvr>
  <p:transition spd="slow">
    <p:push dir="u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17FFCE4-09EF-4D4A-B7B5-913F33F784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常數</a:t>
            </a:r>
            <a:r>
              <a:rPr lang="en-US" altLang="zh-TW"/>
              <a:t>(Constant)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3EB0F79-9552-4464-BE1D-5F520CBE12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639669"/>
          </a:xfrm>
        </p:spPr>
        <p:txBody>
          <a:bodyPr/>
          <a:lstStyle/>
          <a:p>
            <a:r>
              <a:rPr lang="zh-TW" altLang="en-US"/>
              <a:t>若在宣告變數時加上 </a:t>
            </a:r>
            <a:r>
              <a:rPr lang="en-US" altLang="zh-TW">
                <a:solidFill>
                  <a:srgbClr val="CF8E6D"/>
                </a:solidFill>
                <a:ea typeface="+mj-ea"/>
                <a:cs typeface="JetBrains Mono" panose="02000009000000000000" pitchFamily="49" charset="0"/>
              </a:rPr>
              <a:t>final</a:t>
            </a:r>
            <a:r>
              <a:rPr lang="zh-TW" altLang="en-US"/>
              <a:t>，則在初始化後不可以被重新賦值：</a:t>
            </a:r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E1154C83-FBAF-4DA6-87BB-1F8ED290120B}"/>
              </a:ext>
            </a:extLst>
          </p:cNvPr>
          <p:cNvGrpSpPr/>
          <p:nvPr/>
        </p:nvGrpSpPr>
        <p:grpSpPr>
          <a:xfrm>
            <a:off x="838200" y="2375907"/>
            <a:ext cx="10121153" cy="830997"/>
            <a:chOff x="481853" y="1775272"/>
            <a:chExt cx="10121153" cy="830997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BFC5092-FE7C-4358-B1A4-3F7E9F9D11A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81853" y="1775272"/>
              <a:ext cx="10121153" cy="830997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lang="zh-TW" altLang="en-US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第一種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，未初始化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</a:br>
              <a:r>
                <a:rPr lang="en-US" altLang="zh-TW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final </a:t>
              </a:r>
              <a:r>
                <a:rPr lang="zh-TW" altLang="en-US" sz="2400">
                  <a:solidFill>
                    <a:srgbClr val="CF8E6D"/>
                  </a:solidFill>
                  <a:ea typeface="+mj-ea"/>
                  <a:cs typeface="JetBrains Mono" panose="02000009000000000000" pitchFamily="49" charset="0"/>
                </a:rPr>
                <a:t>資料型別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ea typeface="+mj-ea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變數名稱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 = 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值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+mj-ea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// 第二種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+mj-ea"/>
                  <a:cs typeface="JetBrains Mono" panose="02000009000000000000" pitchFamily="49" charset="0"/>
                </a:rPr>
                <a:t>，已初始化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19267E73-ECC6-487F-96A6-2BBD1939F11C}"/>
                </a:ext>
              </a:extLst>
            </p:cNvPr>
            <p:cNvSpPr txBox="1"/>
            <p:nvPr/>
          </p:nvSpPr>
          <p:spPr>
            <a:xfrm>
              <a:off x="9911790" y="2236937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7" name="內容版面配置區 2">
            <a:extLst>
              <a:ext uri="{FF2B5EF4-FFF2-40B4-BE49-F238E27FC236}">
                <a16:creationId xmlns:a16="http://schemas.microsoft.com/office/drawing/2014/main" id="{6CDDC542-109B-4DDA-8CAF-5159FF5DAA7E}"/>
              </a:ext>
            </a:extLst>
          </p:cNvPr>
          <p:cNvSpPr txBox="1">
            <a:spLocks/>
          </p:cNvSpPr>
          <p:nvPr/>
        </p:nvSpPr>
        <p:spPr>
          <a:xfrm>
            <a:off x="838200" y="3331262"/>
            <a:ext cx="4252274" cy="54362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其餘用法與變數完全一樣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117D63EC-3E20-4E01-BBB3-C517B538A3FE}"/>
              </a:ext>
            </a:extLst>
          </p:cNvPr>
          <p:cNvGrpSpPr/>
          <p:nvPr/>
        </p:nvGrpSpPr>
        <p:grpSpPr>
          <a:xfrm>
            <a:off x="865360" y="3864914"/>
            <a:ext cx="10093992" cy="2308324"/>
            <a:chOff x="865360" y="3864914"/>
            <a:chExt cx="10093992" cy="2308324"/>
          </a:xfrm>
        </p:grpSpPr>
        <p:sp>
          <p:nvSpPr>
            <p:cNvPr id="10" name="Rectangle 3">
              <a:extLst>
                <a:ext uri="{FF2B5EF4-FFF2-40B4-BE49-F238E27FC236}">
                  <a16:creationId xmlns:a16="http://schemas.microsoft.com/office/drawing/2014/main" id="{3A5753C3-DCAD-43EA-A48D-592760F09A8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5360" y="3864914"/>
              <a:ext cx="10093992" cy="2308324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a =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100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 Compile error: variable a might already have been assigned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16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.println(a);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C3D64C90-E4FA-4C22-82BC-CAEA437F2C8E}"/>
                </a:ext>
              </a:extLst>
            </p:cNvPr>
            <p:cNvSpPr txBox="1"/>
            <p:nvPr/>
          </p:nvSpPr>
          <p:spPr>
            <a:xfrm>
              <a:off x="10268137" y="5803906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97386642"/>
      </p:ext>
    </p:extLst>
  </p:cSld>
  <p:clrMapOvr>
    <a:masterClrMapping/>
  </p:clrMapOvr>
  <p:transition spd="slow">
    <p:push dir="u"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B7D8D8-01F7-4241-9BEF-CF1B9E3A6A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常數命名規則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2284E13-2F79-424D-82CF-1BED08309C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 </a:t>
            </a:r>
            <a:r>
              <a:rPr lang="zh-TW" altLang="en-US"/>
              <a:t>中，常數命名規則基本上與變數命名規則一樣</a:t>
            </a:r>
            <a:endParaRPr lang="en-US" altLang="zh-TW"/>
          </a:p>
          <a:p>
            <a:r>
              <a:rPr lang="zh-TW" altLang="en-US"/>
              <a:t>但建議使用</a:t>
            </a:r>
            <a:endParaRPr lang="en-US" altLang="zh-TW"/>
          </a:p>
          <a:p>
            <a:r>
              <a:rPr lang="zh-TW" altLang="en-US"/>
              <a:t>蛇行命名法</a:t>
            </a:r>
            <a:r>
              <a:rPr lang="en-US" altLang="zh-TW"/>
              <a:t>(snake_case</a:t>
            </a:r>
            <a:r>
              <a:rPr lang="zh-TW" altLang="en-US"/>
              <a:t>、</a:t>
            </a:r>
            <a:r>
              <a:rPr lang="en-US" altLang="zh-TW"/>
              <a:t>lower_case_with_underscores)</a:t>
            </a:r>
          </a:p>
          <a:p>
            <a:r>
              <a:rPr lang="zh-TW" altLang="en-US"/>
              <a:t>的變種</a:t>
            </a:r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SCREAMING_SNAKE_CASE(UPPER_CASE_WITH_UNDERSCORES)</a:t>
            </a:r>
            <a:r>
              <a:rPr lang="zh-TW" altLang="en-US"/>
              <a:t>：</a:t>
            </a:r>
            <a:endParaRPr lang="en-US" altLang="zh-TW"/>
          </a:p>
          <a:p>
            <a:r>
              <a:rPr lang="zh-TW" altLang="en-US"/>
              <a:t>每個字母都大寫</a:t>
            </a:r>
            <a:endParaRPr lang="en-US" altLang="zh-TW"/>
          </a:p>
          <a:p>
            <a:r>
              <a:rPr lang="zh-TW" altLang="en-US"/>
              <a:t>且每個單字之間用下劃線連接</a:t>
            </a:r>
            <a:endParaRPr lang="en-US" altLang="zh-TW"/>
          </a:p>
          <a:p>
            <a:r>
              <a:rPr lang="zh-TW" altLang="en-US"/>
              <a:t>如：</a:t>
            </a:r>
            <a:r>
              <a:rPr lang="en-US" altLang="zh-TW"/>
              <a:t>PEN</a:t>
            </a:r>
            <a:r>
              <a:rPr lang="zh-TW" altLang="en-US"/>
              <a:t>、</a:t>
            </a:r>
            <a:r>
              <a:rPr lang="en-US" altLang="zh-TW"/>
              <a:t>APPLE_PEN</a:t>
            </a:r>
            <a:r>
              <a:rPr lang="zh-TW" altLang="en-US"/>
              <a:t>、</a:t>
            </a:r>
            <a:r>
              <a:rPr lang="en-US" altLang="zh-TW"/>
              <a:t>PEN_PINEAPPLE_APPLE_PEN</a:t>
            </a:r>
            <a:r>
              <a:rPr lang="zh-TW" altLang="en-US"/>
              <a:t>、</a:t>
            </a:r>
            <a:r>
              <a:rPr lang="en-US" altLang="zh-TW"/>
              <a:t>PI</a:t>
            </a:r>
          </a:p>
        </p:txBody>
      </p:sp>
    </p:spTree>
    <p:extLst>
      <p:ext uri="{BB962C8B-B14F-4D97-AF65-F5344CB8AC3E}">
        <p14:creationId xmlns:p14="http://schemas.microsoft.com/office/powerpoint/2010/main" val="4256001149"/>
      </p:ext>
    </p:extLst>
  </p:cSld>
  <p:clrMapOvr>
    <a:masterClrMapping/>
  </p:clrMapOvr>
  <p:transition spd="slow">
    <p:push dir="u"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C5F6E77-DF7F-479F-A54E-816DCC2F8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命名規則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90528CB-CFFA-42E5-A522-B0AA8E32971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10169"/>
          </a:xfrm>
        </p:spPr>
        <p:txBody>
          <a:bodyPr/>
          <a:lstStyle/>
          <a:p>
            <a:r>
              <a:rPr lang="zh-TW" altLang="en-US"/>
              <a:t>如果沒有遵守命名規則</a:t>
            </a:r>
            <a:r>
              <a:rPr lang="en-US" altLang="zh-TW"/>
              <a:t>...</a:t>
            </a:r>
            <a:endParaRPr lang="zh-TW" altLang="en-US"/>
          </a:p>
        </p:txBody>
      </p: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7336DCC8-631C-4A0A-9600-01163741FB2F}"/>
              </a:ext>
            </a:extLst>
          </p:cNvPr>
          <p:cNvSpPr txBox="1">
            <a:spLocks/>
          </p:cNvSpPr>
          <p:nvPr/>
        </p:nvSpPr>
        <p:spPr>
          <a:xfrm>
            <a:off x="838200" y="4184542"/>
            <a:ext cx="10515600" cy="51016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遵守命名規則後：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5A9764FA-7798-400A-AD07-657E1264DCB4}"/>
              </a:ext>
            </a:extLst>
          </p:cNvPr>
          <p:cNvGrpSpPr/>
          <p:nvPr/>
        </p:nvGrpSpPr>
        <p:grpSpPr>
          <a:xfrm>
            <a:off x="1782024" y="2452244"/>
            <a:ext cx="8627952" cy="1569660"/>
            <a:chOff x="838200" y="2452244"/>
            <a:chExt cx="8627952" cy="1569660"/>
          </a:xfrm>
        </p:grpSpPr>
        <p:sp>
          <p:nvSpPr>
            <p:cNvPr id="7" name="Rectangle 4">
              <a:extLst>
                <a:ext uri="{FF2B5EF4-FFF2-40B4-BE49-F238E27FC236}">
                  <a16:creationId xmlns:a16="http://schemas.microsoft.com/office/drawing/2014/main" id="{4056324B-E9BF-4C34-9E4E-C97837AA6C3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2452244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abcde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.println(abcde);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290BC837-46FD-44CB-9A36-9644480812BA}"/>
                </a:ext>
              </a:extLst>
            </p:cNvPr>
            <p:cNvSpPr txBox="1"/>
            <p:nvPr/>
          </p:nvSpPr>
          <p:spPr>
            <a:xfrm>
              <a:off x="8774937" y="365257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  <p:grpSp>
        <p:nvGrpSpPr>
          <p:cNvPr id="14" name="群組 13">
            <a:extLst>
              <a:ext uri="{FF2B5EF4-FFF2-40B4-BE49-F238E27FC236}">
                <a16:creationId xmlns:a16="http://schemas.microsoft.com/office/drawing/2014/main" id="{217D2C40-67B6-4ACA-9BE4-D2DBD8598777}"/>
              </a:ext>
            </a:extLst>
          </p:cNvPr>
          <p:cNvGrpSpPr/>
          <p:nvPr/>
        </p:nvGrpSpPr>
        <p:grpSpPr>
          <a:xfrm>
            <a:off x="1782024" y="4685728"/>
            <a:ext cx="8627952" cy="1569660"/>
            <a:chOff x="838201" y="4685728"/>
            <a:chExt cx="8627952" cy="1569660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D02E8CF1-A1D1-4C9E-A5A2-647B82F8F805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1" y="4685728"/>
              <a:ext cx="8627952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double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PI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3.14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_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159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final 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ninetyNine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99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.println(PI);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.println(ninetyNine);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2" name="文字方塊 11">
              <a:extLst>
                <a:ext uri="{FF2B5EF4-FFF2-40B4-BE49-F238E27FC236}">
                  <a16:creationId xmlns:a16="http://schemas.microsoft.com/office/drawing/2014/main" id="{C5143131-008C-4414-9687-0E0B6333F507}"/>
                </a:ext>
              </a:extLst>
            </p:cNvPr>
            <p:cNvSpPr txBox="1"/>
            <p:nvPr/>
          </p:nvSpPr>
          <p:spPr>
            <a:xfrm>
              <a:off x="8774937" y="5870652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2"/>
                  </a:solidFill>
                </a:rPr>
                <a:t>java</a:t>
              </a:r>
              <a:endParaRPr lang="zh-TW" altLang="en-US">
                <a:solidFill>
                  <a:schemeClr val="accent2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964283516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917F288-1D1B-4E74-87AF-FAC296701A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60"/>
            <a:ext cx="10515600" cy="1325563"/>
          </a:xfrm>
        </p:spPr>
        <p:txBody>
          <a:bodyPr/>
          <a:lstStyle/>
          <a:p>
            <a:r>
              <a:rPr lang="zh-TW" altLang="en-US"/>
              <a:t>運算</a:t>
            </a:r>
            <a:r>
              <a:rPr lang="en-US" altLang="zh-TW"/>
              <a:t>(Operation)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CC1E79-5DAC-48AA-8DEB-836EC0FD4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7660"/>
            <a:ext cx="9446537" cy="2034573"/>
          </a:xfrm>
        </p:spPr>
        <p:txBody>
          <a:bodyPr>
            <a:normAutofit/>
          </a:bodyPr>
          <a:lstStyle/>
          <a:p>
            <a:r>
              <a:rPr lang="zh-TW" altLang="en-US"/>
              <a:t>只有基本型別可以進行運算</a:t>
            </a:r>
            <a:endParaRPr lang="en-US" altLang="zh-TW"/>
          </a:p>
          <a:p>
            <a:r>
              <a:rPr lang="zh-TW" altLang="en-US"/>
              <a:t>每個運算都由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en-US" altLang="zh-TW">
                <a:solidFill>
                  <a:srgbClr val="29A5B1"/>
                </a:solidFill>
              </a:rPr>
              <a:t>(operand)</a:t>
            </a:r>
            <a:r>
              <a:rPr lang="zh-TW" altLang="en-US"/>
              <a:t>及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en-US" altLang="zh-TW">
                <a:solidFill>
                  <a:srgbClr val="FFC000"/>
                </a:solidFill>
              </a:rPr>
              <a:t>(operator)</a:t>
            </a:r>
            <a:r>
              <a:rPr lang="zh-TW" altLang="en-US"/>
              <a:t>組成</a:t>
            </a:r>
            <a:endParaRPr lang="en-US" altLang="zh-TW"/>
          </a:p>
          <a:p>
            <a:r>
              <a:rPr lang="zh-TW" altLang="en-US"/>
              <a:t>且每個運算都會返回一個值</a:t>
            </a:r>
            <a:r>
              <a:rPr lang="en-US" altLang="zh-TW"/>
              <a:t>(</a:t>
            </a:r>
            <a:r>
              <a:rPr lang="zh-TW" altLang="en-US"/>
              <a:t>結果，</a:t>
            </a:r>
            <a:r>
              <a:rPr lang="en-US" altLang="zh-TW"/>
              <a:t>result)</a:t>
            </a:r>
          </a:p>
          <a:p>
            <a:r>
              <a:rPr lang="zh-TW" altLang="en-US"/>
              <a:t>以加法運算為例：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7" name="群組 6">
            <a:extLst>
              <a:ext uri="{FF2B5EF4-FFF2-40B4-BE49-F238E27FC236}">
                <a16:creationId xmlns:a16="http://schemas.microsoft.com/office/drawing/2014/main" id="{3379D54F-014B-44BA-85F4-2282B798DB11}"/>
              </a:ext>
            </a:extLst>
          </p:cNvPr>
          <p:cNvGrpSpPr/>
          <p:nvPr/>
        </p:nvGrpSpPr>
        <p:grpSpPr>
          <a:xfrm>
            <a:off x="838199" y="3062750"/>
            <a:ext cx="9446537" cy="461665"/>
            <a:chOff x="838200" y="3325906"/>
            <a:chExt cx="9446537" cy="461665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09595486-6834-4C6A-B1D1-DB2FC3DAF23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38200" y="3325906"/>
              <a:ext cx="9446537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6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+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cs typeface="JetBrains Mono" panose="02000009000000000000" pitchFamily="49" charset="0"/>
                </a:rPr>
                <a:t>8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360C86AF-7795-40A0-98BB-469B5F758F08}"/>
                </a:ext>
              </a:extLst>
            </p:cNvPr>
            <p:cNvSpPr txBox="1"/>
            <p:nvPr/>
          </p:nvSpPr>
          <p:spPr>
            <a:xfrm>
              <a:off x="9593522" y="34182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6" name="內容版面配置區 2">
            <a:extLst>
              <a:ext uri="{FF2B5EF4-FFF2-40B4-BE49-F238E27FC236}">
                <a16:creationId xmlns:a16="http://schemas.microsoft.com/office/drawing/2014/main" id="{1FB4B79E-E220-48CF-88D9-84C61A54B6D7}"/>
              </a:ext>
            </a:extLst>
          </p:cNvPr>
          <p:cNvSpPr txBox="1">
            <a:spLocks/>
          </p:cNvSpPr>
          <p:nvPr/>
        </p:nvSpPr>
        <p:spPr>
          <a:xfrm>
            <a:off x="838200" y="3524415"/>
            <a:ext cx="9354670" cy="309320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其中 </a:t>
            </a:r>
            <a:r>
              <a:rPr lang="en-US" altLang="zh-TW">
                <a:solidFill>
                  <a:srgbClr val="29A5B1"/>
                </a:solidFill>
              </a:rPr>
              <a:t>6</a:t>
            </a:r>
            <a:r>
              <a:rPr lang="zh-TW" altLang="en-US"/>
              <a:t> 和 </a:t>
            </a:r>
            <a:r>
              <a:rPr lang="en-US" altLang="zh-TW">
                <a:solidFill>
                  <a:srgbClr val="29A5B1"/>
                </a:solidFill>
              </a:rPr>
              <a:t>8</a:t>
            </a:r>
            <a:r>
              <a:rPr lang="zh-TW" altLang="en-US"/>
              <a:t> 為</a:t>
            </a:r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，為參與運算的值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+</a:t>
            </a:r>
            <a:r>
              <a:rPr lang="en-US" altLang="zh-TW"/>
              <a:t>" </a:t>
            </a:r>
            <a:r>
              <a:rPr lang="zh-TW" altLang="en-US"/>
              <a:t>為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，表示運算的類型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和</a:t>
            </a:r>
            <a:r>
              <a:rPr lang="zh-TW" altLang="en-US">
                <a:solidFill>
                  <a:srgbClr val="FFC000"/>
                </a:solidFill>
              </a:rPr>
              <a:t>運算子</a:t>
            </a:r>
            <a:r>
              <a:rPr lang="zh-TW" altLang="en-US"/>
              <a:t>中間的空格可省略，但不省略較易閱讀</a:t>
            </a:r>
            <a:endParaRPr lang="en-US" altLang="zh-TW"/>
          </a:p>
          <a:p>
            <a:r>
              <a:rPr lang="zh-TW" altLang="en-US">
                <a:solidFill>
                  <a:srgbClr val="29A5B1"/>
                </a:solidFill>
              </a:rPr>
              <a:t>運算元</a:t>
            </a:r>
            <a:r>
              <a:rPr lang="zh-TW" altLang="en-US"/>
              <a:t>的數量及型別，視運算的類型而定</a:t>
            </a:r>
            <a:endParaRPr lang="en-US" altLang="zh-TW"/>
          </a:p>
          <a:p>
            <a:r>
              <a:rPr lang="zh-TW" altLang="en-US"/>
              <a:t>返回結果的型別，視運算的類型和</a:t>
            </a:r>
            <a:r>
              <a:rPr lang="zh-TW" altLang="en-US">
                <a:solidFill>
                  <a:srgbClr val="FFC000"/>
                </a:solidFill>
              </a:rPr>
              <a:t>運算元</a:t>
            </a:r>
            <a:r>
              <a:rPr lang="zh-TW" altLang="en-US"/>
              <a:t>的型別而定</a:t>
            </a:r>
            <a:endParaRPr lang="en-US" altLang="zh-TW"/>
          </a:p>
          <a:p>
            <a:r>
              <a:rPr lang="zh-TW" altLang="en-US"/>
              <a:t>如果在程式碼中碰到運算，會先把運算完成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4240085792"/>
      </p:ext>
    </p:extLst>
  </p:cSld>
  <p:clrMapOvr>
    <a:masterClrMapping/>
  </p:clrMapOvr>
  <p:transition spd="slow">
    <p:push dir="u"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A4B15C-234B-4CF8-904F-AF7782D4A6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17990"/>
            <a:ext cx="10515600" cy="1325563"/>
          </a:xfrm>
        </p:spPr>
        <p:txBody>
          <a:bodyPr/>
          <a:lstStyle/>
          <a:p>
            <a:r>
              <a:rPr lang="zh-TW" altLang="en-US"/>
              <a:t>數學運算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5FCC95D-329D-4D0C-B4FA-4FC920BD6E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42238"/>
            <a:ext cx="10515600" cy="1541683"/>
          </a:xfrm>
        </p:spPr>
        <p:txBody>
          <a:bodyPr>
            <a:normAutofit/>
          </a:bodyPr>
          <a:lstStyle/>
          <a:p>
            <a:r>
              <a:rPr lang="zh-TW" altLang="en-US"/>
              <a:t>顯然的，數學運算只有數字才能用</a:t>
            </a:r>
            <a:r>
              <a:rPr lang="en-US" altLang="zh-TW"/>
              <a:t>(</a:t>
            </a:r>
            <a:r>
              <a:rPr lang="zh-TW" altLang="en-US"/>
              <a:t>含 </a:t>
            </a:r>
            <a:r>
              <a:rPr lang="en-US" altLang="zh-TW"/>
              <a:t>char)</a:t>
            </a:r>
          </a:p>
          <a:p>
            <a:r>
              <a:rPr lang="zh-TW" altLang="en-US"/>
              <a:t>而進行數學運算時，型別比較小的運算子會提升成型別較大的</a:t>
            </a:r>
            <a:endParaRPr lang="en-US" altLang="zh-TW"/>
          </a:p>
          <a:p>
            <a:r>
              <a:rPr lang="zh-TW" altLang="en-US"/>
              <a:t>而且 </a:t>
            </a:r>
            <a:r>
              <a:rPr lang="en-US" altLang="zh-TW"/>
              <a:t>byte</a:t>
            </a:r>
            <a:r>
              <a:rPr lang="zh-TW" altLang="en-US"/>
              <a:t>、</a:t>
            </a:r>
            <a:r>
              <a:rPr lang="en-US" altLang="zh-TW"/>
              <a:t>short</a:t>
            </a:r>
            <a:r>
              <a:rPr lang="zh-TW" altLang="en-US"/>
              <a:t>、</a:t>
            </a:r>
            <a:r>
              <a:rPr lang="en-US" altLang="zh-TW"/>
              <a:t>char</a:t>
            </a:r>
            <a:r>
              <a:rPr lang="zh-TW" altLang="en-US"/>
              <a:t> 會提升成 </a:t>
            </a:r>
            <a:r>
              <a:rPr lang="en-US" altLang="zh-TW"/>
              <a:t>int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8B675156-EB4D-4268-8DD2-CDB4073EB570}"/>
              </a:ext>
            </a:extLst>
          </p:cNvPr>
          <p:cNvGrpSpPr/>
          <p:nvPr/>
        </p:nvGrpSpPr>
        <p:grpSpPr>
          <a:xfrm>
            <a:off x="1175221" y="3090491"/>
            <a:ext cx="9841557" cy="3033733"/>
            <a:chOff x="1175221" y="3090491"/>
            <a:chExt cx="9841557" cy="3033733"/>
          </a:xfrm>
        </p:grpSpPr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A16F9E11-C7E9-4D56-BFEC-0EFDD491249E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14821" y="4562633"/>
              <a:ext cx="0" cy="447520"/>
            </a:xfrm>
            <a:prstGeom prst="line">
              <a:avLst/>
            </a:prstGeom>
            <a:ln w="3810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3" name="群組 62">
              <a:extLst>
                <a:ext uri="{FF2B5EF4-FFF2-40B4-BE49-F238E27FC236}">
                  <a16:creationId xmlns:a16="http://schemas.microsoft.com/office/drawing/2014/main" id="{EEA389B4-1BFF-4E9D-AFD2-A82FF1F15335}"/>
                </a:ext>
              </a:extLst>
            </p:cNvPr>
            <p:cNvGrpSpPr/>
            <p:nvPr/>
          </p:nvGrpSpPr>
          <p:grpSpPr>
            <a:xfrm>
              <a:off x="1175221" y="3090491"/>
              <a:ext cx="9841557" cy="3033733"/>
              <a:chOff x="1175221" y="3090491"/>
              <a:chExt cx="9841557" cy="3033733"/>
            </a:xfrm>
          </p:grpSpPr>
          <p:grpSp>
            <p:nvGrpSpPr>
              <p:cNvPr id="57" name="群組 56">
                <a:extLst>
                  <a:ext uri="{FF2B5EF4-FFF2-40B4-BE49-F238E27FC236}">
                    <a16:creationId xmlns:a16="http://schemas.microsoft.com/office/drawing/2014/main" id="{5A1967C6-91AB-4AD3-AA88-1F2B654B5A99}"/>
                  </a:ext>
                </a:extLst>
              </p:cNvPr>
              <p:cNvGrpSpPr/>
              <p:nvPr/>
            </p:nvGrpSpPr>
            <p:grpSpPr>
              <a:xfrm>
                <a:off x="1175222" y="3929079"/>
                <a:ext cx="9841556" cy="1352542"/>
                <a:chOff x="1175222" y="2828041"/>
                <a:chExt cx="9841556" cy="1352542"/>
              </a:xfrm>
            </p:grpSpPr>
            <p:sp>
              <p:nvSpPr>
                <p:cNvPr id="4" name="矩形: 圓角 3">
                  <a:extLst>
                    <a:ext uri="{FF2B5EF4-FFF2-40B4-BE49-F238E27FC236}">
                      <a16:creationId xmlns:a16="http://schemas.microsoft.com/office/drawing/2014/main" id="{9953C069-FFEF-40B3-93A9-36DD49012D24}"/>
                    </a:ext>
                  </a:extLst>
                </p:cNvPr>
                <p:cNvSpPr/>
                <p:nvPr/>
              </p:nvSpPr>
              <p:spPr>
                <a:xfrm>
                  <a:off x="1175222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byte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49" name="矩形: 圓角 48">
                  <a:extLst>
                    <a:ext uri="{FF2B5EF4-FFF2-40B4-BE49-F238E27FC236}">
                      <a16:creationId xmlns:a16="http://schemas.microsoft.com/office/drawing/2014/main" id="{2074B097-690C-4A88-A101-15E2AB26B8F4}"/>
                    </a:ext>
                  </a:extLst>
                </p:cNvPr>
                <p:cNvSpPr/>
                <p:nvPr/>
              </p:nvSpPr>
              <p:spPr>
                <a:xfrm>
                  <a:off x="2881468" y="2828041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short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" name="直線接點 7">
                  <a:extLst>
                    <a:ext uri="{FF2B5EF4-FFF2-40B4-BE49-F238E27FC236}">
                      <a16:creationId xmlns:a16="http://schemas.microsoft.com/office/drawing/2014/main" id="{DC7BC17A-3C64-47EE-AB22-BF30A35BB03E}"/>
                    </a:ext>
                  </a:extLst>
                </p:cNvPr>
                <p:cNvCxnSpPr>
                  <a:cxnSpLocks/>
                  <a:stCxn id="4" idx="3"/>
                  <a:endCxn id="49" idx="1"/>
                </p:cNvCxnSpPr>
                <p:nvPr/>
              </p:nvCxnSpPr>
              <p:spPr>
                <a:xfrm>
                  <a:off x="2485548" y="3099509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0" name="矩形: 圓角 59">
                  <a:extLst>
                    <a:ext uri="{FF2B5EF4-FFF2-40B4-BE49-F238E27FC236}">
                      <a16:creationId xmlns:a16="http://schemas.microsoft.com/office/drawing/2014/main" id="{0E3E3DDB-946F-4D35-AF64-CB8F38101B52}"/>
                    </a:ext>
                  </a:extLst>
                </p:cNvPr>
                <p:cNvSpPr/>
                <p:nvPr/>
              </p:nvSpPr>
              <p:spPr>
                <a:xfrm>
                  <a:off x="2881468" y="363764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char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61" name="直線接點 60">
                  <a:extLst>
                    <a:ext uri="{FF2B5EF4-FFF2-40B4-BE49-F238E27FC236}">
                      <a16:creationId xmlns:a16="http://schemas.microsoft.com/office/drawing/2014/main" id="{67BCC2F1-B799-4FB2-8A88-C4CED72A8E64}"/>
                    </a:ext>
                  </a:extLst>
                </p:cNvPr>
                <p:cNvCxnSpPr>
                  <a:cxnSpLocks/>
                  <a:stCxn id="49" idx="3"/>
                  <a:endCxn id="67" idx="1"/>
                </p:cNvCxnSpPr>
                <p:nvPr/>
              </p:nvCxnSpPr>
              <p:spPr>
                <a:xfrm>
                  <a:off x="4191794" y="3099509"/>
                  <a:ext cx="395920" cy="362086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直線接點 63">
                  <a:extLst>
                    <a:ext uri="{FF2B5EF4-FFF2-40B4-BE49-F238E27FC236}">
                      <a16:creationId xmlns:a16="http://schemas.microsoft.com/office/drawing/2014/main" id="{8D6B3ADD-07D4-422A-AA8B-7E80F3107A09}"/>
                    </a:ext>
                  </a:extLst>
                </p:cNvPr>
                <p:cNvCxnSpPr>
                  <a:cxnSpLocks/>
                  <a:stCxn id="60" idx="3"/>
                  <a:endCxn id="67" idx="1"/>
                </p:cNvCxnSpPr>
                <p:nvPr/>
              </p:nvCxnSpPr>
              <p:spPr>
                <a:xfrm flipV="1">
                  <a:off x="4191794" y="3461595"/>
                  <a:ext cx="395920" cy="44752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67" name="矩形: 圓角 66">
                  <a:extLst>
                    <a:ext uri="{FF2B5EF4-FFF2-40B4-BE49-F238E27FC236}">
                      <a16:creationId xmlns:a16="http://schemas.microsoft.com/office/drawing/2014/main" id="{EF34CA9B-31FA-46AF-9042-0E8E804C6242}"/>
                    </a:ext>
                  </a:extLst>
                </p:cNvPr>
                <p:cNvSpPr/>
                <p:nvPr/>
              </p:nvSpPr>
              <p:spPr>
                <a:xfrm>
                  <a:off x="4587714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int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sp>
              <p:nvSpPr>
                <p:cNvPr id="73" name="矩形: 圓角 72">
                  <a:extLst>
                    <a:ext uri="{FF2B5EF4-FFF2-40B4-BE49-F238E27FC236}">
                      <a16:creationId xmlns:a16="http://schemas.microsoft.com/office/drawing/2014/main" id="{D8BD5E4B-BADB-49E2-8213-2E4AECCD1AE8}"/>
                    </a:ext>
                  </a:extLst>
                </p:cNvPr>
                <p:cNvSpPr/>
                <p:nvPr/>
              </p:nvSpPr>
              <p:spPr>
                <a:xfrm>
                  <a:off x="6293960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long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76" name="直線接點 75">
                  <a:extLst>
                    <a:ext uri="{FF2B5EF4-FFF2-40B4-BE49-F238E27FC236}">
                      <a16:creationId xmlns:a16="http://schemas.microsoft.com/office/drawing/2014/main" id="{F6A838C6-09C6-4BE4-945B-6E380DB5AE43}"/>
                    </a:ext>
                  </a:extLst>
                </p:cNvPr>
                <p:cNvCxnSpPr>
                  <a:cxnSpLocks/>
                  <a:stCxn id="67" idx="3"/>
                  <a:endCxn id="73" idx="1"/>
                </p:cNvCxnSpPr>
                <p:nvPr/>
              </p:nvCxnSpPr>
              <p:spPr>
                <a:xfrm>
                  <a:off x="5898040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1" name="矩形: 圓角 80">
                  <a:extLst>
                    <a:ext uri="{FF2B5EF4-FFF2-40B4-BE49-F238E27FC236}">
                      <a16:creationId xmlns:a16="http://schemas.microsoft.com/office/drawing/2014/main" id="{370C8ED4-9546-4767-9FC8-CE919CB0167D}"/>
                    </a:ext>
                  </a:extLst>
                </p:cNvPr>
                <p:cNvSpPr/>
                <p:nvPr/>
              </p:nvSpPr>
              <p:spPr>
                <a:xfrm>
                  <a:off x="8000206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float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2" name="直線接點 81">
                  <a:extLst>
                    <a:ext uri="{FF2B5EF4-FFF2-40B4-BE49-F238E27FC236}">
                      <a16:creationId xmlns:a16="http://schemas.microsoft.com/office/drawing/2014/main" id="{17B3C89A-908E-41D2-BD8D-594DB3404499}"/>
                    </a:ext>
                  </a:extLst>
                </p:cNvPr>
                <p:cNvCxnSpPr>
                  <a:cxnSpLocks/>
                  <a:stCxn id="73" idx="3"/>
                  <a:endCxn id="81" idx="1"/>
                </p:cNvCxnSpPr>
                <p:nvPr/>
              </p:nvCxnSpPr>
              <p:spPr>
                <a:xfrm>
                  <a:off x="7604286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86" name="矩形: 圓角 85">
                  <a:extLst>
                    <a:ext uri="{FF2B5EF4-FFF2-40B4-BE49-F238E27FC236}">
                      <a16:creationId xmlns:a16="http://schemas.microsoft.com/office/drawing/2014/main" id="{BD236C40-E24C-4590-8405-20182CDE8708}"/>
                    </a:ext>
                  </a:extLst>
                </p:cNvPr>
                <p:cNvSpPr/>
                <p:nvPr/>
              </p:nvSpPr>
              <p:spPr>
                <a:xfrm>
                  <a:off x="9706452" y="3190127"/>
                  <a:ext cx="1310326" cy="542936"/>
                </a:xfrm>
                <a:prstGeom prst="roundRect">
                  <a:avLst/>
                </a:prstGeom>
                <a:solidFill>
                  <a:srgbClr val="FFCC66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TW" sz="2400">
                      <a:solidFill>
                        <a:schemeClr val="bg2"/>
                      </a:solidFill>
                    </a:rPr>
                    <a:t>double</a:t>
                  </a:r>
                  <a:endParaRPr lang="zh-TW" altLang="en-US" sz="2400">
                    <a:solidFill>
                      <a:schemeClr val="bg2"/>
                    </a:solidFill>
                  </a:endParaRPr>
                </a:p>
              </p:txBody>
            </p:sp>
            <p:cxnSp>
              <p:nvCxnSpPr>
                <p:cNvPr id="87" name="直線接點 86">
                  <a:extLst>
                    <a:ext uri="{FF2B5EF4-FFF2-40B4-BE49-F238E27FC236}">
                      <a16:creationId xmlns:a16="http://schemas.microsoft.com/office/drawing/2014/main" id="{28C154DE-9E6A-47F8-B291-68EF1FCF5BCC}"/>
                    </a:ext>
                  </a:extLst>
                </p:cNvPr>
                <p:cNvCxnSpPr>
                  <a:cxnSpLocks/>
                  <a:stCxn id="81" idx="3"/>
                  <a:endCxn id="86" idx="1"/>
                </p:cNvCxnSpPr>
                <p:nvPr/>
              </p:nvCxnSpPr>
              <p:spPr>
                <a:xfrm>
                  <a:off x="9310532" y="3461595"/>
                  <a:ext cx="395920" cy="0"/>
                </a:xfrm>
                <a:prstGeom prst="line">
                  <a:avLst/>
                </a:prstGeom>
                <a:ln w="38100">
                  <a:solidFill>
                    <a:srgbClr val="FFC0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04" name="箭號: 向右 103">
                <a:extLst>
                  <a:ext uri="{FF2B5EF4-FFF2-40B4-BE49-F238E27FC236}">
                    <a16:creationId xmlns:a16="http://schemas.microsoft.com/office/drawing/2014/main" id="{22806579-AB4D-48D1-AF62-E9A0D7490D75}"/>
                  </a:ext>
                </a:extLst>
              </p:cNvPr>
              <p:cNvSpPr/>
              <p:nvPr/>
            </p:nvSpPr>
            <p:spPr>
              <a:xfrm>
                <a:off x="1175221" y="3538797"/>
                <a:ext cx="9841554" cy="256386"/>
              </a:xfrm>
              <a:prstGeom prst="rightArrow">
                <a:avLst/>
              </a:prstGeom>
              <a:solidFill>
                <a:srgbClr val="92D05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05" name="群組 104">
                <a:extLst>
                  <a:ext uri="{FF2B5EF4-FFF2-40B4-BE49-F238E27FC236}">
                    <a16:creationId xmlns:a16="http://schemas.microsoft.com/office/drawing/2014/main" id="{32FB44FF-0A98-418B-A0BD-01521FBA89C4}"/>
                  </a:ext>
                </a:extLst>
              </p:cNvPr>
              <p:cNvGrpSpPr/>
              <p:nvPr/>
            </p:nvGrpSpPr>
            <p:grpSpPr>
              <a:xfrm>
                <a:off x="1175222" y="3090491"/>
                <a:ext cx="6130552" cy="461665"/>
                <a:chOff x="1448000" y="1875899"/>
                <a:chExt cx="4944614" cy="461665"/>
              </a:xfrm>
            </p:grpSpPr>
            <p:sp>
              <p:nvSpPr>
                <p:cNvPr id="106" name="文字方塊 105">
                  <a:extLst>
                    <a:ext uri="{FF2B5EF4-FFF2-40B4-BE49-F238E27FC236}">
                      <a16:creationId xmlns:a16="http://schemas.microsoft.com/office/drawing/2014/main" id="{6B539E8E-EE20-49C6-AC70-FB10F6D2A474}"/>
                    </a:ext>
                  </a:extLst>
                </p:cNvPr>
                <p:cNvSpPr txBox="1"/>
                <p:nvPr/>
              </p:nvSpPr>
              <p:spPr>
                <a:xfrm>
                  <a:off x="4441119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提升</a:t>
                  </a:r>
                  <a:r>
                    <a:rPr lang="en-US" altLang="zh-TW" sz="2400"/>
                    <a:t>(Promote)</a:t>
                  </a:r>
                  <a:endParaRPr lang="zh-TW" altLang="en-US" sz="2400"/>
                </a:p>
              </p:txBody>
            </p:sp>
            <p:sp>
              <p:nvSpPr>
                <p:cNvPr id="107" name="矩形: 圓角 106">
                  <a:extLst>
                    <a:ext uri="{FF2B5EF4-FFF2-40B4-BE49-F238E27FC236}">
                      <a16:creationId xmlns:a16="http://schemas.microsoft.com/office/drawing/2014/main" id="{CD8A1F1E-D6CC-46F9-91E3-186F1AC6D9E5}"/>
                    </a:ext>
                  </a:extLst>
                </p:cNvPr>
                <p:cNvSpPr/>
                <p:nvPr/>
              </p:nvSpPr>
              <p:spPr>
                <a:xfrm>
                  <a:off x="4441120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4" name="文字方塊 33">
                  <a:extLst>
                    <a:ext uri="{FF2B5EF4-FFF2-40B4-BE49-F238E27FC236}">
                      <a16:creationId xmlns:a16="http://schemas.microsoft.com/office/drawing/2014/main" id="{3CF5A320-66A1-49C8-89FF-50555A628D0E}"/>
                    </a:ext>
                  </a:extLst>
                </p:cNvPr>
                <p:cNvSpPr txBox="1"/>
                <p:nvPr/>
              </p:nvSpPr>
              <p:spPr>
                <a:xfrm>
                  <a:off x="1448000" y="1875899"/>
                  <a:ext cx="1951494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儲存範圍被包含</a:t>
                  </a:r>
                </a:p>
              </p:txBody>
            </p:sp>
            <p:sp>
              <p:nvSpPr>
                <p:cNvPr id="35" name="矩形: 圓角 34">
                  <a:extLst>
                    <a:ext uri="{FF2B5EF4-FFF2-40B4-BE49-F238E27FC236}">
                      <a16:creationId xmlns:a16="http://schemas.microsoft.com/office/drawing/2014/main" id="{4AC14EBC-91D8-4D4F-8DE4-4823D07560C0}"/>
                    </a:ext>
                  </a:extLst>
                </p:cNvPr>
                <p:cNvSpPr/>
                <p:nvPr/>
              </p:nvSpPr>
              <p:spPr>
                <a:xfrm>
                  <a:off x="1448001" y="1923035"/>
                  <a:ext cx="1951494" cy="375588"/>
                </a:xfrm>
                <a:prstGeom prst="roundRect">
                  <a:avLst/>
                </a:prstGeom>
                <a:noFill/>
                <a:ln w="38100">
                  <a:solidFill>
                    <a:srgbClr val="92D05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09" name="箭號: 向右 108">
                <a:extLst>
                  <a:ext uri="{FF2B5EF4-FFF2-40B4-BE49-F238E27FC236}">
                    <a16:creationId xmlns:a16="http://schemas.microsoft.com/office/drawing/2014/main" id="{0B021F1E-016E-4121-AB5F-8314909F7E9C}"/>
                  </a:ext>
                </a:extLst>
              </p:cNvPr>
              <p:cNvSpPr/>
              <p:nvPr/>
            </p:nvSpPr>
            <p:spPr>
              <a:xfrm flipH="1">
                <a:off x="1175221" y="5417173"/>
                <a:ext cx="9841555" cy="256386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  <p:grpSp>
            <p:nvGrpSpPr>
              <p:cNvPr id="110" name="群組 109">
                <a:extLst>
                  <a:ext uri="{FF2B5EF4-FFF2-40B4-BE49-F238E27FC236}">
                    <a16:creationId xmlns:a16="http://schemas.microsoft.com/office/drawing/2014/main" id="{E5F2729B-D0A2-41A1-941D-17FCB2C11A61}"/>
                  </a:ext>
                </a:extLst>
              </p:cNvPr>
              <p:cNvGrpSpPr/>
              <p:nvPr/>
            </p:nvGrpSpPr>
            <p:grpSpPr>
              <a:xfrm>
                <a:off x="5197307" y="5662559"/>
                <a:ext cx="5819468" cy="461665"/>
                <a:chOff x="3991305" y="6434692"/>
                <a:chExt cx="5144229" cy="461665"/>
              </a:xfrm>
            </p:grpSpPr>
            <p:sp>
              <p:nvSpPr>
                <p:cNvPr id="111" name="文字方塊 110">
                  <a:extLst>
                    <a:ext uri="{FF2B5EF4-FFF2-40B4-BE49-F238E27FC236}">
                      <a16:creationId xmlns:a16="http://schemas.microsoft.com/office/drawing/2014/main" id="{E8EB1A6B-C172-42E2-B2F7-B4D823A2233D}"/>
                    </a:ext>
                  </a:extLst>
                </p:cNvPr>
                <p:cNvSpPr txBox="1"/>
                <p:nvPr/>
              </p:nvSpPr>
              <p:spPr>
                <a:xfrm>
                  <a:off x="3991305" y="6434692"/>
                  <a:ext cx="1588830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轉換</a:t>
                  </a:r>
                  <a:r>
                    <a:rPr lang="en-US" altLang="zh-TW" sz="2400"/>
                    <a:t>(Cast)</a:t>
                  </a:r>
                  <a:endParaRPr lang="zh-TW" altLang="en-US" sz="2400"/>
                </a:p>
              </p:txBody>
            </p:sp>
            <p:sp>
              <p:nvSpPr>
                <p:cNvPr id="112" name="矩形: 圓角 111">
                  <a:extLst>
                    <a:ext uri="{FF2B5EF4-FFF2-40B4-BE49-F238E27FC236}">
                      <a16:creationId xmlns:a16="http://schemas.microsoft.com/office/drawing/2014/main" id="{A95F3F4C-0EB6-4B17-8893-FDA833FEE8AC}"/>
                    </a:ext>
                  </a:extLst>
                </p:cNvPr>
                <p:cNvSpPr/>
                <p:nvPr/>
              </p:nvSpPr>
              <p:spPr>
                <a:xfrm>
                  <a:off x="3992337" y="6481827"/>
                  <a:ext cx="1587798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  <p:sp>
              <p:nvSpPr>
                <p:cNvPr id="32" name="文字方塊 31">
                  <a:extLst>
                    <a:ext uri="{FF2B5EF4-FFF2-40B4-BE49-F238E27FC236}">
                      <a16:creationId xmlns:a16="http://schemas.microsoft.com/office/drawing/2014/main" id="{7AA1124F-0BFB-43A7-BE4E-89606FC8ABB0}"/>
                    </a:ext>
                  </a:extLst>
                </p:cNvPr>
                <p:cNvSpPr txBox="1"/>
                <p:nvPr/>
              </p:nvSpPr>
              <p:spPr>
                <a:xfrm>
                  <a:off x="7328892" y="6434692"/>
                  <a:ext cx="1806642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zh-TW" altLang="en-US" sz="2400"/>
                    <a:t>儲存範圍包含</a:t>
                  </a:r>
                </a:p>
              </p:txBody>
            </p:sp>
            <p:sp>
              <p:nvSpPr>
                <p:cNvPr id="33" name="矩形: 圓角 32">
                  <a:extLst>
                    <a:ext uri="{FF2B5EF4-FFF2-40B4-BE49-F238E27FC236}">
                      <a16:creationId xmlns:a16="http://schemas.microsoft.com/office/drawing/2014/main" id="{8742897C-A40C-4DAE-A613-40A8C5F970F5}"/>
                    </a:ext>
                  </a:extLst>
                </p:cNvPr>
                <p:cNvSpPr/>
                <p:nvPr/>
              </p:nvSpPr>
              <p:spPr>
                <a:xfrm>
                  <a:off x="7330065" y="6481827"/>
                  <a:ext cx="1805469" cy="369332"/>
                </a:xfrm>
                <a:prstGeom prst="roundRect">
                  <a:avLst/>
                </a:prstGeom>
                <a:noFill/>
                <a:ln w="38100">
                  <a:solidFill>
                    <a:srgbClr val="00B0F0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endParaRPr lang="zh-TW" altLang="en-US" sz="2400"/>
                </a:p>
              </p:txBody>
            </p:sp>
          </p:grpSp>
          <p:sp>
            <p:nvSpPr>
              <p:cNvPr id="122" name="箭號: 向右 121">
                <a:extLst>
                  <a:ext uri="{FF2B5EF4-FFF2-40B4-BE49-F238E27FC236}">
                    <a16:creationId xmlns:a16="http://schemas.microsoft.com/office/drawing/2014/main" id="{126C6D6E-B959-4FE3-90F2-EF35C6C2466D}"/>
                  </a:ext>
                </a:extLst>
              </p:cNvPr>
              <p:cNvSpPr/>
              <p:nvPr/>
            </p:nvSpPr>
            <p:spPr>
              <a:xfrm flipH="1">
                <a:off x="7456601" y="4948136"/>
                <a:ext cx="641024" cy="183684"/>
              </a:xfrm>
              <a:prstGeom prst="rightArrow">
                <a:avLst/>
              </a:prstGeom>
              <a:solidFill>
                <a:srgbClr val="00B0F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zh-TW" altLang="en-US"/>
              </a:p>
            </p:txBody>
          </p:sp>
        </p:grpSp>
        <p:grpSp>
          <p:nvGrpSpPr>
            <p:cNvPr id="69" name="群組 68">
              <a:extLst>
                <a:ext uri="{FF2B5EF4-FFF2-40B4-BE49-F238E27FC236}">
                  <a16:creationId xmlns:a16="http://schemas.microsoft.com/office/drawing/2014/main" id="{B756AE22-EF92-410A-A0F9-AE3782A063BF}"/>
                </a:ext>
              </a:extLst>
            </p:cNvPr>
            <p:cNvGrpSpPr/>
            <p:nvPr/>
          </p:nvGrpSpPr>
          <p:grpSpPr>
            <a:xfrm>
              <a:off x="7106643" y="5124044"/>
              <a:ext cx="1415188" cy="338554"/>
              <a:chOff x="7077082" y="5142898"/>
              <a:chExt cx="1474310" cy="338554"/>
            </a:xfrm>
          </p:grpSpPr>
          <p:sp>
            <p:nvSpPr>
              <p:cNvPr id="123" name="文字方塊 122">
                <a:extLst>
                  <a:ext uri="{FF2B5EF4-FFF2-40B4-BE49-F238E27FC236}">
                    <a16:creationId xmlns:a16="http://schemas.microsoft.com/office/drawing/2014/main" id="{A0158E38-AA38-4BEA-AC81-C0EAAA6F67E5}"/>
                  </a:ext>
                </a:extLst>
              </p:cNvPr>
              <p:cNvSpPr txBox="1"/>
              <p:nvPr/>
            </p:nvSpPr>
            <p:spPr>
              <a:xfrm>
                <a:off x="7077082" y="5142898"/>
                <a:ext cx="1474099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zh-TW" altLang="en-US" sz="1600"/>
                  <a:t>捨棄小數部分</a:t>
                </a:r>
              </a:p>
            </p:txBody>
          </p:sp>
          <p:sp>
            <p:nvSpPr>
              <p:cNvPr id="124" name="矩形: 圓角 123">
                <a:extLst>
                  <a:ext uri="{FF2B5EF4-FFF2-40B4-BE49-F238E27FC236}">
                    <a16:creationId xmlns:a16="http://schemas.microsoft.com/office/drawing/2014/main" id="{34B62B98-40EE-4A63-8BB4-DA88E9EC373D}"/>
                  </a:ext>
                </a:extLst>
              </p:cNvPr>
              <p:cNvSpPr/>
              <p:nvPr/>
            </p:nvSpPr>
            <p:spPr>
              <a:xfrm>
                <a:off x="7078250" y="5176612"/>
                <a:ext cx="1473142" cy="256385"/>
              </a:xfrm>
              <a:prstGeom prst="round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endParaRPr lang="zh-TW" altLang="en-US" sz="1600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97706051"/>
      </p:ext>
    </p:extLst>
  </p:cSld>
  <p:clrMapOvr>
    <a:masterClrMapping/>
  </p:clrMapOvr>
  <p:transition spd="slow">
    <p:push dir="u"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一元數學運算</a:t>
            </a:r>
          </a:p>
        </p:txBody>
      </p:sp>
      <p:grpSp>
        <p:nvGrpSpPr>
          <p:cNvPr id="25" name="群組 24">
            <a:extLst>
              <a:ext uri="{FF2B5EF4-FFF2-40B4-BE49-F238E27FC236}">
                <a16:creationId xmlns:a16="http://schemas.microsoft.com/office/drawing/2014/main" id="{CBBD3D63-0EF1-42B6-ACB6-3BA99203BC22}"/>
              </a:ext>
            </a:extLst>
          </p:cNvPr>
          <p:cNvGrpSpPr/>
          <p:nvPr/>
        </p:nvGrpSpPr>
        <p:grpSpPr>
          <a:xfrm>
            <a:off x="3138979" y="2078650"/>
            <a:ext cx="5914042" cy="3953372"/>
            <a:chOff x="3138979" y="2078650"/>
            <a:chExt cx="5914042" cy="3953372"/>
          </a:xfrm>
        </p:grpSpPr>
        <p:sp>
          <p:nvSpPr>
            <p:cNvPr id="132" name="手繪多邊形: 圖案 131">
              <a:extLst>
                <a:ext uri="{FF2B5EF4-FFF2-40B4-BE49-F238E27FC236}">
                  <a16:creationId xmlns:a16="http://schemas.microsoft.com/office/drawing/2014/main" id="{1C43CD41-6103-4CA8-BD84-CBDAB5BCC414}"/>
                </a:ext>
              </a:extLst>
            </p:cNvPr>
            <p:cNvSpPr/>
            <p:nvPr/>
          </p:nvSpPr>
          <p:spPr>
            <a:xfrm>
              <a:off x="3140162" y="3450704"/>
              <a:ext cx="5911676" cy="791685"/>
            </a:xfrm>
            <a:custGeom>
              <a:avLst/>
              <a:gdLst>
                <a:gd name="connsiteX0" fmla="*/ 0 w 5911676"/>
                <a:gd name="connsiteY0" fmla="*/ 0 h 859821"/>
                <a:gd name="connsiteX1" fmla="*/ 4991408 w 5911676"/>
                <a:gd name="connsiteY1" fmla="*/ 0 h 859821"/>
                <a:gd name="connsiteX2" fmla="*/ 5085983 w 5911676"/>
                <a:gd name="connsiteY2" fmla="*/ 0 h 859821"/>
                <a:gd name="connsiteX3" fmla="*/ 5735085 w 5911676"/>
                <a:gd name="connsiteY3" fmla="*/ 0 h 859821"/>
                <a:gd name="connsiteX4" fmla="*/ 5829660 w 5911676"/>
                <a:gd name="connsiteY4" fmla="*/ 0 h 859821"/>
                <a:gd name="connsiteX5" fmla="*/ 5911676 w 5911676"/>
                <a:gd name="connsiteY5" fmla="*/ 0 h 859821"/>
                <a:gd name="connsiteX6" fmla="*/ 5911676 w 5911676"/>
                <a:gd name="connsiteY6" fmla="*/ 859821 h 859821"/>
                <a:gd name="connsiteX7" fmla="*/ 5829660 w 5911676"/>
                <a:gd name="connsiteY7" fmla="*/ 859821 h 859821"/>
                <a:gd name="connsiteX8" fmla="*/ 5735085 w 5911676"/>
                <a:gd name="connsiteY8" fmla="*/ 859821 h 859821"/>
                <a:gd name="connsiteX9" fmla="*/ 5085983 w 5911676"/>
                <a:gd name="connsiteY9" fmla="*/ 859821 h 859821"/>
                <a:gd name="connsiteX10" fmla="*/ 4991408 w 5911676"/>
                <a:gd name="connsiteY10" fmla="*/ 859821 h 859821"/>
                <a:gd name="connsiteX11" fmla="*/ 0 w 5911676"/>
                <a:gd name="connsiteY11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59821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3" name="手繪多邊形: 圖案 132">
              <a:extLst>
                <a:ext uri="{FF2B5EF4-FFF2-40B4-BE49-F238E27FC236}">
                  <a16:creationId xmlns:a16="http://schemas.microsoft.com/office/drawing/2014/main" id="{252451F1-A3D6-4529-A00D-01E8E6FDFB7B}"/>
                </a:ext>
              </a:extLst>
            </p:cNvPr>
            <p:cNvSpPr/>
            <p:nvPr/>
          </p:nvSpPr>
          <p:spPr>
            <a:xfrm>
              <a:off x="3140162" y="2946450"/>
              <a:ext cx="5911676" cy="505360"/>
            </a:xfrm>
            <a:custGeom>
              <a:avLst/>
              <a:gdLst>
                <a:gd name="connsiteX0" fmla="*/ 0 w 5911676"/>
                <a:gd name="connsiteY0" fmla="*/ 0 h 505360"/>
                <a:gd name="connsiteX1" fmla="*/ 4991408 w 5911676"/>
                <a:gd name="connsiteY1" fmla="*/ 0 h 505360"/>
                <a:gd name="connsiteX2" fmla="*/ 5085983 w 5911676"/>
                <a:gd name="connsiteY2" fmla="*/ 0 h 505360"/>
                <a:gd name="connsiteX3" fmla="*/ 5735085 w 5911676"/>
                <a:gd name="connsiteY3" fmla="*/ 0 h 505360"/>
                <a:gd name="connsiteX4" fmla="*/ 5829660 w 5911676"/>
                <a:gd name="connsiteY4" fmla="*/ 0 h 505360"/>
                <a:gd name="connsiteX5" fmla="*/ 5911676 w 5911676"/>
                <a:gd name="connsiteY5" fmla="*/ 0 h 505360"/>
                <a:gd name="connsiteX6" fmla="*/ 5911676 w 5911676"/>
                <a:gd name="connsiteY6" fmla="*/ 505360 h 505360"/>
                <a:gd name="connsiteX7" fmla="*/ 5829660 w 5911676"/>
                <a:gd name="connsiteY7" fmla="*/ 505360 h 505360"/>
                <a:gd name="connsiteX8" fmla="*/ 5735085 w 5911676"/>
                <a:gd name="connsiteY8" fmla="*/ 505360 h 505360"/>
                <a:gd name="connsiteX9" fmla="*/ 5085983 w 5911676"/>
                <a:gd name="connsiteY9" fmla="*/ 505360 h 505360"/>
                <a:gd name="connsiteX10" fmla="*/ 4991408 w 5911676"/>
                <a:gd name="connsiteY10" fmla="*/ 505360 h 505360"/>
                <a:gd name="connsiteX11" fmla="*/ 0 w 5911676"/>
                <a:gd name="connsiteY11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505360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0" name="手繪多邊形: 圖案 129">
              <a:extLst>
                <a:ext uri="{FF2B5EF4-FFF2-40B4-BE49-F238E27FC236}">
                  <a16:creationId xmlns:a16="http://schemas.microsoft.com/office/drawing/2014/main" id="{27C40467-0BBF-49B3-BD29-AD49E4DB63F9}"/>
                </a:ext>
              </a:extLst>
            </p:cNvPr>
            <p:cNvSpPr/>
            <p:nvPr/>
          </p:nvSpPr>
          <p:spPr>
            <a:xfrm>
              <a:off x="3140162" y="2078650"/>
              <a:ext cx="5911676" cy="867170"/>
            </a:xfrm>
            <a:custGeom>
              <a:avLst/>
              <a:gdLst>
                <a:gd name="connsiteX0" fmla="*/ 589184 w 5911676"/>
                <a:gd name="connsiteY0" fmla="*/ 0 h 867170"/>
                <a:gd name="connsiteX1" fmla="*/ 4991408 w 5911676"/>
                <a:gd name="connsiteY1" fmla="*/ 0 h 867170"/>
                <a:gd name="connsiteX2" fmla="*/ 5085983 w 5911676"/>
                <a:gd name="connsiteY2" fmla="*/ 0 h 867170"/>
                <a:gd name="connsiteX3" fmla="*/ 5322492 w 5911676"/>
                <a:gd name="connsiteY3" fmla="*/ 0 h 867170"/>
                <a:gd name="connsiteX4" fmla="*/ 5911676 w 5911676"/>
                <a:gd name="connsiteY4" fmla="*/ 589184 h 867170"/>
                <a:gd name="connsiteX5" fmla="*/ 5911676 w 5911676"/>
                <a:gd name="connsiteY5" fmla="*/ 619318 h 867170"/>
                <a:gd name="connsiteX6" fmla="*/ 5911676 w 5911676"/>
                <a:gd name="connsiteY6" fmla="*/ 631072 h 867170"/>
                <a:gd name="connsiteX7" fmla="*/ 5911676 w 5911676"/>
                <a:gd name="connsiteY7" fmla="*/ 867170 h 867170"/>
                <a:gd name="connsiteX8" fmla="*/ 5829660 w 5911676"/>
                <a:gd name="connsiteY8" fmla="*/ 867170 h 867170"/>
                <a:gd name="connsiteX9" fmla="*/ 5735085 w 5911676"/>
                <a:gd name="connsiteY9" fmla="*/ 867170 h 867170"/>
                <a:gd name="connsiteX10" fmla="*/ 5085983 w 5911676"/>
                <a:gd name="connsiteY10" fmla="*/ 867170 h 867170"/>
                <a:gd name="connsiteX11" fmla="*/ 4991408 w 5911676"/>
                <a:gd name="connsiteY11" fmla="*/ 867170 h 867170"/>
                <a:gd name="connsiteX12" fmla="*/ 0 w 5911676"/>
                <a:gd name="connsiteY12" fmla="*/ 867170 h 867170"/>
                <a:gd name="connsiteX13" fmla="*/ 0 w 5911676"/>
                <a:gd name="connsiteY13" fmla="*/ 631072 h 867170"/>
                <a:gd name="connsiteX14" fmla="*/ 0 w 5911676"/>
                <a:gd name="connsiteY14" fmla="*/ 619318 h 867170"/>
                <a:gd name="connsiteX15" fmla="*/ 0 w 5911676"/>
                <a:gd name="connsiteY15" fmla="*/ 589184 h 867170"/>
                <a:gd name="connsiteX16" fmla="*/ 589184 w 5911676"/>
                <a:gd name="connsiteY1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</a:cxnLst>
              <a:rect l="l" t="t" r="r" b="b"/>
              <a:pathLst>
                <a:path w="5911676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cubicBezTo>
                    <a:pt x="5647889" y="0"/>
                    <a:pt x="5911676" y="263787"/>
                    <a:pt x="5911676" y="589184"/>
                  </a:cubicBezTo>
                  <a:lnTo>
                    <a:pt x="5911676" y="619318"/>
                  </a:lnTo>
                  <a:lnTo>
                    <a:pt x="5911676" y="631072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4" name="手繪多邊形: 圖案 133">
              <a:extLst>
                <a:ext uri="{FF2B5EF4-FFF2-40B4-BE49-F238E27FC236}">
                  <a16:creationId xmlns:a16="http://schemas.microsoft.com/office/drawing/2014/main" id="{8DE45038-64F8-4BFF-A719-04108114187E}"/>
                </a:ext>
              </a:extLst>
            </p:cNvPr>
            <p:cNvSpPr/>
            <p:nvPr/>
          </p:nvSpPr>
          <p:spPr>
            <a:xfrm>
              <a:off x="3140162" y="5069998"/>
              <a:ext cx="5911676" cy="962024"/>
            </a:xfrm>
            <a:custGeom>
              <a:avLst/>
              <a:gdLst>
                <a:gd name="connsiteX0" fmla="*/ 0 w 5911676"/>
                <a:gd name="connsiteY0" fmla="*/ 0 h 962024"/>
                <a:gd name="connsiteX1" fmla="*/ 4991408 w 5911676"/>
                <a:gd name="connsiteY1" fmla="*/ 0 h 962024"/>
                <a:gd name="connsiteX2" fmla="*/ 5085983 w 5911676"/>
                <a:gd name="connsiteY2" fmla="*/ 0 h 962024"/>
                <a:gd name="connsiteX3" fmla="*/ 5735085 w 5911676"/>
                <a:gd name="connsiteY3" fmla="*/ 0 h 962024"/>
                <a:gd name="connsiteX4" fmla="*/ 5829660 w 5911676"/>
                <a:gd name="connsiteY4" fmla="*/ 0 h 962024"/>
                <a:gd name="connsiteX5" fmla="*/ 5911676 w 5911676"/>
                <a:gd name="connsiteY5" fmla="*/ 0 h 962024"/>
                <a:gd name="connsiteX6" fmla="*/ 5911676 w 5911676"/>
                <a:gd name="connsiteY6" fmla="*/ 372840 h 962024"/>
                <a:gd name="connsiteX7" fmla="*/ 5322492 w 5911676"/>
                <a:gd name="connsiteY7" fmla="*/ 962024 h 962024"/>
                <a:gd name="connsiteX8" fmla="*/ 5085983 w 5911676"/>
                <a:gd name="connsiteY8" fmla="*/ 962024 h 962024"/>
                <a:gd name="connsiteX9" fmla="*/ 4991408 w 5911676"/>
                <a:gd name="connsiteY9" fmla="*/ 962024 h 962024"/>
                <a:gd name="connsiteX10" fmla="*/ 589184 w 5911676"/>
                <a:gd name="connsiteY10" fmla="*/ 962024 h 962024"/>
                <a:gd name="connsiteX11" fmla="*/ 0 w 5911676"/>
                <a:gd name="connsiteY1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962024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372840"/>
                  </a:lnTo>
                  <a:cubicBezTo>
                    <a:pt x="5911676" y="698237"/>
                    <a:pt x="5647889" y="962024"/>
                    <a:pt x="5322492" y="962024"/>
                  </a:cubicBez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1" name="手繪多邊形: 圖案 130">
              <a:extLst>
                <a:ext uri="{FF2B5EF4-FFF2-40B4-BE49-F238E27FC236}">
                  <a16:creationId xmlns:a16="http://schemas.microsoft.com/office/drawing/2014/main" id="{03616A21-251D-4FE5-84E2-1E7BC98984EB}"/>
                </a:ext>
              </a:extLst>
            </p:cNvPr>
            <p:cNvSpPr/>
            <p:nvPr/>
          </p:nvSpPr>
          <p:spPr>
            <a:xfrm>
              <a:off x="3140162" y="4245242"/>
              <a:ext cx="5911676" cy="824756"/>
            </a:xfrm>
            <a:custGeom>
              <a:avLst/>
              <a:gdLst>
                <a:gd name="connsiteX0" fmla="*/ 0 w 5911676"/>
                <a:gd name="connsiteY0" fmla="*/ 0 h 824756"/>
                <a:gd name="connsiteX1" fmla="*/ 4991408 w 5911676"/>
                <a:gd name="connsiteY1" fmla="*/ 0 h 824756"/>
                <a:gd name="connsiteX2" fmla="*/ 5085983 w 5911676"/>
                <a:gd name="connsiteY2" fmla="*/ 0 h 824756"/>
                <a:gd name="connsiteX3" fmla="*/ 5735085 w 5911676"/>
                <a:gd name="connsiteY3" fmla="*/ 0 h 824756"/>
                <a:gd name="connsiteX4" fmla="*/ 5829660 w 5911676"/>
                <a:gd name="connsiteY4" fmla="*/ 0 h 824756"/>
                <a:gd name="connsiteX5" fmla="*/ 5911676 w 5911676"/>
                <a:gd name="connsiteY5" fmla="*/ 0 h 824756"/>
                <a:gd name="connsiteX6" fmla="*/ 5911676 w 5911676"/>
                <a:gd name="connsiteY6" fmla="*/ 824756 h 824756"/>
                <a:gd name="connsiteX7" fmla="*/ 5829660 w 5911676"/>
                <a:gd name="connsiteY7" fmla="*/ 824756 h 824756"/>
                <a:gd name="connsiteX8" fmla="*/ 5735085 w 5911676"/>
                <a:gd name="connsiteY8" fmla="*/ 824756 h 824756"/>
                <a:gd name="connsiteX9" fmla="*/ 5085983 w 5911676"/>
                <a:gd name="connsiteY9" fmla="*/ 824756 h 824756"/>
                <a:gd name="connsiteX10" fmla="*/ 4991408 w 5911676"/>
                <a:gd name="connsiteY10" fmla="*/ 824756 h 824756"/>
                <a:gd name="connsiteX11" fmla="*/ 0 w 5911676"/>
                <a:gd name="connsiteY11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</a:cxnLst>
              <a:rect l="l" t="t" r="r" b="b"/>
              <a:pathLst>
                <a:path w="5911676" h="824756">
                  <a:moveTo>
                    <a:pt x="0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2934530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4856178" y="2078650"/>
              <a:ext cx="0" cy="3953372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3138979" y="5075312"/>
              <a:ext cx="5912859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3141345" y="4242389"/>
              <a:ext cx="5911676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141345" y="3450704"/>
              <a:ext cx="5911676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3627B594-C2EE-46D1-B3E8-2CE37EDC52F6}"/>
                </a:ext>
              </a:extLst>
            </p:cNvPr>
            <p:cNvSpPr txBox="1"/>
            <p:nvPr/>
          </p:nvSpPr>
          <p:spPr>
            <a:xfrm>
              <a:off x="7350188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負數運算</a:t>
              </a:r>
            </a:p>
          </p:txBody>
        </p:sp>
        <p:sp>
          <p:nvSpPr>
            <p:cNvPr id="66" name="文字方塊 65">
              <a:extLst>
                <a:ext uri="{FF2B5EF4-FFF2-40B4-BE49-F238E27FC236}">
                  <a16:creationId xmlns:a16="http://schemas.microsoft.com/office/drawing/2014/main" id="{81EC9DA6-7F3C-4E89-8890-24F9F480D0C9}"/>
                </a:ext>
              </a:extLst>
            </p:cNvPr>
            <p:cNvSpPr txBox="1"/>
            <p:nvPr/>
          </p:nvSpPr>
          <p:spPr>
            <a:xfrm>
              <a:off x="7536285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701269" y="445300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7382271" y="3473577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為相反數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7405935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5316660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正數運算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5523448" y="5189530"/>
              <a:ext cx="1034257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+(-2)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4845942" y="3457219"/>
              <a:ext cx="237116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把數字加上正號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Do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Nothing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5401619" y="2968713"/>
              <a:ext cx="127791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7143611" y="2078650"/>
              <a:ext cx="0" cy="3953372"/>
              <a:chOff x="5838255" y="2287804"/>
              <a:chExt cx="0" cy="3953372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87804"/>
                <a:ext cx="0" cy="216373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279152"/>
                <a:ext cx="0" cy="962024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3305129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3628936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3321159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3628936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3628936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398947011"/>
      </p:ext>
    </p:extLst>
  </p:cSld>
  <p:clrMapOvr>
    <a:masterClrMapping/>
  </p:clrMapOvr>
  <p:transition spd="slow">
    <p:push dir="u"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5A5F2E07-E6C7-4AE6-BD88-39F61DE0EE66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138" name="手繪多邊形: 圖案 137">
              <a:extLst>
                <a:ext uri="{FF2B5EF4-FFF2-40B4-BE49-F238E27FC236}">
                  <a16:creationId xmlns:a16="http://schemas.microsoft.com/office/drawing/2014/main" id="{FCAEEA2E-E6B1-4BC6-9A55-DE5B2FD51A3D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39" name="手繪多邊形: 圖案 138">
              <a:extLst>
                <a:ext uri="{FF2B5EF4-FFF2-40B4-BE49-F238E27FC236}">
                  <a16:creationId xmlns:a16="http://schemas.microsoft.com/office/drawing/2014/main" id="{6A4ECB8C-AD34-494D-AB67-30698E34FC44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0" name="手繪多邊形: 圖案 139">
              <a:extLst>
                <a:ext uri="{FF2B5EF4-FFF2-40B4-BE49-F238E27FC236}">
                  <a16:creationId xmlns:a16="http://schemas.microsoft.com/office/drawing/2014/main" id="{FB6E81DD-42C1-4278-A5F0-59459256743C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1" name="手繪多邊形: 圖案 140">
              <a:extLst>
                <a:ext uri="{FF2B5EF4-FFF2-40B4-BE49-F238E27FC236}">
                  <a16:creationId xmlns:a16="http://schemas.microsoft.com/office/drawing/2014/main" id="{3237A344-F5D6-4B4D-9F86-DD3D9FE94A88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42" name="手繪多邊形: 圖案 141">
              <a:extLst>
                <a:ext uri="{FF2B5EF4-FFF2-40B4-BE49-F238E27FC236}">
                  <a16:creationId xmlns:a16="http://schemas.microsoft.com/office/drawing/2014/main" id="{529C4FEF-4238-42F9-B812-809B0A71BAF1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5516768" y="4461658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253696" y="3644042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525369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1 -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4008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加法運算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23583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+ 2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5 +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97466" y="3629687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397466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+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3" name="群組 2">
              <a:extLst>
                <a:ext uri="{FF2B5EF4-FFF2-40B4-BE49-F238E27FC236}">
                  <a16:creationId xmlns:a16="http://schemas.microsoft.com/office/drawing/2014/main" id="{1E27546C-E00E-4880-BD6C-E836293AF53B}"/>
                </a:ext>
              </a:extLst>
            </p:cNvPr>
            <p:cNvGrpSpPr/>
            <p:nvPr/>
          </p:nvGrpSpPr>
          <p:grpSpPr>
            <a:xfrm>
              <a:off x="5278383" y="2067360"/>
              <a:ext cx="0" cy="4018681"/>
              <a:chOff x="5838255" y="2276514"/>
              <a:chExt cx="0" cy="4018681"/>
            </a:xfrm>
          </p:grpSpPr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2B335857-C2EE-44A2-8F86-E49FCDA284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3" name="直線接點 82">
                <a:extLst>
                  <a:ext uri="{FF2B5EF4-FFF2-40B4-BE49-F238E27FC236}">
                    <a16:creationId xmlns:a16="http://schemas.microsoft.com/office/drawing/2014/main" id="{5B7A48CA-DD00-4A0A-9314-C76FD90B3D6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5970238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減法運算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6092066" y="5189530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1 - 2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52" name="群組 51">
              <a:extLst>
                <a:ext uri="{FF2B5EF4-FFF2-40B4-BE49-F238E27FC236}">
                  <a16:creationId xmlns:a16="http://schemas.microsoft.com/office/drawing/2014/main" id="{CFECFE85-3F83-403E-90CC-84A5E8848EE9}"/>
                </a:ext>
              </a:extLst>
            </p:cNvPr>
            <p:cNvGrpSpPr/>
            <p:nvPr/>
          </p:nvGrpSpPr>
          <p:grpSpPr>
            <a:xfrm>
              <a:off x="8128214" y="2067360"/>
              <a:ext cx="0" cy="4018681"/>
              <a:chOff x="5838255" y="2276514"/>
              <a:chExt cx="0" cy="4018681"/>
            </a:xfrm>
          </p:grpSpPr>
          <p:cxnSp>
            <p:nvCxnSpPr>
              <p:cNvPr id="53" name="直線接點 52">
                <a:extLst>
                  <a:ext uri="{FF2B5EF4-FFF2-40B4-BE49-F238E27FC236}">
                    <a16:creationId xmlns:a16="http://schemas.microsoft.com/office/drawing/2014/main" id="{CBAE8C40-1413-46F3-9808-92B0624BF19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4" name="直線接點 53">
                <a:extLst>
                  <a:ext uri="{FF2B5EF4-FFF2-40B4-BE49-F238E27FC236}">
                    <a16:creationId xmlns:a16="http://schemas.microsoft.com/office/drawing/2014/main" id="{6C534AC1-B88D-4242-AE21-E90968A3D377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8833B9B8-8E05-450F-BF92-3C778BFFABEE}"/>
                </a:ext>
              </a:extLst>
            </p:cNvPr>
            <p:cNvSpPr txBox="1"/>
            <p:nvPr/>
          </p:nvSpPr>
          <p:spPr>
            <a:xfrm>
              <a:off x="8306484" y="3644042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×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B4600FD-8C03-472D-BDC0-91DBC23947FE}"/>
                </a:ext>
              </a:extLst>
            </p:cNvPr>
            <p:cNvSpPr txBox="1"/>
            <p:nvPr/>
          </p:nvSpPr>
          <p:spPr>
            <a:xfrm>
              <a:off x="830648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*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D7573AEC-BAE2-4825-B5BD-A7D1ED7932BF}"/>
                </a:ext>
              </a:extLst>
            </p:cNvPr>
            <p:cNvSpPr txBox="1"/>
            <p:nvPr/>
          </p:nvSpPr>
          <p:spPr>
            <a:xfrm>
              <a:off x="902302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TW" altLang="en-US" sz="2400">
                  <a:solidFill>
                    <a:schemeClr val="bg1"/>
                  </a:solidFill>
                </a:rPr>
                <a:t>乘法運算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6C221C0F-2BC6-4EEC-879B-89CBB0532DA8}"/>
                </a:ext>
              </a:extLst>
            </p:cNvPr>
            <p:cNvSpPr txBox="1"/>
            <p:nvPr/>
          </p:nvSpPr>
          <p:spPr>
            <a:xfrm>
              <a:off x="9144854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 *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-5 *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223781412"/>
      </p:ext>
    </p:extLst>
  </p:cSld>
  <p:clrMapOvr>
    <a:masterClrMapping/>
  </p:clrMapOvr>
  <p:transition spd="slow">
    <p:push dir="u"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D44A3B5-6035-4924-BB37-D0B70CACBD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二元數學運算</a:t>
            </a:r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E2E2B3C5-6FFC-47E5-BCE6-3EDD33B32441}"/>
              </a:ext>
            </a:extLst>
          </p:cNvPr>
          <p:cNvGrpSpPr/>
          <p:nvPr/>
        </p:nvGrpSpPr>
        <p:grpSpPr>
          <a:xfrm>
            <a:off x="809353" y="2067360"/>
            <a:ext cx="10573294" cy="4018681"/>
            <a:chOff x="809353" y="2067360"/>
            <a:chExt cx="10573294" cy="4018681"/>
          </a:xfrm>
        </p:grpSpPr>
        <p:sp>
          <p:nvSpPr>
            <p:cNvPr id="46" name="手繪多邊形: 圖案 45">
              <a:extLst>
                <a:ext uri="{FF2B5EF4-FFF2-40B4-BE49-F238E27FC236}">
                  <a16:creationId xmlns:a16="http://schemas.microsoft.com/office/drawing/2014/main" id="{6041C654-D28E-485E-A177-C41910EF7030}"/>
                </a:ext>
              </a:extLst>
            </p:cNvPr>
            <p:cNvSpPr/>
            <p:nvPr/>
          </p:nvSpPr>
          <p:spPr>
            <a:xfrm>
              <a:off x="809353" y="3450704"/>
              <a:ext cx="10573294" cy="859821"/>
            </a:xfrm>
            <a:custGeom>
              <a:avLst/>
              <a:gdLst>
                <a:gd name="connsiteX0" fmla="*/ 0 w 10573294"/>
                <a:gd name="connsiteY0" fmla="*/ 0 h 859821"/>
                <a:gd name="connsiteX1" fmla="*/ 4661618 w 10573294"/>
                <a:gd name="connsiteY1" fmla="*/ 0 h 859821"/>
                <a:gd name="connsiteX2" fmla="*/ 4991408 w 10573294"/>
                <a:gd name="connsiteY2" fmla="*/ 0 h 859821"/>
                <a:gd name="connsiteX3" fmla="*/ 5085983 w 10573294"/>
                <a:gd name="connsiteY3" fmla="*/ 0 h 859821"/>
                <a:gd name="connsiteX4" fmla="*/ 5735085 w 10573294"/>
                <a:gd name="connsiteY4" fmla="*/ 0 h 859821"/>
                <a:gd name="connsiteX5" fmla="*/ 5829660 w 10573294"/>
                <a:gd name="connsiteY5" fmla="*/ 0 h 859821"/>
                <a:gd name="connsiteX6" fmla="*/ 5911676 w 10573294"/>
                <a:gd name="connsiteY6" fmla="*/ 0 h 859821"/>
                <a:gd name="connsiteX7" fmla="*/ 9653026 w 10573294"/>
                <a:gd name="connsiteY7" fmla="*/ 0 h 859821"/>
                <a:gd name="connsiteX8" fmla="*/ 9747601 w 10573294"/>
                <a:gd name="connsiteY8" fmla="*/ 0 h 859821"/>
                <a:gd name="connsiteX9" fmla="*/ 10396703 w 10573294"/>
                <a:gd name="connsiteY9" fmla="*/ 0 h 859821"/>
                <a:gd name="connsiteX10" fmla="*/ 10491278 w 10573294"/>
                <a:gd name="connsiteY10" fmla="*/ 0 h 859821"/>
                <a:gd name="connsiteX11" fmla="*/ 10573294 w 10573294"/>
                <a:gd name="connsiteY11" fmla="*/ 0 h 859821"/>
                <a:gd name="connsiteX12" fmla="*/ 10573294 w 10573294"/>
                <a:gd name="connsiteY12" fmla="*/ 859821 h 859821"/>
                <a:gd name="connsiteX13" fmla="*/ 10491278 w 10573294"/>
                <a:gd name="connsiteY13" fmla="*/ 859821 h 859821"/>
                <a:gd name="connsiteX14" fmla="*/ 10396703 w 10573294"/>
                <a:gd name="connsiteY14" fmla="*/ 859821 h 859821"/>
                <a:gd name="connsiteX15" fmla="*/ 9747601 w 10573294"/>
                <a:gd name="connsiteY15" fmla="*/ 859821 h 859821"/>
                <a:gd name="connsiteX16" fmla="*/ 9653026 w 10573294"/>
                <a:gd name="connsiteY16" fmla="*/ 859821 h 859821"/>
                <a:gd name="connsiteX17" fmla="*/ 5911676 w 10573294"/>
                <a:gd name="connsiteY17" fmla="*/ 859821 h 859821"/>
                <a:gd name="connsiteX18" fmla="*/ 5829660 w 10573294"/>
                <a:gd name="connsiteY18" fmla="*/ 859821 h 859821"/>
                <a:gd name="connsiteX19" fmla="*/ 5735085 w 10573294"/>
                <a:gd name="connsiteY19" fmla="*/ 859821 h 859821"/>
                <a:gd name="connsiteX20" fmla="*/ 5085983 w 10573294"/>
                <a:gd name="connsiteY20" fmla="*/ 859821 h 859821"/>
                <a:gd name="connsiteX21" fmla="*/ 4991408 w 10573294"/>
                <a:gd name="connsiteY21" fmla="*/ 859821 h 859821"/>
                <a:gd name="connsiteX22" fmla="*/ 4661618 w 10573294"/>
                <a:gd name="connsiteY22" fmla="*/ 859821 h 859821"/>
                <a:gd name="connsiteX23" fmla="*/ 0 w 10573294"/>
                <a:gd name="connsiteY23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59821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59821"/>
                  </a:lnTo>
                  <a:lnTo>
                    <a:pt x="10491278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5911676" y="859821"/>
                  </a:lnTo>
                  <a:lnTo>
                    <a:pt x="5829660" y="859821"/>
                  </a:lnTo>
                  <a:lnTo>
                    <a:pt x="5735085" y="859821"/>
                  </a:lnTo>
                  <a:lnTo>
                    <a:pt x="5085983" y="859821"/>
                  </a:lnTo>
                  <a:lnTo>
                    <a:pt x="4991408" y="859821"/>
                  </a:lnTo>
                  <a:lnTo>
                    <a:pt x="4661618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1" name="手繪多邊形: 圖案 40">
              <a:extLst>
                <a:ext uri="{FF2B5EF4-FFF2-40B4-BE49-F238E27FC236}">
                  <a16:creationId xmlns:a16="http://schemas.microsoft.com/office/drawing/2014/main" id="{76C7F37B-FCF4-42C9-89D8-A04C1115D462}"/>
                </a:ext>
              </a:extLst>
            </p:cNvPr>
            <p:cNvSpPr/>
            <p:nvPr/>
          </p:nvSpPr>
          <p:spPr>
            <a:xfrm>
              <a:off x="809353" y="2946450"/>
              <a:ext cx="10573294" cy="505360"/>
            </a:xfrm>
            <a:custGeom>
              <a:avLst/>
              <a:gdLst>
                <a:gd name="connsiteX0" fmla="*/ 0 w 10573294"/>
                <a:gd name="connsiteY0" fmla="*/ 0 h 505360"/>
                <a:gd name="connsiteX1" fmla="*/ 4661618 w 10573294"/>
                <a:gd name="connsiteY1" fmla="*/ 0 h 505360"/>
                <a:gd name="connsiteX2" fmla="*/ 4991408 w 10573294"/>
                <a:gd name="connsiteY2" fmla="*/ 0 h 505360"/>
                <a:gd name="connsiteX3" fmla="*/ 5085983 w 10573294"/>
                <a:gd name="connsiteY3" fmla="*/ 0 h 505360"/>
                <a:gd name="connsiteX4" fmla="*/ 5735085 w 10573294"/>
                <a:gd name="connsiteY4" fmla="*/ 0 h 505360"/>
                <a:gd name="connsiteX5" fmla="*/ 5829660 w 10573294"/>
                <a:gd name="connsiteY5" fmla="*/ 0 h 505360"/>
                <a:gd name="connsiteX6" fmla="*/ 5911676 w 10573294"/>
                <a:gd name="connsiteY6" fmla="*/ 0 h 505360"/>
                <a:gd name="connsiteX7" fmla="*/ 9653026 w 10573294"/>
                <a:gd name="connsiteY7" fmla="*/ 0 h 505360"/>
                <a:gd name="connsiteX8" fmla="*/ 9747601 w 10573294"/>
                <a:gd name="connsiteY8" fmla="*/ 0 h 505360"/>
                <a:gd name="connsiteX9" fmla="*/ 10396703 w 10573294"/>
                <a:gd name="connsiteY9" fmla="*/ 0 h 505360"/>
                <a:gd name="connsiteX10" fmla="*/ 10491278 w 10573294"/>
                <a:gd name="connsiteY10" fmla="*/ 0 h 505360"/>
                <a:gd name="connsiteX11" fmla="*/ 10573294 w 10573294"/>
                <a:gd name="connsiteY11" fmla="*/ 0 h 505360"/>
                <a:gd name="connsiteX12" fmla="*/ 10573294 w 10573294"/>
                <a:gd name="connsiteY12" fmla="*/ 505360 h 505360"/>
                <a:gd name="connsiteX13" fmla="*/ 10491278 w 10573294"/>
                <a:gd name="connsiteY13" fmla="*/ 505360 h 505360"/>
                <a:gd name="connsiteX14" fmla="*/ 10396703 w 10573294"/>
                <a:gd name="connsiteY14" fmla="*/ 505360 h 505360"/>
                <a:gd name="connsiteX15" fmla="*/ 9747601 w 10573294"/>
                <a:gd name="connsiteY15" fmla="*/ 505360 h 505360"/>
                <a:gd name="connsiteX16" fmla="*/ 9653026 w 10573294"/>
                <a:gd name="connsiteY16" fmla="*/ 505360 h 505360"/>
                <a:gd name="connsiteX17" fmla="*/ 5911676 w 10573294"/>
                <a:gd name="connsiteY17" fmla="*/ 505360 h 505360"/>
                <a:gd name="connsiteX18" fmla="*/ 5829660 w 10573294"/>
                <a:gd name="connsiteY18" fmla="*/ 505360 h 505360"/>
                <a:gd name="connsiteX19" fmla="*/ 5735085 w 10573294"/>
                <a:gd name="connsiteY19" fmla="*/ 505360 h 505360"/>
                <a:gd name="connsiteX20" fmla="*/ 5085983 w 10573294"/>
                <a:gd name="connsiteY20" fmla="*/ 505360 h 505360"/>
                <a:gd name="connsiteX21" fmla="*/ 4991408 w 10573294"/>
                <a:gd name="connsiteY21" fmla="*/ 505360 h 505360"/>
                <a:gd name="connsiteX22" fmla="*/ 4661618 w 10573294"/>
                <a:gd name="connsiteY22" fmla="*/ 505360 h 505360"/>
                <a:gd name="connsiteX23" fmla="*/ 0 w 10573294"/>
                <a:gd name="connsiteY23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505360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505360"/>
                  </a:lnTo>
                  <a:lnTo>
                    <a:pt x="10491278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4661618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0" name="手繪多邊形: 圖案 39">
              <a:extLst>
                <a:ext uri="{FF2B5EF4-FFF2-40B4-BE49-F238E27FC236}">
                  <a16:creationId xmlns:a16="http://schemas.microsoft.com/office/drawing/2014/main" id="{80846D6D-C058-45C2-8471-7DDB3345E1AD}"/>
                </a:ext>
              </a:extLst>
            </p:cNvPr>
            <p:cNvSpPr/>
            <p:nvPr/>
          </p:nvSpPr>
          <p:spPr>
            <a:xfrm>
              <a:off x="809353" y="2067360"/>
              <a:ext cx="10573294" cy="867170"/>
            </a:xfrm>
            <a:custGeom>
              <a:avLst/>
              <a:gdLst>
                <a:gd name="connsiteX0" fmla="*/ 589184 w 10573294"/>
                <a:gd name="connsiteY0" fmla="*/ 0 h 867170"/>
                <a:gd name="connsiteX1" fmla="*/ 4991408 w 10573294"/>
                <a:gd name="connsiteY1" fmla="*/ 0 h 867170"/>
                <a:gd name="connsiteX2" fmla="*/ 5085983 w 10573294"/>
                <a:gd name="connsiteY2" fmla="*/ 0 h 867170"/>
                <a:gd name="connsiteX3" fmla="*/ 5250802 w 10573294"/>
                <a:gd name="connsiteY3" fmla="*/ 0 h 867170"/>
                <a:gd name="connsiteX4" fmla="*/ 5322492 w 10573294"/>
                <a:gd name="connsiteY4" fmla="*/ 0 h 867170"/>
                <a:gd name="connsiteX5" fmla="*/ 9653026 w 10573294"/>
                <a:gd name="connsiteY5" fmla="*/ 0 h 867170"/>
                <a:gd name="connsiteX6" fmla="*/ 9747601 w 10573294"/>
                <a:gd name="connsiteY6" fmla="*/ 0 h 867170"/>
                <a:gd name="connsiteX7" fmla="*/ 9984110 w 10573294"/>
                <a:gd name="connsiteY7" fmla="*/ 0 h 867170"/>
                <a:gd name="connsiteX8" fmla="*/ 10573294 w 10573294"/>
                <a:gd name="connsiteY8" fmla="*/ 589184 h 867170"/>
                <a:gd name="connsiteX9" fmla="*/ 10573294 w 10573294"/>
                <a:gd name="connsiteY9" fmla="*/ 619318 h 867170"/>
                <a:gd name="connsiteX10" fmla="*/ 10573294 w 10573294"/>
                <a:gd name="connsiteY10" fmla="*/ 631072 h 867170"/>
                <a:gd name="connsiteX11" fmla="*/ 10573294 w 10573294"/>
                <a:gd name="connsiteY11" fmla="*/ 867170 h 867170"/>
                <a:gd name="connsiteX12" fmla="*/ 10491278 w 10573294"/>
                <a:gd name="connsiteY12" fmla="*/ 867170 h 867170"/>
                <a:gd name="connsiteX13" fmla="*/ 10396703 w 10573294"/>
                <a:gd name="connsiteY13" fmla="*/ 867170 h 867170"/>
                <a:gd name="connsiteX14" fmla="*/ 9747601 w 10573294"/>
                <a:gd name="connsiteY14" fmla="*/ 867170 h 867170"/>
                <a:gd name="connsiteX15" fmla="*/ 9653026 w 10573294"/>
                <a:gd name="connsiteY15" fmla="*/ 867170 h 867170"/>
                <a:gd name="connsiteX16" fmla="*/ 5911676 w 10573294"/>
                <a:gd name="connsiteY16" fmla="*/ 867170 h 867170"/>
                <a:gd name="connsiteX17" fmla="*/ 5829660 w 10573294"/>
                <a:gd name="connsiteY17" fmla="*/ 867170 h 867170"/>
                <a:gd name="connsiteX18" fmla="*/ 5735085 w 10573294"/>
                <a:gd name="connsiteY18" fmla="*/ 867170 h 867170"/>
                <a:gd name="connsiteX19" fmla="*/ 5085983 w 10573294"/>
                <a:gd name="connsiteY19" fmla="*/ 867170 h 867170"/>
                <a:gd name="connsiteX20" fmla="*/ 4991408 w 10573294"/>
                <a:gd name="connsiteY20" fmla="*/ 867170 h 867170"/>
                <a:gd name="connsiteX21" fmla="*/ 4661618 w 10573294"/>
                <a:gd name="connsiteY21" fmla="*/ 867170 h 867170"/>
                <a:gd name="connsiteX22" fmla="*/ 0 w 10573294"/>
                <a:gd name="connsiteY22" fmla="*/ 867170 h 867170"/>
                <a:gd name="connsiteX23" fmla="*/ 0 w 10573294"/>
                <a:gd name="connsiteY23" fmla="*/ 631072 h 867170"/>
                <a:gd name="connsiteX24" fmla="*/ 0 w 10573294"/>
                <a:gd name="connsiteY24" fmla="*/ 619318 h 867170"/>
                <a:gd name="connsiteX25" fmla="*/ 0 w 10573294"/>
                <a:gd name="connsiteY25" fmla="*/ 589184 h 867170"/>
                <a:gd name="connsiteX26" fmla="*/ 589184 w 10573294"/>
                <a:gd name="connsiteY2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</a:cxnLst>
              <a:rect l="l" t="t" r="r" b="b"/>
              <a:pathLst>
                <a:path w="10573294" h="867170">
                  <a:moveTo>
                    <a:pt x="589184" y="0"/>
                  </a:moveTo>
                  <a:lnTo>
                    <a:pt x="4991408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cubicBezTo>
                    <a:pt x="10309507" y="0"/>
                    <a:pt x="10573294" y="263787"/>
                    <a:pt x="10573294" y="589184"/>
                  </a:cubicBezTo>
                  <a:lnTo>
                    <a:pt x="10573294" y="619318"/>
                  </a:lnTo>
                  <a:lnTo>
                    <a:pt x="10573294" y="631072"/>
                  </a:lnTo>
                  <a:lnTo>
                    <a:pt x="10573294" y="867170"/>
                  </a:lnTo>
                  <a:lnTo>
                    <a:pt x="10491278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5911676" y="867170"/>
                  </a:lnTo>
                  <a:lnTo>
                    <a:pt x="5829660" y="867170"/>
                  </a:lnTo>
                  <a:lnTo>
                    <a:pt x="5735085" y="867170"/>
                  </a:lnTo>
                  <a:lnTo>
                    <a:pt x="5085983" y="867170"/>
                  </a:lnTo>
                  <a:lnTo>
                    <a:pt x="4991408" y="867170"/>
                  </a:lnTo>
                  <a:lnTo>
                    <a:pt x="4661618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9" name="手繪多邊形: 圖案 48">
              <a:extLst>
                <a:ext uri="{FF2B5EF4-FFF2-40B4-BE49-F238E27FC236}">
                  <a16:creationId xmlns:a16="http://schemas.microsoft.com/office/drawing/2014/main" id="{A2C271BA-4843-4AE9-8853-712D42CDD655}"/>
                </a:ext>
              </a:extLst>
            </p:cNvPr>
            <p:cNvSpPr/>
            <p:nvPr/>
          </p:nvSpPr>
          <p:spPr>
            <a:xfrm>
              <a:off x="809353" y="5124017"/>
              <a:ext cx="10573294" cy="962024"/>
            </a:xfrm>
            <a:custGeom>
              <a:avLst/>
              <a:gdLst>
                <a:gd name="connsiteX0" fmla="*/ 0 w 10573294"/>
                <a:gd name="connsiteY0" fmla="*/ 0 h 962024"/>
                <a:gd name="connsiteX1" fmla="*/ 4661618 w 10573294"/>
                <a:gd name="connsiteY1" fmla="*/ 0 h 962024"/>
                <a:gd name="connsiteX2" fmla="*/ 4991408 w 10573294"/>
                <a:gd name="connsiteY2" fmla="*/ 0 h 962024"/>
                <a:gd name="connsiteX3" fmla="*/ 5085983 w 10573294"/>
                <a:gd name="connsiteY3" fmla="*/ 0 h 962024"/>
                <a:gd name="connsiteX4" fmla="*/ 5735085 w 10573294"/>
                <a:gd name="connsiteY4" fmla="*/ 0 h 962024"/>
                <a:gd name="connsiteX5" fmla="*/ 5829660 w 10573294"/>
                <a:gd name="connsiteY5" fmla="*/ 0 h 962024"/>
                <a:gd name="connsiteX6" fmla="*/ 5911676 w 10573294"/>
                <a:gd name="connsiteY6" fmla="*/ 0 h 962024"/>
                <a:gd name="connsiteX7" fmla="*/ 9653026 w 10573294"/>
                <a:gd name="connsiteY7" fmla="*/ 0 h 962024"/>
                <a:gd name="connsiteX8" fmla="*/ 9747601 w 10573294"/>
                <a:gd name="connsiteY8" fmla="*/ 0 h 962024"/>
                <a:gd name="connsiteX9" fmla="*/ 10396703 w 10573294"/>
                <a:gd name="connsiteY9" fmla="*/ 0 h 962024"/>
                <a:gd name="connsiteX10" fmla="*/ 10491278 w 10573294"/>
                <a:gd name="connsiteY10" fmla="*/ 0 h 962024"/>
                <a:gd name="connsiteX11" fmla="*/ 10573294 w 10573294"/>
                <a:gd name="connsiteY11" fmla="*/ 0 h 962024"/>
                <a:gd name="connsiteX12" fmla="*/ 10573294 w 10573294"/>
                <a:gd name="connsiteY12" fmla="*/ 372840 h 962024"/>
                <a:gd name="connsiteX13" fmla="*/ 9984110 w 10573294"/>
                <a:gd name="connsiteY13" fmla="*/ 962024 h 962024"/>
                <a:gd name="connsiteX14" fmla="*/ 9747601 w 10573294"/>
                <a:gd name="connsiteY14" fmla="*/ 962024 h 962024"/>
                <a:gd name="connsiteX15" fmla="*/ 9653026 w 10573294"/>
                <a:gd name="connsiteY15" fmla="*/ 962024 h 962024"/>
                <a:gd name="connsiteX16" fmla="*/ 5322492 w 10573294"/>
                <a:gd name="connsiteY16" fmla="*/ 962024 h 962024"/>
                <a:gd name="connsiteX17" fmla="*/ 5250802 w 10573294"/>
                <a:gd name="connsiteY17" fmla="*/ 962024 h 962024"/>
                <a:gd name="connsiteX18" fmla="*/ 5085983 w 10573294"/>
                <a:gd name="connsiteY18" fmla="*/ 962024 h 962024"/>
                <a:gd name="connsiteX19" fmla="*/ 4991408 w 10573294"/>
                <a:gd name="connsiteY19" fmla="*/ 962024 h 962024"/>
                <a:gd name="connsiteX20" fmla="*/ 589184 w 10573294"/>
                <a:gd name="connsiteY20" fmla="*/ 962024 h 962024"/>
                <a:gd name="connsiteX21" fmla="*/ 0 w 10573294"/>
                <a:gd name="connsiteY2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</a:cxnLst>
              <a:rect l="l" t="t" r="r" b="b"/>
              <a:pathLst>
                <a:path w="10573294" h="962024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372840"/>
                  </a:lnTo>
                  <a:cubicBezTo>
                    <a:pt x="10573294" y="698237"/>
                    <a:pt x="10309507" y="962024"/>
                    <a:pt x="9984110" y="962024"/>
                  </a:cubicBezTo>
                  <a:lnTo>
                    <a:pt x="9747601" y="962024"/>
                  </a:lnTo>
                  <a:lnTo>
                    <a:pt x="9653026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48" name="手繪多邊形: 圖案 47">
              <a:extLst>
                <a:ext uri="{FF2B5EF4-FFF2-40B4-BE49-F238E27FC236}">
                  <a16:creationId xmlns:a16="http://schemas.microsoft.com/office/drawing/2014/main" id="{1F90BBD4-910B-4944-9935-C7FCD25E9198}"/>
                </a:ext>
              </a:extLst>
            </p:cNvPr>
            <p:cNvSpPr/>
            <p:nvPr/>
          </p:nvSpPr>
          <p:spPr>
            <a:xfrm>
              <a:off x="809353" y="4269230"/>
              <a:ext cx="10573294" cy="824756"/>
            </a:xfrm>
            <a:custGeom>
              <a:avLst/>
              <a:gdLst>
                <a:gd name="connsiteX0" fmla="*/ 0 w 10573294"/>
                <a:gd name="connsiteY0" fmla="*/ 0 h 824756"/>
                <a:gd name="connsiteX1" fmla="*/ 4661618 w 10573294"/>
                <a:gd name="connsiteY1" fmla="*/ 0 h 824756"/>
                <a:gd name="connsiteX2" fmla="*/ 4991408 w 10573294"/>
                <a:gd name="connsiteY2" fmla="*/ 0 h 824756"/>
                <a:gd name="connsiteX3" fmla="*/ 5085983 w 10573294"/>
                <a:gd name="connsiteY3" fmla="*/ 0 h 824756"/>
                <a:gd name="connsiteX4" fmla="*/ 5735085 w 10573294"/>
                <a:gd name="connsiteY4" fmla="*/ 0 h 824756"/>
                <a:gd name="connsiteX5" fmla="*/ 5829660 w 10573294"/>
                <a:gd name="connsiteY5" fmla="*/ 0 h 824756"/>
                <a:gd name="connsiteX6" fmla="*/ 5911676 w 10573294"/>
                <a:gd name="connsiteY6" fmla="*/ 0 h 824756"/>
                <a:gd name="connsiteX7" fmla="*/ 9653026 w 10573294"/>
                <a:gd name="connsiteY7" fmla="*/ 0 h 824756"/>
                <a:gd name="connsiteX8" fmla="*/ 9747601 w 10573294"/>
                <a:gd name="connsiteY8" fmla="*/ 0 h 824756"/>
                <a:gd name="connsiteX9" fmla="*/ 10396703 w 10573294"/>
                <a:gd name="connsiteY9" fmla="*/ 0 h 824756"/>
                <a:gd name="connsiteX10" fmla="*/ 10491278 w 10573294"/>
                <a:gd name="connsiteY10" fmla="*/ 0 h 824756"/>
                <a:gd name="connsiteX11" fmla="*/ 10573294 w 10573294"/>
                <a:gd name="connsiteY11" fmla="*/ 0 h 824756"/>
                <a:gd name="connsiteX12" fmla="*/ 10573294 w 10573294"/>
                <a:gd name="connsiteY12" fmla="*/ 824756 h 824756"/>
                <a:gd name="connsiteX13" fmla="*/ 10491278 w 10573294"/>
                <a:gd name="connsiteY13" fmla="*/ 824756 h 824756"/>
                <a:gd name="connsiteX14" fmla="*/ 10396703 w 10573294"/>
                <a:gd name="connsiteY14" fmla="*/ 824756 h 824756"/>
                <a:gd name="connsiteX15" fmla="*/ 9747601 w 10573294"/>
                <a:gd name="connsiteY15" fmla="*/ 824756 h 824756"/>
                <a:gd name="connsiteX16" fmla="*/ 9653026 w 10573294"/>
                <a:gd name="connsiteY16" fmla="*/ 824756 h 824756"/>
                <a:gd name="connsiteX17" fmla="*/ 5911676 w 10573294"/>
                <a:gd name="connsiteY17" fmla="*/ 824756 h 824756"/>
                <a:gd name="connsiteX18" fmla="*/ 5829660 w 10573294"/>
                <a:gd name="connsiteY18" fmla="*/ 824756 h 824756"/>
                <a:gd name="connsiteX19" fmla="*/ 5735085 w 10573294"/>
                <a:gd name="connsiteY19" fmla="*/ 824756 h 824756"/>
                <a:gd name="connsiteX20" fmla="*/ 5085983 w 10573294"/>
                <a:gd name="connsiteY20" fmla="*/ 824756 h 824756"/>
                <a:gd name="connsiteX21" fmla="*/ 4991408 w 10573294"/>
                <a:gd name="connsiteY21" fmla="*/ 824756 h 824756"/>
                <a:gd name="connsiteX22" fmla="*/ 4661618 w 10573294"/>
                <a:gd name="connsiteY22" fmla="*/ 824756 h 824756"/>
                <a:gd name="connsiteX23" fmla="*/ 0 w 10573294"/>
                <a:gd name="connsiteY23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</a:cxnLst>
              <a:rect l="l" t="t" r="r" b="b"/>
              <a:pathLst>
                <a:path w="10573294" h="824756">
                  <a:moveTo>
                    <a:pt x="0" y="0"/>
                  </a:moveTo>
                  <a:lnTo>
                    <a:pt x="4661618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91278" y="0"/>
                  </a:lnTo>
                  <a:lnTo>
                    <a:pt x="10573294" y="0"/>
                  </a:lnTo>
                  <a:lnTo>
                    <a:pt x="10573294" y="824756"/>
                  </a:lnTo>
                  <a:lnTo>
                    <a:pt x="10491278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4661618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52FEF3CE-79D1-4FE9-8856-7B08813854F2}"/>
                </a:ext>
              </a:extLst>
            </p:cNvPr>
            <p:cNvCxnSpPr>
              <a:cxnSpLocks/>
              <a:endCxn id="41" idx="11"/>
            </p:cNvCxnSpPr>
            <p:nvPr/>
          </p:nvCxnSpPr>
          <p:spPr>
            <a:xfrm>
              <a:off x="809353" y="2934530"/>
              <a:ext cx="10573294" cy="1192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直線接點 20">
              <a:extLst>
                <a:ext uri="{FF2B5EF4-FFF2-40B4-BE49-F238E27FC236}">
                  <a16:creationId xmlns:a16="http://schemas.microsoft.com/office/drawing/2014/main" id="{3771894B-8ACB-48CC-BD2A-BCD4919867BD}"/>
                </a:ext>
              </a:extLst>
            </p:cNvPr>
            <p:cNvCxnSpPr>
              <a:cxnSpLocks/>
            </p:cNvCxnSpPr>
            <p:nvPr/>
          </p:nvCxnSpPr>
          <p:spPr>
            <a:xfrm>
              <a:off x="2406122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直線接點 36">
              <a:extLst>
                <a:ext uri="{FF2B5EF4-FFF2-40B4-BE49-F238E27FC236}">
                  <a16:creationId xmlns:a16="http://schemas.microsoft.com/office/drawing/2014/main" id="{55140263-F327-4218-9B5A-6AFF71AB85F0}"/>
                </a:ext>
              </a:extLst>
            </p:cNvPr>
            <p:cNvCxnSpPr>
              <a:cxnSpLocks/>
              <a:endCxn id="49" idx="11"/>
            </p:cNvCxnSpPr>
            <p:nvPr/>
          </p:nvCxnSpPr>
          <p:spPr>
            <a:xfrm>
              <a:off x="809353" y="5102182"/>
              <a:ext cx="10573294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FD42ED1A-8C96-4123-9FF9-95E7FE158275}"/>
                </a:ext>
              </a:extLst>
            </p:cNvPr>
            <p:cNvCxnSpPr>
              <a:cxnSpLocks/>
              <a:stCxn id="48" idx="0"/>
              <a:endCxn id="48" idx="11"/>
            </p:cNvCxnSpPr>
            <p:nvPr/>
          </p:nvCxnSpPr>
          <p:spPr>
            <a:xfrm>
              <a:off x="809353" y="4269230"/>
              <a:ext cx="10573294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40E98726-AEF9-4BDF-A406-867B46A44D81}"/>
                </a:ext>
              </a:extLst>
            </p:cNvPr>
            <p:cNvCxnSpPr>
              <a:cxnSpLocks/>
              <a:endCxn id="46" idx="11"/>
            </p:cNvCxnSpPr>
            <p:nvPr/>
          </p:nvCxnSpPr>
          <p:spPr>
            <a:xfrm flipV="1">
              <a:off x="809353" y="3450704"/>
              <a:ext cx="10573294" cy="110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D296E85C-49B0-4F58-8B34-F6FA07AEB89C}"/>
                </a:ext>
              </a:extLst>
            </p:cNvPr>
            <p:cNvSpPr txBox="1"/>
            <p:nvPr/>
          </p:nvSpPr>
          <p:spPr>
            <a:xfrm>
              <a:off x="2519629" y="4291423"/>
              <a:ext cx="264687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rgbClr val="FF0000"/>
                  </a:solidFill>
                </a:rPr>
                <a:t>故</a:t>
              </a:r>
              <a:r>
                <a:rPr lang="en-US" altLang="zh-TW" sz="2400">
                  <a:solidFill>
                    <a:srgbClr val="FF0000"/>
                  </a:solidFill>
                </a:rPr>
                <a:t>int/int</a:t>
              </a:r>
              <a:r>
                <a:rPr lang="zh-TW" altLang="en-US" sz="2400">
                  <a:solidFill>
                    <a:srgbClr val="FF0000"/>
                  </a:solidFill>
                </a:rPr>
                <a:t>得</a:t>
              </a:r>
              <a:r>
                <a:rPr lang="en-US" altLang="zh-TW" sz="2400">
                  <a:solidFill>
                    <a:srgbClr val="FF0000"/>
                  </a:solidFill>
                </a:rPr>
                <a:t>int</a:t>
              </a: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9765BC1F-C88C-46D9-B2FE-7997FCEB5EF1}"/>
                </a:ext>
              </a:extLst>
            </p:cNvPr>
            <p:cNvSpPr txBox="1"/>
            <p:nvPr/>
          </p:nvSpPr>
          <p:spPr>
            <a:xfrm>
              <a:off x="5333526" y="3506576"/>
              <a:ext cx="6044993" cy="707886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返回 </a:t>
              </a:r>
              <a:r>
                <a:rPr lang="pt-BR" altLang="zh-TW" sz="2000">
                  <a:solidFill>
                    <a:schemeClr val="bg1"/>
                  </a:solidFill>
                </a:rPr>
                <a:t>(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  <a:r>
                <a:rPr lang="pt-BR" altLang="zh-TW" sz="2000">
                  <a:solidFill>
                    <a:schemeClr val="bg1"/>
                  </a:solidFill>
                </a:rPr>
                <a:t>/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</a:t>
              </a:r>
              <a:r>
                <a:rPr lang="pt-BR" altLang="zh-TW" sz="2000">
                  <a:solidFill>
                    <a:schemeClr val="bg1"/>
                  </a:solidFill>
                </a:rPr>
                <a:t>)*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2-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也就是商趨向</a:t>
              </a:r>
              <a:r>
                <a:rPr lang="en-US" altLang="zh-TW" sz="2000">
                  <a:solidFill>
                    <a:schemeClr val="bg1"/>
                  </a:solidFill>
                </a:rPr>
                <a:t>0</a:t>
              </a:r>
              <a:r>
                <a:rPr lang="zh-TW" altLang="en-US" sz="2000">
                  <a:solidFill>
                    <a:schemeClr val="bg1"/>
                  </a:solidFill>
                </a:rPr>
                <a:t>，滿足 運算元</a:t>
              </a:r>
              <a:r>
                <a:rPr lang="en-US" altLang="zh-TW" sz="2000">
                  <a:solidFill>
                    <a:schemeClr val="bg1"/>
                  </a:solidFill>
                </a:rPr>
                <a:t>1=</a:t>
              </a:r>
              <a:r>
                <a:rPr lang="zh-TW" altLang="en-US" sz="2000">
                  <a:solidFill>
                    <a:schemeClr val="bg1"/>
                  </a:solidFill>
                </a:rPr>
                <a:t>運算元</a:t>
              </a:r>
              <a:r>
                <a:rPr lang="en-US" altLang="zh-TW" sz="2000">
                  <a:solidFill>
                    <a:schemeClr val="bg1"/>
                  </a:solidFill>
                </a:rPr>
                <a:t>2×</a:t>
              </a:r>
              <a:r>
                <a:rPr lang="zh-TW" altLang="en-US" sz="2000">
                  <a:solidFill>
                    <a:schemeClr val="bg1"/>
                  </a:solidFill>
                </a:rPr>
                <a:t>商</a:t>
              </a:r>
              <a:r>
                <a:rPr lang="en-US" altLang="zh-TW" sz="2000">
                  <a:solidFill>
                    <a:schemeClr val="bg1"/>
                  </a:solidFill>
                </a:rPr>
                <a:t>+</a:t>
              </a:r>
              <a:r>
                <a:rPr lang="zh-TW" altLang="en-US" sz="2000">
                  <a:solidFill>
                    <a:schemeClr val="bg1"/>
                  </a:solidFill>
                </a:rPr>
                <a:t>結果</a:t>
              </a: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68B0615F-24B6-4505-927A-9CCA1493C6B9}"/>
                </a:ext>
              </a:extLst>
            </p:cNvPr>
            <p:cNvSpPr txBox="1"/>
            <p:nvPr/>
          </p:nvSpPr>
          <p:spPr>
            <a:xfrm>
              <a:off x="691556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1 %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6" name="文字方塊 75">
              <a:extLst>
                <a:ext uri="{FF2B5EF4-FFF2-40B4-BE49-F238E27FC236}">
                  <a16:creationId xmlns:a16="http://schemas.microsoft.com/office/drawing/2014/main" id="{168ED6A6-1451-45A8-B6D5-E16350B3E2AD}"/>
                </a:ext>
              </a:extLst>
            </p:cNvPr>
            <p:cNvSpPr txBox="1"/>
            <p:nvPr/>
          </p:nvSpPr>
          <p:spPr>
            <a:xfrm>
              <a:off x="3119146" y="226557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除法運算</a:t>
              </a:r>
            </a:p>
          </p:txBody>
        </p:sp>
        <p:sp>
          <p:nvSpPr>
            <p:cNvPr id="77" name="文字方塊 76">
              <a:extLst>
                <a:ext uri="{FF2B5EF4-FFF2-40B4-BE49-F238E27FC236}">
                  <a16:creationId xmlns:a16="http://schemas.microsoft.com/office/drawing/2014/main" id="{601D012F-753B-4BE4-8F34-8932F141CC84}"/>
                </a:ext>
              </a:extLst>
            </p:cNvPr>
            <p:cNvSpPr txBox="1"/>
            <p:nvPr/>
          </p:nvSpPr>
          <p:spPr>
            <a:xfrm>
              <a:off x="3156015" y="5189530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 /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 /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8BE84372-51C1-4542-994E-47B557B297CB}"/>
                </a:ext>
              </a:extLst>
            </p:cNvPr>
            <p:cNvSpPr txBox="1"/>
            <p:nvPr/>
          </p:nvSpPr>
          <p:spPr>
            <a:xfrm>
              <a:off x="2379360" y="3629687"/>
              <a:ext cx="292740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÷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73BF893F-FD6F-47E4-9544-E181A570E10C}"/>
                </a:ext>
              </a:extLst>
            </p:cNvPr>
            <p:cNvSpPr txBox="1"/>
            <p:nvPr/>
          </p:nvSpPr>
          <p:spPr>
            <a:xfrm>
              <a:off x="2402604" y="2968713"/>
              <a:ext cx="2880917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1 / </a:t>
              </a:r>
              <a:r>
                <a:rPr lang="zh-TW" altLang="en-US" sz="2400">
                  <a:solidFill>
                    <a:schemeClr val="bg1"/>
                  </a:solidFill>
                </a:rPr>
                <a:t>運算元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31218AAA-6B71-4AF9-93F7-DADD33A93971}"/>
                </a:ext>
              </a:extLst>
            </p:cNvPr>
            <p:cNvSpPr txBox="1"/>
            <p:nvPr/>
          </p:nvSpPr>
          <p:spPr>
            <a:xfrm>
              <a:off x="910994" y="2274996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8461BA73-38C1-41BF-81E5-357C11A2F6C8}"/>
                </a:ext>
              </a:extLst>
            </p:cNvPr>
            <p:cNvSpPr txBox="1"/>
            <p:nvPr/>
          </p:nvSpPr>
          <p:spPr>
            <a:xfrm>
              <a:off x="1234801" y="537997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04017587-BFBB-43CA-AC42-EE7C5DAB87CE}"/>
                </a:ext>
              </a:extLst>
            </p:cNvPr>
            <p:cNvSpPr txBox="1"/>
            <p:nvPr/>
          </p:nvSpPr>
          <p:spPr>
            <a:xfrm>
              <a:off x="927024" y="4457575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5" name="文字方塊 44">
              <a:extLst>
                <a:ext uri="{FF2B5EF4-FFF2-40B4-BE49-F238E27FC236}">
                  <a16:creationId xmlns:a16="http://schemas.microsoft.com/office/drawing/2014/main" id="{3C994CD6-C050-4ED9-A1D9-0ADCB8B6220B}"/>
                </a:ext>
              </a:extLst>
            </p:cNvPr>
            <p:cNvSpPr txBox="1"/>
            <p:nvPr/>
          </p:nvSpPr>
          <p:spPr>
            <a:xfrm>
              <a:off x="1234801" y="365824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7EA3E22D-2E79-4B59-AC5C-C59D359D657E}"/>
                </a:ext>
              </a:extLst>
            </p:cNvPr>
            <p:cNvSpPr txBox="1"/>
            <p:nvPr/>
          </p:nvSpPr>
          <p:spPr>
            <a:xfrm>
              <a:off x="1234801" y="296942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E72D2F03-53E2-4B38-8078-825A2A352194}"/>
                </a:ext>
              </a:extLst>
            </p:cNvPr>
            <p:cNvSpPr txBox="1"/>
            <p:nvPr/>
          </p:nvSpPr>
          <p:spPr>
            <a:xfrm>
              <a:off x="7648136" y="226557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取餘運算</a:t>
              </a: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B1986E8F-761B-484E-AD7E-869FFCDA3CEB}"/>
                </a:ext>
              </a:extLst>
            </p:cNvPr>
            <p:cNvSpPr txBox="1"/>
            <p:nvPr/>
          </p:nvSpPr>
          <p:spPr>
            <a:xfrm>
              <a:off x="7668975" y="5189530"/>
              <a:ext cx="1374094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4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17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%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38" name="直線接點 37">
              <a:extLst>
                <a:ext uri="{FF2B5EF4-FFF2-40B4-BE49-F238E27FC236}">
                  <a16:creationId xmlns:a16="http://schemas.microsoft.com/office/drawing/2014/main" id="{42A8E721-2BCB-4D1C-9E63-B881D7FDA39F}"/>
                </a:ext>
              </a:extLst>
            </p:cNvPr>
            <p:cNvCxnSpPr>
              <a:cxnSpLocks/>
            </p:cNvCxnSpPr>
            <p:nvPr/>
          </p:nvCxnSpPr>
          <p:spPr>
            <a:xfrm>
              <a:off x="5278383" y="2067360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8F873FDE-B4E6-468E-991C-7FBC58D130E5}"/>
                </a:ext>
              </a:extLst>
            </p:cNvPr>
            <p:cNvSpPr txBox="1"/>
            <p:nvPr/>
          </p:nvSpPr>
          <p:spPr>
            <a:xfrm>
              <a:off x="7032583" y="4471423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563091908"/>
      </p:ext>
    </p:extLst>
  </p:cSld>
  <p:clrMapOvr>
    <a:masterClrMapping/>
  </p:clrMapOvr>
  <p:transition spd="slow">
    <p:push dir="u"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43A56FE-B569-4411-9F52-40710554C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補充：取餘與取模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5032FDA-4B90-4198-9425-84C5E473D7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C/C++/Java </a:t>
            </a:r>
            <a:r>
              <a:rPr lang="zh-TW" altLang="en-US"/>
              <a:t>中，</a:t>
            </a:r>
            <a:r>
              <a:rPr lang="en-US" altLang="zh-TW"/>
              <a:t>"%"</a:t>
            </a:r>
            <a:r>
              <a:rPr lang="zh-TW" altLang="en-US"/>
              <a:t> 運算子是「取餘」運算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/>
              <a:t>Python</a:t>
            </a:r>
            <a:r>
              <a:rPr lang="zh-TW" altLang="en-US"/>
              <a:t> 中，</a:t>
            </a:r>
            <a:r>
              <a:rPr lang="en-US" altLang="zh-TW"/>
              <a:t>"%"</a:t>
            </a:r>
            <a:r>
              <a:rPr lang="zh-TW" altLang="en-US"/>
              <a:t> 運算子是「取模」運算</a:t>
            </a:r>
            <a:endParaRPr lang="en-US" altLang="zh-TW"/>
          </a:p>
          <a:p>
            <a:r>
              <a:rPr lang="zh-TW" altLang="en-US"/>
              <a:t>取餘運算求商時，商會趨向於 </a:t>
            </a:r>
            <a:r>
              <a:rPr lang="en-US" altLang="zh-TW"/>
              <a:t>0</a:t>
            </a:r>
          </a:p>
          <a:p>
            <a:r>
              <a:rPr lang="zh-TW" altLang="en-US"/>
              <a:t>而取模運算求商時，商會趨向於負無窮</a:t>
            </a:r>
            <a:endParaRPr lang="en-US" altLang="zh-TW"/>
          </a:p>
          <a:p>
            <a:r>
              <a:rPr lang="zh-TW" altLang="en-US"/>
              <a:t>這同時也影響了運算結果的正負性</a:t>
            </a:r>
            <a:endParaRPr lang="en-US" altLang="zh-TW"/>
          </a:p>
          <a:p>
            <a:r>
              <a:rPr lang="zh-TW" altLang="en-US"/>
              <a:t>若是取餘運算，則運算結果的正負與被除數相同</a:t>
            </a:r>
            <a:endParaRPr lang="en-US" altLang="zh-TW"/>
          </a:p>
          <a:p>
            <a:r>
              <a:rPr lang="zh-TW" altLang="en-US"/>
              <a:t>若是取模運算，則運算結果的正負與除數相同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964361066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1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4</a:t>
            </a:r>
            <a:r>
              <a:rPr lang="zh-TW" altLang="en-US">
                <a:solidFill>
                  <a:srgbClr val="FFFF00"/>
                </a:solidFill>
              </a:rPr>
              <a:t>、</a:t>
            </a:r>
            <a:r>
              <a:rPr lang="en-US" altLang="zh-TW">
                <a:solidFill>
                  <a:srgbClr val="FFFF00"/>
                </a:solidFill>
              </a:rPr>
              <a:t>7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endParaRPr lang="en-US" altLang="zh-TW">
              <a:solidFill>
                <a:srgbClr val="FFFF00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 </a:t>
            </a:r>
            <a:r>
              <a:rPr lang="zh-TW" altLang="en-US"/>
              <a:t>表示是單行</a:t>
            </a:r>
            <a:r>
              <a:rPr lang="zh-TW" altLang="en-US">
                <a:solidFill>
                  <a:srgbClr val="92D050"/>
                </a:solidFill>
              </a:rPr>
              <a:t>註解</a:t>
            </a:r>
            <a:r>
              <a:rPr lang="en-US" altLang="zh-TW">
                <a:solidFill>
                  <a:srgbClr val="92D050"/>
                </a:solidFill>
              </a:rPr>
              <a:t>(Comment)</a:t>
            </a:r>
          </a:p>
          <a:p>
            <a:r>
              <a:rPr lang="zh-TW" altLang="en-US"/>
              <a:t>程式執行會忽略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//</a:t>
            </a:r>
            <a:r>
              <a:rPr lang="en-US" altLang="zh-TW"/>
              <a:t>"</a:t>
            </a:r>
            <a:r>
              <a:rPr lang="zh-TW" altLang="en-US"/>
              <a:t> 和該行後面的所有文字</a:t>
            </a:r>
          </a:p>
        </p:txBody>
      </p:sp>
      <p:grpSp>
        <p:nvGrpSpPr>
          <p:cNvPr id="15" name="群組 14">
            <a:extLst>
              <a:ext uri="{FF2B5EF4-FFF2-40B4-BE49-F238E27FC236}">
                <a16:creationId xmlns:a16="http://schemas.microsoft.com/office/drawing/2014/main" id="{323DE952-EFAA-420E-AA25-D2F1FFD2FEE2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14" name="Rectangle 1">
              <a:extLst>
                <a:ext uri="{FF2B5EF4-FFF2-40B4-BE49-F238E27FC236}">
                  <a16:creationId xmlns:a16="http://schemas.microsoft.com/office/drawing/2014/main" id="{C42C7897-FCAE-45AC-8A6F-A1F3DAA0DD3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0" name="圖片 9">
              <a:hlinkClick r:id="rId2"/>
              <a:extLst>
                <a:ext uri="{FF2B5EF4-FFF2-40B4-BE49-F238E27FC236}">
                  <a16:creationId xmlns:a16="http://schemas.microsoft.com/office/drawing/2014/main" id="{06FB43F4-B596-43B6-8989-51F5BC106795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1" name="文字方塊 10">
              <a:extLst>
                <a:ext uri="{FF2B5EF4-FFF2-40B4-BE49-F238E27FC236}">
                  <a16:creationId xmlns:a16="http://schemas.microsoft.com/office/drawing/2014/main" id="{9C98C3E8-0B57-4EE8-843B-86D9FBE4EBB4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8" name="矩形: 圓角 7">
            <a:extLst>
              <a:ext uri="{FF2B5EF4-FFF2-40B4-BE49-F238E27FC236}">
                <a16:creationId xmlns:a16="http://schemas.microsoft.com/office/drawing/2014/main" id="{DA412E20-3459-4F36-8B5F-25FB38B79DB2}"/>
              </a:ext>
            </a:extLst>
          </p:cNvPr>
          <p:cNvSpPr/>
          <p:nvPr/>
        </p:nvSpPr>
        <p:spPr>
          <a:xfrm>
            <a:off x="1663401" y="3315285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3" name="箭號: 向右 2">
            <a:extLst>
              <a:ext uri="{FF2B5EF4-FFF2-40B4-BE49-F238E27FC236}">
                <a16:creationId xmlns:a16="http://schemas.microsoft.com/office/drawing/2014/main" id="{757CA1C0-4E70-4CB3-A50A-6611E33AC396}"/>
              </a:ext>
            </a:extLst>
          </p:cNvPr>
          <p:cNvSpPr/>
          <p:nvPr/>
        </p:nvSpPr>
        <p:spPr>
          <a:xfrm>
            <a:off x="313764" y="3301252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3" name="箭號: 向右 12">
            <a:extLst>
              <a:ext uri="{FF2B5EF4-FFF2-40B4-BE49-F238E27FC236}">
                <a16:creationId xmlns:a16="http://schemas.microsoft.com/office/drawing/2014/main" id="{2BCCF84E-2D5B-4BFD-9991-336DB6E29BB5}"/>
              </a:ext>
            </a:extLst>
          </p:cNvPr>
          <p:cNvSpPr/>
          <p:nvPr/>
        </p:nvSpPr>
        <p:spPr>
          <a:xfrm>
            <a:off x="313764" y="4138839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8142BD1-37E2-4AF1-B30B-11EB7C68F6AB}"/>
              </a:ext>
            </a:extLst>
          </p:cNvPr>
          <p:cNvSpPr/>
          <p:nvPr/>
        </p:nvSpPr>
        <p:spPr>
          <a:xfrm>
            <a:off x="313764" y="495462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29C884B7-7650-44F9-9207-1915E43625FB}"/>
              </a:ext>
            </a:extLst>
          </p:cNvPr>
          <p:cNvCxnSpPr>
            <a:cxnSpLocks/>
          </p:cNvCxnSpPr>
          <p:nvPr/>
        </p:nvCxnSpPr>
        <p:spPr>
          <a:xfrm>
            <a:off x="2590800" y="5240602"/>
            <a:ext cx="62941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線接點 18">
            <a:extLst>
              <a:ext uri="{FF2B5EF4-FFF2-40B4-BE49-F238E27FC236}">
                <a16:creationId xmlns:a16="http://schemas.microsoft.com/office/drawing/2014/main" id="{FFA5BA85-7216-492F-BCFF-3B87CD9E0D51}"/>
              </a:ext>
            </a:extLst>
          </p:cNvPr>
          <p:cNvCxnSpPr>
            <a:cxnSpLocks/>
          </p:cNvCxnSpPr>
          <p:nvPr/>
        </p:nvCxnSpPr>
        <p:spPr>
          <a:xfrm>
            <a:off x="2103120" y="4422855"/>
            <a:ext cx="67818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BEA4DF03-F526-4951-BD6D-D0DCB119A079}"/>
              </a:ext>
            </a:extLst>
          </p:cNvPr>
          <p:cNvCxnSpPr>
            <a:cxnSpLocks/>
          </p:cNvCxnSpPr>
          <p:nvPr/>
        </p:nvCxnSpPr>
        <p:spPr>
          <a:xfrm>
            <a:off x="1592580" y="3601314"/>
            <a:ext cx="377190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矩形: 圓角 20">
            <a:extLst>
              <a:ext uri="{FF2B5EF4-FFF2-40B4-BE49-F238E27FC236}">
                <a16:creationId xmlns:a16="http://schemas.microsoft.com/office/drawing/2014/main" id="{C59A9F99-B6CA-468D-B8FE-265DD4A321C7}"/>
              </a:ext>
            </a:extLst>
          </p:cNvPr>
          <p:cNvSpPr/>
          <p:nvPr/>
        </p:nvSpPr>
        <p:spPr>
          <a:xfrm>
            <a:off x="2166321" y="4138839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  <p:sp>
        <p:nvSpPr>
          <p:cNvPr id="22" name="矩形: 圓角 21">
            <a:extLst>
              <a:ext uri="{FF2B5EF4-FFF2-40B4-BE49-F238E27FC236}">
                <a16:creationId xmlns:a16="http://schemas.microsoft.com/office/drawing/2014/main" id="{19D4504F-3C3B-465D-91F5-93A3DB38266D}"/>
              </a:ext>
            </a:extLst>
          </p:cNvPr>
          <p:cNvSpPr/>
          <p:nvPr/>
        </p:nvSpPr>
        <p:spPr>
          <a:xfrm>
            <a:off x="2669241" y="4956263"/>
            <a:ext cx="272079" cy="245944"/>
          </a:xfrm>
          <a:prstGeom prst="roundRect">
            <a:avLst/>
          </a:prstGeom>
          <a:noFill/>
          <a:ln w="28575">
            <a:solidFill>
              <a:srgbClr val="92D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698618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8DA40E8-416D-4751-A25E-A52005B8C2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6753"/>
            <a:ext cx="10515600" cy="1325563"/>
          </a:xfrm>
        </p:spPr>
        <p:txBody>
          <a:bodyPr/>
          <a:lstStyle/>
          <a:p>
            <a:r>
              <a:rPr lang="zh-TW" altLang="en-US"/>
              <a:t>複合指定運算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55E202F-220A-475E-B3FD-FFA3370A37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75684"/>
            <a:ext cx="10515600" cy="1087138"/>
          </a:xfrm>
        </p:spPr>
        <p:txBody>
          <a:bodyPr>
            <a:normAutofit/>
          </a:bodyPr>
          <a:lstStyle/>
          <a:p>
            <a:r>
              <a:rPr lang="zh-TW" altLang="en-US"/>
              <a:t>變數的賦值其實是賦值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運算，而</a:t>
            </a:r>
            <a:r>
              <a:rPr lang="en-US" altLang="zh-TW"/>
              <a:t>"="</a:t>
            </a:r>
            <a:r>
              <a:rPr lang="zh-TW" altLang="en-US"/>
              <a:t>則是賦值</a:t>
            </a:r>
            <a:r>
              <a:rPr lang="en-US" altLang="zh-TW"/>
              <a:t>(</a:t>
            </a:r>
            <a:r>
              <a:rPr lang="zh-TW" altLang="en-US"/>
              <a:t>指定</a:t>
            </a:r>
            <a:r>
              <a:rPr lang="en-US" altLang="zh-TW"/>
              <a:t>)</a:t>
            </a:r>
            <a:r>
              <a:rPr lang="zh-TW" altLang="en-US"/>
              <a:t>運算子</a:t>
            </a:r>
            <a:endParaRPr lang="en-US" altLang="zh-TW"/>
          </a:p>
          <a:p>
            <a:r>
              <a:rPr lang="zh-TW" altLang="en-US"/>
              <a:t>指定運算子和二元數學運算子可以合在一起，變成複合指定運算子</a:t>
            </a:r>
            <a:endParaRPr lang="en-US" altLang="zh-TW"/>
          </a:p>
        </p:txBody>
      </p:sp>
      <p:grpSp>
        <p:nvGrpSpPr>
          <p:cNvPr id="96" name="群組 95">
            <a:extLst>
              <a:ext uri="{FF2B5EF4-FFF2-40B4-BE49-F238E27FC236}">
                <a16:creationId xmlns:a16="http://schemas.microsoft.com/office/drawing/2014/main" id="{42C670AC-321E-4305-9B39-79DAD81ED83F}"/>
              </a:ext>
            </a:extLst>
          </p:cNvPr>
          <p:cNvGrpSpPr/>
          <p:nvPr/>
        </p:nvGrpSpPr>
        <p:grpSpPr>
          <a:xfrm>
            <a:off x="392004" y="2434541"/>
            <a:ext cx="11407993" cy="4018681"/>
            <a:chOff x="319159" y="2509957"/>
            <a:chExt cx="11407993" cy="4018681"/>
          </a:xfrm>
        </p:grpSpPr>
        <p:sp>
          <p:nvSpPr>
            <p:cNvPr id="91" name="手繪多邊形: 圖案 90">
              <a:extLst>
                <a:ext uri="{FF2B5EF4-FFF2-40B4-BE49-F238E27FC236}">
                  <a16:creationId xmlns:a16="http://schemas.microsoft.com/office/drawing/2014/main" id="{D9551A31-5D28-427F-BAC1-6FA8F579D7B1}"/>
                </a:ext>
              </a:extLst>
            </p:cNvPr>
            <p:cNvSpPr/>
            <p:nvPr/>
          </p:nvSpPr>
          <p:spPr>
            <a:xfrm>
              <a:off x="319159" y="5566614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9" name="手繪多邊形: 圖案 88">
              <a:extLst>
                <a:ext uri="{FF2B5EF4-FFF2-40B4-BE49-F238E27FC236}">
                  <a16:creationId xmlns:a16="http://schemas.microsoft.com/office/drawing/2014/main" id="{6E19F997-C42A-4B3F-A245-2E8031FF9CB8}"/>
                </a:ext>
              </a:extLst>
            </p:cNvPr>
            <p:cNvSpPr/>
            <p:nvPr/>
          </p:nvSpPr>
          <p:spPr>
            <a:xfrm>
              <a:off x="319159" y="3893301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0" name="手繪多邊形: 圖案 89">
              <a:extLst>
                <a:ext uri="{FF2B5EF4-FFF2-40B4-BE49-F238E27FC236}">
                  <a16:creationId xmlns:a16="http://schemas.microsoft.com/office/drawing/2014/main" id="{F094912E-B3B0-4EEC-84B1-E58A3D7F8E0B}"/>
                </a:ext>
              </a:extLst>
            </p:cNvPr>
            <p:cNvSpPr/>
            <p:nvPr/>
          </p:nvSpPr>
          <p:spPr>
            <a:xfrm>
              <a:off x="319159" y="4711827"/>
              <a:ext cx="11382647" cy="824756"/>
            </a:xfrm>
            <a:custGeom>
              <a:avLst/>
              <a:gdLst>
                <a:gd name="connsiteX0" fmla="*/ 0 w 11382647"/>
                <a:gd name="connsiteY0" fmla="*/ 0 h 824756"/>
                <a:gd name="connsiteX1" fmla="*/ 809353 w 11382647"/>
                <a:gd name="connsiteY1" fmla="*/ 0 h 824756"/>
                <a:gd name="connsiteX2" fmla="*/ 4661618 w 11382647"/>
                <a:gd name="connsiteY2" fmla="*/ 0 h 824756"/>
                <a:gd name="connsiteX3" fmla="*/ 4991409 w 11382647"/>
                <a:gd name="connsiteY3" fmla="*/ 0 h 824756"/>
                <a:gd name="connsiteX4" fmla="*/ 5085983 w 11382647"/>
                <a:gd name="connsiteY4" fmla="*/ 0 h 824756"/>
                <a:gd name="connsiteX5" fmla="*/ 5470971 w 11382647"/>
                <a:gd name="connsiteY5" fmla="*/ 0 h 824756"/>
                <a:gd name="connsiteX6" fmla="*/ 5735085 w 11382647"/>
                <a:gd name="connsiteY6" fmla="*/ 0 h 824756"/>
                <a:gd name="connsiteX7" fmla="*/ 5800761 w 11382647"/>
                <a:gd name="connsiteY7" fmla="*/ 0 h 824756"/>
                <a:gd name="connsiteX8" fmla="*/ 5829660 w 11382647"/>
                <a:gd name="connsiteY8" fmla="*/ 0 h 824756"/>
                <a:gd name="connsiteX9" fmla="*/ 5895336 w 11382647"/>
                <a:gd name="connsiteY9" fmla="*/ 0 h 824756"/>
                <a:gd name="connsiteX10" fmla="*/ 5911676 w 11382647"/>
                <a:gd name="connsiteY10" fmla="*/ 0 h 824756"/>
                <a:gd name="connsiteX11" fmla="*/ 6544438 w 11382647"/>
                <a:gd name="connsiteY11" fmla="*/ 0 h 824756"/>
                <a:gd name="connsiteX12" fmla="*/ 6639013 w 11382647"/>
                <a:gd name="connsiteY12" fmla="*/ 0 h 824756"/>
                <a:gd name="connsiteX13" fmla="*/ 6721029 w 11382647"/>
                <a:gd name="connsiteY13" fmla="*/ 0 h 824756"/>
                <a:gd name="connsiteX14" fmla="*/ 9653026 w 11382647"/>
                <a:gd name="connsiteY14" fmla="*/ 0 h 824756"/>
                <a:gd name="connsiteX15" fmla="*/ 9747601 w 11382647"/>
                <a:gd name="connsiteY15" fmla="*/ 0 h 824756"/>
                <a:gd name="connsiteX16" fmla="*/ 10396703 w 11382647"/>
                <a:gd name="connsiteY16" fmla="*/ 0 h 824756"/>
                <a:gd name="connsiteX17" fmla="*/ 10462379 w 11382647"/>
                <a:gd name="connsiteY17" fmla="*/ 0 h 824756"/>
                <a:gd name="connsiteX18" fmla="*/ 10491278 w 11382647"/>
                <a:gd name="connsiteY18" fmla="*/ 0 h 824756"/>
                <a:gd name="connsiteX19" fmla="*/ 10556954 w 11382647"/>
                <a:gd name="connsiteY19" fmla="*/ 0 h 824756"/>
                <a:gd name="connsiteX20" fmla="*/ 10573294 w 11382647"/>
                <a:gd name="connsiteY20" fmla="*/ 0 h 824756"/>
                <a:gd name="connsiteX21" fmla="*/ 11206056 w 11382647"/>
                <a:gd name="connsiteY21" fmla="*/ 0 h 824756"/>
                <a:gd name="connsiteX22" fmla="*/ 11300631 w 11382647"/>
                <a:gd name="connsiteY22" fmla="*/ 0 h 824756"/>
                <a:gd name="connsiteX23" fmla="*/ 11382647 w 11382647"/>
                <a:gd name="connsiteY23" fmla="*/ 0 h 824756"/>
                <a:gd name="connsiteX24" fmla="*/ 11382647 w 11382647"/>
                <a:gd name="connsiteY24" fmla="*/ 824756 h 824756"/>
                <a:gd name="connsiteX25" fmla="*/ 11300631 w 11382647"/>
                <a:gd name="connsiteY25" fmla="*/ 824756 h 824756"/>
                <a:gd name="connsiteX26" fmla="*/ 11206056 w 11382647"/>
                <a:gd name="connsiteY26" fmla="*/ 824756 h 824756"/>
                <a:gd name="connsiteX27" fmla="*/ 10573294 w 11382647"/>
                <a:gd name="connsiteY27" fmla="*/ 824756 h 824756"/>
                <a:gd name="connsiteX28" fmla="*/ 10556954 w 11382647"/>
                <a:gd name="connsiteY28" fmla="*/ 824756 h 824756"/>
                <a:gd name="connsiteX29" fmla="*/ 10491278 w 11382647"/>
                <a:gd name="connsiteY29" fmla="*/ 824756 h 824756"/>
                <a:gd name="connsiteX30" fmla="*/ 10462379 w 11382647"/>
                <a:gd name="connsiteY30" fmla="*/ 824756 h 824756"/>
                <a:gd name="connsiteX31" fmla="*/ 10396703 w 11382647"/>
                <a:gd name="connsiteY31" fmla="*/ 824756 h 824756"/>
                <a:gd name="connsiteX32" fmla="*/ 9747601 w 11382647"/>
                <a:gd name="connsiteY32" fmla="*/ 824756 h 824756"/>
                <a:gd name="connsiteX33" fmla="*/ 9653026 w 11382647"/>
                <a:gd name="connsiteY33" fmla="*/ 824756 h 824756"/>
                <a:gd name="connsiteX34" fmla="*/ 6721029 w 11382647"/>
                <a:gd name="connsiteY34" fmla="*/ 824756 h 824756"/>
                <a:gd name="connsiteX35" fmla="*/ 6639013 w 11382647"/>
                <a:gd name="connsiteY35" fmla="*/ 824756 h 824756"/>
                <a:gd name="connsiteX36" fmla="*/ 6544438 w 11382647"/>
                <a:gd name="connsiteY36" fmla="*/ 824756 h 824756"/>
                <a:gd name="connsiteX37" fmla="*/ 5911676 w 11382647"/>
                <a:gd name="connsiteY37" fmla="*/ 824756 h 824756"/>
                <a:gd name="connsiteX38" fmla="*/ 5895336 w 11382647"/>
                <a:gd name="connsiteY38" fmla="*/ 824756 h 824756"/>
                <a:gd name="connsiteX39" fmla="*/ 5829660 w 11382647"/>
                <a:gd name="connsiteY39" fmla="*/ 824756 h 824756"/>
                <a:gd name="connsiteX40" fmla="*/ 5800761 w 11382647"/>
                <a:gd name="connsiteY40" fmla="*/ 824756 h 824756"/>
                <a:gd name="connsiteX41" fmla="*/ 5735085 w 11382647"/>
                <a:gd name="connsiteY41" fmla="*/ 824756 h 824756"/>
                <a:gd name="connsiteX42" fmla="*/ 5470971 w 11382647"/>
                <a:gd name="connsiteY42" fmla="*/ 824756 h 824756"/>
                <a:gd name="connsiteX43" fmla="*/ 5085983 w 11382647"/>
                <a:gd name="connsiteY43" fmla="*/ 824756 h 824756"/>
                <a:gd name="connsiteX44" fmla="*/ 4991409 w 11382647"/>
                <a:gd name="connsiteY44" fmla="*/ 824756 h 824756"/>
                <a:gd name="connsiteX45" fmla="*/ 4661618 w 11382647"/>
                <a:gd name="connsiteY45" fmla="*/ 824756 h 824756"/>
                <a:gd name="connsiteX46" fmla="*/ 809353 w 11382647"/>
                <a:gd name="connsiteY46" fmla="*/ 824756 h 824756"/>
                <a:gd name="connsiteX47" fmla="*/ 0 w 11382647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24756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24756"/>
                  </a:lnTo>
                  <a:lnTo>
                    <a:pt x="11300631" y="824756"/>
                  </a:lnTo>
                  <a:lnTo>
                    <a:pt x="11206056" y="824756"/>
                  </a:lnTo>
                  <a:lnTo>
                    <a:pt x="10573294" y="824756"/>
                  </a:lnTo>
                  <a:lnTo>
                    <a:pt x="10556954" y="824756"/>
                  </a:lnTo>
                  <a:lnTo>
                    <a:pt x="10491278" y="824756"/>
                  </a:lnTo>
                  <a:lnTo>
                    <a:pt x="10462379" y="824756"/>
                  </a:lnTo>
                  <a:lnTo>
                    <a:pt x="10396703" y="824756"/>
                  </a:lnTo>
                  <a:lnTo>
                    <a:pt x="9747601" y="824756"/>
                  </a:lnTo>
                  <a:lnTo>
                    <a:pt x="9653026" y="824756"/>
                  </a:lnTo>
                  <a:lnTo>
                    <a:pt x="6721029" y="824756"/>
                  </a:lnTo>
                  <a:lnTo>
                    <a:pt x="6639013" y="824756"/>
                  </a:lnTo>
                  <a:lnTo>
                    <a:pt x="6544438" y="824756"/>
                  </a:lnTo>
                  <a:lnTo>
                    <a:pt x="5911676" y="824756"/>
                  </a:lnTo>
                  <a:lnTo>
                    <a:pt x="5895336" y="824756"/>
                  </a:lnTo>
                  <a:lnTo>
                    <a:pt x="5829660" y="824756"/>
                  </a:lnTo>
                  <a:lnTo>
                    <a:pt x="5800761" y="824756"/>
                  </a:lnTo>
                  <a:lnTo>
                    <a:pt x="5735085" y="824756"/>
                  </a:lnTo>
                  <a:lnTo>
                    <a:pt x="5470971" y="824756"/>
                  </a:lnTo>
                  <a:lnTo>
                    <a:pt x="5085983" y="824756"/>
                  </a:lnTo>
                  <a:lnTo>
                    <a:pt x="4991409" y="824756"/>
                  </a:lnTo>
                  <a:lnTo>
                    <a:pt x="4661618" y="824756"/>
                  </a:lnTo>
                  <a:lnTo>
                    <a:pt x="809353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8" name="手繪多邊形: 圖案 87">
              <a:extLst>
                <a:ext uri="{FF2B5EF4-FFF2-40B4-BE49-F238E27FC236}">
                  <a16:creationId xmlns:a16="http://schemas.microsoft.com/office/drawing/2014/main" id="{B84D10C2-24C9-4684-B435-84206A87FE09}"/>
                </a:ext>
              </a:extLst>
            </p:cNvPr>
            <p:cNvSpPr/>
            <p:nvPr/>
          </p:nvSpPr>
          <p:spPr>
            <a:xfrm>
              <a:off x="319159" y="3389047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7" name="手繪多邊形: 圖案 86">
              <a:extLst>
                <a:ext uri="{FF2B5EF4-FFF2-40B4-BE49-F238E27FC236}">
                  <a16:creationId xmlns:a16="http://schemas.microsoft.com/office/drawing/2014/main" id="{345F533D-7453-4415-A9D2-07C3EE004153}"/>
                </a:ext>
              </a:extLst>
            </p:cNvPr>
            <p:cNvSpPr/>
            <p:nvPr/>
          </p:nvSpPr>
          <p:spPr>
            <a:xfrm>
              <a:off x="319159" y="2509957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41" name="直線接點 40">
              <a:extLst>
                <a:ext uri="{FF2B5EF4-FFF2-40B4-BE49-F238E27FC236}">
                  <a16:creationId xmlns:a16="http://schemas.microsoft.com/office/drawing/2014/main" id="{26775486-450D-495A-82AF-CD71E3CA81E5}"/>
                </a:ext>
              </a:extLst>
            </p:cNvPr>
            <p:cNvCxnSpPr>
              <a:cxnSpLocks/>
              <a:endCxn id="87" idx="19"/>
            </p:cNvCxnSpPr>
            <p:nvPr/>
          </p:nvCxnSpPr>
          <p:spPr>
            <a:xfrm>
              <a:off x="319159" y="33771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直線接點 41">
              <a:extLst>
                <a:ext uri="{FF2B5EF4-FFF2-40B4-BE49-F238E27FC236}">
                  <a16:creationId xmlns:a16="http://schemas.microsoft.com/office/drawing/2014/main" id="{15D4F696-E29D-4BE1-8977-5F1785792D61}"/>
                </a:ext>
              </a:extLst>
            </p:cNvPr>
            <p:cNvCxnSpPr>
              <a:cxnSpLocks/>
            </p:cNvCxnSpPr>
            <p:nvPr/>
          </p:nvCxnSpPr>
          <p:spPr>
            <a:xfrm>
              <a:off x="1828160" y="2509957"/>
              <a:ext cx="0" cy="4018681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直線接點 42">
              <a:extLst>
                <a:ext uri="{FF2B5EF4-FFF2-40B4-BE49-F238E27FC236}">
                  <a16:creationId xmlns:a16="http://schemas.microsoft.com/office/drawing/2014/main" id="{3D3F013E-06E5-461D-8F11-241697931E8A}"/>
                </a:ext>
              </a:extLst>
            </p:cNvPr>
            <p:cNvCxnSpPr>
              <a:cxnSpLocks/>
              <a:endCxn id="91" idx="23"/>
            </p:cNvCxnSpPr>
            <p:nvPr/>
          </p:nvCxnSpPr>
          <p:spPr>
            <a:xfrm>
              <a:off x="319159" y="5544779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直線接點 43">
              <a:extLst>
                <a:ext uri="{FF2B5EF4-FFF2-40B4-BE49-F238E27FC236}">
                  <a16:creationId xmlns:a16="http://schemas.microsoft.com/office/drawing/2014/main" id="{4FB2A4D5-6973-4639-8CC2-35E318BDCE3A}"/>
                </a:ext>
              </a:extLst>
            </p:cNvPr>
            <p:cNvCxnSpPr>
              <a:cxnSpLocks/>
              <a:endCxn id="90" idx="23"/>
            </p:cNvCxnSpPr>
            <p:nvPr/>
          </p:nvCxnSpPr>
          <p:spPr>
            <a:xfrm>
              <a:off x="319159" y="471182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線接點 44">
              <a:extLst>
                <a:ext uri="{FF2B5EF4-FFF2-40B4-BE49-F238E27FC236}">
                  <a16:creationId xmlns:a16="http://schemas.microsoft.com/office/drawing/2014/main" id="{8FA9249D-F9B2-4777-AE30-C3091E378DBE}"/>
                </a:ext>
              </a:extLst>
            </p:cNvPr>
            <p:cNvCxnSpPr>
              <a:cxnSpLocks/>
              <a:endCxn id="88" idx="24"/>
            </p:cNvCxnSpPr>
            <p:nvPr/>
          </p:nvCxnSpPr>
          <p:spPr>
            <a:xfrm>
              <a:off x="319159" y="3894407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5AADE87C-2237-460F-BD85-AC587C420C68}"/>
                </a:ext>
              </a:extLst>
            </p:cNvPr>
            <p:cNvSpPr txBox="1"/>
            <p:nvPr/>
          </p:nvSpPr>
          <p:spPr>
            <a:xfrm>
              <a:off x="5193329" y="4904255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3386B7F8-3837-48BB-BB47-58631DCF8F2B}"/>
                </a:ext>
              </a:extLst>
            </p:cNvPr>
            <p:cNvSpPr txBox="1"/>
            <p:nvPr/>
          </p:nvSpPr>
          <p:spPr>
            <a:xfrm>
              <a:off x="373590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48" name="文字方塊 47">
              <a:extLst>
                <a:ext uri="{FF2B5EF4-FFF2-40B4-BE49-F238E27FC236}">
                  <a16:creationId xmlns:a16="http://schemas.microsoft.com/office/drawing/2014/main" id="{4BCF80EF-F3F5-41FC-AEFE-E89D313BC0DC}"/>
                </a:ext>
              </a:extLst>
            </p:cNvPr>
            <p:cNvSpPr txBox="1"/>
            <p:nvPr/>
          </p:nvSpPr>
          <p:spPr>
            <a:xfrm>
              <a:off x="387376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-=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49" name="文字方塊 48">
              <a:extLst>
                <a:ext uri="{FF2B5EF4-FFF2-40B4-BE49-F238E27FC236}">
                  <a16:creationId xmlns:a16="http://schemas.microsoft.com/office/drawing/2014/main" id="{20C8C2AA-95A2-48CC-B1AD-08484A9582C4}"/>
                </a:ext>
              </a:extLst>
            </p:cNvPr>
            <p:cNvSpPr txBox="1"/>
            <p:nvPr/>
          </p:nvSpPr>
          <p:spPr>
            <a:xfrm>
              <a:off x="2102126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加法賦值</a:t>
              </a:r>
            </a:p>
          </p:txBody>
        </p:sp>
        <p:sp>
          <p:nvSpPr>
            <p:cNvPr id="50" name="文字方塊 49">
              <a:extLst>
                <a:ext uri="{FF2B5EF4-FFF2-40B4-BE49-F238E27FC236}">
                  <a16:creationId xmlns:a16="http://schemas.microsoft.com/office/drawing/2014/main" id="{45768FE4-37BA-4B81-9213-0EBE04247F21}"/>
                </a:ext>
              </a:extLst>
            </p:cNvPr>
            <p:cNvSpPr txBox="1"/>
            <p:nvPr/>
          </p:nvSpPr>
          <p:spPr>
            <a:xfrm>
              <a:off x="2122965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 +=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b +=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1" name="文字方塊 50">
              <a:extLst>
                <a:ext uri="{FF2B5EF4-FFF2-40B4-BE49-F238E27FC236}">
                  <a16:creationId xmlns:a16="http://schemas.microsoft.com/office/drawing/2014/main" id="{734AD1CB-5EFE-4B9D-964D-5317317A2396}"/>
                </a:ext>
              </a:extLst>
            </p:cNvPr>
            <p:cNvSpPr txBox="1"/>
            <p:nvPr/>
          </p:nvSpPr>
          <p:spPr>
            <a:xfrm>
              <a:off x="1778320" y="4072284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52" name="文字方塊 51">
              <a:extLst>
                <a:ext uri="{FF2B5EF4-FFF2-40B4-BE49-F238E27FC236}">
                  <a16:creationId xmlns:a16="http://schemas.microsoft.com/office/drawing/2014/main" id="{FA80B490-D451-41F5-A8C0-611C5FBDB1CD}"/>
                </a:ext>
              </a:extLst>
            </p:cNvPr>
            <p:cNvSpPr txBox="1"/>
            <p:nvPr/>
          </p:nvSpPr>
          <p:spPr>
            <a:xfrm>
              <a:off x="1916178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+=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grpSp>
          <p:nvGrpSpPr>
            <p:cNvPr id="53" name="群組 52">
              <a:extLst>
                <a:ext uri="{FF2B5EF4-FFF2-40B4-BE49-F238E27FC236}">
                  <a16:creationId xmlns:a16="http://schemas.microsoft.com/office/drawing/2014/main" id="{99B20F2E-8A98-43CF-B995-2A839594E46B}"/>
                </a:ext>
              </a:extLst>
            </p:cNvPr>
            <p:cNvGrpSpPr/>
            <p:nvPr/>
          </p:nvGrpSpPr>
          <p:grpSpPr>
            <a:xfrm>
              <a:off x="3773585" y="2509957"/>
              <a:ext cx="0" cy="4018681"/>
              <a:chOff x="4656896" y="2276514"/>
              <a:chExt cx="0" cy="4018681"/>
            </a:xfrm>
          </p:grpSpPr>
          <p:cxnSp>
            <p:nvCxnSpPr>
              <p:cNvPr id="68" name="直線接點 67">
                <a:extLst>
                  <a:ext uri="{FF2B5EF4-FFF2-40B4-BE49-F238E27FC236}">
                    <a16:creationId xmlns:a16="http://schemas.microsoft.com/office/drawing/2014/main" id="{5CDA3B12-7CF0-4281-829D-23199438EBC8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9" name="直線接點 68">
                <a:extLst>
                  <a:ext uri="{FF2B5EF4-FFF2-40B4-BE49-F238E27FC236}">
                    <a16:creationId xmlns:a16="http://schemas.microsoft.com/office/drawing/2014/main" id="{2BF97A7C-56BC-41D2-B500-2C41FAAA801C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56896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4" name="文字方塊 53">
              <a:extLst>
                <a:ext uri="{FF2B5EF4-FFF2-40B4-BE49-F238E27FC236}">
                  <a16:creationId xmlns:a16="http://schemas.microsoft.com/office/drawing/2014/main" id="{F46BDE52-702F-4CEC-A59A-FCAC8B8D86DC}"/>
                </a:ext>
              </a:extLst>
            </p:cNvPr>
            <p:cNvSpPr txBox="1"/>
            <p:nvPr/>
          </p:nvSpPr>
          <p:spPr>
            <a:xfrm>
              <a:off x="371864" y="2717593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55" name="文字方塊 54">
              <a:extLst>
                <a:ext uri="{FF2B5EF4-FFF2-40B4-BE49-F238E27FC236}">
                  <a16:creationId xmlns:a16="http://schemas.microsoft.com/office/drawing/2014/main" id="{BAD3D381-9F86-4EE0-B5A5-9B81EEEEE4A3}"/>
                </a:ext>
              </a:extLst>
            </p:cNvPr>
            <p:cNvSpPr txBox="1"/>
            <p:nvPr/>
          </p:nvSpPr>
          <p:spPr>
            <a:xfrm>
              <a:off x="695671" y="582257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56" name="文字方塊 55">
              <a:extLst>
                <a:ext uri="{FF2B5EF4-FFF2-40B4-BE49-F238E27FC236}">
                  <a16:creationId xmlns:a16="http://schemas.microsoft.com/office/drawing/2014/main" id="{741617C9-CDCD-491D-9EB3-076A652F7468}"/>
                </a:ext>
              </a:extLst>
            </p:cNvPr>
            <p:cNvSpPr txBox="1"/>
            <p:nvPr/>
          </p:nvSpPr>
          <p:spPr>
            <a:xfrm>
              <a:off x="387894" y="4900172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01CD1D09-2CBE-4AD9-9F91-9FC2E4D6A4C0}"/>
                </a:ext>
              </a:extLst>
            </p:cNvPr>
            <p:cNvSpPr txBox="1"/>
            <p:nvPr/>
          </p:nvSpPr>
          <p:spPr>
            <a:xfrm>
              <a:off x="695671" y="4100839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EEA70A5F-B03D-4621-B10D-E8044AAB5C7F}"/>
                </a:ext>
              </a:extLst>
            </p:cNvPr>
            <p:cNvSpPr txBox="1"/>
            <p:nvPr/>
          </p:nvSpPr>
          <p:spPr>
            <a:xfrm>
              <a:off x="695671" y="3412023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687C5C03-6257-4801-A766-BE1D303BB00A}"/>
                </a:ext>
              </a:extLst>
            </p:cNvPr>
            <p:cNvSpPr txBox="1"/>
            <p:nvPr/>
          </p:nvSpPr>
          <p:spPr>
            <a:xfrm>
              <a:off x="4059714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減法賦值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0BC1B8F4-EB37-4E95-90FE-1360E199AB0D}"/>
                </a:ext>
              </a:extLst>
            </p:cNvPr>
            <p:cNvSpPr txBox="1"/>
            <p:nvPr/>
          </p:nvSpPr>
          <p:spPr>
            <a:xfrm>
              <a:off x="399559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 -=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d -=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grpSp>
          <p:nvGrpSpPr>
            <p:cNvPr id="61" name="群組 60">
              <a:extLst>
                <a:ext uri="{FF2B5EF4-FFF2-40B4-BE49-F238E27FC236}">
                  <a16:creationId xmlns:a16="http://schemas.microsoft.com/office/drawing/2014/main" id="{D387C57C-2ECE-4592-A201-DCC6BA9F492F}"/>
                </a:ext>
              </a:extLst>
            </p:cNvPr>
            <p:cNvGrpSpPr/>
            <p:nvPr/>
          </p:nvGrpSpPr>
          <p:grpSpPr>
            <a:xfrm>
              <a:off x="5744280" y="2509957"/>
              <a:ext cx="3954285" cy="4018681"/>
              <a:chOff x="3777760" y="2276514"/>
              <a:chExt cx="3954285" cy="4018681"/>
            </a:xfrm>
          </p:grpSpPr>
          <p:cxnSp>
            <p:nvCxnSpPr>
              <p:cNvPr id="66" name="直線接點 65">
                <a:extLst>
                  <a:ext uri="{FF2B5EF4-FFF2-40B4-BE49-F238E27FC236}">
                    <a16:creationId xmlns:a16="http://schemas.microsoft.com/office/drawing/2014/main" id="{21E335A8-2EC2-4E41-851E-C2E0BFD2877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7" name="直線接點 66">
                <a:extLst>
                  <a:ext uri="{FF2B5EF4-FFF2-40B4-BE49-F238E27FC236}">
                    <a16:creationId xmlns:a16="http://schemas.microsoft.com/office/drawing/2014/main" id="{49EFC40E-B259-4679-A35A-71F21AA6744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777760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直線接點 73">
                <a:extLst>
                  <a:ext uri="{FF2B5EF4-FFF2-40B4-BE49-F238E27FC236}">
                    <a16:creationId xmlns:a16="http://schemas.microsoft.com/office/drawing/2014/main" id="{AED199F1-B99F-4ABF-87F4-2D8DC5F10FEF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5" name="直線接點 74">
                <a:extLst>
                  <a:ext uri="{FF2B5EF4-FFF2-40B4-BE49-F238E27FC236}">
                    <a16:creationId xmlns:a16="http://schemas.microsoft.com/office/drawing/2014/main" id="{1CFC9A92-3659-47C2-8B58-F3FBBFA4AF4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32045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6" name="直線接點 75">
                <a:extLst>
                  <a:ext uri="{FF2B5EF4-FFF2-40B4-BE49-F238E27FC236}">
                    <a16:creationId xmlns:a16="http://schemas.microsoft.com/office/drawing/2014/main" id="{FFB0AE40-D9F0-4878-AE46-94B424065A2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2276514"/>
                <a:ext cx="0" cy="220187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7" name="直線接點 76">
                <a:extLst>
                  <a:ext uri="{FF2B5EF4-FFF2-40B4-BE49-F238E27FC236}">
                    <a16:creationId xmlns:a16="http://schemas.microsoft.com/office/drawing/2014/main" id="{FD31BB2E-D20B-4240-898D-5763DDF9FF0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765953" y="5311336"/>
                <a:ext cx="0" cy="98385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8666A300-7895-495A-A915-00D4F8909E12}"/>
                </a:ext>
              </a:extLst>
            </p:cNvPr>
            <p:cNvSpPr txBox="1"/>
            <p:nvPr/>
          </p:nvSpPr>
          <p:spPr>
            <a:xfrm>
              <a:off x="5706796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*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2890ED0D-90CC-461F-A9B8-199F8ABB1BBF}"/>
                </a:ext>
              </a:extLst>
            </p:cNvPr>
            <p:cNvSpPr txBox="1"/>
            <p:nvPr/>
          </p:nvSpPr>
          <p:spPr>
            <a:xfrm>
              <a:off x="5844654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*=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56C479C0-AE66-4881-A51B-7F5E393F4F14}"/>
                </a:ext>
              </a:extLst>
            </p:cNvPr>
            <p:cNvSpPr txBox="1"/>
            <p:nvPr/>
          </p:nvSpPr>
          <p:spPr>
            <a:xfrm>
              <a:off x="6030602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乘法賦值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14E0B8C9-576D-4D68-A541-66DD7AF64489}"/>
                </a:ext>
              </a:extLst>
            </p:cNvPr>
            <p:cNvSpPr txBox="1"/>
            <p:nvPr/>
          </p:nvSpPr>
          <p:spPr>
            <a:xfrm>
              <a:off x="6051441" y="5632127"/>
              <a:ext cx="1374095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e *=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f *= -9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0" name="文字方塊 69">
              <a:extLst>
                <a:ext uri="{FF2B5EF4-FFF2-40B4-BE49-F238E27FC236}">
                  <a16:creationId xmlns:a16="http://schemas.microsoft.com/office/drawing/2014/main" id="{50E69E53-2FD2-41B6-A5CE-9D0F6B8FAD75}"/>
                </a:ext>
              </a:extLst>
            </p:cNvPr>
            <p:cNvSpPr txBox="1"/>
            <p:nvPr/>
          </p:nvSpPr>
          <p:spPr>
            <a:xfrm>
              <a:off x="7691098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/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1" name="文字方塊 70">
              <a:extLst>
                <a:ext uri="{FF2B5EF4-FFF2-40B4-BE49-F238E27FC236}">
                  <a16:creationId xmlns:a16="http://schemas.microsoft.com/office/drawing/2014/main" id="{72650335-81B0-4F22-A8AD-3E88ED9CD8D2}"/>
                </a:ext>
              </a:extLst>
            </p:cNvPr>
            <p:cNvSpPr txBox="1"/>
            <p:nvPr/>
          </p:nvSpPr>
          <p:spPr>
            <a:xfrm>
              <a:off x="7828956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/=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72" name="文字方塊 71">
              <a:extLst>
                <a:ext uri="{FF2B5EF4-FFF2-40B4-BE49-F238E27FC236}">
                  <a16:creationId xmlns:a16="http://schemas.microsoft.com/office/drawing/2014/main" id="{262B71D9-5301-4377-BE5E-857177360B33}"/>
                </a:ext>
              </a:extLst>
            </p:cNvPr>
            <p:cNvSpPr txBox="1"/>
            <p:nvPr/>
          </p:nvSpPr>
          <p:spPr>
            <a:xfrm>
              <a:off x="8014904" y="2708168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除法賦值</a:t>
              </a:r>
            </a:p>
          </p:txBody>
        </p:sp>
        <p:sp>
          <p:nvSpPr>
            <p:cNvPr id="73" name="文字方塊 72">
              <a:extLst>
                <a:ext uri="{FF2B5EF4-FFF2-40B4-BE49-F238E27FC236}">
                  <a16:creationId xmlns:a16="http://schemas.microsoft.com/office/drawing/2014/main" id="{5140FEE3-C17A-400B-A624-C6B0204C0C3A}"/>
                </a:ext>
              </a:extLst>
            </p:cNvPr>
            <p:cNvSpPr txBox="1"/>
            <p:nvPr/>
          </p:nvSpPr>
          <p:spPr>
            <a:xfrm>
              <a:off x="7950784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/=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/=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78" name="文字方塊 77">
              <a:extLst>
                <a:ext uri="{FF2B5EF4-FFF2-40B4-BE49-F238E27FC236}">
                  <a16:creationId xmlns:a16="http://schemas.microsoft.com/office/drawing/2014/main" id="{AE5BF969-BD5C-4B6E-8BE2-18CEA18652F4}"/>
                </a:ext>
              </a:extLst>
            </p:cNvPr>
            <p:cNvSpPr txBox="1"/>
            <p:nvPr/>
          </p:nvSpPr>
          <p:spPr>
            <a:xfrm>
              <a:off x="9663767" y="4086639"/>
              <a:ext cx="2063385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%</a:t>
              </a:r>
              <a:r>
                <a:rPr lang="zh-TW" altLang="en-US" sz="2400">
                  <a:solidFill>
                    <a:schemeClr val="bg1"/>
                  </a:solidFill>
                </a:rPr>
                <a:t>值</a:t>
              </a:r>
            </a:p>
          </p:txBody>
        </p:sp>
        <p:sp>
          <p:nvSpPr>
            <p:cNvPr id="79" name="文字方塊 78">
              <a:extLst>
                <a:ext uri="{FF2B5EF4-FFF2-40B4-BE49-F238E27FC236}">
                  <a16:creationId xmlns:a16="http://schemas.microsoft.com/office/drawing/2014/main" id="{A88CDD08-3875-4766-BA59-26CB696CAF7A}"/>
                </a:ext>
              </a:extLst>
            </p:cNvPr>
            <p:cNvSpPr txBox="1"/>
            <p:nvPr/>
          </p:nvSpPr>
          <p:spPr>
            <a:xfrm>
              <a:off x="9801625" y="3411310"/>
              <a:ext cx="178766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%=</a:t>
              </a:r>
              <a:r>
                <a:rPr lang="zh-TW" altLang="en-US" sz="2400">
                  <a:solidFill>
                    <a:schemeClr val="bg1"/>
                  </a:solidFill>
                </a:rPr>
                <a:t> 值</a:t>
              </a:r>
            </a:p>
          </p:txBody>
        </p:sp>
        <p:sp>
          <p:nvSpPr>
            <p:cNvPr id="80" name="文字方塊 79">
              <a:extLst>
                <a:ext uri="{FF2B5EF4-FFF2-40B4-BE49-F238E27FC236}">
                  <a16:creationId xmlns:a16="http://schemas.microsoft.com/office/drawing/2014/main" id="{20D3A7C7-83B2-4AD8-939E-E0990B27B908}"/>
                </a:ext>
              </a:extLst>
            </p:cNvPr>
            <p:cNvSpPr txBox="1"/>
            <p:nvPr/>
          </p:nvSpPr>
          <p:spPr>
            <a:xfrm>
              <a:off x="9987573" y="2708168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取餘賦值</a:t>
              </a:r>
            </a:p>
          </p:txBody>
        </p:sp>
        <p:sp>
          <p:nvSpPr>
            <p:cNvPr id="81" name="文字方塊 80">
              <a:extLst>
                <a:ext uri="{FF2B5EF4-FFF2-40B4-BE49-F238E27FC236}">
                  <a16:creationId xmlns:a16="http://schemas.microsoft.com/office/drawing/2014/main" id="{6A94C857-ACC7-4243-B822-A3C39BFF18F5}"/>
                </a:ext>
              </a:extLst>
            </p:cNvPr>
            <p:cNvSpPr txBox="1"/>
            <p:nvPr/>
          </p:nvSpPr>
          <p:spPr>
            <a:xfrm>
              <a:off x="9923453" y="5632127"/>
              <a:ext cx="1544013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g %= 2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h %= - 9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95897102"/>
      </p:ext>
    </p:extLst>
  </p:cSld>
  <p:clrMapOvr>
    <a:masterClrMapping/>
  </p:clrMapOvr>
  <p:transition spd="slow">
    <p:push dir="u"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9225856-26A1-4ED4-81C8-0D3FD56E68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2338"/>
            <a:ext cx="10515600" cy="1325563"/>
          </a:xfrm>
        </p:spPr>
        <p:txBody>
          <a:bodyPr/>
          <a:lstStyle/>
          <a:p>
            <a:r>
              <a:rPr lang="zh-TW" altLang="en-US"/>
              <a:t>遞增、遞減運算</a:t>
            </a:r>
          </a:p>
        </p:txBody>
      </p:sp>
      <p:grpSp>
        <p:nvGrpSpPr>
          <p:cNvPr id="111" name="群組 110">
            <a:extLst>
              <a:ext uri="{FF2B5EF4-FFF2-40B4-BE49-F238E27FC236}">
                <a16:creationId xmlns:a16="http://schemas.microsoft.com/office/drawing/2014/main" id="{87639E1B-19F6-4AD5-B89F-197A45199656}"/>
              </a:ext>
            </a:extLst>
          </p:cNvPr>
          <p:cNvGrpSpPr/>
          <p:nvPr/>
        </p:nvGrpSpPr>
        <p:grpSpPr>
          <a:xfrm>
            <a:off x="1550737" y="980907"/>
            <a:ext cx="9090526" cy="3977900"/>
            <a:chOff x="400667" y="1385774"/>
            <a:chExt cx="9090526" cy="3977900"/>
          </a:xfrm>
        </p:grpSpPr>
        <p:sp>
          <p:nvSpPr>
            <p:cNvPr id="59" name="手繪多邊形: 圖案 58">
              <a:extLst>
                <a:ext uri="{FF2B5EF4-FFF2-40B4-BE49-F238E27FC236}">
                  <a16:creationId xmlns:a16="http://schemas.microsoft.com/office/drawing/2014/main" id="{68FF63F2-0B45-42B2-9F26-14D7F2D6A934}"/>
                </a:ext>
              </a:extLst>
            </p:cNvPr>
            <p:cNvSpPr/>
            <p:nvPr/>
          </p:nvSpPr>
          <p:spPr>
            <a:xfrm>
              <a:off x="400668" y="2045686"/>
              <a:ext cx="9090525" cy="505360"/>
            </a:xfrm>
            <a:custGeom>
              <a:avLst/>
              <a:gdLst>
                <a:gd name="connsiteX0" fmla="*/ 0 w 7967655"/>
                <a:gd name="connsiteY0" fmla="*/ 0 h 505360"/>
                <a:gd name="connsiteX1" fmla="*/ 934875 w 7967655"/>
                <a:gd name="connsiteY1" fmla="*/ 0 h 505360"/>
                <a:gd name="connsiteX2" fmla="*/ 1121104 w 7967655"/>
                <a:gd name="connsiteY2" fmla="*/ 0 h 505360"/>
                <a:gd name="connsiteX3" fmla="*/ 2055979 w 7967655"/>
                <a:gd name="connsiteY3" fmla="*/ 0 h 505360"/>
                <a:gd name="connsiteX4" fmla="*/ 4991408 w 7967655"/>
                <a:gd name="connsiteY4" fmla="*/ 0 h 505360"/>
                <a:gd name="connsiteX5" fmla="*/ 5085983 w 7967655"/>
                <a:gd name="connsiteY5" fmla="*/ 0 h 505360"/>
                <a:gd name="connsiteX6" fmla="*/ 5735085 w 7967655"/>
                <a:gd name="connsiteY6" fmla="*/ 0 h 505360"/>
                <a:gd name="connsiteX7" fmla="*/ 5829660 w 7967655"/>
                <a:gd name="connsiteY7" fmla="*/ 0 h 505360"/>
                <a:gd name="connsiteX8" fmla="*/ 5911676 w 7967655"/>
                <a:gd name="connsiteY8" fmla="*/ 0 h 505360"/>
                <a:gd name="connsiteX9" fmla="*/ 5926283 w 7967655"/>
                <a:gd name="connsiteY9" fmla="*/ 0 h 505360"/>
                <a:gd name="connsiteX10" fmla="*/ 6020858 w 7967655"/>
                <a:gd name="connsiteY10" fmla="*/ 0 h 505360"/>
                <a:gd name="connsiteX11" fmla="*/ 6112512 w 7967655"/>
                <a:gd name="connsiteY11" fmla="*/ 0 h 505360"/>
                <a:gd name="connsiteX12" fmla="*/ 6207087 w 7967655"/>
                <a:gd name="connsiteY12" fmla="*/ 0 h 505360"/>
                <a:gd name="connsiteX13" fmla="*/ 6669960 w 7967655"/>
                <a:gd name="connsiteY13" fmla="*/ 0 h 505360"/>
                <a:gd name="connsiteX14" fmla="*/ 6764535 w 7967655"/>
                <a:gd name="connsiteY14" fmla="*/ 0 h 505360"/>
                <a:gd name="connsiteX15" fmla="*/ 6846551 w 7967655"/>
                <a:gd name="connsiteY15" fmla="*/ 0 h 505360"/>
                <a:gd name="connsiteX16" fmla="*/ 6856189 w 7967655"/>
                <a:gd name="connsiteY16" fmla="*/ 0 h 505360"/>
                <a:gd name="connsiteX17" fmla="*/ 6950764 w 7967655"/>
                <a:gd name="connsiteY17" fmla="*/ 0 h 505360"/>
                <a:gd name="connsiteX18" fmla="*/ 7032780 w 7967655"/>
                <a:gd name="connsiteY18" fmla="*/ 0 h 505360"/>
                <a:gd name="connsiteX19" fmla="*/ 7047387 w 7967655"/>
                <a:gd name="connsiteY19" fmla="*/ 0 h 505360"/>
                <a:gd name="connsiteX20" fmla="*/ 7141962 w 7967655"/>
                <a:gd name="connsiteY20" fmla="*/ 0 h 505360"/>
                <a:gd name="connsiteX21" fmla="*/ 7791064 w 7967655"/>
                <a:gd name="connsiteY21" fmla="*/ 0 h 505360"/>
                <a:gd name="connsiteX22" fmla="*/ 7885639 w 7967655"/>
                <a:gd name="connsiteY22" fmla="*/ 0 h 505360"/>
                <a:gd name="connsiteX23" fmla="*/ 7967655 w 7967655"/>
                <a:gd name="connsiteY23" fmla="*/ 0 h 505360"/>
                <a:gd name="connsiteX24" fmla="*/ 7967655 w 7967655"/>
                <a:gd name="connsiteY24" fmla="*/ 505360 h 505360"/>
                <a:gd name="connsiteX25" fmla="*/ 7885639 w 7967655"/>
                <a:gd name="connsiteY25" fmla="*/ 505360 h 505360"/>
                <a:gd name="connsiteX26" fmla="*/ 7791064 w 7967655"/>
                <a:gd name="connsiteY26" fmla="*/ 505360 h 505360"/>
                <a:gd name="connsiteX27" fmla="*/ 7141962 w 7967655"/>
                <a:gd name="connsiteY27" fmla="*/ 505360 h 505360"/>
                <a:gd name="connsiteX28" fmla="*/ 7047387 w 7967655"/>
                <a:gd name="connsiteY28" fmla="*/ 505360 h 505360"/>
                <a:gd name="connsiteX29" fmla="*/ 7032780 w 7967655"/>
                <a:gd name="connsiteY29" fmla="*/ 505360 h 505360"/>
                <a:gd name="connsiteX30" fmla="*/ 6950764 w 7967655"/>
                <a:gd name="connsiteY30" fmla="*/ 505360 h 505360"/>
                <a:gd name="connsiteX31" fmla="*/ 6856189 w 7967655"/>
                <a:gd name="connsiteY31" fmla="*/ 505360 h 505360"/>
                <a:gd name="connsiteX32" fmla="*/ 6846551 w 7967655"/>
                <a:gd name="connsiteY32" fmla="*/ 505360 h 505360"/>
                <a:gd name="connsiteX33" fmla="*/ 6764535 w 7967655"/>
                <a:gd name="connsiteY33" fmla="*/ 505360 h 505360"/>
                <a:gd name="connsiteX34" fmla="*/ 6669960 w 7967655"/>
                <a:gd name="connsiteY34" fmla="*/ 505360 h 505360"/>
                <a:gd name="connsiteX35" fmla="*/ 6207087 w 7967655"/>
                <a:gd name="connsiteY35" fmla="*/ 505360 h 505360"/>
                <a:gd name="connsiteX36" fmla="*/ 6112512 w 7967655"/>
                <a:gd name="connsiteY36" fmla="*/ 505360 h 505360"/>
                <a:gd name="connsiteX37" fmla="*/ 6020858 w 7967655"/>
                <a:gd name="connsiteY37" fmla="*/ 505360 h 505360"/>
                <a:gd name="connsiteX38" fmla="*/ 5926283 w 7967655"/>
                <a:gd name="connsiteY38" fmla="*/ 505360 h 505360"/>
                <a:gd name="connsiteX39" fmla="*/ 5911676 w 7967655"/>
                <a:gd name="connsiteY39" fmla="*/ 505360 h 505360"/>
                <a:gd name="connsiteX40" fmla="*/ 5829660 w 7967655"/>
                <a:gd name="connsiteY40" fmla="*/ 505360 h 505360"/>
                <a:gd name="connsiteX41" fmla="*/ 5735085 w 7967655"/>
                <a:gd name="connsiteY41" fmla="*/ 505360 h 505360"/>
                <a:gd name="connsiteX42" fmla="*/ 5085983 w 7967655"/>
                <a:gd name="connsiteY42" fmla="*/ 505360 h 505360"/>
                <a:gd name="connsiteX43" fmla="*/ 4991408 w 7967655"/>
                <a:gd name="connsiteY43" fmla="*/ 505360 h 505360"/>
                <a:gd name="connsiteX44" fmla="*/ 2055979 w 7967655"/>
                <a:gd name="connsiteY44" fmla="*/ 505360 h 505360"/>
                <a:gd name="connsiteX45" fmla="*/ 1121104 w 7967655"/>
                <a:gd name="connsiteY45" fmla="*/ 505360 h 505360"/>
                <a:gd name="connsiteX46" fmla="*/ 934875 w 7967655"/>
                <a:gd name="connsiteY46" fmla="*/ 505360 h 505360"/>
                <a:gd name="connsiteX47" fmla="*/ 0 w 7967655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505360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505360"/>
                  </a:lnTo>
                  <a:lnTo>
                    <a:pt x="7885639" y="505360"/>
                  </a:lnTo>
                  <a:lnTo>
                    <a:pt x="7791064" y="505360"/>
                  </a:lnTo>
                  <a:lnTo>
                    <a:pt x="7141962" y="505360"/>
                  </a:lnTo>
                  <a:lnTo>
                    <a:pt x="7047387" y="505360"/>
                  </a:lnTo>
                  <a:lnTo>
                    <a:pt x="7032780" y="505360"/>
                  </a:lnTo>
                  <a:lnTo>
                    <a:pt x="6950764" y="505360"/>
                  </a:lnTo>
                  <a:lnTo>
                    <a:pt x="6856189" y="505360"/>
                  </a:lnTo>
                  <a:lnTo>
                    <a:pt x="6846551" y="505360"/>
                  </a:lnTo>
                  <a:lnTo>
                    <a:pt x="6764535" y="505360"/>
                  </a:lnTo>
                  <a:lnTo>
                    <a:pt x="6669960" y="505360"/>
                  </a:lnTo>
                  <a:lnTo>
                    <a:pt x="6207087" y="505360"/>
                  </a:lnTo>
                  <a:lnTo>
                    <a:pt x="6112512" y="505360"/>
                  </a:lnTo>
                  <a:lnTo>
                    <a:pt x="6020858" y="505360"/>
                  </a:lnTo>
                  <a:lnTo>
                    <a:pt x="5926283" y="505360"/>
                  </a:lnTo>
                  <a:lnTo>
                    <a:pt x="5911676" y="505360"/>
                  </a:lnTo>
                  <a:lnTo>
                    <a:pt x="5829660" y="505360"/>
                  </a:lnTo>
                  <a:lnTo>
                    <a:pt x="5735085" y="505360"/>
                  </a:lnTo>
                  <a:lnTo>
                    <a:pt x="5085983" y="505360"/>
                  </a:lnTo>
                  <a:lnTo>
                    <a:pt x="4991408" y="505360"/>
                  </a:lnTo>
                  <a:lnTo>
                    <a:pt x="2055979" y="505360"/>
                  </a:lnTo>
                  <a:lnTo>
                    <a:pt x="1121104" y="505360"/>
                  </a:lnTo>
                  <a:lnTo>
                    <a:pt x="934875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DD24D8EA-20F7-498D-A000-A3C2A3083627}"/>
                </a:ext>
              </a:extLst>
            </p:cNvPr>
            <p:cNvSpPr txBox="1"/>
            <p:nvPr/>
          </p:nvSpPr>
          <p:spPr>
            <a:xfrm>
              <a:off x="6198588" y="2067949"/>
              <a:ext cx="274306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 或 </a:t>
              </a:r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sp>
          <p:nvSpPr>
            <p:cNvPr id="61" name="手繪多邊形: 圖案 60">
              <a:extLst>
                <a:ext uri="{FF2B5EF4-FFF2-40B4-BE49-F238E27FC236}">
                  <a16:creationId xmlns:a16="http://schemas.microsoft.com/office/drawing/2014/main" id="{69BE518C-2028-4DDA-958C-C978872066AD}"/>
                </a:ext>
              </a:extLst>
            </p:cNvPr>
            <p:cNvSpPr/>
            <p:nvPr/>
          </p:nvSpPr>
          <p:spPr>
            <a:xfrm>
              <a:off x="400668" y="3802223"/>
              <a:ext cx="9090525" cy="589605"/>
            </a:xfrm>
            <a:custGeom>
              <a:avLst/>
              <a:gdLst>
                <a:gd name="connsiteX0" fmla="*/ 0 w 7967655"/>
                <a:gd name="connsiteY0" fmla="*/ 0 h 824756"/>
                <a:gd name="connsiteX1" fmla="*/ 934875 w 7967655"/>
                <a:gd name="connsiteY1" fmla="*/ 0 h 824756"/>
                <a:gd name="connsiteX2" fmla="*/ 1121104 w 7967655"/>
                <a:gd name="connsiteY2" fmla="*/ 0 h 824756"/>
                <a:gd name="connsiteX3" fmla="*/ 2055979 w 7967655"/>
                <a:gd name="connsiteY3" fmla="*/ 0 h 824756"/>
                <a:gd name="connsiteX4" fmla="*/ 4991408 w 7967655"/>
                <a:gd name="connsiteY4" fmla="*/ 0 h 824756"/>
                <a:gd name="connsiteX5" fmla="*/ 5085983 w 7967655"/>
                <a:gd name="connsiteY5" fmla="*/ 0 h 824756"/>
                <a:gd name="connsiteX6" fmla="*/ 5735085 w 7967655"/>
                <a:gd name="connsiteY6" fmla="*/ 0 h 824756"/>
                <a:gd name="connsiteX7" fmla="*/ 5829660 w 7967655"/>
                <a:gd name="connsiteY7" fmla="*/ 0 h 824756"/>
                <a:gd name="connsiteX8" fmla="*/ 5911676 w 7967655"/>
                <a:gd name="connsiteY8" fmla="*/ 0 h 824756"/>
                <a:gd name="connsiteX9" fmla="*/ 5926283 w 7967655"/>
                <a:gd name="connsiteY9" fmla="*/ 0 h 824756"/>
                <a:gd name="connsiteX10" fmla="*/ 6020858 w 7967655"/>
                <a:gd name="connsiteY10" fmla="*/ 0 h 824756"/>
                <a:gd name="connsiteX11" fmla="*/ 6112512 w 7967655"/>
                <a:gd name="connsiteY11" fmla="*/ 0 h 824756"/>
                <a:gd name="connsiteX12" fmla="*/ 6207087 w 7967655"/>
                <a:gd name="connsiteY12" fmla="*/ 0 h 824756"/>
                <a:gd name="connsiteX13" fmla="*/ 6669960 w 7967655"/>
                <a:gd name="connsiteY13" fmla="*/ 0 h 824756"/>
                <a:gd name="connsiteX14" fmla="*/ 6764535 w 7967655"/>
                <a:gd name="connsiteY14" fmla="*/ 0 h 824756"/>
                <a:gd name="connsiteX15" fmla="*/ 6846551 w 7967655"/>
                <a:gd name="connsiteY15" fmla="*/ 0 h 824756"/>
                <a:gd name="connsiteX16" fmla="*/ 6856189 w 7967655"/>
                <a:gd name="connsiteY16" fmla="*/ 0 h 824756"/>
                <a:gd name="connsiteX17" fmla="*/ 6950764 w 7967655"/>
                <a:gd name="connsiteY17" fmla="*/ 0 h 824756"/>
                <a:gd name="connsiteX18" fmla="*/ 7032780 w 7967655"/>
                <a:gd name="connsiteY18" fmla="*/ 0 h 824756"/>
                <a:gd name="connsiteX19" fmla="*/ 7047387 w 7967655"/>
                <a:gd name="connsiteY19" fmla="*/ 0 h 824756"/>
                <a:gd name="connsiteX20" fmla="*/ 7141962 w 7967655"/>
                <a:gd name="connsiteY20" fmla="*/ 0 h 824756"/>
                <a:gd name="connsiteX21" fmla="*/ 7791064 w 7967655"/>
                <a:gd name="connsiteY21" fmla="*/ 0 h 824756"/>
                <a:gd name="connsiteX22" fmla="*/ 7885639 w 7967655"/>
                <a:gd name="connsiteY22" fmla="*/ 0 h 824756"/>
                <a:gd name="connsiteX23" fmla="*/ 7967655 w 7967655"/>
                <a:gd name="connsiteY23" fmla="*/ 0 h 824756"/>
                <a:gd name="connsiteX24" fmla="*/ 7967655 w 7967655"/>
                <a:gd name="connsiteY24" fmla="*/ 824756 h 824756"/>
                <a:gd name="connsiteX25" fmla="*/ 7885639 w 7967655"/>
                <a:gd name="connsiteY25" fmla="*/ 824756 h 824756"/>
                <a:gd name="connsiteX26" fmla="*/ 7791064 w 7967655"/>
                <a:gd name="connsiteY26" fmla="*/ 824756 h 824756"/>
                <a:gd name="connsiteX27" fmla="*/ 7141962 w 7967655"/>
                <a:gd name="connsiteY27" fmla="*/ 824756 h 824756"/>
                <a:gd name="connsiteX28" fmla="*/ 7047387 w 7967655"/>
                <a:gd name="connsiteY28" fmla="*/ 824756 h 824756"/>
                <a:gd name="connsiteX29" fmla="*/ 7032780 w 7967655"/>
                <a:gd name="connsiteY29" fmla="*/ 824756 h 824756"/>
                <a:gd name="connsiteX30" fmla="*/ 6950764 w 7967655"/>
                <a:gd name="connsiteY30" fmla="*/ 824756 h 824756"/>
                <a:gd name="connsiteX31" fmla="*/ 6856189 w 7967655"/>
                <a:gd name="connsiteY31" fmla="*/ 824756 h 824756"/>
                <a:gd name="connsiteX32" fmla="*/ 6846551 w 7967655"/>
                <a:gd name="connsiteY32" fmla="*/ 824756 h 824756"/>
                <a:gd name="connsiteX33" fmla="*/ 6764535 w 7967655"/>
                <a:gd name="connsiteY33" fmla="*/ 824756 h 824756"/>
                <a:gd name="connsiteX34" fmla="*/ 6669960 w 7967655"/>
                <a:gd name="connsiteY34" fmla="*/ 824756 h 824756"/>
                <a:gd name="connsiteX35" fmla="*/ 6207087 w 7967655"/>
                <a:gd name="connsiteY35" fmla="*/ 824756 h 824756"/>
                <a:gd name="connsiteX36" fmla="*/ 6112512 w 7967655"/>
                <a:gd name="connsiteY36" fmla="*/ 824756 h 824756"/>
                <a:gd name="connsiteX37" fmla="*/ 6020858 w 7967655"/>
                <a:gd name="connsiteY37" fmla="*/ 824756 h 824756"/>
                <a:gd name="connsiteX38" fmla="*/ 5926283 w 7967655"/>
                <a:gd name="connsiteY38" fmla="*/ 824756 h 824756"/>
                <a:gd name="connsiteX39" fmla="*/ 5911676 w 7967655"/>
                <a:gd name="connsiteY39" fmla="*/ 824756 h 824756"/>
                <a:gd name="connsiteX40" fmla="*/ 5829660 w 7967655"/>
                <a:gd name="connsiteY40" fmla="*/ 824756 h 824756"/>
                <a:gd name="connsiteX41" fmla="*/ 5735085 w 7967655"/>
                <a:gd name="connsiteY41" fmla="*/ 824756 h 824756"/>
                <a:gd name="connsiteX42" fmla="*/ 5085983 w 7967655"/>
                <a:gd name="connsiteY42" fmla="*/ 824756 h 824756"/>
                <a:gd name="connsiteX43" fmla="*/ 4991408 w 7967655"/>
                <a:gd name="connsiteY43" fmla="*/ 824756 h 824756"/>
                <a:gd name="connsiteX44" fmla="*/ 2055979 w 7967655"/>
                <a:gd name="connsiteY44" fmla="*/ 824756 h 824756"/>
                <a:gd name="connsiteX45" fmla="*/ 1121104 w 7967655"/>
                <a:gd name="connsiteY45" fmla="*/ 824756 h 824756"/>
                <a:gd name="connsiteX46" fmla="*/ 934875 w 7967655"/>
                <a:gd name="connsiteY46" fmla="*/ 824756 h 824756"/>
                <a:gd name="connsiteX47" fmla="*/ 0 w 7967655"/>
                <a:gd name="connsiteY47" fmla="*/ 824756 h 82475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824756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824756"/>
                  </a:lnTo>
                  <a:lnTo>
                    <a:pt x="7885639" y="824756"/>
                  </a:lnTo>
                  <a:lnTo>
                    <a:pt x="7791064" y="824756"/>
                  </a:lnTo>
                  <a:lnTo>
                    <a:pt x="7141962" y="824756"/>
                  </a:lnTo>
                  <a:lnTo>
                    <a:pt x="7047387" y="824756"/>
                  </a:lnTo>
                  <a:lnTo>
                    <a:pt x="7032780" y="824756"/>
                  </a:lnTo>
                  <a:lnTo>
                    <a:pt x="6950764" y="824756"/>
                  </a:lnTo>
                  <a:lnTo>
                    <a:pt x="6856189" y="824756"/>
                  </a:lnTo>
                  <a:lnTo>
                    <a:pt x="6846551" y="824756"/>
                  </a:lnTo>
                  <a:lnTo>
                    <a:pt x="6764535" y="824756"/>
                  </a:lnTo>
                  <a:lnTo>
                    <a:pt x="6669960" y="824756"/>
                  </a:lnTo>
                  <a:lnTo>
                    <a:pt x="6207087" y="824756"/>
                  </a:lnTo>
                  <a:lnTo>
                    <a:pt x="6112512" y="824756"/>
                  </a:lnTo>
                  <a:lnTo>
                    <a:pt x="6020858" y="824756"/>
                  </a:lnTo>
                  <a:lnTo>
                    <a:pt x="5926283" y="824756"/>
                  </a:lnTo>
                  <a:lnTo>
                    <a:pt x="5911676" y="824756"/>
                  </a:lnTo>
                  <a:lnTo>
                    <a:pt x="5829660" y="824756"/>
                  </a:lnTo>
                  <a:lnTo>
                    <a:pt x="5735085" y="824756"/>
                  </a:lnTo>
                  <a:lnTo>
                    <a:pt x="5085983" y="824756"/>
                  </a:lnTo>
                  <a:lnTo>
                    <a:pt x="4991408" y="824756"/>
                  </a:lnTo>
                  <a:lnTo>
                    <a:pt x="2055979" y="824756"/>
                  </a:lnTo>
                  <a:lnTo>
                    <a:pt x="1121104" y="824756"/>
                  </a:lnTo>
                  <a:lnTo>
                    <a:pt x="934875" y="824756"/>
                  </a:lnTo>
                  <a:lnTo>
                    <a:pt x="0" y="824756"/>
                  </a:ln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0" name="手繪多邊形: 圖案 59">
              <a:extLst>
                <a:ext uri="{FF2B5EF4-FFF2-40B4-BE49-F238E27FC236}">
                  <a16:creationId xmlns:a16="http://schemas.microsoft.com/office/drawing/2014/main" id="{E1F73789-11C5-45BD-9692-FBD0EA1F443D}"/>
                </a:ext>
              </a:extLst>
            </p:cNvPr>
            <p:cNvSpPr/>
            <p:nvPr/>
          </p:nvSpPr>
          <p:spPr>
            <a:xfrm>
              <a:off x="400668" y="2549940"/>
              <a:ext cx="9090525" cy="1252283"/>
            </a:xfrm>
            <a:custGeom>
              <a:avLst/>
              <a:gdLst>
                <a:gd name="connsiteX0" fmla="*/ 0 w 7967655"/>
                <a:gd name="connsiteY0" fmla="*/ 0 h 791685"/>
                <a:gd name="connsiteX1" fmla="*/ 934875 w 7967655"/>
                <a:gd name="connsiteY1" fmla="*/ 0 h 791685"/>
                <a:gd name="connsiteX2" fmla="*/ 1121104 w 7967655"/>
                <a:gd name="connsiteY2" fmla="*/ 0 h 791685"/>
                <a:gd name="connsiteX3" fmla="*/ 2055979 w 7967655"/>
                <a:gd name="connsiteY3" fmla="*/ 0 h 791685"/>
                <a:gd name="connsiteX4" fmla="*/ 4991408 w 7967655"/>
                <a:gd name="connsiteY4" fmla="*/ 0 h 791685"/>
                <a:gd name="connsiteX5" fmla="*/ 5085983 w 7967655"/>
                <a:gd name="connsiteY5" fmla="*/ 0 h 791685"/>
                <a:gd name="connsiteX6" fmla="*/ 5735085 w 7967655"/>
                <a:gd name="connsiteY6" fmla="*/ 0 h 791685"/>
                <a:gd name="connsiteX7" fmla="*/ 5829660 w 7967655"/>
                <a:gd name="connsiteY7" fmla="*/ 0 h 791685"/>
                <a:gd name="connsiteX8" fmla="*/ 5911676 w 7967655"/>
                <a:gd name="connsiteY8" fmla="*/ 0 h 791685"/>
                <a:gd name="connsiteX9" fmla="*/ 5926283 w 7967655"/>
                <a:gd name="connsiteY9" fmla="*/ 0 h 791685"/>
                <a:gd name="connsiteX10" fmla="*/ 6020858 w 7967655"/>
                <a:gd name="connsiteY10" fmla="*/ 0 h 791685"/>
                <a:gd name="connsiteX11" fmla="*/ 6112512 w 7967655"/>
                <a:gd name="connsiteY11" fmla="*/ 0 h 791685"/>
                <a:gd name="connsiteX12" fmla="*/ 6207087 w 7967655"/>
                <a:gd name="connsiteY12" fmla="*/ 0 h 791685"/>
                <a:gd name="connsiteX13" fmla="*/ 6669960 w 7967655"/>
                <a:gd name="connsiteY13" fmla="*/ 0 h 791685"/>
                <a:gd name="connsiteX14" fmla="*/ 6764535 w 7967655"/>
                <a:gd name="connsiteY14" fmla="*/ 0 h 791685"/>
                <a:gd name="connsiteX15" fmla="*/ 6846551 w 7967655"/>
                <a:gd name="connsiteY15" fmla="*/ 0 h 791685"/>
                <a:gd name="connsiteX16" fmla="*/ 6856189 w 7967655"/>
                <a:gd name="connsiteY16" fmla="*/ 0 h 791685"/>
                <a:gd name="connsiteX17" fmla="*/ 6950764 w 7967655"/>
                <a:gd name="connsiteY17" fmla="*/ 0 h 791685"/>
                <a:gd name="connsiteX18" fmla="*/ 7032780 w 7967655"/>
                <a:gd name="connsiteY18" fmla="*/ 0 h 791685"/>
                <a:gd name="connsiteX19" fmla="*/ 7047387 w 7967655"/>
                <a:gd name="connsiteY19" fmla="*/ 0 h 791685"/>
                <a:gd name="connsiteX20" fmla="*/ 7141962 w 7967655"/>
                <a:gd name="connsiteY20" fmla="*/ 0 h 791685"/>
                <a:gd name="connsiteX21" fmla="*/ 7791064 w 7967655"/>
                <a:gd name="connsiteY21" fmla="*/ 0 h 791685"/>
                <a:gd name="connsiteX22" fmla="*/ 7885639 w 7967655"/>
                <a:gd name="connsiteY22" fmla="*/ 0 h 791685"/>
                <a:gd name="connsiteX23" fmla="*/ 7967655 w 7967655"/>
                <a:gd name="connsiteY23" fmla="*/ 0 h 791685"/>
                <a:gd name="connsiteX24" fmla="*/ 7967655 w 7967655"/>
                <a:gd name="connsiteY24" fmla="*/ 791685 h 791685"/>
                <a:gd name="connsiteX25" fmla="*/ 7885639 w 7967655"/>
                <a:gd name="connsiteY25" fmla="*/ 791685 h 791685"/>
                <a:gd name="connsiteX26" fmla="*/ 7791064 w 7967655"/>
                <a:gd name="connsiteY26" fmla="*/ 791685 h 791685"/>
                <a:gd name="connsiteX27" fmla="*/ 7141962 w 7967655"/>
                <a:gd name="connsiteY27" fmla="*/ 791685 h 791685"/>
                <a:gd name="connsiteX28" fmla="*/ 7047387 w 7967655"/>
                <a:gd name="connsiteY28" fmla="*/ 791685 h 791685"/>
                <a:gd name="connsiteX29" fmla="*/ 7032780 w 7967655"/>
                <a:gd name="connsiteY29" fmla="*/ 791685 h 791685"/>
                <a:gd name="connsiteX30" fmla="*/ 6950764 w 7967655"/>
                <a:gd name="connsiteY30" fmla="*/ 791685 h 791685"/>
                <a:gd name="connsiteX31" fmla="*/ 6856189 w 7967655"/>
                <a:gd name="connsiteY31" fmla="*/ 791685 h 791685"/>
                <a:gd name="connsiteX32" fmla="*/ 6846551 w 7967655"/>
                <a:gd name="connsiteY32" fmla="*/ 791685 h 791685"/>
                <a:gd name="connsiteX33" fmla="*/ 6764535 w 7967655"/>
                <a:gd name="connsiteY33" fmla="*/ 791685 h 791685"/>
                <a:gd name="connsiteX34" fmla="*/ 6669960 w 7967655"/>
                <a:gd name="connsiteY34" fmla="*/ 791685 h 791685"/>
                <a:gd name="connsiteX35" fmla="*/ 6207087 w 7967655"/>
                <a:gd name="connsiteY35" fmla="*/ 791685 h 791685"/>
                <a:gd name="connsiteX36" fmla="*/ 6112512 w 7967655"/>
                <a:gd name="connsiteY36" fmla="*/ 791685 h 791685"/>
                <a:gd name="connsiteX37" fmla="*/ 6020858 w 7967655"/>
                <a:gd name="connsiteY37" fmla="*/ 791685 h 791685"/>
                <a:gd name="connsiteX38" fmla="*/ 5926283 w 7967655"/>
                <a:gd name="connsiteY38" fmla="*/ 791685 h 791685"/>
                <a:gd name="connsiteX39" fmla="*/ 5911676 w 7967655"/>
                <a:gd name="connsiteY39" fmla="*/ 791685 h 791685"/>
                <a:gd name="connsiteX40" fmla="*/ 5829660 w 7967655"/>
                <a:gd name="connsiteY40" fmla="*/ 791685 h 791685"/>
                <a:gd name="connsiteX41" fmla="*/ 5735085 w 7967655"/>
                <a:gd name="connsiteY41" fmla="*/ 791685 h 791685"/>
                <a:gd name="connsiteX42" fmla="*/ 5085983 w 7967655"/>
                <a:gd name="connsiteY42" fmla="*/ 791685 h 791685"/>
                <a:gd name="connsiteX43" fmla="*/ 4991408 w 7967655"/>
                <a:gd name="connsiteY43" fmla="*/ 791685 h 791685"/>
                <a:gd name="connsiteX44" fmla="*/ 2055979 w 7967655"/>
                <a:gd name="connsiteY44" fmla="*/ 791685 h 791685"/>
                <a:gd name="connsiteX45" fmla="*/ 1121104 w 7967655"/>
                <a:gd name="connsiteY45" fmla="*/ 791685 h 791685"/>
                <a:gd name="connsiteX46" fmla="*/ 934875 w 7967655"/>
                <a:gd name="connsiteY46" fmla="*/ 791685 h 791685"/>
                <a:gd name="connsiteX47" fmla="*/ 0 w 7967655"/>
                <a:gd name="connsiteY47" fmla="*/ 791685 h 7916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7967655" h="791685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2055979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207087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950764" y="0"/>
                  </a:lnTo>
                  <a:lnTo>
                    <a:pt x="7032780" y="0"/>
                  </a:lnTo>
                  <a:lnTo>
                    <a:pt x="7047387" y="0"/>
                  </a:lnTo>
                  <a:lnTo>
                    <a:pt x="7141962" y="0"/>
                  </a:lnTo>
                  <a:lnTo>
                    <a:pt x="7791064" y="0"/>
                  </a:lnTo>
                  <a:lnTo>
                    <a:pt x="7885639" y="0"/>
                  </a:lnTo>
                  <a:lnTo>
                    <a:pt x="7967655" y="0"/>
                  </a:lnTo>
                  <a:lnTo>
                    <a:pt x="7967655" y="791685"/>
                  </a:lnTo>
                  <a:lnTo>
                    <a:pt x="7885639" y="791685"/>
                  </a:lnTo>
                  <a:lnTo>
                    <a:pt x="7791064" y="791685"/>
                  </a:lnTo>
                  <a:lnTo>
                    <a:pt x="7141962" y="791685"/>
                  </a:lnTo>
                  <a:lnTo>
                    <a:pt x="7047387" y="791685"/>
                  </a:lnTo>
                  <a:lnTo>
                    <a:pt x="7032780" y="791685"/>
                  </a:lnTo>
                  <a:lnTo>
                    <a:pt x="6950764" y="791685"/>
                  </a:lnTo>
                  <a:lnTo>
                    <a:pt x="6856189" y="791685"/>
                  </a:lnTo>
                  <a:lnTo>
                    <a:pt x="6846551" y="791685"/>
                  </a:lnTo>
                  <a:lnTo>
                    <a:pt x="6764535" y="791685"/>
                  </a:lnTo>
                  <a:lnTo>
                    <a:pt x="6669960" y="791685"/>
                  </a:lnTo>
                  <a:lnTo>
                    <a:pt x="6207087" y="791685"/>
                  </a:lnTo>
                  <a:lnTo>
                    <a:pt x="6112512" y="791685"/>
                  </a:lnTo>
                  <a:lnTo>
                    <a:pt x="6020858" y="791685"/>
                  </a:lnTo>
                  <a:lnTo>
                    <a:pt x="5926283" y="791685"/>
                  </a:lnTo>
                  <a:lnTo>
                    <a:pt x="5911676" y="791685"/>
                  </a:lnTo>
                  <a:lnTo>
                    <a:pt x="5829660" y="791685"/>
                  </a:lnTo>
                  <a:lnTo>
                    <a:pt x="5735085" y="791685"/>
                  </a:lnTo>
                  <a:lnTo>
                    <a:pt x="5085983" y="791685"/>
                  </a:lnTo>
                  <a:lnTo>
                    <a:pt x="4991408" y="791685"/>
                  </a:lnTo>
                  <a:lnTo>
                    <a:pt x="2055979" y="791685"/>
                  </a:lnTo>
                  <a:lnTo>
                    <a:pt x="1121104" y="791685"/>
                  </a:lnTo>
                  <a:lnTo>
                    <a:pt x="934875" y="791685"/>
                  </a:lnTo>
                  <a:lnTo>
                    <a:pt x="0" y="791685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6" name="手繪多邊形: 圖案 105">
              <a:extLst>
                <a:ext uri="{FF2B5EF4-FFF2-40B4-BE49-F238E27FC236}">
                  <a16:creationId xmlns:a16="http://schemas.microsoft.com/office/drawing/2014/main" id="{DF9D8143-63F7-4C6F-8B36-1A3BC385FF94}"/>
                </a:ext>
              </a:extLst>
            </p:cNvPr>
            <p:cNvSpPr/>
            <p:nvPr/>
          </p:nvSpPr>
          <p:spPr>
            <a:xfrm>
              <a:off x="400667" y="1385774"/>
              <a:ext cx="9090526" cy="648586"/>
            </a:xfrm>
            <a:custGeom>
              <a:avLst/>
              <a:gdLst>
                <a:gd name="connsiteX0" fmla="*/ 589184 w 9090526"/>
                <a:gd name="connsiteY0" fmla="*/ 0 h 648586"/>
                <a:gd name="connsiteX1" fmla="*/ 1524059 w 9090526"/>
                <a:gd name="connsiteY1" fmla="*/ 0 h 648586"/>
                <a:gd name="connsiteX2" fmla="*/ 1710288 w 9090526"/>
                <a:gd name="connsiteY2" fmla="*/ 0 h 648586"/>
                <a:gd name="connsiteX3" fmla="*/ 1712055 w 9090526"/>
                <a:gd name="connsiteY3" fmla="*/ 0 h 648586"/>
                <a:gd name="connsiteX4" fmla="*/ 2645163 w 9090526"/>
                <a:gd name="connsiteY4" fmla="*/ 0 h 648586"/>
                <a:gd name="connsiteX5" fmla="*/ 2646930 w 9090526"/>
                <a:gd name="connsiteY5" fmla="*/ 0 h 648586"/>
                <a:gd name="connsiteX6" fmla="*/ 2833159 w 9090526"/>
                <a:gd name="connsiteY6" fmla="*/ 0 h 648586"/>
                <a:gd name="connsiteX7" fmla="*/ 3768034 w 9090526"/>
                <a:gd name="connsiteY7" fmla="*/ 0 h 648586"/>
                <a:gd name="connsiteX8" fmla="*/ 4991408 w 9090526"/>
                <a:gd name="connsiteY8" fmla="*/ 0 h 648586"/>
                <a:gd name="connsiteX9" fmla="*/ 5085983 w 9090526"/>
                <a:gd name="connsiteY9" fmla="*/ 0 h 648586"/>
                <a:gd name="connsiteX10" fmla="*/ 5322492 w 9090526"/>
                <a:gd name="connsiteY10" fmla="*/ 0 h 648586"/>
                <a:gd name="connsiteX11" fmla="*/ 5926283 w 9090526"/>
                <a:gd name="connsiteY11" fmla="*/ 0 h 648586"/>
                <a:gd name="connsiteX12" fmla="*/ 6020858 w 9090526"/>
                <a:gd name="connsiteY12" fmla="*/ 0 h 648586"/>
                <a:gd name="connsiteX13" fmla="*/ 6112512 w 9090526"/>
                <a:gd name="connsiteY13" fmla="*/ 0 h 648586"/>
                <a:gd name="connsiteX14" fmla="*/ 6114279 w 9090526"/>
                <a:gd name="connsiteY14" fmla="*/ 0 h 648586"/>
                <a:gd name="connsiteX15" fmla="*/ 6207087 w 9090526"/>
                <a:gd name="connsiteY15" fmla="*/ 0 h 648586"/>
                <a:gd name="connsiteX16" fmla="*/ 6208854 w 9090526"/>
                <a:gd name="connsiteY16" fmla="*/ 0 h 648586"/>
                <a:gd name="connsiteX17" fmla="*/ 6257367 w 9090526"/>
                <a:gd name="connsiteY17" fmla="*/ 0 h 648586"/>
                <a:gd name="connsiteX18" fmla="*/ 6443596 w 9090526"/>
                <a:gd name="connsiteY18" fmla="*/ 0 h 648586"/>
                <a:gd name="connsiteX19" fmla="*/ 6445363 w 9090526"/>
                <a:gd name="connsiteY19" fmla="*/ 0 h 648586"/>
                <a:gd name="connsiteX20" fmla="*/ 7047387 w 9090526"/>
                <a:gd name="connsiteY20" fmla="*/ 0 h 648586"/>
                <a:gd name="connsiteX21" fmla="*/ 7049154 w 9090526"/>
                <a:gd name="connsiteY21" fmla="*/ 0 h 648586"/>
                <a:gd name="connsiteX22" fmla="*/ 7141962 w 9090526"/>
                <a:gd name="connsiteY22" fmla="*/ 0 h 648586"/>
                <a:gd name="connsiteX23" fmla="*/ 7143729 w 9090526"/>
                <a:gd name="connsiteY23" fmla="*/ 0 h 648586"/>
                <a:gd name="connsiteX24" fmla="*/ 7235383 w 9090526"/>
                <a:gd name="connsiteY24" fmla="*/ 0 h 648586"/>
                <a:gd name="connsiteX25" fmla="*/ 7329958 w 9090526"/>
                <a:gd name="connsiteY25" fmla="*/ 0 h 648586"/>
                <a:gd name="connsiteX26" fmla="*/ 7378471 w 9090526"/>
                <a:gd name="connsiteY26" fmla="*/ 0 h 648586"/>
                <a:gd name="connsiteX27" fmla="*/ 7380238 w 9090526"/>
                <a:gd name="connsiteY27" fmla="*/ 0 h 648586"/>
                <a:gd name="connsiteX28" fmla="*/ 7566467 w 9090526"/>
                <a:gd name="connsiteY28" fmla="*/ 0 h 648586"/>
                <a:gd name="connsiteX29" fmla="*/ 8170258 w 9090526"/>
                <a:gd name="connsiteY29" fmla="*/ 0 h 648586"/>
                <a:gd name="connsiteX30" fmla="*/ 8264833 w 9090526"/>
                <a:gd name="connsiteY30" fmla="*/ 0 h 648586"/>
                <a:gd name="connsiteX31" fmla="*/ 8501342 w 9090526"/>
                <a:gd name="connsiteY31" fmla="*/ 0 h 648586"/>
                <a:gd name="connsiteX32" fmla="*/ 9090526 w 9090526"/>
                <a:gd name="connsiteY32" fmla="*/ 589184 h 648586"/>
                <a:gd name="connsiteX33" fmla="*/ 9090526 w 9090526"/>
                <a:gd name="connsiteY33" fmla="*/ 619318 h 648586"/>
                <a:gd name="connsiteX34" fmla="*/ 9090526 w 9090526"/>
                <a:gd name="connsiteY34" fmla="*/ 631072 h 648586"/>
                <a:gd name="connsiteX35" fmla="*/ 9090526 w 9090526"/>
                <a:gd name="connsiteY35" fmla="*/ 648586 h 648586"/>
                <a:gd name="connsiteX36" fmla="*/ 0 w 9090526"/>
                <a:gd name="connsiteY36" fmla="*/ 648586 h 648586"/>
                <a:gd name="connsiteX37" fmla="*/ 0 w 9090526"/>
                <a:gd name="connsiteY37" fmla="*/ 631072 h 648586"/>
                <a:gd name="connsiteX38" fmla="*/ 0 w 9090526"/>
                <a:gd name="connsiteY38" fmla="*/ 619318 h 648586"/>
                <a:gd name="connsiteX39" fmla="*/ 0 w 9090526"/>
                <a:gd name="connsiteY39" fmla="*/ 589184 h 648586"/>
                <a:gd name="connsiteX40" fmla="*/ 589184 w 9090526"/>
                <a:gd name="connsiteY40" fmla="*/ 0 h 64858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</a:cxnLst>
              <a:rect l="l" t="t" r="r" b="b"/>
              <a:pathLst>
                <a:path w="9090526" h="648586">
                  <a:moveTo>
                    <a:pt x="589184" y="0"/>
                  </a:moveTo>
                  <a:lnTo>
                    <a:pt x="1524059" y="0"/>
                  </a:lnTo>
                  <a:lnTo>
                    <a:pt x="1710288" y="0"/>
                  </a:lnTo>
                  <a:lnTo>
                    <a:pt x="1712055" y="0"/>
                  </a:lnTo>
                  <a:lnTo>
                    <a:pt x="2645163" y="0"/>
                  </a:lnTo>
                  <a:lnTo>
                    <a:pt x="2646930" y="0"/>
                  </a:lnTo>
                  <a:lnTo>
                    <a:pt x="2833159" y="0"/>
                  </a:lnTo>
                  <a:lnTo>
                    <a:pt x="3768034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322492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257367" y="0"/>
                  </a:lnTo>
                  <a:lnTo>
                    <a:pt x="6443596" y="0"/>
                  </a:lnTo>
                  <a:lnTo>
                    <a:pt x="6445363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378471" y="0"/>
                  </a:lnTo>
                  <a:lnTo>
                    <a:pt x="7380238" y="0"/>
                  </a:lnTo>
                  <a:lnTo>
                    <a:pt x="7566467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501342" y="0"/>
                  </a:lnTo>
                  <a:cubicBezTo>
                    <a:pt x="8826739" y="0"/>
                    <a:pt x="9090526" y="263787"/>
                    <a:pt x="9090526" y="589184"/>
                  </a:cubicBezTo>
                  <a:lnTo>
                    <a:pt x="9090526" y="619318"/>
                  </a:lnTo>
                  <a:lnTo>
                    <a:pt x="9090526" y="631072"/>
                  </a:lnTo>
                  <a:lnTo>
                    <a:pt x="9090526" y="648586"/>
                  </a:lnTo>
                  <a:lnTo>
                    <a:pt x="0" y="648586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75" name="手繪多邊形: 圖案 74">
              <a:extLst>
                <a:ext uri="{FF2B5EF4-FFF2-40B4-BE49-F238E27FC236}">
                  <a16:creationId xmlns:a16="http://schemas.microsoft.com/office/drawing/2014/main" id="{657295F1-0363-4619-8E5B-5C264FB17726}"/>
                </a:ext>
              </a:extLst>
            </p:cNvPr>
            <p:cNvSpPr/>
            <p:nvPr/>
          </p:nvSpPr>
          <p:spPr>
            <a:xfrm>
              <a:off x="400667" y="4398474"/>
              <a:ext cx="9090526" cy="962024"/>
            </a:xfrm>
            <a:custGeom>
              <a:avLst/>
              <a:gdLst>
                <a:gd name="connsiteX0" fmla="*/ 0 w 9090526"/>
                <a:gd name="connsiteY0" fmla="*/ 0 h 962024"/>
                <a:gd name="connsiteX1" fmla="*/ 934875 w 9090526"/>
                <a:gd name="connsiteY1" fmla="*/ 0 h 962024"/>
                <a:gd name="connsiteX2" fmla="*/ 1121104 w 9090526"/>
                <a:gd name="connsiteY2" fmla="*/ 0 h 962024"/>
                <a:gd name="connsiteX3" fmla="*/ 1122871 w 9090526"/>
                <a:gd name="connsiteY3" fmla="*/ 0 h 962024"/>
                <a:gd name="connsiteX4" fmla="*/ 2055979 w 9090526"/>
                <a:gd name="connsiteY4" fmla="*/ 0 h 962024"/>
                <a:gd name="connsiteX5" fmla="*/ 2057746 w 9090526"/>
                <a:gd name="connsiteY5" fmla="*/ 0 h 962024"/>
                <a:gd name="connsiteX6" fmla="*/ 2243975 w 9090526"/>
                <a:gd name="connsiteY6" fmla="*/ 0 h 962024"/>
                <a:gd name="connsiteX7" fmla="*/ 3178850 w 9090526"/>
                <a:gd name="connsiteY7" fmla="*/ 0 h 962024"/>
                <a:gd name="connsiteX8" fmla="*/ 4991408 w 9090526"/>
                <a:gd name="connsiteY8" fmla="*/ 0 h 962024"/>
                <a:gd name="connsiteX9" fmla="*/ 5085983 w 9090526"/>
                <a:gd name="connsiteY9" fmla="*/ 0 h 962024"/>
                <a:gd name="connsiteX10" fmla="*/ 5735085 w 9090526"/>
                <a:gd name="connsiteY10" fmla="*/ 0 h 962024"/>
                <a:gd name="connsiteX11" fmla="*/ 5829660 w 9090526"/>
                <a:gd name="connsiteY11" fmla="*/ 0 h 962024"/>
                <a:gd name="connsiteX12" fmla="*/ 5911676 w 9090526"/>
                <a:gd name="connsiteY12" fmla="*/ 0 h 962024"/>
                <a:gd name="connsiteX13" fmla="*/ 5926283 w 9090526"/>
                <a:gd name="connsiteY13" fmla="*/ 0 h 962024"/>
                <a:gd name="connsiteX14" fmla="*/ 6020858 w 9090526"/>
                <a:gd name="connsiteY14" fmla="*/ 0 h 962024"/>
                <a:gd name="connsiteX15" fmla="*/ 6112512 w 9090526"/>
                <a:gd name="connsiteY15" fmla="*/ 0 h 962024"/>
                <a:gd name="connsiteX16" fmla="*/ 6114279 w 9090526"/>
                <a:gd name="connsiteY16" fmla="*/ 0 h 962024"/>
                <a:gd name="connsiteX17" fmla="*/ 6207087 w 9090526"/>
                <a:gd name="connsiteY17" fmla="*/ 0 h 962024"/>
                <a:gd name="connsiteX18" fmla="*/ 6208854 w 9090526"/>
                <a:gd name="connsiteY18" fmla="*/ 0 h 962024"/>
                <a:gd name="connsiteX19" fmla="*/ 6669960 w 9090526"/>
                <a:gd name="connsiteY19" fmla="*/ 0 h 962024"/>
                <a:gd name="connsiteX20" fmla="*/ 6764535 w 9090526"/>
                <a:gd name="connsiteY20" fmla="*/ 0 h 962024"/>
                <a:gd name="connsiteX21" fmla="*/ 6846551 w 9090526"/>
                <a:gd name="connsiteY21" fmla="*/ 0 h 962024"/>
                <a:gd name="connsiteX22" fmla="*/ 6856189 w 9090526"/>
                <a:gd name="connsiteY22" fmla="*/ 0 h 962024"/>
                <a:gd name="connsiteX23" fmla="*/ 6857956 w 9090526"/>
                <a:gd name="connsiteY23" fmla="*/ 0 h 962024"/>
                <a:gd name="connsiteX24" fmla="*/ 6950764 w 9090526"/>
                <a:gd name="connsiteY24" fmla="*/ 0 h 962024"/>
                <a:gd name="connsiteX25" fmla="*/ 6952531 w 9090526"/>
                <a:gd name="connsiteY25" fmla="*/ 0 h 962024"/>
                <a:gd name="connsiteX26" fmla="*/ 7032780 w 9090526"/>
                <a:gd name="connsiteY26" fmla="*/ 0 h 962024"/>
                <a:gd name="connsiteX27" fmla="*/ 7034547 w 9090526"/>
                <a:gd name="connsiteY27" fmla="*/ 0 h 962024"/>
                <a:gd name="connsiteX28" fmla="*/ 7047387 w 9090526"/>
                <a:gd name="connsiteY28" fmla="*/ 0 h 962024"/>
                <a:gd name="connsiteX29" fmla="*/ 7049154 w 9090526"/>
                <a:gd name="connsiteY29" fmla="*/ 0 h 962024"/>
                <a:gd name="connsiteX30" fmla="*/ 7141962 w 9090526"/>
                <a:gd name="connsiteY30" fmla="*/ 0 h 962024"/>
                <a:gd name="connsiteX31" fmla="*/ 7143729 w 9090526"/>
                <a:gd name="connsiteY31" fmla="*/ 0 h 962024"/>
                <a:gd name="connsiteX32" fmla="*/ 7235383 w 9090526"/>
                <a:gd name="connsiteY32" fmla="*/ 0 h 962024"/>
                <a:gd name="connsiteX33" fmla="*/ 7329958 w 9090526"/>
                <a:gd name="connsiteY33" fmla="*/ 0 h 962024"/>
                <a:gd name="connsiteX34" fmla="*/ 7791064 w 9090526"/>
                <a:gd name="connsiteY34" fmla="*/ 0 h 962024"/>
                <a:gd name="connsiteX35" fmla="*/ 7792831 w 9090526"/>
                <a:gd name="connsiteY35" fmla="*/ 0 h 962024"/>
                <a:gd name="connsiteX36" fmla="*/ 7885639 w 9090526"/>
                <a:gd name="connsiteY36" fmla="*/ 0 h 962024"/>
                <a:gd name="connsiteX37" fmla="*/ 7887406 w 9090526"/>
                <a:gd name="connsiteY37" fmla="*/ 0 h 962024"/>
                <a:gd name="connsiteX38" fmla="*/ 7967655 w 9090526"/>
                <a:gd name="connsiteY38" fmla="*/ 0 h 962024"/>
                <a:gd name="connsiteX39" fmla="*/ 7969422 w 9090526"/>
                <a:gd name="connsiteY39" fmla="*/ 0 h 962024"/>
                <a:gd name="connsiteX40" fmla="*/ 7979060 w 9090526"/>
                <a:gd name="connsiteY40" fmla="*/ 0 h 962024"/>
                <a:gd name="connsiteX41" fmla="*/ 8073635 w 9090526"/>
                <a:gd name="connsiteY41" fmla="*/ 0 h 962024"/>
                <a:gd name="connsiteX42" fmla="*/ 8155651 w 9090526"/>
                <a:gd name="connsiteY42" fmla="*/ 0 h 962024"/>
                <a:gd name="connsiteX43" fmla="*/ 8170258 w 9090526"/>
                <a:gd name="connsiteY43" fmla="*/ 0 h 962024"/>
                <a:gd name="connsiteX44" fmla="*/ 8264833 w 9090526"/>
                <a:gd name="connsiteY44" fmla="*/ 0 h 962024"/>
                <a:gd name="connsiteX45" fmla="*/ 8913935 w 9090526"/>
                <a:gd name="connsiteY45" fmla="*/ 0 h 962024"/>
                <a:gd name="connsiteX46" fmla="*/ 9008510 w 9090526"/>
                <a:gd name="connsiteY46" fmla="*/ 0 h 962024"/>
                <a:gd name="connsiteX47" fmla="*/ 9090526 w 9090526"/>
                <a:gd name="connsiteY47" fmla="*/ 0 h 962024"/>
                <a:gd name="connsiteX48" fmla="*/ 9090526 w 9090526"/>
                <a:gd name="connsiteY48" fmla="*/ 372840 h 962024"/>
                <a:gd name="connsiteX49" fmla="*/ 8501342 w 9090526"/>
                <a:gd name="connsiteY49" fmla="*/ 962024 h 962024"/>
                <a:gd name="connsiteX50" fmla="*/ 8264833 w 9090526"/>
                <a:gd name="connsiteY50" fmla="*/ 962024 h 962024"/>
                <a:gd name="connsiteX51" fmla="*/ 8170258 w 9090526"/>
                <a:gd name="connsiteY51" fmla="*/ 962024 h 962024"/>
                <a:gd name="connsiteX52" fmla="*/ 7566467 w 9090526"/>
                <a:gd name="connsiteY52" fmla="*/ 962024 h 962024"/>
                <a:gd name="connsiteX53" fmla="*/ 7380238 w 9090526"/>
                <a:gd name="connsiteY53" fmla="*/ 962024 h 962024"/>
                <a:gd name="connsiteX54" fmla="*/ 7378471 w 9090526"/>
                <a:gd name="connsiteY54" fmla="*/ 962024 h 962024"/>
                <a:gd name="connsiteX55" fmla="*/ 7329958 w 9090526"/>
                <a:gd name="connsiteY55" fmla="*/ 962024 h 962024"/>
                <a:gd name="connsiteX56" fmla="*/ 7235383 w 9090526"/>
                <a:gd name="connsiteY56" fmla="*/ 962024 h 962024"/>
                <a:gd name="connsiteX57" fmla="*/ 7143729 w 9090526"/>
                <a:gd name="connsiteY57" fmla="*/ 962024 h 962024"/>
                <a:gd name="connsiteX58" fmla="*/ 7141962 w 9090526"/>
                <a:gd name="connsiteY58" fmla="*/ 962024 h 962024"/>
                <a:gd name="connsiteX59" fmla="*/ 7049154 w 9090526"/>
                <a:gd name="connsiteY59" fmla="*/ 962024 h 962024"/>
                <a:gd name="connsiteX60" fmla="*/ 7047387 w 9090526"/>
                <a:gd name="connsiteY60" fmla="*/ 962024 h 962024"/>
                <a:gd name="connsiteX61" fmla="*/ 6445363 w 9090526"/>
                <a:gd name="connsiteY61" fmla="*/ 962024 h 962024"/>
                <a:gd name="connsiteX62" fmla="*/ 6443596 w 9090526"/>
                <a:gd name="connsiteY62" fmla="*/ 962024 h 962024"/>
                <a:gd name="connsiteX63" fmla="*/ 6257367 w 9090526"/>
                <a:gd name="connsiteY63" fmla="*/ 962024 h 962024"/>
                <a:gd name="connsiteX64" fmla="*/ 6208854 w 9090526"/>
                <a:gd name="connsiteY64" fmla="*/ 962024 h 962024"/>
                <a:gd name="connsiteX65" fmla="*/ 6207087 w 9090526"/>
                <a:gd name="connsiteY65" fmla="*/ 962024 h 962024"/>
                <a:gd name="connsiteX66" fmla="*/ 6114279 w 9090526"/>
                <a:gd name="connsiteY66" fmla="*/ 962024 h 962024"/>
                <a:gd name="connsiteX67" fmla="*/ 6112512 w 9090526"/>
                <a:gd name="connsiteY67" fmla="*/ 962024 h 962024"/>
                <a:gd name="connsiteX68" fmla="*/ 6020858 w 9090526"/>
                <a:gd name="connsiteY68" fmla="*/ 962024 h 962024"/>
                <a:gd name="connsiteX69" fmla="*/ 5926283 w 9090526"/>
                <a:gd name="connsiteY69" fmla="*/ 962024 h 962024"/>
                <a:gd name="connsiteX70" fmla="*/ 5322492 w 9090526"/>
                <a:gd name="connsiteY70" fmla="*/ 962024 h 962024"/>
                <a:gd name="connsiteX71" fmla="*/ 5085983 w 9090526"/>
                <a:gd name="connsiteY71" fmla="*/ 962024 h 962024"/>
                <a:gd name="connsiteX72" fmla="*/ 4991408 w 9090526"/>
                <a:gd name="connsiteY72" fmla="*/ 962024 h 962024"/>
                <a:gd name="connsiteX73" fmla="*/ 3768034 w 9090526"/>
                <a:gd name="connsiteY73" fmla="*/ 962024 h 962024"/>
                <a:gd name="connsiteX74" fmla="*/ 2833159 w 9090526"/>
                <a:gd name="connsiteY74" fmla="*/ 962024 h 962024"/>
                <a:gd name="connsiteX75" fmla="*/ 2646930 w 9090526"/>
                <a:gd name="connsiteY75" fmla="*/ 962024 h 962024"/>
                <a:gd name="connsiteX76" fmla="*/ 2645163 w 9090526"/>
                <a:gd name="connsiteY76" fmla="*/ 962024 h 962024"/>
                <a:gd name="connsiteX77" fmla="*/ 1712055 w 9090526"/>
                <a:gd name="connsiteY77" fmla="*/ 962024 h 962024"/>
                <a:gd name="connsiteX78" fmla="*/ 1710288 w 9090526"/>
                <a:gd name="connsiteY78" fmla="*/ 962024 h 962024"/>
                <a:gd name="connsiteX79" fmla="*/ 1524059 w 9090526"/>
                <a:gd name="connsiteY79" fmla="*/ 962024 h 962024"/>
                <a:gd name="connsiteX80" fmla="*/ 589184 w 9090526"/>
                <a:gd name="connsiteY80" fmla="*/ 962024 h 962024"/>
                <a:gd name="connsiteX81" fmla="*/ 0 w 9090526"/>
                <a:gd name="connsiteY8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</a:cxnLst>
              <a:rect l="l" t="t" r="r" b="b"/>
              <a:pathLst>
                <a:path w="9090526" h="962024">
                  <a:moveTo>
                    <a:pt x="0" y="0"/>
                  </a:moveTo>
                  <a:lnTo>
                    <a:pt x="934875" y="0"/>
                  </a:lnTo>
                  <a:lnTo>
                    <a:pt x="1121104" y="0"/>
                  </a:lnTo>
                  <a:lnTo>
                    <a:pt x="1122871" y="0"/>
                  </a:lnTo>
                  <a:lnTo>
                    <a:pt x="2055979" y="0"/>
                  </a:lnTo>
                  <a:lnTo>
                    <a:pt x="2057746" y="0"/>
                  </a:lnTo>
                  <a:lnTo>
                    <a:pt x="2243975" y="0"/>
                  </a:lnTo>
                  <a:lnTo>
                    <a:pt x="3178850" y="0"/>
                  </a:lnTo>
                  <a:lnTo>
                    <a:pt x="4991408" y="0"/>
                  </a:lnTo>
                  <a:lnTo>
                    <a:pt x="5085983" y="0"/>
                  </a:lnTo>
                  <a:lnTo>
                    <a:pt x="5735085" y="0"/>
                  </a:lnTo>
                  <a:lnTo>
                    <a:pt x="5829660" y="0"/>
                  </a:lnTo>
                  <a:lnTo>
                    <a:pt x="5911676" y="0"/>
                  </a:lnTo>
                  <a:lnTo>
                    <a:pt x="5926283" y="0"/>
                  </a:lnTo>
                  <a:lnTo>
                    <a:pt x="6020858" y="0"/>
                  </a:lnTo>
                  <a:lnTo>
                    <a:pt x="6112512" y="0"/>
                  </a:lnTo>
                  <a:lnTo>
                    <a:pt x="6114279" y="0"/>
                  </a:lnTo>
                  <a:lnTo>
                    <a:pt x="6207087" y="0"/>
                  </a:lnTo>
                  <a:lnTo>
                    <a:pt x="6208854" y="0"/>
                  </a:lnTo>
                  <a:lnTo>
                    <a:pt x="6669960" y="0"/>
                  </a:lnTo>
                  <a:lnTo>
                    <a:pt x="6764535" y="0"/>
                  </a:lnTo>
                  <a:lnTo>
                    <a:pt x="6846551" y="0"/>
                  </a:lnTo>
                  <a:lnTo>
                    <a:pt x="6856189" y="0"/>
                  </a:lnTo>
                  <a:lnTo>
                    <a:pt x="6857956" y="0"/>
                  </a:lnTo>
                  <a:lnTo>
                    <a:pt x="6950764" y="0"/>
                  </a:lnTo>
                  <a:lnTo>
                    <a:pt x="6952531" y="0"/>
                  </a:lnTo>
                  <a:lnTo>
                    <a:pt x="7032780" y="0"/>
                  </a:lnTo>
                  <a:lnTo>
                    <a:pt x="7034547" y="0"/>
                  </a:lnTo>
                  <a:lnTo>
                    <a:pt x="7047387" y="0"/>
                  </a:lnTo>
                  <a:lnTo>
                    <a:pt x="7049154" y="0"/>
                  </a:lnTo>
                  <a:lnTo>
                    <a:pt x="7141962" y="0"/>
                  </a:lnTo>
                  <a:lnTo>
                    <a:pt x="7143729" y="0"/>
                  </a:lnTo>
                  <a:lnTo>
                    <a:pt x="7235383" y="0"/>
                  </a:lnTo>
                  <a:lnTo>
                    <a:pt x="7329958" y="0"/>
                  </a:lnTo>
                  <a:lnTo>
                    <a:pt x="7791064" y="0"/>
                  </a:lnTo>
                  <a:lnTo>
                    <a:pt x="7792831" y="0"/>
                  </a:lnTo>
                  <a:lnTo>
                    <a:pt x="7885639" y="0"/>
                  </a:lnTo>
                  <a:lnTo>
                    <a:pt x="7887406" y="0"/>
                  </a:lnTo>
                  <a:lnTo>
                    <a:pt x="7967655" y="0"/>
                  </a:lnTo>
                  <a:lnTo>
                    <a:pt x="7969422" y="0"/>
                  </a:lnTo>
                  <a:lnTo>
                    <a:pt x="7979060" y="0"/>
                  </a:lnTo>
                  <a:lnTo>
                    <a:pt x="8073635" y="0"/>
                  </a:lnTo>
                  <a:lnTo>
                    <a:pt x="8155651" y="0"/>
                  </a:lnTo>
                  <a:lnTo>
                    <a:pt x="8170258" y="0"/>
                  </a:lnTo>
                  <a:lnTo>
                    <a:pt x="8264833" y="0"/>
                  </a:lnTo>
                  <a:lnTo>
                    <a:pt x="8913935" y="0"/>
                  </a:lnTo>
                  <a:lnTo>
                    <a:pt x="9008510" y="0"/>
                  </a:lnTo>
                  <a:lnTo>
                    <a:pt x="9090526" y="0"/>
                  </a:lnTo>
                  <a:lnTo>
                    <a:pt x="9090526" y="372840"/>
                  </a:lnTo>
                  <a:cubicBezTo>
                    <a:pt x="9090526" y="698237"/>
                    <a:pt x="8826739" y="962024"/>
                    <a:pt x="8501342" y="962024"/>
                  </a:cubicBezTo>
                  <a:lnTo>
                    <a:pt x="8264833" y="962024"/>
                  </a:lnTo>
                  <a:lnTo>
                    <a:pt x="8170258" y="962024"/>
                  </a:lnTo>
                  <a:lnTo>
                    <a:pt x="7566467" y="962024"/>
                  </a:lnTo>
                  <a:lnTo>
                    <a:pt x="7380238" y="962024"/>
                  </a:lnTo>
                  <a:lnTo>
                    <a:pt x="7378471" y="962024"/>
                  </a:lnTo>
                  <a:lnTo>
                    <a:pt x="7329958" y="962024"/>
                  </a:lnTo>
                  <a:lnTo>
                    <a:pt x="7235383" y="962024"/>
                  </a:lnTo>
                  <a:lnTo>
                    <a:pt x="7143729" y="962024"/>
                  </a:lnTo>
                  <a:lnTo>
                    <a:pt x="7141962" y="962024"/>
                  </a:lnTo>
                  <a:lnTo>
                    <a:pt x="7049154" y="962024"/>
                  </a:lnTo>
                  <a:lnTo>
                    <a:pt x="7047387" y="962024"/>
                  </a:lnTo>
                  <a:lnTo>
                    <a:pt x="6445363" y="962024"/>
                  </a:lnTo>
                  <a:lnTo>
                    <a:pt x="6443596" y="962024"/>
                  </a:lnTo>
                  <a:lnTo>
                    <a:pt x="6257367" y="962024"/>
                  </a:lnTo>
                  <a:lnTo>
                    <a:pt x="6208854" y="962024"/>
                  </a:lnTo>
                  <a:lnTo>
                    <a:pt x="6207087" y="962024"/>
                  </a:lnTo>
                  <a:lnTo>
                    <a:pt x="6114279" y="962024"/>
                  </a:lnTo>
                  <a:lnTo>
                    <a:pt x="6112512" y="962024"/>
                  </a:lnTo>
                  <a:lnTo>
                    <a:pt x="6020858" y="962024"/>
                  </a:lnTo>
                  <a:lnTo>
                    <a:pt x="5926283" y="962024"/>
                  </a:lnTo>
                  <a:lnTo>
                    <a:pt x="5322492" y="962024"/>
                  </a:lnTo>
                  <a:lnTo>
                    <a:pt x="5085983" y="962024"/>
                  </a:lnTo>
                  <a:lnTo>
                    <a:pt x="4991408" y="962024"/>
                  </a:lnTo>
                  <a:lnTo>
                    <a:pt x="3768034" y="962024"/>
                  </a:lnTo>
                  <a:lnTo>
                    <a:pt x="2833159" y="962024"/>
                  </a:lnTo>
                  <a:lnTo>
                    <a:pt x="2646930" y="962024"/>
                  </a:lnTo>
                  <a:lnTo>
                    <a:pt x="2645163" y="962024"/>
                  </a:lnTo>
                  <a:lnTo>
                    <a:pt x="1712055" y="962024"/>
                  </a:lnTo>
                  <a:lnTo>
                    <a:pt x="1710288" y="962024"/>
                  </a:lnTo>
                  <a:lnTo>
                    <a:pt x="1524059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04984209-8AA8-4A08-A885-20D9242A46BF}"/>
                </a:ext>
              </a:extLst>
            </p:cNvPr>
            <p:cNvCxnSpPr>
              <a:cxnSpLocks/>
              <a:stCxn id="59" idx="0"/>
              <a:endCxn id="59" idx="23"/>
            </p:cNvCxnSpPr>
            <p:nvPr/>
          </p:nvCxnSpPr>
          <p:spPr>
            <a:xfrm>
              <a:off x="400668" y="2045686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CC5980EE-F0C8-42A7-A70C-302E9A8DEA01}"/>
                </a:ext>
              </a:extLst>
            </p:cNvPr>
            <p:cNvCxnSpPr>
              <a:cxnSpLocks/>
            </p:cNvCxnSpPr>
            <p:nvPr/>
          </p:nvCxnSpPr>
          <p:spPr>
            <a:xfrm>
              <a:off x="2137159" y="1385774"/>
              <a:ext cx="0" cy="3974724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248CD74D-8B9B-42AE-A49C-11C3DC8247A3}"/>
                </a:ext>
              </a:extLst>
            </p:cNvPr>
            <p:cNvCxnSpPr>
              <a:cxnSpLocks/>
              <a:endCxn id="75" idx="47"/>
            </p:cNvCxnSpPr>
            <p:nvPr/>
          </p:nvCxnSpPr>
          <p:spPr>
            <a:xfrm>
              <a:off x="400668" y="4398474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線接點 12">
              <a:extLst>
                <a:ext uri="{FF2B5EF4-FFF2-40B4-BE49-F238E27FC236}">
                  <a16:creationId xmlns:a16="http://schemas.microsoft.com/office/drawing/2014/main" id="{36ACF442-782B-47AA-9943-D8D456BCE9DB}"/>
                </a:ext>
              </a:extLst>
            </p:cNvPr>
            <p:cNvCxnSpPr>
              <a:cxnSpLocks/>
              <a:stCxn id="61" idx="0"/>
              <a:endCxn id="61" idx="23"/>
            </p:cNvCxnSpPr>
            <p:nvPr/>
          </p:nvCxnSpPr>
          <p:spPr>
            <a:xfrm>
              <a:off x="400668" y="3802223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931AC17-7704-4C2F-8721-687004E692B9}"/>
                </a:ext>
              </a:extLst>
            </p:cNvPr>
            <p:cNvCxnSpPr>
              <a:cxnSpLocks/>
              <a:stCxn id="60" idx="0"/>
              <a:endCxn id="60" idx="23"/>
            </p:cNvCxnSpPr>
            <p:nvPr/>
          </p:nvCxnSpPr>
          <p:spPr>
            <a:xfrm>
              <a:off x="400668" y="2549940"/>
              <a:ext cx="9090525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文字方塊 14">
              <a:extLst>
                <a:ext uri="{FF2B5EF4-FFF2-40B4-BE49-F238E27FC236}">
                  <a16:creationId xmlns:a16="http://schemas.microsoft.com/office/drawing/2014/main" id="{428A71D1-94FA-4A88-88AF-1008E524651E}"/>
                </a:ext>
              </a:extLst>
            </p:cNvPr>
            <p:cNvSpPr txBox="1"/>
            <p:nvPr/>
          </p:nvSpPr>
          <p:spPr>
            <a:xfrm>
              <a:off x="6862232" y="1497161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遞減運算</a:t>
              </a: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A5EF0A38-BAA3-4154-A1E5-666987ED8F36}"/>
                </a:ext>
              </a:extLst>
            </p:cNvPr>
            <p:cNvSpPr txBox="1"/>
            <p:nvPr/>
          </p:nvSpPr>
          <p:spPr>
            <a:xfrm>
              <a:off x="7222908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c--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--c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4563AB5C-C17B-40BB-AA3C-D45B4EAED3A7}"/>
                </a:ext>
              </a:extLst>
            </p:cNvPr>
            <p:cNvSpPr txBox="1"/>
            <p:nvPr/>
          </p:nvSpPr>
          <p:spPr>
            <a:xfrm>
              <a:off x="4332669" y="3904104"/>
              <a:ext cx="264687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與運算元型別相同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F5FB330E-EAB4-446D-A892-5E666F9454D2}"/>
                </a:ext>
              </a:extLst>
            </p:cNvPr>
            <p:cNvSpPr txBox="1"/>
            <p:nvPr/>
          </p:nvSpPr>
          <p:spPr>
            <a:xfrm>
              <a:off x="3229156" y="1487736"/>
              <a:ext cx="144783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遞增運算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D3C8CAD1-7216-4913-84F0-32AC3F918392}"/>
                </a:ext>
              </a:extLst>
            </p:cNvPr>
            <p:cNvSpPr txBox="1"/>
            <p:nvPr/>
          </p:nvSpPr>
          <p:spPr>
            <a:xfrm>
              <a:off x="3605863" y="4487229"/>
              <a:ext cx="694421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a++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2" name="文字方塊 21">
              <a:extLst>
                <a:ext uri="{FF2B5EF4-FFF2-40B4-BE49-F238E27FC236}">
                  <a16:creationId xmlns:a16="http://schemas.microsoft.com/office/drawing/2014/main" id="{1B4373F1-02E9-4035-9912-B2E5235AF8C3}"/>
                </a:ext>
              </a:extLst>
            </p:cNvPr>
            <p:cNvSpPr txBox="1"/>
            <p:nvPr/>
          </p:nvSpPr>
          <p:spPr>
            <a:xfrm>
              <a:off x="2151938" y="2612359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+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681C532C-4A35-4B0A-85DE-17DD189A6917}"/>
                </a:ext>
              </a:extLst>
            </p:cNvPr>
            <p:cNvSpPr txBox="1"/>
            <p:nvPr/>
          </p:nvSpPr>
          <p:spPr>
            <a:xfrm>
              <a:off x="2565512" y="2067949"/>
              <a:ext cx="2775120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  <a:r>
                <a:rPr lang="en-US" altLang="zh-TW" sz="2400">
                  <a:solidFill>
                    <a:schemeClr val="bg1"/>
                  </a:solidFill>
                </a:rPr>
                <a:t>++ </a:t>
              </a:r>
              <a:r>
                <a:rPr lang="zh-TW" altLang="en-US" sz="2400">
                  <a:solidFill>
                    <a:schemeClr val="bg1"/>
                  </a:solidFill>
                </a:rPr>
                <a:t>或 </a:t>
              </a:r>
              <a:r>
                <a:rPr lang="en-US" altLang="zh-TW" sz="2400">
                  <a:solidFill>
                    <a:schemeClr val="bg1"/>
                  </a:solidFill>
                </a:rPr>
                <a:t>++</a:t>
              </a:r>
              <a:r>
                <a:rPr lang="zh-TW" altLang="en-US" sz="2400">
                  <a:solidFill>
                    <a:schemeClr val="bg1"/>
                  </a:solidFill>
                </a:rPr>
                <a:t>變數</a:t>
              </a:r>
            </a:p>
          </p:txBody>
        </p:sp>
        <p:grpSp>
          <p:nvGrpSpPr>
            <p:cNvPr id="24" name="群組 23">
              <a:extLst>
                <a:ext uri="{FF2B5EF4-FFF2-40B4-BE49-F238E27FC236}">
                  <a16:creationId xmlns:a16="http://schemas.microsoft.com/office/drawing/2014/main" id="{19426DA3-9BBA-49F2-AA62-8C00D8B01DE8}"/>
                </a:ext>
              </a:extLst>
            </p:cNvPr>
            <p:cNvGrpSpPr/>
            <p:nvPr/>
          </p:nvGrpSpPr>
          <p:grpSpPr>
            <a:xfrm>
              <a:off x="5741981" y="1385774"/>
              <a:ext cx="0" cy="3977900"/>
              <a:chOff x="5838255" y="2495692"/>
              <a:chExt cx="0" cy="3977900"/>
            </a:xfrm>
          </p:grpSpPr>
          <p:cxnSp>
            <p:nvCxnSpPr>
              <p:cNvPr id="30" name="直線接點 29">
                <a:extLst>
                  <a:ext uri="{FF2B5EF4-FFF2-40B4-BE49-F238E27FC236}">
                    <a16:creationId xmlns:a16="http://schemas.microsoft.com/office/drawing/2014/main" id="{566BAD5C-4049-4971-BCB1-535D08E26E5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2495692"/>
                <a:ext cx="0" cy="2416449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直線接點 30">
                <a:extLst>
                  <a:ext uri="{FF2B5EF4-FFF2-40B4-BE49-F238E27FC236}">
                    <a16:creationId xmlns:a16="http://schemas.microsoft.com/office/drawing/2014/main" id="{F1DC70B6-24E1-4B60-BE94-FD75F592236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38255" y="5508392"/>
                <a:ext cx="0" cy="965200"/>
              </a:xfrm>
              <a:prstGeom prst="line">
                <a:avLst/>
              </a:prstGeom>
              <a:ln w="38100">
                <a:solidFill>
                  <a:srgbClr val="3366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E0B2579A-B10C-44EC-A34B-31CD7C05961D}"/>
                </a:ext>
              </a:extLst>
            </p:cNvPr>
            <p:cNvSpPr txBox="1"/>
            <p:nvPr/>
          </p:nvSpPr>
          <p:spPr>
            <a:xfrm>
              <a:off x="547290" y="1497161"/>
              <a:ext cx="144783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運算名稱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F72447B1-FBF4-4225-845A-9242CC9C8C08}"/>
                </a:ext>
              </a:extLst>
            </p:cNvPr>
            <p:cNvSpPr txBox="1"/>
            <p:nvPr/>
          </p:nvSpPr>
          <p:spPr>
            <a:xfrm>
              <a:off x="871097" y="4671895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E0CCF3F0-1C7D-45EE-B6C3-06474B5E5899}"/>
                </a:ext>
              </a:extLst>
            </p:cNvPr>
            <p:cNvSpPr txBox="1"/>
            <p:nvPr/>
          </p:nvSpPr>
          <p:spPr>
            <a:xfrm>
              <a:off x="563320" y="3908676"/>
              <a:ext cx="1415772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結果型別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32ECA36F-1750-4D0E-84AD-D263D193479E}"/>
                </a:ext>
              </a:extLst>
            </p:cNvPr>
            <p:cNvSpPr txBox="1"/>
            <p:nvPr/>
          </p:nvSpPr>
          <p:spPr>
            <a:xfrm>
              <a:off x="871097" y="2997936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BCF8AD4C-CAB5-4DA1-A552-1EDD9C232E6C}"/>
                </a:ext>
              </a:extLst>
            </p:cNvPr>
            <p:cNvSpPr txBox="1"/>
            <p:nvPr/>
          </p:nvSpPr>
          <p:spPr>
            <a:xfrm>
              <a:off x="871097" y="206866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AFF6D92C-9999-4A55-8986-9DF659B2885A}"/>
                </a:ext>
              </a:extLst>
            </p:cNvPr>
            <p:cNvSpPr txBox="1"/>
            <p:nvPr/>
          </p:nvSpPr>
          <p:spPr>
            <a:xfrm>
              <a:off x="5768984" y="2619651"/>
              <a:ext cx="3602268" cy="120032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變數 </a:t>
              </a:r>
              <a:r>
                <a:rPr lang="en-US" altLang="zh-TW" sz="2400">
                  <a:solidFill>
                    <a:schemeClr val="bg1"/>
                  </a:solidFill>
                </a:rPr>
                <a:t>=</a:t>
              </a:r>
              <a:r>
                <a:rPr lang="zh-TW" altLang="en-US" sz="2400">
                  <a:solidFill>
                    <a:schemeClr val="bg1"/>
                  </a:solidFill>
                </a:rPr>
                <a:t> 變數 </a:t>
              </a:r>
              <a:r>
                <a:rPr lang="en-US" altLang="zh-TW" sz="2400">
                  <a:solidFill>
                    <a:schemeClr val="bg1"/>
                  </a:solidFill>
                </a:rPr>
                <a:t>-</a:t>
              </a:r>
              <a:r>
                <a:rPr lang="zh-TW" altLang="en-US" sz="2400">
                  <a:solidFill>
                    <a:schemeClr val="bg1"/>
                  </a:solidFill>
                </a:rPr>
                <a:t> </a:t>
              </a:r>
              <a:r>
                <a:rPr lang="en-US" altLang="zh-TW" sz="2400">
                  <a:solidFill>
                    <a:schemeClr val="bg1"/>
                  </a:solidFill>
                </a:rPr>
                <a:t>1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在後：先回傳變數再加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--</a:t>
              </a:r>
              <a:r>
                <a:rPr lang="zh-TW" altLang="en-US" sz="2400">
                  <a:solidFill>
                    <a:schemeClr val="bg1"/>
                  </a:solidFill>
                </a:rPr>
                <a:t>在前：先加再回傳變數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群組 99">
            <a:extLst>
              <a:ext uri="{FF2B5EF4-FFF2-40B4-BE49-F238E27FC236}">
                <a16:creationId xmlns:a16="http://schemas.microsoft.com/office/drawing/2014/main" id="{FDBF8DE5-093C-4877-BBDB-5FFE2D4E4F62}"/>
              </a:ext>
            </a:extLst>
          </p:cNvPr>
          <p:cNvGrpSpPr/>
          <p:nvPr/>
        </p:nvGrpSpPr>
        <p:grpSpPr>
          <a:xfrm>
            <a:off x="2848345" y="5142433"/>
            <a:ext cx="6495309" cy="1574596"/>
            <a:chOff x="3873650" y="4036051"/>
            <a:chExt cx="6495309" cy="1574596"/>
          </a:xfrm>
        </p:grpSpPr>
        <p:sp>
          <p:nvSpPr>
            <p:cNvPr id="98" name="Rectangle 1">
              <a:extLst>
                <a:ext uri="{FF2B5EF4-FFF2-40B4-BE49-F238E27FC236}">
                  <a16:creationId xmlns:a16="http://schemas.microsoft.com/office/drawing/2014/main" id="{6FAD8B84-0BD6-436F-B6F2-4C25E01333F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873650" y="4036051"/>
              <a:ext cx="6495309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10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.println(a++);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11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12</a:t>
              </a:r>
              <a:b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.println(++a); 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+mj-lt"/>
                  <a:cs typeface="JetBrains Mono" panose="02000009000000000000" pitchFamily="49" charset="0"/>
                </a:rPr>
                <a:t>// 13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99" name="文字方塊 98">
              <a:extLst>
                <a:ext uri="{FF2B5EF4-FFF2-40B4-BE49-F238E27FC236}">
                  <a16:creationId xmlns:a16="http://schemas.microsoft.com/office/drawing/2014/main" id="{21431E57-5622-41E0-9844-4F272FB72266}"/>
                </a:ext>
              </a:extLst>
            </p:cNvPr>
            <p:cNvSpPr txBox="1"/>
            <p:nvPr/>
          </p:nvSpPr>
          <p:spPr>
            <a:xfrm>
              <a:off x="9677744" y="5241315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966934197"/>
      </p:ext>
    </p:extLst>
  </p:cSld>
  <p:clrMapOvr>
    <a:masterClrMapping/>
  </p:clrMapOvr>
  <p:transition spd="slow">
    <p:push dir="u"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群組 18">
            <a:extLst>
              <a:ext uri="{FF2B5EF4-FFF2-40B4-BE49-F238E27FC236}">
                <a16:creationId xmlns:a16="http://schemas.microsoft.com/office/drawing/2014/main" id="{CC50253E-EC65-423F-B1D2-256297671801}"/>
              </a:ext>
            </a:extLst>
          </p:cNvPr>
          <p:cNvGrpSpPr/>
          <p:nvPr/>
        </p:nvGrpSpPr>
        <p:grpSpPr>
          <a:xfrm>
            <a:off x="838200" y="3064729"/>
            <a:ext cx="7619624" cy="3139321"/>
            <a:chOff x="838200" y="3064729"/>
            <a:chExt cx="7619624" cy="3139321"/>
          </a:xfrm>
        </p:grpSpPr>
        <p:grpSp>
          <p:nvGrpSpPr>
            <p:cNvPr id="11" name="群組 10">
              <a:extLst>
                <a:ext uri="{FF2B5EF4-FFF2-40B4-BE49-F238E27FC236}">
                  <a16:creationId xmlns:a16="http://schemas.microsoft.com/office/drawing/2014/main" id="{8DC7F2D0-DDDC-4E17-B07D-6B36DB1E9214}"/>
                </a:ext>
              </a:extLst>
            </p:cNvPr>
            <p:cNvGrpSpPr/>
            <p:nvPr/>
          </p:nvGrpSpPr>
          <p:grpSpPr>
            <a:xfrm>
              <a:off x="838200" y="3064729"/>
              <a:ext cx="7619624" cy="3139321"/>
              <a:chOff x="838200" y="3099070"/>
              <a:chExt cx="6926998" cy="3139321"/>
            </a:xfrm>
          </p:grpSpPr>
          <p:sp>
            <p:nvSpPr>
              <p:cNvPr id="4" name="Rectangle 1">
                <a:extLst>
                  <a:ext uri="{FF2B5EF4-FFF2-40B4-BE49-F238E27FC236}">
                    <a16:creationId xmlns:a16="http://schemas.microsoft.com/office/drawing/2014/main" id="{30BFB616-E2B1-4D1F-971E-72BA88BC7D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099070"/>
                <a:ext cx="6926998" cy="3139321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final 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INT_MAX =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long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INT_MAX + 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1L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}</a:t>
                </a:r>
                <a:b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}</a:t>
                </a:r>
                <a:endParaRPr kumimoji="0" lang="zh-TW" altLang="zh-TW" sz="32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158FBC3E-56A1-4B86-8D31-034851B46BF6}"/>
                  </a:ext>
                </a:extLst>
              </p:cNvPr>
              <p:cNvSpPr txBox="1"/>
              <p:nvPr/>
            </p:nvSpPr>
            <p:spPr>
              <a:xfrm>
                <a:off x="7189274" y="5899837"/>
                <a:ext cx="57592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java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pic>
          <p:nvPicPr>
            <p:cNvPr id="17" name="圖片 16">
              <a:hlinkClick r:id="rId3"/>
              <a:extLst>
                <a:ext uri="{FF2B5EF4-FFF2-40B4-BE49-F238E27FC236}">
                  <a16:creationId xmlns:a16="http://schemas.microsoft.com/office/drawing/2014/main" id="{6A5FC36A-A667-4A9A-8A23-B2B8B1ED7D58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02516" y="3064729"/>
              <a:ext cx="455308" cy="445409"/>
            </a:xfrm>
            <a:prstGeom prst="rect">
              <a:avLst/>
            </a:prstGeom>
          </p:spPr>
        </p:pic>
      </p:grpSp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溢位</a:t>
            </a:r>
            <a:r>
              <a:rPr lang="en-US" altLang="zh-TW"/>
              <a:t>(Overflow)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825624"/>
            <a:ext cx="10421331" cy="1104169"/>
          </a:xfrm>
        </p:spPr>
        <p:txBody>
          <a:bodyPr/>
          <a:lstStyle/>
          <a:p>
            <a:r>
              <a:rPr lang="zh-TW" altLang="en-US"/>
              <a:t>如果數值超過了該型別的範圍，那麼數值就會發生溢位</a:t>
            </a:r>
            <a:endParaRPr lang="en-US" altLang="zh-TW"/>
          </a:p>
          <a:p>
            <a:r>
              <a:rPr lang="zh-TW" altLang="en-US"/>
              <a:t>變成從範圍的另一端出來。舉例：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AF981A4F-4835-45C9-B4EE-58CF501041E3}"/>
              </a:ext>
            </a:extLst>
          </p:cNvPr>
          <p:cNvGrpSpPr/>
          <p:nvPr/>
        </p:nvGrpSpPr>
        <p:grpSpPr>
          <a:xfrm>
            <a:off x="8691513" y="3064729"/>
            <a:ext cx="2568018" cy="923330"/>
            <a:chOff x="8785781" y="2975959"/>
            <a:chExt cx="2568018" cy="923330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6A775EE6-6FB5-4C79-8F31-C22A4A36131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85781" y="2975959"/>
              <a:ext cx="2568018" cy="92333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-2147483648</a:t>
              </a:r>
            </a:p>
            <a:p>
              <a:r>
                <a:rPr lang="en-US" altLang="zh-TW">
                  <a:solidFill>
                    <a:srgbClr val="BCBEC4"/>
                  </a:solidFill>
                </a:rPr>
                <a:t>2147483648</a:t>
              </a: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BB4DEF83-95C3-4007-9A1E-56E38928817C}"/>
                </a:ext>
              </a:extLst>
            </p:cNvPr>
            <p:cNvSpPr txBox="1"/>
            <p:nvPr/>
          </p:nvSpPr>
          <p:spPr>
            <a:xfrm>
              <a:off x="10495872" y="3560735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2"/>
                  </a:solidFill>
                </a:rPr>
                <a:t>output</a:t>
              </a:r>
              <a:endParaRPr lang="zh-TW" altLang="en-US" sz="1600">
                <a:solidFill>
                  <a:schemeClr val="accent2"/>
                </a:solidFill>
              </a:endParaRPr>
            </a:p>
          </p:txBody>
        </p:sp>
      </p:grpSp>
      <p:sp>
        <p:nvSpPr>
          <p:cNvPr id="10" name="內容版面配置區 2">
            <a:extLst>
              <a:ext uri="{FF2B5EF4-FFF2-40B4-BE49-F238E27FC236}">
                <a16:creationId xmlns:a16="http://schemas.microsoft.com/office/drawing/2014/main" id="{B16540E5-8D61-4057-8800-03B922CF3550}"/>
              </a:ext>
            </a:extLst>
          </p:cNvPr>
          <p:cNvSpPr txBox="1">
            <a:spLocks/>
          </p:cNvSpPr>
          <p:nvPr/>
        </p:nvSpPr>
        <p:spPr>
          <a:xfrm>
            <a:off x="8796680" y="4557447"/>
            <a:ext cx="2357683" cy="105040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觀察這三行</a:t>
            </a:r>
            <a:endParaRPr lang="en-US" altLang="zh-TW"/>
          </a:p>
          <a:p>
            <a:r>
              <a:rPr lang="zh-TW" altLang="en-US"/>
              <a:t>有什麼區別？</a:t>
            </a:r>
          </a:p>
        </p:txBody>
      </p:sp>
      <p:grpSp>
        <p:nvGrpSpPr>
          <p:cNvPr id="13" name="群組 12">
            <a:extLst>
              <a:ext uri="{FF2B5EF4-FFF2-40B4-BE49-F238E27FC236}">
                <a16:creationId xmlns:a16="http://schemas.microsoft.com/office/drawing/2014/main" id="{6043E078-169C-4AC3-AC3A-E8B37BC848DC}"/>
              </a:ext>
            </a:extLst>
          </p:cNvPr>
          <p:cNvGrpSpPr/>
          <p:nvPr/>
        </p:nvGrpSpPr>
        <p:grpSpPr>
          <a:xfrm>
            <a:off x="2645068" y="4034225"/>
            <a:ext cx="148802" cy="634706"/>
            <a:chOff x="1952626" y="4294496"/>
            <a:chExt cx="95249" cy="406279"/>
          </a:xfrm>
        </p:grpSpPr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F4AF442F-041E-480D-8A45-D3D808D98141}"/>
                </a:ext>
              </a:extLst>
            </p:cNvPr>
            <p:cNvCxnSpPr>
              <a:cxnSpLocks/>
            </p:cNvCxnSpPr>
            <p:nvPr/>
          </p:nvCxnSpPr>
          <p:spPr>
            <a:xfrm>
              <a:off x="1956053" y="4294496"/>
              <a:ext cx="0" cy="40627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10C42C19-26F8-4FF3-9C97-1944AD85576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700771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F79B2BDA-40D0-4D96-82E7-94756DCD636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52625357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500"/>
                            </p:stCondLst>
                            <p:childTnLst>
                              <p:par>
                                <p:cTn id="1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2711A61-1186-4B33-83BE-BB6207F88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7957832-9C42-40B7-B00E-F1C2B27D36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5309" y="2612779"/>
            <a:ext cx="10941382" cy="3605142"/>
          </a:xfrm>
        </p:spPr>
        <p:txBody>
          <a:bodyPr>
            <a:normAutofit/>
          </a:bodyPr>
          <a:lstStyle/>
          <a:p>
            <a:pPr lvl="0"/>
            <a:r>
              <a:rPr lang="zh-TW" altLang="en-US" sz="2000">
                <a:solidFill>
                  <a:prstClr val="white"/>
                </a:solidFill>
              </a:rPr>
              <a:t>第 </a:t>
            </a:r>
            <a:r>
              <a:rPr lang="en-US" altLang="zh-TW" sz="2000">
                <a:solidFill>
                  <a:prstClr val="white"/>
                </a:solidFill>
              </a:rPr>
              <a:t>4 </a:t>
            </a:r>
            <a:r>
              <a:rPr lang="zh-TW" altLang="en-US" sz="2000">
                <a:solidFill>
                  <a:prstClr val="white"/>
                </a:solidFill>
              </a:rPr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 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  <a:r>
              <a:rPr lang="zh-TW" altLang="en-US" sz="2000">
                <a:solidFill>
                  <a:prstClr val="white"/>
                </a:solidFill>
              </a:rPr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>
              <a:solidFill>
                <a:prstClr val="white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prstClr val="white"/>
                </a:solidFill>
              </a:rPr>
              <a:t>，但因運算結果 </a:t>
            </a:r>
            <a:r>
              <a:rPr lang="en-US" altLang="zh-TW" sz="2000">
                <a:solidFill>
                  <a:prstClr val="white"/>
                </a:solidFill>
              </a:rPr>
              <a:t>2147483648</a:t>
            </a:r>
            <a:r>
              <a:rPr lang="zh-TW" altLang="en-US" sz="2000">
                <a:solidFill>
                  <a:prstClr val="white"/>
                </a:solidFill>
              </a:rPr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>
                <a:solidFill>
                  <a:prstClr val="white"/>
                </a:solidFill>
              </a:rPr>
              <a:t> </a:t>
            </a:r>
            <a:r>
              <a:rPr lang="zh-TW" altLang="en-US" sz="2000">
                <a:solidFill>
                  <a:prstClr val="white"/>
                </a:solidFill>
              </a:rPr>
              <a:t>上限 </a:t>
            </a:r>
            <a:r>
              <a:rPr lang="en-US" altLang="zh-TW" sz="2000">
                <a:solidFill>
                  <a:prstClr val="white"/>
                </a:solidFill>
              </a:rPr>
              <a:t>2147483647</a:t>
            </a:r>
            <a:r>
              <a:rPr lang="zh-TW" altLang="en-US" sz="2000">
                <a:solidFill>
                  <a:prstClr val="white"/>
                </a:solidFill>
              </a:rPr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pPr lvl="0"/>
            <a:r>
              <a:rPr lang="zh-TW" altLang="en-US" sz="2000">
                <a:solidFill>
                  <a:prstClr val="white"/>
                </a:solidFill>
              </a:rPr>
              <a:t>結果變成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，最後將運算結果 </a:t>
            </a:r>
            <a:r>
              <a:rPr lang="en-US" altLang="zh-TW" sz="2000">
                <a:solidFill>
                  <a:prstClr val="white"/>
                </a:solidFill>
              </a:rPr>
              <a:t>-2147483648</a:t>
            </a:r>
            <a:r>
              <a:rPr lang="zh-TW" altLang="en-US" sz="2000">
                <a:solidFill>
                  <a:prstClr val="white"/>
                </a:solidFill>
              </a:rPr>
              <a:t> 存入變數 </a:t>
            </a:r>
            <a:r>
              <a:rPr lang="en-US" altLang="zh-TW" sz="2000">
                <a:solidFill>
                  <a:prstClr val="white"/>
                </a:solidFill>
              </a:rPr>
              <a:t>a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5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b</a:t>
            </a:r>
            <a:r>
              <a:rPr lang="zh-TW" altLang="en-US" sz="2000"/>
              <a:t>。加法運算兩者都是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endParaRPr lang="en-US" altLang="zh-TW" sz="2000"/>
          </a:p>
          <a:p>
            <a:r>
              <a:rPr lang="zh-TW" altLang="en-US" sz="2000"/>
              <a:t>故結果為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/>
              <a:t>，但因運算結果 </a:t>
            </a:r>
            <a:r>
              <a:rPr lang="en-US" altLang="zh-TW" sz="2000"/>
              <a:t>2147483648</a:t>
            </a:r>
            <a:r>
              <a:rPr lang="zh-TW" altLang="en-US" sz="2000"/>
              <a:t> 已超過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上限 </a:t>
            </a:r>
            <a:r>
              <a:rPr lang="en-US" altLang="zh-TW" sz="2000"/>
              <a:t>2147483647</a:t>
            </a:r>
            <a:r>
              <a:rPr lang="zh-TW" altLang="en-US" sz="2000"/>
              <a:t>，</a:t>
            </a:r>
            <a:r>
              <a:rPr lang="zh-TW" altLang="en-US" sz="2000">
                <a:solidFill>
                  <a:srgbClr val="FFC000"/>
                </a:solidFill>
              </a:rPr>
              <a:t>故發生溢位</a:t>
            </a:r>
            <a:endParaRPr lang="en-US" altLang="zh-TW" sz="2000">
              <a:solidFill>
                <a:srgbClr val="FFC000"/>
              </a:solidFill>
            </a:endParaRPr>
          </a:p>
          <a:p>
            <a:r>
              <a:rPr lang="zh-TW" altLang="en-US" sz="2000"/>
              <a:t>結果變成 </a:t>
            </a:r>
            <a:r>
              <a:rPr lang="en-US" altLang="zh-TW" sz="2000"/>
              <a:t>-2147483648</a:t>
            </a:r>
            <a:r>
              <a:rPr lang="zh-TW" altLang="en-US" sz="2000"/>
              <a:t>，最後將運算結果 </a:t>
            </a:r>
            <a:r>
              <a:rPr lang="en-US" altLang="zh-TW" sz="2000"/>
              <a:t>-2147483648</a:t>
            </a:r>
            <a:r>
              <a:rPr lang="zh-TW" altLang="en-US" sz="2000"/>
              <a:t> 提升成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並存入變數 </a:t>
            </a:r>
            <a:r>
              <a:rPr lang="en-US" altLang="zh-TW" sz="2000"/>
              <a:t>b</a:t>
            </a:r>
          </a:p>
          <a:p>
            <a:r>
              <a:rPr lang="zh-TW" altLang="en-US" sz="2000"/>
              <a:t>第 </a:t>
            </a:r>
            <a:r>
              <a:rPr lang="en-US" altLang="zh-TW" sz="2000"/>
              <a:t>6 </a:t>
            </a:r>
            <a:r>
              <a:rPr lang="zh-TW" altLang="en-US" sz="2000"/>
              <a:t>行：進行加法運算，並將結果賦值給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 變數 </a:t>
            </a:r>
            <a:r>
              <a:rPr lang="en-US" altLang="zh-TW" sz="2000"/>
              <a:t>c</a:t>
            </a:r>
            <a:r>
              <a:rPr lang="zh-TW" altLang="en-US" sz="2000"/>
              <a:t>。加法運算一個是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zh-TW" altLang="en-US" sz="2000"/>
              <a:t>一個是</a:t>
            </a:r>
            <a:r>
              <a:rPr lang="zh-TW" altLang="en-US" sz="2000">
                <a:solidFill>
                  <a:srgbClr val="00B0F0"/>
                </a:solidFill>
              </a:rPr>
              <a:t>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endParaRPr lang="en-US" altLang="zh-TW" sz="2000"/>
          </a:p>
          <a:p>
            <a:r>
              <a:rPr lang="zh-TW" altLang="en-US" sz="2000"/>
              <a:t>故 </a:t>
            </a:r>
            <a:r>
              <a:rPr lang="en-US" altLang="zh-TW" sz="2000">
                <a:solidFill>
                  <a:srgbClr val="00B0F0"/>
                </a:solidFill>
              </a:rPr>
              <a:t>int</a:t>
            </a:r>
            <a:r>
              <a:rPr lang="en-US" altLang="zh-TW" sz="2000"/>
              <a:t> </a:t>
            </a:r>
            <a:r>
              <a:rPr lang="zh-TW" altLang="en-US" sz="2000"/>
              <a:t>提升為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，運算結果為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zh-TW" altLang="en-US" sz="2000"/>
              <a:t>，運算結果 </a:t>
            </a:r>
            <a:r>
              <a:rPr lang="en-US" altLang="zh-TW" sz="2000"/>
              <a:t>2147483648</a:t>
            </a:r>
            <a:r>
              <a:rPr lang="zh-TW" altLang="en-US" sz="2000"/>
              <a:t> 沒有超過 </a:t>
            </a:r>
            <a:r>
              <a:rPr lang="en-US" altLang="zh-TW" sz="2000">
                <a:solidFill>
                  <a:srgbClr val="00B0F0"/>
                </a:solidFill>
              </a:rPr>
              <a:t>long</a:t>
            </a:r>
            <a:r>
              <a:rPr lang="en-US" altLang="zh-TW" sz="2000"/>
              <a:t> </a:t>
            </a:r>
            <a:r>
              <a:rPr lang="zh-TW" altLang="en-US" sz="2000"/>
              <a:t>上限</a:t>
            </a:r>
            <a:endParaRPr lang="en-US" altLang="zh-TW" sz="2000"/>
          </a:p>
          <a:p>
            <a:r>
              <a:rPr lang="zh-TW" altLang="en-US" sz="2000">
                <a:solidFill>
                  <a:srgbClr val="FFC000"/>
                </a:solidFill>
              </a:rPr>
              <a:t>並沒有發生溢位</a:t>
            </a:r>
            <a:r>
              <a:rPr lang="zh-TW" altLang="en-US" sz="2000"/>
              <a:t>，最後將運算結果 </a:t>
            </a:r>
            <a:r>
              <a:rPr lang="en-US" altLang="zh-TW" sz="2000"/>
              <a:t>2147483648</a:t>
            </a:r>
            <a:r>
              <a:rPr lang="zh-TW" altLang="en-US" sz="2000"/>
              <a:t> 存入變數 </a:t>
            </a:r>
            <a:r>
              <a:rPr lang="en-US" altLang="zh-TW" sz="2000"/>
              <a:t>b</a:t>
            </a:r>
          </a:p>
        </p:txBody>
      </p:sp>
      <p:grpSp>
        <p:nvGrpSpPr>
          <p:cNvPr id="27" name="群組 26">
            <a:extLst>
              <a:ext uri="{FF2B5EF4-FFF2-40B4-BE49-F238E27FC236}">
                <a16:creationId xmlns:a16="http://schemas.microsoft.com/office/drawing/2014/main" id="{E071052B-F68E-40D0-8E21-3591C18F049D}"/>
              </a:ext>
            </a:extLst>
          </p:cNvPr>
          <p:cNvGrpSpPr/>
          <p:nvPr/>
        </p:nvGrpSpPr>
        <p:grpSpPr>
          <a:xfrm>
            <a:off x="625309" y="1558927"/>
            <a:ext cx="10421331" cy="954107"/>
            <a:chOff x="838200" y="1550186"/>
            <a:chExt cx="10421331" cy="954107"/>
          </a:xfrm>
        </p:grpSpPr>
        <p:grpSp>
          <p:nvGrpSpPr>
            <p:cNvPr id="12" name="群組 11">
              <a:extLst>
                <a:ext uri="{FF2B5EF4-FFF2-40B4-BE49-F238E27FC236}">
                  <a16:creationId xmlns:a16="http://schemas.microsoft.com/office/drawing/2014/main" id="{AF981A4F-4835-45C9-B4EE-58CF501041E3}"/>
                </a:ext>
              </a:extLst>
            </p:cNvPr>
            <p:cNvGrpSpPr/>
            <p:nvPr/>
          </p:nvGrpSpPr>
          <p:grpSpPr>
            <a:xfrm>
              <a:off x="8691513" y="1550186"/>
              <a:ext cx="2568018" cy="954106"/>
              <a:chOff x="8785781" y="2975959"/>
              <a:chExt cx="2568018" cy="923330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6A775EE6-6FB5-4C79-8F31-C22A4A3613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785781" y="2975959"/>
                <a:ext cx="2568018" cy="923330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-2147483648</a:t>
                </a:r>
              </a:p>
              <a:p>
                <a:r>
                  <a:rPr lang="en-US" altLang="zh-TW">
                    <a:solidFill>
                      <a:srgbClr val="BCBEC4"/>
                    </a:solidFill>
                  </a:rPr>
                  <a:t>2147483648</a:t>
                </a:r>
              </a:p>
            </p:txBody>
          </p:sp>
          <p:sp>
            <p:nvSpPr>
              <p:cNvPr id="8" name="文字方塊 7">
                <a:extLst>
                  <a:ext uri="{FF2B5EF4-FFF2-40B4-BE49-F238E27FC236}">
                    <a16:creationId xmlns:a16="http://schemas.microsoft.com/office/drawing/2014/main" id="{BB4DEF83-95C3-4007-9A1E-56E38928817C}"/>
                  </a:ext>
                </a:extLst>
              </p:cNvPr>
              <p:cNvSpPr txBox="1"/>
              <p:nvPr/>
            </p:nvSpPr>
            <p:spPr>
              <a:xfrm>
                <a:off x="10495872" y="3560735"/>
                <a:ext cx="85792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2"/>
                    </a:solidFill>
                  </a:rPr>
                  <a:t>output</a:t>
                </a:r>
                <a:endParaRPr lang="zh-TW" altLang="en-US" sz="1600">
                  <a:solidFill>
                    <a:schemeClr val="accent2"/>
                  </a:solidFill>
                </a:endParaRPr>
              </a:p>
            </p:txBody>
          </p:sp>
        </p:grpSp>
        <p:grpSp>
          <p:nvGrpSpPr>
            <p:cNvPr id="22" name="群組 21">
              <a:extLst>
                <a:ext uri="{FF2B5EF4-FFF2-40B4-BE49-F238E27FC236}">
                  <a16:creationId xmlns:a16="http://schemas.microsoft.com/office/drawing/2014/main" id="{7CACC02E-FC38-4D32-A136-C4777AF33788}"/>
                </a:ext>
              </a:extLst>
            </p:cNvPr>
            <p:cNvGrpSpPr/>
            <p:nvPr/>
          </p:nvGrpSpPr>
          <p:grpSpPr>
            <a:xfrm>
              <a:off x="838200" y="1550186"/>
              <a:ext cx="7619625" cy="954107"/>
              <a:chOff x="838200" y="2335928"/>
              <a:chExt cx="7619625" cy="954107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8DC7F2D0-DDDC-4E17-B07D-6B36DB1E9214}"/>
                  </a:ext>
                </a:extLst>
              </p:cNvPr>
              <p:cNvGrpSpPr/>
              <p:nvPr/>
            </p:nvGrpSpPr>
            <p:grpSpPr>
              <a:xfrm>
                <a:off x="838200" y="2335928"/>
                <a:ext cx="7619625" cy="954107"/>
                <a:chOff x="838200" y="4191676"/>
                <a:chExt cx="6926995" cy="954107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30BFB616-E2B1-4D1F-971E-72BA88BC7D8D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838200" y="4191676"/>
                  <a:ext cx="6926994" cy="954107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final 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INT_MAX =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2147483647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04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a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05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b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b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</a:b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long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c = INT_MAX + 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2AACB8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1L</a:t>
                  </a:r>
                  <a:r>
                    <a:rPr kumimoji="0" lang="zh-TW" altLang="zh-TW" sz="14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JetBrains Mono" panose="02000009000000000000" pitchFamily="49" charset="0"/>
                      <a:cs typeface="JetBrains Mono" panose="02000009000000000000" pitchFamily="49" charset="0"/>
                    </a:rPr>
                    <a:t>;</a:t>
                  </a:r>
                  <a:endParaRPr kumimoji="0" lang="zh-TW" altLang="zh-TW" sz="24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Arial" panose="020B0604020202020204" pitchFamily="34" charset="0"/>
                  </a:endParaRPr>
                </a:p>
              </p:txBody>
            </p:sp>
            <p:sp>
              <p:nvSpPr>
                <p:cNvPr id="9" name="文字方塊 8">
                  <a:extLst>
                    <a:ext uri="{FF2B5EF4-FFF2-40B4-BE49-F238E27FC236}">
                      <a16:creationId xmlns:a16="http://schemas.microsoft.com/office/drawing/2014/main" id="{158FBC3E-56A1-4B86-8D31-034851B46BF6}"/>
                    </a:ext>
                  </a:extLst>
                </p:cNvPr>
                <p:cNvSpPr txBox="1"/>
                <p:nvPr/>
              </p:nvSpPr>
              <p:spPr>
                <a:xfrm>
                  <a:off x="7189274" y="4807229"/>
                  <a:ext cx="575921" cy="338554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600">
                      <a:solidFill>
                        <a:schemeClr val="accent2"/>
                      </a:solidFill>
                    </a:rPr>
                    <a:t>java</a:t>
                  </a:r>
                  <a:endParaRPr lang="zh-TW" altLang="en-US" sz="1600">
                    <a:solidFill>
                      <a:schemeClr val="accent2"/>
                    </a:solidFill>
                  </a:endParaRPr>
                </a:p>
              </p:txBody>
            </p:sp>
          </p:grpSp>
          <p:grpSp>
            <p:nvGrpSpPr>
              <p:cNvPr id="13" name="群組 12">
                <a:extLst>
                  <a:ext uri="{FF2B5EF4-FFF2-40B4-BE49-F238E27FC236}">
                    <a16:creationId xmlns:a16="http://schemas.microsoft.com/office/drawing/2014/main" id="{6043E078-169C-4AC3-AC3A-E8B37BC848DC}"/>
                  </a:ext>
                </a:extLst>
              </p:cNvPr>
              <p:cNvGrpSpPr/>
              <p:nvPr/>
            </p:nvGrpSpPr>
            <p:grpSpPr>
              <a:xfrm>
                <a:off x="1363024" y="2650556"/>
                <a:ext cx="148802" cy="537817"/>
                <a:chOff x="1952626" y="4356515"/>
                <a:chExt cx="95249" cy="344260"/>
              </a:xfrm>
            </p:grpSpPr>
            <p:cxnSp>
              <p:nvCxnSpPr>
                <p:cNvPr id="14" name="直線接點 13">
                  <a:extLst>
                    <a:ext uri="{FF2B5EF4-FFF2-40B4-BE49-F238E27FC236}">
                      <a16:creationId xmlns:a16="http://schemas.microsoft.com/office/drawing/2014/main" id="{F4AF442F-041E-480D-8A45-D3D808D98141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956053" y="4356515"/>
                  <a:ext cx="0" cy="34426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5" name="直線接點 14">
                  <a:extLst>
                    <a:ext uri="{FF2B5EF4-FFF2-40B4-BE49-F238E27FC236}">
                      <a16:creationId xmlns:a16="http://schemas.microsoft.com/office/drawing/2014/main" id="{10C42C19-26F8-4FF3-9C97-1944AD8557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700771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直線接點 15">
                  <a:extLst>
                    <a:ext uri="{FF2B5EF4-FFF2-40B4-BE49-F238E27FC236}">
                      <a16:creationId xmlns:a16="http://schemas.microsoft.com/office/drawing/2014/main" id="{F79B2BDA-40D0-4D96-82E7-94756DCD636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952626" y="4356515"/>
                  <a:ext cx="95249" cy="0"/>
                </a:xfrm>
                <a:prstGeom prst="line">
                  <a:avLst/>
                </a:prstGeom>
                <a:ln w="19050">
                  <a:solidFill>
                    <a:srgbClr val="FFFF0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2718723634"/>
      </p:ext>
    </p:extLst>
  </p:cSld>
  <p:clrMapOvr>
    <a:masterClrMapping/>
  </p:clrMapOvr>
  <p:transition spd="slow">
    <p:push dir="u"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67"/>
            <a:ext cx="10515600" cy="1325563"/>
          </a:xfrm>
        </p:spPr>
        <p:txBody>
          <a:bodyPr/>
          <a:lstStyle/>
          <a:p>
            <a:r>
              <a:rPr lang="zh-TW" altLang="en-US"/>
              <a:t>轉換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2020" y="1147805"/>
            <a:ext cx="5930243" cy="2642096"/>
          </a:xfrm>
        </p:spPr>
        <p:txBody>
          <a:bodyPr>
            <a:normAutofit/>
          </a:bodyPr>
          <a:lstStyle/>
          <a:p>
            <a:r>
              <a:rPr lang="zh-TW" altLang="en-US"/>
              <a:t>型別小的變型別大的會經過提升</a:t>
            </a:r>
            <a:endParaRPr lang="en-US" altLang="zh-TW"/>
          </a:p>
          <a:p>
            <a:r>
              <a:rPr lang="zh-TW" altLang="en-US"/>
              <a:t>是個自動的過程</a:t>
            </a:r>
            <a:endParaRPr lang="en-US" altLang="zh-TW"/>
          </a:p>
          <a:p>
            <a:r>
              <a:rPr lang="zh-TW" altLang="en-US"/>
              <a:t>而型別大的變型別小的則須進行轉換</a:t>
            </a:r>
            <a:endParaRPr lang="en-US" altLang="zh-TW"/>
          </a:p>
          <a:p>
            <a:r>
              <a:rPr lang="zh-TW" altLang="en-US"/>
              <a:t>是個手動的過程</a:t>
            </a:r>
            <a:endParaRPr lang="en-US" altLang="zh-TW"/>
          </a:p>
          <a:p>
            <a:r>
              <a:rPr lang="zh-TW" altLang="en-US"/>
              <a:t>使用以下方法進行轉換，為表達式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6DF77CC3-6A58-4864-A88D-AD449ED17FAD}"/>
              </a:ext>
            </a:extLst>
          </p:cNvPr>
          <p:cNvGrpSpPr/>
          <p:nvPr/>
        </p:nvGrpSpPr>
        <p:grpSpPr>
          <a:xfrm>
            <a:off x="347015" y="3789901"/>
            <a:ext cx="5865248" cy="461665"/>
            <a:chOff x="903195" y="1900896"/>
            <a:chExt cx="5865248" cy="461665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F4D67FB9-CF5E-4928-8BC2-D8AD1354BC2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5" y="1900896"/>
              <a:ext cx="586524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(</a:t>
              </a:r>
              <a:r>
                <a:rPr lang="zh-TW" altLang="en-US" sz="2400">
                  <a:solidFill>
                    <a:srgbClr val="C68869"/>
                  </a:solidFill>
                  <a:ea typeface="+mj-ea"/>
                  <a:cs typeface="JetBrains Mono" panose="02000009000000000000" pitchFamily="49" charset="0"/>
                </a:rPr>
                <a:t>欲轉換型別</a:t>
              </a:r>
              <a:r>
                <a:rPr lang="en-US" altLang="zh-TW" sz="2400">
                  <a:solidFill>
                    <a:srgbClr val="BCBEC4"/>
                  </a:solidFill>
                  <a:ea typeface="+mj-ea"/>
                  <a:cs typeface="JetBrains Mono" panose="02000009000000000000" pitchFamily="49" charset="0"/>
                </a:rPr>
                <a:t>)</a:t>
              </a:r>
              <a:r>
                <a:rPr lang="zh-TW" altLang="en-US" sz="2400">
                  <a:solidFill>
                    <a:srgbClr val="2AACB8"/>
                  </a:solidFill>
                  <a:ea typeface="+mj-ea"/>
                  <a:cs typeface="JetBrains Mono" panose="02000009000000000000" pitchFamily="49" charset="0"/>
                </a:rPr>
                <a:t> 值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ea typeface="+mj-ea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EBAC05E-09A7-4127-9DEF-1876626636CB}"/>
                </a:ext>
              </a:extLst>
            </p:cNvPr>
            <p:cNvSpPr txBox="1"/>
            <p:nvPr/>
          </p:nvSpPr>
          <p:spPr>
            <a:xfrm>
              <a:off x="5952686" y="2024007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4B1A35B3-EDC2-46C6-87CE-7AD633E7D584}"/>
              </a:ext>
            </a:extLst>
          </p:cNvPr>
          <p:cNvSpPr txBox="1">
            <a:spLocks/>
          </p:cNvSpPr>
          <p:nvPr/>
        </p:nvSpPr>
        <p:spPr>
          <a:xfrm>
            <a:off x="282020" y="4452749"/>
            <a:ext cx="3904875" cy="16004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若轉換的值</a:t>
            </a:r>
            <a:endParaRPr lang="en-US" altLang="zh-TW"/>
          </a:p>
          <a:p>
            <a:r>
              <a:rPr lang="zh-TW" altLang="en-US"/>
              <a:t>超過欲轉換型別的範圍</a:t>
            </a:r>
            <a:endParaRPr lang="en-US" altLang="zh-TW"/>
          </a:p>
          <a:p>
            <a:r>
              <a:rPr lang="zh-TW" altLang="en-US"/>
              <a:t>則會發生溢位</a:t>
            </a:r>
            <a:endParaRPr lang="en-US" altLang="zh-TW"/>
          </a:p>
        </p:txBody>
      </p:sp>
      <p:grpSp>
        <p:nvGrpSpPr>
          <p:cNvPr id="12" name="群組 11">
            <a:extLst>
              <a:ext uri="{FF2B5EF4-FFF2-40B4-BE49-F238E27FC236}">
                <a16:creationId xmlns:a16="http://schemas.microsoft.com/office/drawing/2014/main" id="{450BAC69-B80C-41E9-9212-E81D2E6CF3DE}"/>
              </a:ext>
            </a:extLst>
          </p:cNvPr>
          <p:cNvGrpSpPr/>
          <p:nvPr/>
        </p:nvGrpSpPr>
        <p:grpSpPr>
          <a:xfrm>
            <a:off x="6385089" y="1147805"/>
            <a:ext cx="5536231" cy="4401205"/>
            <a:chOff x="6451076" y="1734934"/>
            <a:chExt cx="5536231" cy="4401205"/>
          </a:xfrm>
        </p:grpSpPr>
        <p:grpSp>
          <p:nvGrpSpPr>
            <p:cNvPr id="10" name="群組 9">
              <a:extLst>
                <a:ext uri="{FF2B5EF4-FFF2-40B4-BE49-F238E27FC236}">
                  <a16:creationId xmlns:a16="http://schemas.microsoft.com/office/drawing/2014/main" id="{BBB43BCB-803F-44B5-8AB6-1F5F1461C3CE}"/>
                </a:ext>
              </a:extLst>
            </p:cNvPr>
            <p:cNvGrpSpPr/>
            <p:nvPr/>
          </p:nvGrpSpPr>
          <p:grpSpPr>
            <a:xfrm>
              <a:off x="6451076" y="1734934"/>
              <a:ext cx="5536231" cy="4401205"/>
              <a:chOff x="6862712" y="1734934"/>
              <a:chExt cx="5536231" cy="4401205"/>
            </a:xfrm>
          </p:grpSpPr>
          <p:sp>
            <p:nvSpPr>
              <p:cNvPr id="7" name="Rectangle 1">
                <a:extLst>
                  <a:ext uri="{FF2B5EF4-FFF2-40B4-BE49-F238E27FC236}">
                    <a16:creationId xmlns:a16="http://schemas.microsoft.com/office/drawing/2014/main" id="{F3CF2E44-37D4-4475-901A-E8E9B2ECA6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6862712" y="1734934"/>
                <a:ext cx="5530392" cy="4401205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03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a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04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 =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65536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+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97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05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char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06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int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byte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258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07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e =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08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f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b /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09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g = b /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d;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10           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 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h = (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double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) (b / 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11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.println(a);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12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.println(b);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13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.println(c);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14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.println(d);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15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.println(e);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16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.println(f);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17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.println(g);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18            System.</a:t>
                </a:r>
                <a:r>
                  <a:rPr kumimoji="0" lang="zh-TW" altLang="zh-TW" sz="14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.println(h);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19        }</a:t>
                </a:r>
                <a:b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</a:br>
                <a:r>
                  <a:rPr kumimoji="0" lang="zh-TW" altLang="zh-TW" sz="14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latin typeface="JetBrains Mono" panose="02000009000000000000" pitchFamily="49" charset="0"/>
                    <a:cs typeface="JetBrains Mono" panose="02000009000000000000" pitchFamily="49" charset="0"/>
                  </a:rPr>
                  <a:t>20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  <a:latin typeface="Arial" panose="020B0604020202020204" pitchFamily="34" charset="0"/>
                </a:endParaRPr>
              </a:p>
            </p:txBody>
          </p:sp>
          <p:sp>
            <p:nvSpPr>
              <p:cNvPr id="9" name="文字方塊 8">
                <a:extLst>
                  <a:ext uri="{FF2B5EF4-FFF2-40B4-BE49-F238E27FC236}">
                    <a16:creationId xmlns:a16="http://schemas.microsoft.com/office/drawing/2014/main" id="{EDF422F1-49B2-4FA9-8B7C-2148FD87D6D4}"/>
                  </a:ext>
                </a:extLst>
              </p:cNvPr>
              <p:cNvSpPr txBox="1"/>
              <p:nvPr/>
            </p:nvSpPr>
            <p:spPr>
              <a:xfrm>
                <a:off x="11765436" y="5797585"/>
                <a:ext cx="633507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600">
                    <a:solidFill>
                      <a:schemeClr val="accent3"/>
                    </a:solidFill>
                  </a:rPr>
                  <a:t>java</a:t>
                </a:r>
                <a:endParaRPr lang="zh-TW" altLang="en-US" sz="16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1" name="圖片 10">
              <a:hlinkClick r:id="rId3"/>
              <a:extLst>
                <a:ext uri="{FF2B5EF4-FFF2-40B4-BE49-F238E27FC236}">
                  <a16:creationId xmlns:a16="http://schemas.microsoft.com/office/drawing/2014/main" id="{5B916B13-7447-44AC-9ACA-7F90680C46F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1526500" y="5352176"/>
              <a:ext cx="455308" cy="445409"/>
            </a:xfrm>
            <a:prstGeom prst="rect">
              <a:avLst/>
            </a:prstGeom>
          </p:spPr>
        </p:pic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4192394" y="4452749"/>
            <a:ext cx="2019869" cy="1815882"/>
            <a:chOff x="4076130" y="4699461"/>
            <a:chExt cx="2019869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6130" y="4699461"/>
              <a:ext cx="201986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3" name="內容版面配置區 2">
            <a:extLst>
              <a:ext uri="{FF2B5EF4-FFF2-40B4-BE49-F238E27FC236}">
                <a16:creationId xmlns:a16="http://schemas.microsoft.com/office/drawing/2014/main" id="{D17DECDE-A132-4B0A-8FAD-489B38946E14}"/>
              </a:ext>
            </a:extLst>
          </p:cNvPr>
          <p:cNvSpPr txBox="1">
            <a:spLocks/>
          </p:cNvSpPr>
          <p:nvPr/>
        </p:nvSpPr>
        <p:spPr>
          <a:xfrm>
            <a:off x="7377760" y="5655865"/>
            <a:ext cx="3550888" cy="102828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觀察哪幾行出現了</a:t>
            </a:r>
            <a:endParaRPr lang="en-US" altLang="zh-TW"/>
          </a:p>
          <a:p>
            <a:r>
              <a:rPr lang="zh-TW" altLang="en-US"/>
              <a:t>提升、轉換、溢位？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1657104179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9390CBB-684C-40D2-AB74-A27DC86C8B5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提升、轉換、溢位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AC2611-B0E3-41E9-94DE-8B6BF4B1458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5109" y="1825625"/>
            <a:ext cx="4987565" cy="1603375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C000"/>
                </a:solidFill>
              </a:rPr>
              <a:t>提升</a:t>
            </a:r>
            <a:r>
              <a:rPr lang="zh-TW" altLang="en-US"/>
              <a:t>：第 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7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 </a:t>
            </a:r>
            <a:r>
              <a:rPr lang="zh-TW" altLang="en-US"/>
              <a:t>行</a:t>
            </a:r>
            <a:endParaRPr lang="en-US" altLang="zh-TW"/>
          </a:p>
          <a:p>
            <a:r>
              <a:rPr lang="zh-TW" altLang="en-US">
                <a:solidFill>
                  <a:srgbClr val="FFFF00"/>
                </a:solidFill>
              </a:rPr>
              <a:t>轉換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</a:t>
            </a:r>
            <a:r>
              <a:rPr lang="zh-TW" altLang="en-US"/>
              <a:t>、</a:t>
            </a:r>
            <a:r>
              <a:rPr lang="en-US" altLang="zh-TW"/>
              <a:t>8</a:t>
            </a:r>
            <a:r>
              <a:rPr lang="zh-TW" altLang="en-US"/>
              <a:t>、</a:t>
            </a:r>
            <a:r>
              <a:rPr lang="en-US" altLang="zh-TW"/>
              <a:t>9</a:t>
            </a:r>
            <a:r>
              <a:rPr lang="zh-TW" altLang="en-US"/>
              <a:t>、</a:t>
            </a:r>
            <a:r>
              <a:rPr lang="en-US" altLang="zh-TW"/>
              <a:t>10</a:t>
            </a:r>
            <a:r>
              <a:rPr lang="zh-TW" altLang="en-US"/>
              <a:t> 行</a:t>
            </a:r>
            <a:endParaRPr lang="en-US" altLang="zh-TW"/>
          </a:p>
          <a:p>
            <a:r>
              <a:rPr lang="zh-TW" altLang="en-US">
                <a:solidFill>
                  <a:srgbClr val="92D050"/>
                </a:solidFill>
              </a:rPr>
              <a:t>溢位</a:t>
            </a:r>
            <a:r>
              <a:rPr lang="zh-TW" altLang="en-US"/>
              <a:t>：第 </a:t>
            </a:r>
            <a:r>
              <a:rPr lang="en-US" altLang="zh-TW"/>
              <a:t>5</a:t>
            </a:r>
            <a:r>
              <a:rPr lang="zh-TW" altLang="en-US"/>
              <a:t>、</a:t>
            </a:r>
            <a:r>
              <a:rPr lang="en-US" altLang="zh-TW"/>
              <a:t>6 </a:t>
            </a:r>
            <a:r>
              <a:rPr lang="zh-TW" altLang="en-US"/>
              <a:t>行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BBB43BCB-803F-44B5-8AB6-1F5F1461C3CE}"/>
              </a:ext>
            </a:extLst>
          </p:cNvPr>
          <p:cNvGrpSpPr/>
          <p:nvPr/>
        </p:nvGrpSpPr>
        <p:grpSpPr>
          <a:xfrm>
            <a:off x="5504943" y="1613118"/>
            <a:ext cx="4409259" cy="1815882"/>
            <a:chOff x="7989684" y="3027595"/>
            <a:chExt cx="4409259" cy="1815882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CF2E44-37D4-4475-901A-E8E9B2ECA6C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89684" y="3027595"/>
              <a:ext cx="4403419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03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a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04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65536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97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05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char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06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byte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258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07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e =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b /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09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g = b /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d;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10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h = (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double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 (b / d);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EDF422F1-49B2-4FA9-8B7C-2148FD87D6D4}"/>
                </a:ext>
              </a:extLst>
            </p:cNvPr>
            <p:cNvSpPr txBox="1"/>
            <p:nvPr/>
          </p:nvSpPr>
          <p:spPr>
            <a:xfrm>
              <a:off x="11765436" y="4504923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7" name="群組 16">
            <a:extLst>
              <a:ext uri="{FF2B5EF4-FFF2-40B4-BE49-F238E27FC236}">
                <a16:creationId xmlns:a16="http://schemas.microsoft.com/office/drawing/2014/main" id="{427B1E3C-DDAB-4A0B-B8E3-AB953B047035}"/>
              </a:ext>
            </a:extLst>
          </p:cNvPr>
          <p:cNvGrpSpPr/>
          <p:nvPr/>
        </p:nvGrpSpPr>
        <p:grpSpPr>
          <a:xfrm>
            <a:off x="10030120" y="1613118"/>
            <a:ext cx="1816793" cy="1815882"/>
            <a:chOff x="4279206" y="4699461"/>
            <a:chExt cx="1816793" cy="1815882"/>
          </a:xfrm>
        </p:grpSpPr>
        <p:sp>
          <p:nvSpPr>
            <p:cNvPr id="15" name="Rectangle 1">
              <a:extLst>
                <a:ext uri="{FF2B5EF4-FFF2-40B4-BE49-F238E27FC236}">
                  <a16:creationId xmlns:a16="http://schemas.microsoft.com/office/drawing/2014/main" id="{25972E18-A99B-4593-8797-CBFA0E69AF8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79206" y="4699461"/>
              <a:ext cx="1816793" cy="1815882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65633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2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32816.5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pt-BR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32816.0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+mj-lt"/>
              </a:endParaRPr>
            </a:p>
          </p:txBody>
        </p: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E8EDF853-F815-4324-80F7-9C64B8C857EA}"/>
                </a:ext>
              </a:extLst>
            </p:cNvPr>
            <p:cNvSpPr txBox="1"/>
            <p:nvPr/>
          </p:nvSpPr>
          <p:spPr>
            <a:xfrm>
              <a:off x="5238072" y="6176789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21" name="內容版面配置區 2">
            <a:extLst>
              <a:ext uri="{FF2B5EF4-FFF2-40B4-BE49-F238E27FC236}">
                <a16:creationId xmlns:a16="http://schemas.microsoft.com/office/drawing/2014/main" id="{7538E403-C9B8-4B83-BCBF-99A0CADB1CC8}"/>
              </a:ext>
            </a:extLst>
          </p:cNvPr>
          <p:cNvSpPr txBox="1">
            <a:spLocks/>
          </p:cNvSpPr>
          <p:nvPr/>
        </p:nvSpPr>
        <p:spPr>
          <a:xfrm>
            <a:off x="305140" y="3563938"/>
            <a:ext cx="11751742" cy="29289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 sz="2400"/>
              <a:t>第</a:t>
            </a:r>
            <a:r>
              <a:rPr lang="en-US" altLang="zh-TW" sz="2400"/>
              <a:t>5</a:t>
            </a:r>
            <a:r>
              <a:rPr lang="zh-TW" altLang="en-US" sz="2400"/>
              <a:t>行：將</a:t>
            </a:r>
            <a:r>
              <a:rPr lang="en-US" altLang="zh-TW" sz="2400"/>
              <a:t>65633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char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97</a:t>
            </a:r>
            <a:r>
              <a:rPr lang="en-US" altLang="zh-TW" sz="2400">
                <a:solidFill>
                  <a:srgbClr val="00B0F0"/>
                </a:solidFill>
              </a:rPr>
              <a:t>(char)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char</a:t>
            </a:r>
            <a:r>
              <a:rPr lang="zh-TW" altLang="en-US" sz="2400"/>
              <a:t>變數</a:t>
            </a:r>
            <a:r>
              <a:rPr lang="en-US" altLang="zh-TW" sz="2400"/>
              <a:t>c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6</a:t>
            </a:r>
            <a:r>
              <a:rPr lang="zh-TW" altLang="en-US" sz="2400"/>
              <a:t>行：將</a:t>
            </a:r>
            <a:r>
              <a:rPr lang="en-US" altLang="zh-TW" sz="2400"/>
              <a:t>258</a:t>
            </a:r>
            <a:r>
              <a:rPr lang="zh-TW" altLang="en-US" sz="2400">
                <a:solidFill>
                  <a:srgbClr val="FFFF00"/>
                </a:solidFill>
              </a:rPr>
              <a:t>轉換為</a:t>
            </a:r>
            <a:r>
              <a:rPr lang="en-US" altLang="zh-TW" sz="2400">
                <a:solidFill>
                  <a:srgbClr val="FFFF00"/>
                </a:solidFill>
              </a:rPr>
              <a:t>byte</a:t>
            </a:r>
            <a:r>
              <a:rPr lang="zh-TW" altLang="en-US" sz="2400"/>
              <a:t>且發生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，</a:t>
            </a:r>
            <a:r>
              <a:rPr lang="zh-TW" altLang="en-US" sz="2400">
                <a:solidFill>
                  <a:srgbClr val="92D050"/>
                </a:solidFill>
              </a:rPr>
              <a:t>溢位</a:t>
            </a:r>
            <a:r>
              <a:rPr lang="zh-TW" altLang="en-US" sz="2400"/>
              <a:t>後變成</a:t>
            </a:r>
            <a:r>
              <a:rPr lang="en-US" altLang="zh-TW" sz="2400"/>
              <a:t>2</a:t>
            </a:r>
            <a:r>
              <a:rPr lang="en-US" altLang="zh-TW" sz="2400">
                <a:solidFill>
                  <a:srgbClr val="00B0F0"/>
                </a:solidFill>
              </a:rPr>
              <a:t>(byte)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int</a:t>
            </a:r>
            <a:r>
              <a:rPr lang="zh-TW" altLang="en-US" sz="2400"/>
              <a:t>變數</a:t>
            </a:r>
            <a:r>
              <a:rPr lang="en-US" altLang="zh-TW" sz="2400"/>
              <a:t>d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7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e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8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f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9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</a:t>
            </a:r>
            <a:r>
              <a:rPr lang="zh-TW" altLang="en-US" sz="2400">
                <a:solidFill>
                  <a:srgbClr val="FFC000"/>
                </a:solidFill>
              </a:rPr>
              <a:t>提升</a:t>
            </a:r>
            <a:r>
              <a:rPr lang="en-US" altLang="zh-TW" sz="2400">
                <a:solidFill>
                  <a:srgbClr val="FFC000"/>
                </a:solidFill>
              </a:rPr>
              <a:t>double</a:t>
            </a:r>
            <a:r>
              <a:rPr lang="en-US" altLang="zh-TW" sz="2400">
                <a:solidFill>
                  <a:srgbClr val="00B0F0"/>
                </a:solidFill>
              </a:rPr>
              <a:t>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FFFF00"/>
                </a:solidFill>
              </a:rPr>
              <a:t>(double)</a:t>
            </a:r>
            <a:r>
              <a:rPr lang="zh-TW" altLang="en-US" sz="2400"/>
              <a:t>的結果</a:t>
            </a:r>
            <a:r>
              <a:rPr lang="en-US" altLang="zh-TW" sz="2400"/>
              <a:t>32816.5</a:t>
            </a:r>
            <a:r>
              <a:rPr lang="en-US" altLang="zh-TW" sz="2400">
                <a:solidFill>
                  <a:srgbClr val="00B0F0"/>
                </a:solidFill>
              </a:rPr>
              <a:t>(double)</a:t>
            </a:r>
            <a:r>
              <a:rPr lang="zh-TW" altLang="en-US" sz="2400"/>
              <a:t>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g</a:t>
            </a:r>
          </a:p>
          <a:p>
            <a:r>
              <a:rPr lang="zh-TW" altLang="en-US" sz="2400"/>
              <a:t>第</a:t>
            </a:r>
            <a:r>
              <a:rPr lang="en-US" altLang="zh-TW" sz="2400"/>
              <a:t>10</a:t>
            </a:r>
            <a:r>
              <a:rPr lang="zh-TW" altLang="en-US" sz="2400"/>
              <a:t>行：將</a:t>
            </a:r>
            <a:r>
              <a:rPr lang="en-US" altLang="zh-TW" sz="2400"/>
              <a:t>b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en-US" altLang="zh-TW" sz="2400"/>
              <a:t>/d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/>
              <a:t>的結果</a:t>
            </a:r>
            <a:r>
              <a:rPr lang="en-US" altLang="zh-TW" sz="2400"/>
              <a:t>32816</a:t>
            </a:r>
            <a:r>
              <a:rPr lang="en-US" altLang="zh-TW" sz="2400">
                <a:solidFill>
                  <a:srgbClr val="00B0F0"/>
                </a:solidFill>
              </a:rPr>
              <a:t>(int)</a:t>
            </a:r>
            <a:r>
              <a:rPr lang="zh-TW" altLang="en-US" sz="2400">
                <a:solidFill>
                  <a:srgbClr val="FFFF00"/>
                </a:solidFill>
              </a:rPr>
              <a:t>轉換成</a:t>
            </a:r>
            <a:r>
              <a:rPr lang="en-US" altLang="zh-TW" sz="2400">
                <a:solidFill>
                  <a:srgbClr val="FFFF00"/>
                </a:solidFill>
              </a:rPr>
              <a:t>double</a:t>
            </a:r>
            <a:r>
              <a:rPr lang="zh-TW" altLang="en-US" sz="2400"/>
              <a:t>並存入</a:t>
            </a:r>
            <a:r>
              <a:rPr lang="en-US" altLang="zh-TW" sz="2400">
                <a:solidFill>
                  <a:srgbClr val="00B0F0"/>
                </a:solidFill>
              </a:rPr>
              <a:t>double</a:t>
            </a:r>
            <a:r>
              <a:rPr lang="zh-TW" altLang="en-US" sz="2400"/>
              <a:t>變數</a:t>
            </a:r>
            <a:r>
              <a:rPr lang="en-US" altLang="zh-TW" sz="2400"/>
              <a:t>h</a:t>
            </a:r>
          </a:p>
        </p:txBody>
      </p:sp>
    </p:spTree>
    <p:extLst>
      <p:ext uri="{BB962C8B-B14F-4D97-AF65-F5344CB8AC3E}">
        <p14:creationId xmlns:p14="http://schemas.microsoft.com/office/powerpoint/2010/main" val="1166637334"/>
      </p:ext>
    </p:extLst>
  </p:cSld>
  <p:clrMapOvr>
    <a:masterClrMapping/>
  </p:clrMapOvr>
  <p:transition spd="slow">
    <p:push dir="u"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768D8B-4A17-45EE-997D-6BF4422DE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5661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C3B9ED0-F2E1-4222-BB9A-7D492C6C396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666" y="979235"/>
            <a:ext cx="11676668" cy="1068405"/>
          </a:xfrm>
        </p:spPr>
        <p:txBody>
          <a:bodyPr>
            <a:normAutofit/>
          </a:bodyPr>
          <a:lstStyle/>
          <a:p>
            <a:r>
              <a:rPr lang="zh-TW" altLang="en-US"/>
              <a:t>除了前面介紹的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外</a:t>
            </a:r>
            <a:endParaRPr lang="en-US" altLang="zh-TW"/>
          </a:p>
          <a:p>
            <a:r>
              <a:rPr lang="zh-TW" altLang="en-US"/>
              <a:t>還有一個常用的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printf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，用來進行格式化輸出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BB9AC0FF-70AA-4314-8A3A-22AE74DBD18A}"/>
              </a:ext>
            </a:extLst>
          </p:cNvPr>
          <p:cNvGrpSpPr/>
          <p:nvPr/>
        </p:nvGrpSpPr>
        <p:grpSpPr>
          <a:xfrm>
            <a:off x="257666" y="1952233"/>
            <a:ext cx="11676668" cy="474986"/>
            <a:chOff x="903194" y="1900896"/>
            <a:chExt cx="11676668" cy="474986"/>
          </a:xfrm>
        </p:grpSpPr>
        <p:sp>
          <p:nvSpPr>
            <p:cNvPr id="5" name="Rectangle 2">
              <a:extLst>
                <a:ext uri="{FF2B5EF4-FFF2-40B4-BE49-F238E27FC236}">
                  <a16:creationId xmlns:a16="http://schemas.microsoft.com/office/drawing/2014/main" id="{469A4C93-B187-4372-83A2-43A0B876AFF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900896"/>
              <a:ext cx="11676668" cy="461665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格式化字串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1,</a:t>
              </a:r>
              <a:r>
                <a:rPr kumimoji="0" lang="zh-TW" altLang="en-US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kumimoji="0" lang="en-US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2,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3,...,</a:t>
              </a:r>
              <a:r>
                <a:rPr lang="zh-TW" altLang="en-US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引數</a:t>
              </a:r>
              <a:r>
                <a:rPr lang="en-US" altLang="zh-TW" sz="2400">
                  <a:solidFill>
                    <a:srgbClr val="BCBEC4"/>
                  </a:solidFill>
                  <a:latin typeface="JetBrains Mono" panose="02000009000000000000" pitchFamily="49" charset="0"/>
                  <a:cs typeface="JetBrains Mono" panose="02000009000000000000" pitchFamily="49" charset="0"/>
                </a:rPr>
                <a:t>n</a:t>
              </a:r>
              <a:r>
                <a:rPr kumimoji="0" lang="zh-TW" altLang="zh-TW" sz="2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endParaRPr kumimoji="0" lang="zh-TW" altLang="zh-TW" sz="4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2F1A83AE-B7DC-41CA-900E-FFFC6AA6A506}"/>
                </a:ext>
              </a:extLst>
            </p:cNvPr>
            <p:cNvSpPr txBox="1"/>
            <p:nvPr/>
          </p:nvSpPr>
          <p:spPr>
            <a:xfrm>
              <a:off x="11888647" y="2006550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  <p:sp>
        <p:nvSpPr>
          <p:cNvPr id="8" name="內容版面配置區 2">
            <a:extLst>
              <a:ext uri="{FF2B5EF4-FFF2-40B4-BE49-F238E27FC236}">
                <a16:creationId xmlns:a16="http://schemas.microsoft.com/office/drawing/2014/main" id="{DAA895BE-ACA9-410A-AF57-F7E5975654B4}"/>
              </a:ext>
            </a:extLst>
          </p:cNvPr>
          <p:cNvSpPr txBox="1">
            <a:spLocks/>
          </p:cNvSpPr>
          <p:nvPr/>
        </p:nvSpPr>
        <p:spPr>
          <a:xfrm>
            <a:off x="257666" y="2494548"/>
            <a:ext cx="11676668" cy="10964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格式化字串裡的有些格式化符號會依序被後面的引數替換</a:t>
            </a:r>
            <a:endParaRPr lang="en-US" altLang="zh-TW"/>
          </a:p>
          <a:p>
            <a:r>
              <a:rPr lang="zh-TW" altLang="en-US"/>
              <a:t>若替換的型別不和格式化符號不符，則會出現錯誤</a:t>
            </a:r>
            <a:endParaRPr lang="en-US" altLang="zh-TW"/>
          </a:p>
        </p:txBody>
      </p:sp>
      <p:grpSp>
        <p:nvGrpSpPr>
          <p:cNvPr id="124" name="群組 123">
            <a:extLst>
              <a:ext uri="{FF2B5EF4-FFF2-40B4-BE49-F238E27FC236}">
                <a16:creationId xmlns:a16="http://schemas.microsoft.com/office/drawing/2014/main" id="{D9FBF5BA-74A2-4878-8130-A98955965DDF}"/>
              </a:ext>
            </a:extLst>
          </p:cNvPr>
          <p:cNvGrpSpPr/>
          <p:nvPr/>
        </p:nvGrpSpPr>
        <p:grpSpPr>
          <a:xfrm>
            <a:off x="609603" y="3476158"/>
            <a:ext cx="10972796" cy="2134637"/>
            <a:chOff x="609603" y="3533308"/>
            <a:chExt cx="10972796" cy="2134637"/>
          </a:xfrm>
        </p:grpSpPr>
        <p:sp>
          <p:nvSpPr>
            <p:cNvPr id="86" name="手繪多邊形: 圖案 85">
              <a:extLst>
                <a:ext uri="{FF2B5EF4-FFF2-40B4-BE49-F238E27FC236}">
                  <a16:creationId xmlns:a16="http://schemas.microsoft.com/office/drawing/2014/main" id="{EB74C577-D6DC-4E1B-B367-98B68DB77AF6}"/>
                </a:ext>
              </a:extLst>
            </p:cNvPr>
            <p:cNvSpPr/>
            <p:nvPr/>
          </p:nvSpPr>
          <p:spPr>
            <a:xfrm flipH="1">
              <a:off x="609603" y="3535378"/>
              <a:ext cx="10972794" cy="634684"/>
            </a:xfrm>
            <a:custGeom>
              <a:avLst/>
              <a:gdLst>
                <a:gd name="connsiteX0" fmla="*/ 10793463 w 11382647"/>
                <a:gd name="connsiteY0" fmla="*/ 0 h 634684"/>
                <a:gd name="connsiteX1" fmla="*/ 10556954 w 11382647"/>
                <a:gd name="connsiteY1" fmla="*/ 0 h 634684"/>
                <a:gd name="connsiteX2" fmla="*/ 10462379 w 11382647"/>
                <a:gd name="connsiteY2" fmla="*/ 0 h 634684"/>
                <a:gd name="connsiteX3" fmla="*/ 9984110 w 11382647"/>
                <a:gd name="connsiteY3" fmla="*/ 0 h 634684"/>
                <a:gd name="connsiteX4" fmla="*/ 9747601 w 11382647"/>
                <a:gd name="connsiteY4" fmla="*/ 0 h 634684"/>
                <a:gd name="connsiteX5" fmla="*/ 9653026 w 11382647"/>
                <a:gd name="connsiteY5" fmla="*/ 0 h 634684"/>
                <a:gd name="connsiteX6" fmla="*/ 6391237 w 11382647"/>
                <a:gd name="connsiteY6" fmla="*/ 0 h 634684"/>
                <a:gd name="connsiteX7" fmla="*/ 6296664 w 11382647"/>
                <a:gd name="connsiteY7" fmla="*/ 0 h 634684"/>
                <a:gd name="connsiteX8" fmla="*/ 6131845 w 11382647"/>
                <a:gd name="connsiteY8" fmla="*/ 0 h 634684"/>
                <a:gd name="connsiteX9" fmla="*/ 6060155 w 11382647"/>
                <a:gd name="connsiteY9" fmla="*/ 0 h 634684"/>
                <a:gd name="connsiteX10" fmla="*/ 5895336 w 11382647"/>
                <a:gd name="connsiteY10" fmla="*/ 0 h 634684"/>
                <a:gd name="connsiteX11" fmla="*/ 5800761 w 11382647"/>
                <a:gd name="connsiteY11" fmla="*/ 0 h 634684"/>
                <a:gd name="connsiteX12" fmla="*/ 5581886 w 11382647"/>
                <a:gd name="connsiteY12" fmla="*/ 0 h 634684"/>
                <a:gd name="connsiteX13" fmla="*/ 5487311 w 11382647"/>
                <a:gd name="connsiteY13" fmla="*/ 0 h 634684"/>
                <a:gd name="connsiteX14" fmla="*/ 5322492 w 11382647"/>
                <a:gd name="connsiteY14" fmla="*/ 0 h 634684"/>
                <a:gd name="connsiteX15" fmla="*/ 5250802 w 11382647"/>
                <a:gd name="connsiteY15" fmla="*/ 0 h 634684"/>
                <a:gd name="connsiteX16" fmla="*/ 5085983 w 11382647"/>
                <a:gd name="connsiteY16" fmla="*/ 0 h 634684"/>
                <a:gd name="connsiteX17" fmla="*/ 4991410 w 11382647"/>
                <a:gd name="connsiteY17" fmla="*/ 0 h 634684"/>
                <a:gd name="connsiteX18" fmla="*/ 1729621 w 11382647"/>
                <a:gd name="connsiteY18" fmla="*/ 0 h 634684"/>
                <a:gd name="connsiteX19" fmla="*/ 1635046 w 11382647"/>
                <a:gd name="connsiteY19" fmla="*/ 0 h 634684"/>
                <a:gd name="connsiteX20" fmla="*/ 1398537 w 11382647"/>
                <a:gd name="connsiteY20" fmla="*/ 0 h 634684"/>
                <a:gd name="connsiteX21" fmla="*/ 920268 w 11382647"/>
                <a:gd name="connsiteY21" fmla="*/ 0 h 634684"/>
                <a:gd name="connsiteX22" fmla="*/ 825693 w 11382647"/>
                <a:gd name="connsiteY22" fmla="*/ 0 h 634684"/>
                <a:gd name="connsiteX23" fmla="*/ 589184 w 11382647"/>
                <a:gd name="connsiteY23" fmla="*/ 0 h 634684"/>
                <a:gd name="connsiteX24" fmla="*/ 0 w 11382647"/>
                <a:gd name="connsiteY24" fmla="*/ 589184 h 634684"/>
                <a:gd name="connsiteX25" fmla="*/ 0 w 11382647"/>
                <a:gd name="connsiteY25" fmla="*/ 619318 h 634684"/>
                <a:gd name="connsiteX26" fmla="*/ 0 w 11382647"/>
                <a:gd name="connsiteY26" fmla="*/ 631072 h 634684"/>
                <a:gd name="connsiteX27" fmla="*/ 0 w 11382647"/>
                <a:gd name="connsiteY27" fmla="*/ 634684 h 634684"/>
                <a:gd name="connsiteX28" fmla="*/ 11382647 w 11382647"/>
                <a:gd name="connsiteY28" fmla="*/ 634684 h 634684"/>
                <a:gd name="connsiteX29" fmla="*/ 11382647 w 11382647"/>
                <a:gd name="connsiteY29" fmla="*/ 631072 h 634684"/>
                <a:gd name="connsiteX30" fmla="*/ 11382647 w 11382647"/>
                <a:gd name="connsiteY30" fmla="*/ 619318 h 634684"/>
                <a:gd name="connsiteX31" fmla="*/ 11382647 w 11382647"/>
                <a:gd name="connsiteY31" fmla="*/ 589184 h 634684"/>
                <a:gd name="connsiteX32" fmla="*/ 10793463 w 11382647"/>
                <a:gd name="connsiteY32" fmla="*/ 0 h 63468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11382647" h="634684">
                  <a:moveTo>
                    <a:pt x="10793463" y="0"/>
                  </a:moveTo>
                  <a:lnTo>
                    <a:pt x="10556954" y="0"/>
                  </a:lnTo>
                  <a:lnTo>
                    <a:pt x="10462379" y="0"/>
                  </a:lnTo>
                  <a:lnTo>
                    <a:pt x="9984110" y="0"/>
                  </a:lnTo>
                  <a:lnTo>
                    <a:pt x="9747601" y="0"/>
                  </a:lnTo>
                  <a:lnTo>
                    <a:pt x="9653026" y="0"/>
                  </a:lnTo>
                  <a:lnTo>
                    <a:pt x="6391237" y="0"/>
                  </a:lnTo>
                  <a:lnTo>
                    <a:pt x="6296664" y="0"/>
                  </a:lnTo>
                  <a:lnTo>
                    <a:pt x="6131845" y="0"/>
                  </a:lnTo>
                  <a:lnTo>
                    <a:pt x="6060155" y="0"/>
                  </a:lnTo>
                  <a:lnTo>
                    <a:pt x="5895336" y="0"/>
                  </a:lnTo>
                  <a:lnTo>
                    <a:pt x="5800761" y="0"/>
                  </a:lnTo>
                  <a:lnTo>
                    <a:pt x="5581886" y="0"/>
                  </a:lnTo>
                  <a:lnTo>
                    <a:pt x="5487311" y="0"/>
                  </a:lnTo>
                  <a:lnTo>
                    <a:pt x="5322492" y="0"/>
                  </a:lnTo>
                  <a:lnTo>
                    <a:pt x="5250802" y="0"/>
                  </a:lnTo>
                  <a:lnTo>
                    <a:pt x="5085983" y="0"/>
                  </a:lnTo>
                  <a:lnTo>
                    <a:pt x="4991410" y="0"/>
                  </a:lnTo>
                  <a:lnTo>
                    <a:pt x="1729621" y="0"/>
                  </a:lnTo>
                  <a:lnTo>
                    <a:pt x="1635046" y="0"/>
                  </a:lnTo>
                  <a:lnTo>
                    <a:pt x="1398537" y="0"/>
                  </a:lnTo>
                  <a:lnTo>
                    <a:pt x="920268" y="0"/>
                  </a:lnTo>
                  <a:lnTo>
                    <a:pt x="825693" y="0"/>
                  </a:lnTo>
                  <a:lnTo>
                    <a:pt x="589184" y="0"/>
                  </a:lnTo>
                  <a:cubicBezTo>
                    <a:pt x="263787" y="0"/>
                    <a:pt x="0" y="263787"/>
                    <a:pt x="0" y="589184"/>
                  </a:cubicBezTo>
                  <a:lnTo>
                    <a:pt x="0" y="619318"/>
                  </a:lnTo>
                  <a:lnTo>
                    <a:pt x="0" y="631072"/>
                  </a:lnTo>
                  <a:lnTo>
                    <a:pt x="0" y="634684"/>
                  </a:lnTo>
                  <a:lnTo>
                    <a:pt x="11382647" y="634684"/>
                  </a:lnTo>
                  <a:lnTo>
                    <a:pt x="11382647" y="631072"/>
                  </a:lnTo>
                  <a:lnTo>
                    <a:pt x="11382647" y="619318"/>
                  </a:lnTo>
                  <a:lnTo>
                    <a:pt x="11382647" y="589184"/>
                  </a:lnTo>
                  <a:cubicBezTo>
                    <a:pt x="11382647" y="263787"/>
                    <a:pt x="11118860" y="0"/>
                    <a:pt x="10793463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00" name="手繪多邊形: 圖案 99">
              <a:extLst>
                <a:ext uri="{FF2B5EF4-FFF2-40B4-BE49-F238E27FC236}">
                  <a16:creationId xmlns:a16="http://schemas.microsoft.com/office/drawing/2014/main" id="{077C22B3-B104-405F-A169-638AE67E93C5}"/>
                </a:ext>
              </a:extLst>
            </p:cNvPr>
            <p:cNvSpPr/>
            <p:nvPr/>
          </p:nvSpPr>
          <p:spPr>
            <a:xfrm>
              <a:off x="609603" y="4953897"/>
              <a:ext cx="10972796" cy="714048"/>
            </a:xfrm>
            <a:custGeom>
              <a:avLst/>
              <a:gdLst>
                <a:gd name="connsiteX0" fmla="*/ 0 w 10972796"/>
                <a:gd name="connsiteY0" fmla="*/ 0 h 714048"/>
                <a:gd name="connsiteX1" fmla="*/ 10972796 w 10972796"/>
                <a:gd name="connsiteY1" fmla="*/ 0 h 714048"/>
                <a:gd name="connsiteX2" fmla="*/ 10972796 w 10972796"/>
                <a:gd name="connsiteY2" fmla="*/ 124864 h 714048"/>
                <a:gd name="connsiteX3" fmla="*/ 10404827 w 10972796"/>
                <a:gd name="connsiteY3" fmla="*/ 714048 h 714048"/>
                <a:gd name="connsiteX4" fmla="*/ 10176833 w 10972796"/>
                <a:gd name="connsiteY4" fmla="*/ 714048 h 714048"/>
                <a:gd name="connsiteX5" fmla="*/ 10085664 w 10972796"/>
                <a:gd name="connsiteY5" fmla="*/ 714048 h 714048"/>
                <a:gd name="connsiteX6" fmla="*/ 9624616 w 10972796"/>
                <a:gd name="connsiteY6" fmla="*/ 714048 h 714048"/>
                <a:gd name="connsiteX7" fmla="*/ 9396623 w 10972796"/>
                <a:gd name="connsiteY7" fmla="*/ 714048 h 714048"/>
                <a:gd name="connsiteX8" fmla="*/ 9305453 w 10972796"/>
                <a:gd name="connsiteY8" fmla="*/ 714048 h 714048"/>
                <a:gd name="connsiteX9" fmla="*/ 5911058 w 10972796"/>
                <a:gd name="connsiteY9" fmla="*/ 714048 h 714048"/>
                <a:gd name="connsiteX10" fmla="*/ 5841949 w 10972796"/>
                <a:gd name="connsiteY10" fmla="*/ 714048 h 714048"/>
                <a:gd name="connsiteX11" fmla="*/ 5683065 w 10972796"/>
                <a:gd name="connsiteY11" fmla="*/ 714048 h 714048"/>
                <a:gd name="connsiteX12" fmla="*/ 5591895 w 10972796"/>
                <a:gd name="connsiteY12" fmla="*/ 714048 h 714048"/>
                <a:gd name="connsiteX13" fmla="*/ 5130847 w 10972796"/>
                <a:gd name="connsiteY13" fmla="*/ 714048 h 714048"/>
                <a:gd name="connsiteX14" fmla="*/ 5061738 w 10972796"/>
                <a:gd name="connsiteY14" fmla="*/ 714048 h 714048"/>
                <a:gd name="connsiteX15" fmla="*/ 4902854 w 10972796"/>
                <a:gd name="connsiteY15" fmla="*/ 714048 h 714048"/>
                <a:gd name="connsiteX16" fmla="*/ 4811685 w 10972796"/>
                <a:gd name="connsiteY16" fmla="*/ 714048 h 714048"/>
                <a:gd name="connsiteX17" fmla="*/ 1348181 w 10972796"/>
                <a:gd name="connsiteY17" fmla="*/ 714048 h 714048"/>
                <a:gd name="connsiteX18" fmla="*/ 567970 w 10972796"/>
                <a:gd name="connsiteY18" fmla="*/ 714048 h 714048"/>
                <a:gd name="connsiteX19" fmla="*/ 0 w 10972796"/>
                <a:gd name="connsiteY19" fmla="*/ 124864 h 71404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</a:cxnLst>
              <a:rect l="l" t="t" r="r" b="b"/>
              <a:pathLst>
                <a:path w="10972796" h="714048">
                  <a:moveTo>
                    <a:pt x="0" y="0"/>
                  </a:moveTo>
                  <a:lnTo>
                    <a:pt x="10972796" y="0"/>
                  </a:lnTo>
                  <a:lnTo>
                    <a:pt x="10972796" y="124864"/>
                  </a:lnTo>
                  <a:cubicBezTo>
                    <a:pt x="10972796" y="450261"/>
                    <a:pt x="10718507" y="714048"/>
                    <a:pt x="10404827" y="714048"/>
                  </a:cubicBezTo>
                  <a:lnTo>
                    <a:pt x="10176833" y="714048"/>
                  </a:lnTo>
                  <a:lnTo>
                    <a:pt x="10085664" y="714048"/>
                  </a:lnTo>
                  <a:lnTo>
                    <a:pt x="9624616" y="714048"/>
                  </a:lnTo>
                  <a:lnTo>
                    <a:pt x="9396623" y="714048"/>
                  </a:lnTo>
                  <a:lnTo>
                    <a:pt x="9305453" y="714048"/>
                  </a:lnTo>
                  <a:lnTo>
                    <a:pt x="5911058" y="714048"/>
                  </a:lnTo>
                  <a:lnTo>
                    <a:pt x="5841949" y="714048"/>
                  </a:lnTo>
                  <a:lnTo>
                    <a:pt x="5683065" y="714048"/>
                  </a:lnTo>
                  <a:lnTo>
                    <a:pt x="5591895" y="714048"/>
                  </a:lnTo>
                  <a:lnTo>
                    <a:pt x="5130847" y="714048"/>
                  </a:lnTo>
                  <a:lnTo>
                    <a:pt x="5061738" y="714048"/>
                  </a:lnTo>
                  <a:lnTo>
                    <a:pt x="4902854" y="714048"/>
                  </a:lnTo>
                  <a:lnTo>
                    <a:pt x="4811685" y="714048"/>
                  </a:lnTo>
                  <a:lnTo>
                    <a:pt x="1348181" y="714048"/>
                  </a:lnTo>
                  <a:lnTo>
                    <a:pt x="567970" y="714048"/>
                  </a:lnTo>
                  <a:cubicBezTo>
                    <a:pt x="254289" y="714048"/>
                    <a:pt x="0" y="450261"/>
                    <a:pt x="0" y="124864"/>
                  </a:cubicBezTo>
                  <a:close/>
                </a:path>
              </a:pathLst>
            </a:custGeom>
            <a:solidFill>
              <a:srgbClr val="CC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11" name="手繪多邊形: 圖案 10">
              <a:extLst>
                <a:ext uri="{FF2B5EF4-FFF2-40B4-BE49-F238E27FC236}">
                  <a16:creationId xmlns:a16="http://schemas.microsoft.com/office/drawing/2014/main" id="{FEECACE7-D7D3-4556-A32B-8ADC740352F7}"/>
                </a:ext>
              </a:extLst>
            </p:cNvPr>
            <p:cNvSpPr/>
            <p:nvPr/>
          </p:nvSpPr>
          <p:spPr>
            <a:xfrm>
              <a:off x="609603" y="4164942"/>
              <a:ext cx="10972796" cy="781369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5" name="直線接點 14">
              <a:extLst>
                <a:ext uri="{FF2B5EF4-FFF2-40B4-BE49-F238E27FC236}">
                  <a16:creationId xmlns:a16="http://schemas.microsoft.com/office/drawing/2014/main" id="{AA6F9E7B-705F-4FF0-BC81-C182CE8187EB}"/>
                </a:ext>
              </a:extLst>
            </p:cNvPr>
            <p:cNvCxnSpPr>
              <a:cxnSpLocks/>
              <a:stCxn id="11" idx="0"/>
              <a:endCxn id="86" idx="25"/>
            </p:cNvCxnSpPr>
            <p:nvPr/>
          </p:nvCxnSpPr>
          <p:spPr>
            <a:xfrm flipV="1">
              <a:off x="609603" y="4154696"/>
              <a:ext cx="10972794" cy="10246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線接點 15">
              <a:extLst>
                <a:ext uri="{FF2B5EF4-FFF2-40B4-BE49-F238E27FC236}">
                  <a16:creationId xmlns:a16="http://schemas.microsoft.com/office/drawing/2014/main" id="{40A711E0-6E08-4433-86C2-C1C977E0CD20}"/>
                </a:ext>
              </a:extLst>
            </p:cNvPr>
            <p:cNvCxnSpPr>
              <a:cxnSpLocks/>
            </p:cNvCxnSpPr>
            <p:nvPr/>
          </p:nvCxnSpPr>
          <p:spPr>
            <a:xfrm>
              <a:off x="2176282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線接點 16">
              <a:extLst>
                <a:ext uri="{FF2B5EF4-FFF2-40B4-BE49-F238E27FC236}">
                  <a16:creationId xmlns:a16="http://schemas.microsoft.com/office/drawing/2014/main" id="{3EF10EA9-3E89-48B2-B576-38143F8AF61D}"/>
                </a:ext>
              </a:extLst>
            </p:cNvPr>
            <p:cNvCxnSpPr>
              <a:cxnSpLocks/>
            </p:cNvCxnSpPr>
            <p:nvPr/>
          </p:nvCxnSpPr>
          <p:spPr>
            <a:xfrm>
              <a:off x="609603" y="4943650"/>
              <a:ext cx="10972796" cy="7109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4EB6158C-28D7-417D-9FFE-E8F557F276EA}"/>
                </a:ext>
              </a:extLst>
            </p:cNvPr>
            <p:cNvSpPr txBox="1"/>
            <p:nvPr/>
          </p:nvSpPr>
          <p:spPr>
            <a:xfrm>
              <a:off x="3887270" y="4165531"/>
              <a:ext cx="2406428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輸出浮點數，可以用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1600">
                  <a:solidFill>
                    <a:schemeClr val="bg1"/>
                  </a:solidFill>
                </a:rPr>
                <a:t>"%.nf"</a:t>
              </a:r>
              <a:r>
                <a:rPr lang="zh-TW" altLang="en-US" sz="1600">
                  <a:solidFill>
                    <a:schemeClr val="bg1"/>
                  </a:solidFill>
                </a:rPr>
                <a:t> 指定輸出小數後</a:t>
              </a:r>
              <a:endParaRPr lang="en-US" altLang="zh-TW" sz="16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1600">
                  <a:solidFill>
                    <a:schemeClr val="bg1"/>
                  </a:solidFill>
                </a:rPr>
                <a:t>幾位，預設為</a:t>
              </a:r>
              <a:r>
                <a:rPr lang="en-US" altLang="zh-TW" sz="1600">
                  <a:solidFill>
                    <a:schemeClr val="bg1"/>
                  </a:solidFill>
                </a:rPr>
                <a:t>n=6</a:t>
              </a:r>
              <a:endParaRPr lang="zh-TW" altLang="en-US" sz="16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18505033-6E45-4522-88B7-059AA8CA85C3}"/>
                </a:ext>
              </a:extLst>
            </p:cNvPr>
            <p:cNvSpPr txBox="1"/>
            <p:nvPr/>
          </p:nvSpPr>
          <p:spPr>
            <a:xfrm>
              <a:off x="275062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%d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E26CA17D-C522-4029-ACB3-BE0EA2561917}"/>
                </a:ext>
              </a:extLst>
            </p:cNvPr>
            <p:cNvSpPr txBox="1"/>
            <p:nvPr/>
          </p:nvSpPr>
          <p:spPr>
            <a:xfrm>
              <a:off x="2128657" y="4941327"/>
              <a:ext cx="1710725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byte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short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int</a:t>
              </a:r>
              <a:r>
                <a:rPr lang="zh-TW" altLang="en-US" sz="2000">
                  <a:solidFill>
                    <a:schemeClr val="bg1"/>
                  </a:solidFill>
                </a:rPr>
                <a:t>、</a:t>
              </a:r>
              <a:r>
                <a:rPr lang="en-US" altLang="zh-TW" sz="2000">
                  <a:solidFill>
                    <a:schemeClr val="bg1"/>
                  </a:solidFill>
                </a:rPr>
                <a:t>long</a:t>
              </a:r>
            </a:p>
          </p:txBody>
        </p:sp>
        <p:sp>
          <p:nvSpPr>
            <p:cNvPr id="25" name="文字方塊 24">
              <a:extLst>
                <a:ext uri="{FF2B5EF4-FFF2-40B4-BE49-F238E27FC236}">
                  <a16:creationId xmlns:a16="http://schemas.microsoft.com/office/drawing/2014/main" id="{7C615554-73AE-40DC-B381-6DB642F04111}"/>
                </a:ext>
              </a:extLst>
            </p:cNvPr>
            <p:cNvSpPr txBox="1"/>
            <p:nvPr/>
          </p:nvSpPr>
          <p:spPr>
            <a:xfrm>
              <a:off x="2635205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整數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0350B84D-5344-4367-95FA-713738EBA625}"/>
                </a:ext>
              </a:extLst>
            </p:cNvPr>
            <p:cNvSpPr txBox="1"/>
            <p:nvPr/>
          </p:nvSpPr>
          <p:spPr>
            <a:xfrm>
              <a:off x="709214" y="3664152"/>
              <a:ext cx="146706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格式化符號</a:t>
              </a: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2D7CE3BE-B37F-4EBF-BDBB-9DFD65DFC45A}"/>
                </a:ext>
              </a:extLst>
            </p:cNvPr>
            <p:cNvSpPr txBox="1"/>
            <p:nvPr/>
          </p:nvSpPr>
          <p:spPr>
            <a:xfrm>
              <a:off x="837454" y="5095215"/>
              <a:ext cx="1210588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適用型別</a:t>
              </a: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2CC23518-DF15-409A-B2C4-5E2CE7EF79A2}"/>
                </a:ext>
              </a:extLst>
            </p:cNvPr>
            <p:cNvSpPr txBox="1"/>
            <p:nvPr/>
          </p:nvSpPr>
          <p:spPr>
            <a:xfrm>
              <a:off x="1093935" y="4380974"/>
              <a:ext cx="69762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功能</a:t>
              </a:r>
              <a:endParaRPr lang="en-US" altLang="zh-TW" sz="20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DAAD308F-69C2-4048-92B2-B0FDA1971923}"/>
                </a:ext>
              </a:extLst>
            </p:cNvPr>
            <p:cNvSpPr txBox="1"/>
            <p:nvPr/>
          </p:nvSpPr>
          <p:spPr>
            <a:xfrm>
              <a:off x="485708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%f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B87AEAF2-96B9-4CE5-A13D-5E49665A26DA}"/>
                </a:ext>
              </a:extLst>
            </p:cNvPr>
            <p:cNvSpPr txBox="1"/>
            <p:nvPr/>
          </p:nvSpPr>
          <p:spPr>
            <a:xfrm>
              <a:off x="4574959" y="4941327"/>
              <a:ext cx="1031051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float</a:t>
              </a: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double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52976B-4C2C-420F-880F-EBBAC26A10E0}"/>
                </a:ext>
              </a:extLst>
            </p:cNvPr>
            <p:cNvSpPr txBox="1"/>
            <p:nvPr/>
          </p:nvSpPr>
          <p:spPr>
            <a:xfrm>
              <a:off x="638267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4020FC5A-FA0B-4A22-8ECC-A32F02EBE85E}"/>
                </a:ext>
              </a:extLst>
            </p:cNvPr>
            <p:cNvSpPr txBox="1"/>
            <p:nvPr/>
          </p:nvSpPr>
          <p:spPr>
            <a:xfrm>
              <a:off x="6498088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%c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D881E191-739E-4E1C-8F83-BC9B5F99C1CD}"/>
                </a:ext>
              </a:extLst>
            </p:cNvPr>
            <p:cNvSpPr txBox="1"/>
            <p:nvPr/>
          </p:nvSpPr>
          <p:spPr>
            <a:xfrm>
              <a:off x="6357024" y="5095215"/>
              <a:ext cx="748923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char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16E125C9-CBB9-49A9-8F14-807BDCA52610}"/>
                </a:ext>
              </a:extLst>
            </p:cNvPr>
            <p:cNvSpPr txBox="1"/>
            <p:nvPr/>
          </p:nvSpPr>
          <p:spPr>
            <a:xfrm>
              <a:off x="7304653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布林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BCDEB6BF-053E-4B5F-945E-557420966AB0}"/>
                </a:ext>
              </a:extLst>
            </p:cNvPr>
            <p:cNvSpPr txBox="1"/>
            <p:nvPr/>
          </p:nvSpPr>
          <p:spPr>
            <a:xfrm>
              <a:off x="7420069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%b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3" name="文字方塊 42">
              <a:extLst>
                <a:ext uri="{FF2B5EF4-FFF2-40B4-BE49-F238E27FC236}">
                  <a16:creationId xmlns:a16="http://schemas.microsoft.com/office/drawing/2014/main" id="{5E51724F-C066-4398-998D-6838C7505A16}"/>
                </a:ext>
              </a:extLst>
            </p:cNvPr>
            <p:cNvSpPr txBox="1"/>
            <p:nvPr/>
          </p:nvSpPr>
          <p:spPr>
            <a:xfrm>
              <a:off x="7067408" y="5095215"/>
              <a:ext cx="11721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boolean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4" name="文字方塊 43">
              <a:extLst>
                <a:ext uri="{FF2B5EF4-FFF2-40B4-BE49-F238E27FC236}">
                  <a16:creationId xmlns:a16="http://schemas.microsoft.com/office/drawing/2014/main" id="{23DC92D9-9EAC-44B7-BE07-62D8771EBAB1}"/>
                </a:ext>
              </a:extLst>
            </p:cNvPr>
            <p:cNvSpPr txBox="1"/>
            <p:nvPr/>
          </p:nvSpPr>
          <p:spPr>
            <a:xfrm>
              <a:off x="8364941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字串</a:t>
              </a:r>
            </a:p>
          </p:txBody>
        </p:sp>
        <p:sp>
          <p:nvSpPr>
            <p:cNvPr id="46" name="文字方塊 45">
              <a:extLst>
                <a:ext uri="{FF2B5EF4-FFF2-40B4-BE49-F238E27FC236}">
                  <a16:creationId xmlns:a16="http://schemas.microsoft.com/office/drawing/2014/main" id="{92BFFAE5-1C80-49A5-8040-352CEFBC730F}"/>
                </a:ext>
              </a:extLst>
            </p:cNvPr>
            <p:cNvSpPr txBox="1"/>
            <p:nvPr/>
          </p:nvSpPr>
          <p:spPr>
            <a:xfrm>
              <a:off x="8480357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%s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47" name="文字方塊 46">
              <a:extLst>
                <a:ext uri="{FF2B5EF4-FFF2-40B4-BE49-F238E27FC236}">
                  <a16:creationId xmlns:a16="http://schemas.microsoft.com/office/drawing/2014/main" id="{B4FE6555-6863-45FB-952C-1E9C27E879FD}"/>
                </a:ext>
              </a:extLst>
            </p:cNvPr>
            <p:cNvSpPr txBox="1"/>
            <p:nvPr/>
          </p:nvSpPr>
          <p:spPr>
            <a:xfrm>
              <a:off x="8198229" y="5095215"/>
              <a:ext cx="103105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string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cxnSp>
          <p:nvCxnSpPr>
            <p:cNvPr id="57" name="直線接點 56">
              <a:extLst>
                <a:ext uri="{FF2B5EF4-FFF2-40B4-BE49-F238E27FC236}">
                  <a16:creationId xmlns:a16="http://schemas.microsoft.com/office/drawing/2014/main" id="{C33A4170-DF45-4989-99CB-DDF7E328C9B1}"/>
                </a:ext>
              </a:extLst>
            </p:cNvPr>
            <p:cNvCxnSpPr>
              <a:cxnSpLocks/>
            </p:cNvCxnSpPr>
            <p:nvPr/>
          </p:nvCxnSpPr>
          <p:spPr>
            <a:xfrm>
              <a:off x="381064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直線接點 57">
              <a:extLst>
                <a:ext uri="{FF2B5EF4-FFF2-40B4-BE49-F238E27FC236}">
                  <a16:creationId xmlns:a16="http://schemas.microsoft.com/office/drawing/2014/main" id="{0EE0EAD7-5299-4D73-AFF5-BFF0480ED75E}"/>
                </a:ext>
              </a:extLst>
            </p:cNvPr>
            <p:cNvCxnSpPr>
              <a:cxnSpLocks/>
            </p:cNvCxnSpPr>
            <p:nvPr/>
          </p:nvCxnSpPr>
          <p:spPr>
            <a:xfrm>
              <a:off x="6395023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直線接點 58">
              <a:extLst>
                <a:ext uri="{FF2B5EF4-FFF2-40B4-BE49-F238E27FC236}">
                  <a16:creationId xmlns:a16="http://schemas.microsoft.com/office/drawing/2014/main" id="{371325D1-C025-4B20-9685-01FF62ED960E}"/>
                </a:ext>
              </a:extLst>
            </p:cNvPr>
            <p:cNvCxnSpPr>
              <a:cxnSpLocks/>
            </p:cNvCxnSpPr>
            <p:nvPr/>
          </p:nvCxnSpPr>
          <p:spPr>
            <a:xfrm>
              <a:off x="7081346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直線接點 59">
              <a:extLst>
                <a:ext uri="{FF2B5EF4-FFF2-40B4-BE49-F238E27FC236}">
                  <a16:creationId xmlns:a16="http://schemas.microsoft.com/office/drawing/2014/main" id="{1CEA6E89-1803-46BA-932D-027003700F5C}"/>
                </a:ext>
              </a:extLst>
            </p:cNvPr>
            <p:cNvCxnSpPr>
              <a:cxnSpLocks/>
            </p:cNvCxnSpPr>
            <p:nvPr/>
          </p:nvCxnSpPr>
          <p:spPr>
            <a:xfrm>
              <a:off x="8198778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直線接點 65">
              <a:extLst>
                <a:ext uri="{FF2B5EF4-FFF2-40B4-BE49-F238E27FC236}">
                  <a16:creationId xmlns:a16="http://schemas.microsoft.com/office/drawing/2014/main" id="{076BEC94-67C1-455F-B3F2-DC7CA5ACD321}"/>
                </a:ext>
              </a:extLst>
            </p:cNvPr>
            <p:cNvCxnSpPr>
              <a:cxnSpLocks/>
            </p:cNvCxnSpPr>
            <p:nvPr/>
          </p:nvCxnSpPr>
          <p:spPr>
            <a:xfrm>
              <a:off x="9219441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7" name="文字方塊 66">
              <a:extLst>
                <a:ext uri="{FF2B5EF4-FFF2-40B4-BE49-F238E27FC236}">
                  <a16:creationId xmlns:a16="http://schemas.microsoft.com/office/drawing/2014/main" id="{59BC5E03-972E-4088-B404-A76B1C5880D8}"/>
                </a:ext>
              </a:extLst>
            </p:cNvPr>
            <p:cNvSpPr txBox="1"/>
            <p:nvPr/>
          </p:nvSpPr>
          <p:spPr>
            <a:xfrm>
              <a:off x="9390156" y="4227086"/>
              <a:ext cx="697627" cy="70788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輸出</a:t>
              </a:r>
              <a:endParaRPr lang="en-US" altLang="zh-TW" sz="20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"%"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8" name="文字方塊 67">
              <a:extLst>
                <a:ext uri="{FF2B5EF4-FFF2-40B4-BE49-F238E27FC236}">
                  <a16:creationId xmlns:a16="http://schemas.microsoft.com/office/drawing/2014/main" id="{F4453E04-10C8-43CA-AF96-BDBD6DAFCCBD}"/>
                </a:ext>
              </a:extLst>
            </p:cNvPr>
            <p:cNvSpPr txBox="1"/>
            <p:nvPr/>
          </p:nvSpPr>
          <p:spPr>
            <a:xfrm>
              <a:off x="9505572" y="3664152"/>
              <a:ext cx="466794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%%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69" name="文字方塊 68">
              <a:extLst>
                <a:ext uri="{FF2B5EF4-FFF2-40B4-BE49-F238E27FC236}">
                  <a16:creationId xmlns:a16="http://schemas.microsoft.com/office/drawing/2014/main" id="{8420B919-F4A3-45D4-8CE0-1286B664B519}"/>
                </a:ext>
              </a:extLst>
            </p:cNvPr>
            <p:cNvSpPr txBox="1"/>
            <p:nvPr/>
          </p:nvSpPr>
          <p:spPr>
            <a:xfrm>
              <a:off x="9261916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  <p:cxnSp>
          <p:nvCxnSpPr>
            <p:cNvPr id="88" name="直線接點 87">
              <a:extLst>
                <a:ext uri="{FF2B5EF4-FFF2-40B4-BE49-F238E27FC236}">
                  <a16:creationId xmlns:a16="http://schemas.microsoft.com/office/drawing/2014/main" id="{2786EA3E-3907-4D8F-8CEF-1BC4314B1A25}"/>
                </a:ext>
              </a:extLst>
            </p:cNvPr>
            <p:cNvCxnSpPr>
              <a:cxnSpLocks/>
            </p:cNvCxnSpPr>
            <p:nvPr/>
          </p:nvCxnSpPr>
          <p:spPr>
            <a:xfrm>
              <a:off x="10207345" y="3533308"/>
              <a:ext cx="0" cy="2134637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9" name="文字方塊 88">
              <a:extLst>
                <a:ext uri="{FF2B5EF4-FFF2-40B4-BE49-F238E27FC236}">
                  <a16:creationId xmlns:a16="http://schemas.microsoft.com/office/drawing/2014/main" id="{8EAAC135-612E-4DA9-9DAA-D25CB26AABA4}"/>
                </a:ext>
              </a:extLst>
            </p:cNvPr>
            <p:cNvSpPr txBox="1"/>
            <p:nvPr/>
          </p:nvSpPr>
          <p:spPr>
            <a:xfrm>
              <a:off x="10207345" y="4380974"/>
              <a:ext cx="123623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換下一行</a:t>
              </a:r>
            </a:p>
          </p:txBody>
        </p:sp>
        <p:sp>
          <p:nvSpPr>
            <p:cNvPr id="90" name="文字方塊 89">
              <a:extLst>
                <a:ext uri="{FF2B5EF4-FFF2-40B4-BE49-F238E27FC236}">
                  <a16:creationId xmlns:a16="http://schemas.microsoft.com/office/drawing/2014/main" id="{C65F0D1F-8661-47A5-96EA-28CDB7A7FFFB}"/>
                </a:ext>
              </a:extLst>
            </p:cNvPr>
            <p:cNvSpPr txBox="1"/>
            <p:nvPr/>
          </p:nvSpPr>
          <p:spPr>
            <a:xfrm>
              <a:off x="10592066" y="3664152"/>
              <a:ext cx="466795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000">
                  <a:solidFill>
                    <a:schemeClr val="bg1"/>
                  </a:solidFill>
                </a:rPr>
                <a:t>%n</a:t>
              </a:r>
              <a:endParaRPr lang="zh-TW" altLang="en-US" sz="2000">
                <a:solidFill>
                  <a:schemeClr val="bg1"/>
                </a:solidFill>
              </a:endParaRPr>
            </a:p>
          </p:txBody>
        </p:sp>
        <p:sp>
          <p:nvSpPr>
            <p:cNvPr id="91" name="文字方塊 90">
              <a:extLst>
                <a:ext uri="{FF2B5EF4-FFF2-40B4-BE49-F238E27FC236}">
                  <a16:creationId xmlns:a16="http://schemas.microsoft.com/office/drawing/2014/main" id="{17E45B64-FDF3-4EB5-9568-02042153BA90}"/>
                </a:ext>
              </a:extLst>
            </p:cNvPr>
            <p:cNvSpPr txBox="1"/>
            <p:nvPr/>
          </p:nvSpPr>
          <p:spPr>
            <a:xfrm>
              <a:off x="10348410" y="5095215"/>
              <a:ext cx="954107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000">
                  <a:solidFill>
                    <a:schemeClr val="bg1"/>
                  </a:solidFill>
                </a:rPr>
                <a:t>不適用</a:t>
              </a:r>
            </a:p>
          </p:txBody>
        </p:sp>
      </p:grpSp>
      <p:grpSp>
        <p:nvGrpSpPr>
          <p:cNvPr id="109" name="群組 108">
            <a:extLst>
              <a:ext uri="{FF2B5EF4-FFF2-40B4-BE49-F238E27FC236}">
                <a16:creationId xmlns:a16="http://schemas.microsoft.com/office/drawing/2014/main" id="{FAD3FEC2-7075-45A9-96B0-F102C66E078B}"/>
              </a:ext>
            </a:extLst>
          </p:cNvPr>
          <p:cNvGrpSpPr/>
          <p:nvPr/>
        </p:nvGrpSpPr>
        <p:grpSpPr>
          <a:xfrm>
            <a:off x="257666" y="5733381"/>
            <a:ext cx="11676668" cy="717186"/>
            <a:chOff x="903194" y="1777785"/>
            <a:chExt cx="11676668" cy="717186"/>
          </a:xfrm>
        </p:grpSpPr>
        <p:sp>
          <p:nvSpPr>
            <p:cNvPr id="110" name="Rectangle 2">
              <a:extLst>
                <a:ext uri="{FF2B5EF4-FFF2-40B4-BE49-F238E27FC236}">
                  <a16:creationId xmlns:a16="http://schemas.microsoft.com/office/drawing/2014/main" id="{0C957BCD-70BE-4F87-8FEA-9726EE459F5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3194" y="1777785"/>
              <a:ext cx="11676668" cy="707886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sz="20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.printf(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姓名：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%s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學號：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%d 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身高：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%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.2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f%n"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夏禹添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,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</a:t>
              </a: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//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姓名：夏禹添，學號：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1234567</a:t>
              </a:r>
              <a:r>
                <a:rPr kumimoji="0" lang="zh-TW" altLang="en-US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，身高：</a:t>
              </a:r>
              <a:r>
                <a:rPr kumimoji="0" lang="en-US" altLang="zh-TW" sz="2000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175.10</a:t>
              </a:r>
              <a:endParaRPr kumimoji="0" lang="zh-TW" altLang="zh-TW" sz="36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11" name="文字方塊 110">
              <a:extLst>
                <a:ext uri="{FF2B5EF4-FFF2-40B4-BE49-F238E27FC236}">
                  <a16:creationId xmlns:a16="http://schemas.microsoft.com/office/drawing/2014/main" id="{E74C9B49-72A9-4040-A19F-900F78791DA5}"/>
                </a:ext>
              </a:extLst>
            </p:cNvPr>
            <p:cNvSpPr txBox="1"/>
            <p:nvPr/>
          </p:nvSpPr>
          <p:spPr>
            <a:xfrm>
              <a:off x="11882317" y="2125639"/>
              <a:ext cx="69121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>
                  <a:solidFill>
                    <a:schemeClr val="accent3"/>
                  </a:solidFill>
                </a:rPr>
                <a:t>java</a:t>
              </a:r>
              <a:endParaRPr lang="zh-TW" altLang="en-US">
                <a:solidFill>
                  <a:schemeClr val="accent3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06716121"/>
      </p:ext>
    </p:extLst>
  </p:cSld>
  <p:clrMapOvr>
    <a:masterClrMapping/>
  </p:clrMapOvr>
  <p:transition spd="slow">
    <p:push dir="u"/>
  </p:transition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78676C-C493-4A8A-BEE7-7280A08502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0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F3953A-DCC3-479A-9DFA-89AC769DF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7072" y="966527"/>
            <a:ext cx="11437856" cy="2578630"/>
          </a:xfrm>
        </p:spPr>
        <p:txBody>
          <a:bodyPr>
            <a:normAutofit/>
          </a:bodyPr>
          <a:lstStyle/>
          <a:p>
            <a:r>
              <a:rPr lang="zh-TW" altLang="en-US"/>
              <a:t>一對單引號 </a:t>
            </a:r>
            <a:r>
              <a:rPr lang="en-US" altLang="zh-TW"/>
              <a:t>''</a:t>
            </a:r>
            <a:r>
              <a:rPr lang="zh-TW" altLang="en-US"/>
              <a:t> 包起來的是字元，而一對雙引號 </a:t>
            </a:r>
            <a:r>
              <a:rPr lang="en-US" altLang="zh-TW"/>
              <a:t>""</a:t>
            </a:r>
            <a:r>
              <a:rPr lang="zh-TW" altLang="en-US"/>
              <a:t> 包起來的是字串</a:t>
            </a:r>
            <a:endParaRPr lang="en-US" altLang="zh-TW"/>
          </a:p>
          <a:p>
            <a:r>
              <a:rPr lang="zh-TW" altLang="en-US"/>
              <a:t>每個字串都是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/>
              <a:t> 類別</a:t>
            </a:r>
            <a:r>
              <a:rPr lang="en-US" altLang="zh-TW"/>
              <a:t>(class)</a:t>
            </a:r>
            <a:r>
              <a:rPr lang="zh-TW" altLang="en-US"/>
              <a:t>的實例</a:t>
            </a:r>
            <a:r>
              <a:rPr lang="en-US" altLang="zh-TW"/>
              <a:t>(instance)</a:t>
            </a:r>
          </a:p>
          <a:p>
            <a:r>
              <a:rPr lang="zh-TW" altLang="en-US"/>
              <a:t>而不是字元陣列</a:t>
            </a:r>
            <a:r>
              <a:rPr lang="en-US" altLang="zh-TW"/>
              <a:t>(char array)</a:t>
            </a:r>
            <a:r>
              <a:rPr lang="zh-TW" altLang="en-US"/>
              <a:t>，且無法更改字串內容</a:t>
            </a:r>
            <a:endParaRPr lang="en-US" altLang="zh-TW"/>
          </a:p>
          <a:p>
            <a:r>
              <a:rPr lang="zh-TW" altLang="en-US"/>
              <a:t>字串可以使用 </a:t>
            </a:r>
            <a:r>
              <a:rPr lang="en-US" altLang="zh-TW">
                <a:solidFill>
                  <a:srgbClr val="00B0F0"/>
                </a:solidFill>
              </a:rPr>
              <a:t>"+"</a:t>
            </a:r>
            <a:r>
              <a:rPr lang="zh-TW" altLang="en-US">
                <a:solidFill>
                  <a:srgbClr val="00B0F0"/>
                </a:solidFill>
              </a:rPr>
              <a:t> 運算子</a:t>
            </a:r>
            <a:r>
              <a:rPr lang="en-US" altLang="zh-TW"/>
              <a:t>(</a:t>
            </a:r>
            <a:r>
              <a:rPr lang="zh-TW" altLang="en-US"/>
              <a:t>並非加法運算</a:t>
            </a:r>
            <a:r>
              <a:rPr lang="en-US" altLang="zh-TW"/>
              <a:t>)</a:t>
            </a:r>
            <a:r>
              <a:rPr lang="zh-TW" altLang="en-US"/>
              <a:t>來串接字串和其他東西</a:t>
            </a:r>
            <a:endParaRPr lang="en-US" altLang="zh-TW"/>
          </a:p>
          <a:p>
            <a:r>
              <a:rPr lang="zh-TW" altLang="en-US"/>
              <a:t>只要其中有一個運算元是字串，就會將其他運算元變為字串並串接</a:t>
            </a:r>
            <a:endParaRPr lang="en-US" altLang="zh-TW"/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CCDE6497-E18D-449D-8F10-ED73FAD03DEB}"/>
              </a:ext>
            </a:extLst>
          </p:cNvPr>
          <p:cNvGrpSpPr/>
          <p:nvPr/>
        </p:nvGrpSpPr>
        <p:grpSpPr>
          <a:xfrm>
            <a:off x="377072" y="3545156"/>
            <a:ext cx="6966408" cy="2893100"/>
            <a:chOff x="377072" y="3545156"/>
            <a:chExt cx="6966408" cy="2893100"/>
          </a:xfrm>
        </p:grpSpPr>
        <p:sp>
          <p:nvSpPr>
            <p:cNvPr id="4" name="Rectangle 1">
              <a:extLst>
                <a:ext uri="{FF2B5EF4-FFF2-40B4-BE49-F238E27FC236}">
                  <a16:creationId xmlns:a16="http://schemas.microsoft.com/office/drawing/2014/main" id="{502E65F9-C011-40CC-ADA0-0275CBEEFDB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77072" y="3545156"/>
              <a:ext cx="6966408" cy="289310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+mj-lt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+mj-lt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+mj-lt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SUFFIX);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4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+mj-lt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.println(PREFIX + i++ + 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+mj-lt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);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</a:br>
              <a:r>
                <a:rPr kumimoji="0" lang="zh-TW" altLang="zh-TW" sz="14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+mj-lt"/>
                  <a:cs typeface="JetBrains Mono" panose="02000009000000000000" pitchFamily="49" charset="0"/>
                </a:rPr>
                <a:t>}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+mj-lt"/>
              </a:endParaRPr>
            </a:p>
          </p:txBody>
        </p:sp>
        <p:sp>
          <p:nvSpPr>
            <p:cNvPr id="8" name="文字方塊 7">
              <a:extLst>
                <a:ext uri="{FF2B5EF4-FFF2-40B4-BE49-F238E27FC236}">
                  <a16:creationId xmlns:a16="http://schemas.microsoft.com/office/drawing/2014/main" id="{719B9DB7-9C25-4334-A279-9591E9A61DEC}"/>
                </a:ext>
              </a:extLst>
            </p:cNvPr>
            <p:cNvSpPr txBox="1"/>
            <p:nvPr/>
          </p:nvSpPr>
          <p:spPr>
            <a:xfrm>
              <a:off x="6709973" y="6099702"/>
              <a:ext cx="63350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java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grpSp>
        <p:nvGrpSpPr>
          <p:cNvPr id="11" name="群組 10">
            <a:extLst>
              <a:ext uri="{FF2B5EF4-FFF2-40B4-BE49-F238E27FC236}">
                <a16:creationId xmlns:a16="http://schemas.microsoft.com/office/drawing/2014/main" id="{28B25821-1143-49DD-951B-42A82B1F5D9E}"/>
              </a:ext>
            </a:extLst>
          </p:cNvPr>
          <p:cNvGrpSpPr/>
          <p:nvPr/>
        </p:nvGrpSpPr>
        <p:grpSpPr>
          <a:xfrm>
            <a:off x="7532016" y="3545156"/>
            <a:ext cx="3821784" cy="1569661"/>
            <a:chOff x="7532016" y="3452824"/>
            <a:chExt cx="3821784" cy="1569661"/>
          </a:xfrm>
        </p:grpSpPr>
        <p:sp>
          <p:nvSpPr>
            <p:cNvPr id="7" name="Rectangle 1">
              <a:extLst>
                <a:ext uri="{FF2B5EF4-FFF2-40B4-BE49-F238E27FC236}">
                  <a16:creationId xmlns:a16="http://schemas.microsoft.com/office/drawing/2014/main" id="{F3614EA1-0BC4-4A75-BF31-A7D53360BB3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32016" y="3452824"/>
              <a:ext cx="3821784" cy="156966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6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380A1D6E-4B6D-43EE-B346-E0CA0457282E}"/>
                </a:ext>
              </a:extLst>
            </p:cNvPr>
            <p:cNvSpPr txBox="1"/>
            <p:nvPr/>
          </p:nvSpPr>
          <p:spPr>
            <a:xfrm>
              <a:off x="10495873" y="4683931"/>
              <a:ext cx="857927" cy="338554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600">
                  <a:solidFill>
                    <a:schemeClr val="accent3"/>
                  </a:solidFill>
                </a:rPr>
                <a:t>output</a:t>
              </a:r>
              <a:endParaRPr lang="zh-TW" altLang="en-US" sz="1600">
                <a:solidFill>
                  <a:schemeClr val="accent3"/>
                </a:solidFill>
              </a:endParaRPr>
            </a:p>
          </p:txBody>
        </p:sp>
      </p:grpSp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E2211EDA-79EE-4ACC-886F-DED14F485520}"/>
              </a:ext>
            </a:extLst>
          </p:cNvPr>
          <p:cNvSpPr/>
          <p:nvPr/>
        </p:nvSpPr>
        <p:spPr>
          <a:xfrm>
            <a:off x="3949831" y="4675695"/>
            <a:ext cx="424206" cy="1319752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4" name="矩形: 圓角 13">
            <a:extLst>
              <a:ext uri="{FF2B5EF4-FFF2-40B4-BE49-F238E27FC236}">
                <a16:creationId xmlns:a16="http://schemas.microsoft.com/office/drawing/2014/main" id="{940E1519-4249-48BA-B584-790BF6391CC5}"/>
              </a:ext>
            </a:extLst>
          </p:cNvPr>
          <p:cNvSpPr/>
          <p:nvPr/>
        </p:nvSpPr>
        <p:spPr>
          <a:xfrm>
            <a:off x="8044990" y="5219534"/>
            <a:ext cx="2909010" cy="1195326"/>
          </a:xfrm>
          <a:prstGeom prst="roundRect">
            <a:avLst/>
          </a:prstGeom>
          <a:noFill/>
          <a:ln w="28575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TW" sz="2400"/>
              <a:t>6</a:t>
            </a:r>
            <a:r>
              <a:rPr lang="zh-TW" altLang="en-US" sz="2400"/>
              <a:t>行字串串接中</a:t>
            </a:r>
            <a:endParaRPr lang="en-US" altLang="zh-TW" sz="2400"/>
          </a:p>
          <a:p>
            <a:r>
              <a:rPr lang="en-US" altLang="zh-TW" sz="2400"/>
              <a:t>int</a:t>
            </a:r>
            <a:r>
              <a:rPr lang="zh-TW" altLang="en-US" sz="2400"/>
              <a:t> 型別的變數 </a:t>
            </a:r>
            <a:r>
              <a:rPr lang="en-US" altLang="zh-TW" sz="2400"/>
              <a:t>i</a:t>
            </a:r>
          </a:p>
          <a:p>
            <a:r>
              <a:rPr lang="zh-TW" altLang="en-US" sz="2400"/>
              <a:t>變為了字串並串接</a:t>
            </a:r>
            <a:endParaRPr lang="en-US" altLang="zh-TW" sz="2400"/>
          </a:p>
        </p:txBody>
      </p:sp>
    </p:spTree>
    <p:extLst>
      <p:ext uri="{BB962C8B-B14F-4D97-AF65-F5344CB8AC3E}">
        <p14:creationId xmlns:p14="http://schemas.microsoft.com/office/powerpoint/2010/main" val="3457446200"/>
      </p:ext>
    </p:extLst>
  </p:cSld>
  <p:clrMapOvr>
    <a:masterClrMapping/>
  </p:clrMapOvr>
  <p:transition spd="slow">
    <p:push dir="u"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30CFD1D-8507-4F57-979B-FC76695DD8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-10726"/>
            <a:ext cx="10515600" cy="1325563"/>
          </a:xfrm>
        </p:spPr>
        <p:txBody>
          <a:bodyPr/>
          <a:lstStyle/>
          <a:p>
            <a:r>
              <a:rPr lang="zh-TW" altLang="en-US"/>
              <a:t>字串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EF7D55-7D98-4B31-96A4-4F481337665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898146"/>
            <a:ext cx="10515600" cy="2530853"/>
          </a:xfrm>
        </p:spPr>
        <p:txBody>
          <a:bodyPr/>
          <a:lstStyle/>
          <a:p>
            <a:r>
              <a:rPr lang="zh-TW" altLang="en-US"/>
              <a:t>另一種串接字串的方式是使用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</a:p>
          <a:p>
            <a:r>
              <a:rPr lang="zh-TW" altLang="en-US"/>
              <a:t>首先使用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C68869"/>
                </a:solidFill>
              </a:rPr>
              <a:t>new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</a:t>
            </a:r>
            <a:r>
              <a:rPr lang="zh-TW" altLang="en-US">
                <a:solidFill>
                  <a:srgbClr val="92D050"/>
                </a:solidFill>
              </a:rPr>
              <a:t>創建</a:t>
            </a:r>
            <a:r>
              <a:rPr lang="en-US" altLang="zh-TW">
                <a:solidFill>
                  <a:srgbClr val="92D050"/>
                </a:solidFill>
              </a:rPr>
              <a:t>(create)</a:t>
            </a:r>
            <a:r>
              <a:rPr lang="zh-TW" altLang="en-US"/>
              <a:t>一個新的實例</a:t>
            </a:r>
            <a:endParaRPr lang="en-US" altLang="zh-TW"/>
          </a:p>
          <a:p>
            <a:r>
              <a:rPr lang="zh-TW" altLang="en-US"/>
              <a:t>然後</a:t>
            </a:r>
            <a:r>
              <a:rPr lang="zh-TW" altLang="en-US">
                <a:solidFill>
                  <a:srgbClr val="92D050"/>
                </a:solidFill>
              </a:rPr>
              <a:t>呼叫</a:t>
            </a:r>
            <a:r>
              <a:rPr lang="en-US" altLang="zh-TW">
                <a:solidFill>
                  <a:srgbClr val="92D050"/>
                </a:solidFill>
              </a:rPr>
              <a:t>(call)</a:t>
            </a:r>
            <a:r>
              <a:rPr lang="zh-TW" altLang="en-US"/>
              <a:t>其</a:t>
            </a:r>
            <a:r>
              <a:rPr lang="zh-TW" altLang="en-US">
                <a:solidFill>
                  <a:srgbClr val="00B0F0"/>
                </a:solidFill>
              </a:rPr>
              <a:t>方法</a:t>
            </a:r>
            <a:r>
              <a:rPr lang="en-US" altLang="zh-TW">
                <a:solidFill>
                  <a:srgbClr val="00B0F0"/>
                </a:solidFill>
              </a:rPr>
              <a:t>(method)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append(</a:t>
            </a:r>
            <a:r>
              <a:rPr lang="en-US" altLang="zh-TW"/>
              <a:t>arg</a:t>
            </a:r>
            <a:r>
              <a:rPr lang="en-US" altLang="zh-TW">
                <a:solidFill>
                  <a:srgbClr val="00B0F0"/>
                </a:solidFill>
              </a:rPr>
              <a:t>)</a:t>
            </a:r>
            <a:r>
              <a:rPr lang="en-US" altLang="zh-TW"/>
              <a:t>" </a:t>
            </a:r>
            <a:r>
              <a:rPr lang="zh-TW" altLang="en-US"/>
              <a:t>來串接字串</a:t>
            </a:r>
            <a:endParaRPr lang="en-US" altLang="zh-TW"/>
          </a:p>
          <a:p>
            <a:r>
              <a:rPr lang="zh-TW" altLang="en-US"/>
              <a:t>特別注意，</a:t>
            </a:r>
            <a:r>
              <a:rPr lang="en-US" altLang="zh-TW">
                <a:solidFill>
                  <a:srgbClr val="FFC000"/>
                </a:solidFill>
              </a:rPr>
              <a:t>StringBuilder</a:t>
            </a:r>
            <a:r>
              <a:rPr lang="zh-TW" altLang="en-US"/>
              <a:t> 實例不可以和字串使用 </a:t>
            </a:r>
            <a:r>
              <a:rPr lang="en-US" altLang="zh-TW"/>
              <a:t>"+" </a:t>
            </a:r>
            <a:r>
              <a:rPr lang="zh-TW" altLang="en-US"/>
              <a:t>來串接</a:t>
            </a:r>
            <a:endParaRPr lang="en-US" altLang="zh-TW"/>
          </a:p>
          <a:p>
            <a:r>
              <a:rPr lang="zh-TW" altLang="en-US"/>
              <a:t>將上一頁的程式用</a:t>
            </a:r>
            <a:r>
              <a:rPr lang="en-US" altLang="zh-TW"/>
              <a:t> </a:t>
            </a:r>
            <a:r>
              <a:rPr lang="en-US" altLang="zh-TW">
                <a:solidFill>
                  <a:srgbClr val="FFC000"/>
                </a:solidFill>
              </a:rPr>
              <a:t>StringBuilder </a:t>
            </a:r>
            <a:r>
              <a:rPr lang="zh-TW" altLang="en-US"/>
              <a:t>來改寫：</a:t>
            </a:r>
            <a:endParaRPr lang="en-US" altLang="zh-TW"/>
          </a:p>
          <a:p>
            <a:endParaRPr lang="zh-TW" altLang="en-US"/>
          </a:p>
        </p:txBody>
      </p:sp>
      <p:grpSp>
        <p:nvGrpSpPr>
          <p:cNvPr id="4" name="群組 3">
            <a:extLst>
              <a:ext uri="{FF2B5EF4-FFF2-40B4-BE49-F238E27FC236}">
                <a16:creationId xmlns:a16="http://schemas.microsoft.com/office/drawing/2014/main" id="{8447C316-817F-447D-A99E-A7CEC30BAD64}"/>
              </a:ext>
            </a:extLst>
          </p:cNvPr>
          <p:cNvGrpSpPr/>
          <p:nvPr/>
        </p:nvGrpSpPr>
        <p:grpSpPr>
          <a:xfrm>
            <a:off x="838200" y="3428999"/>
            <a:ext cx="10039546" cy="2493845"/>
            <a:chOff x="1234912" y="3745210"/>
            <a:chExt cx="10039546" cy="2493845"/>
          </a:xfrm>
        </p:grpSpPr>
        <p:sp>
          <p:nvSpPr>
            <p:cNvPr id="5" name="Rectangle 1">
              <a:extLst>
                <a:ext uri="{FF2B5EF4-FFF2-40B4-BE49-F238E27FC236}">
                  <a16:creationId xmlns:a16="http://schemas.microsoft.com/office/drawing/2014/main" id="{4FA17046-8E4B-4288-B07D-89A486915ED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234912" y="3745210"/>
              <a:ext cx="10039546" cy="2492990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class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main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int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i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2AACB8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1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PREFIX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喜歡你的第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final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 SUFFIX =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年，我還是沒告白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年，我還沒有告白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StringBuilder().append(PREFIX).append(i++).append(SUFFIX));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    System.</a:t>
              </a:r>
              <a:r>
                <a:rPr kumimoji="0" lang="zh-TW" altLang="zh-TW" sz="1200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out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new 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StringBuilder().append(PREFIX).append(i++).append(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微軟正黑體" panose="020B0604030504040204" pitchFamily="34" charset="-120"/>
                  <a:ea typeface="微軟正黑體" panose="020B0604030504040204" pitchFamily="34" charset="-120"/>
                  <a:cs typeface="JetBrains Mono" panose="02000009000000000000" pitchFamily="49" charset="0"/>
                </a:rPr>
                <a:t>年，我終於告白了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"</a:t>
              </a: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));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    }</a:t>
              </a:r>
              <a:b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</a:br>
              <a:r>
                <a:rPr kumimoji="0" lang="zh-TW" altLang="zh-TW" sz="12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latin typeface="JetBrains Mono" panose="02000009000000000000" pitchFamily="49" charset="0"/>
                  <a:cs typeface="JetBrains Mono" panose="02000009000000000000" pitchFamily="49" charset="0"/>
                </a:rPr>
                <a:t>}</a:t>
              </a:r>
              <a:endParaRPr kumimoji="0" lang="zh-TW" altLang="zh-TW" sz="2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67E5CDFE-649E-4506-9625-E1A42DF93D88}"/>
                </a:ext>
              </a:extLst>
            </p:cNvPr>
            <p:cNvSpPr txBox="1"/>
            <p:nvPr/>
          </p:nvSpPr>
          <p:spPr>
            <a:xfrm>
              <a:off x="10692247" y="5931278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java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7" name="群組 6">
            <a:extLst>
              <a:ext uri="{FF2B5EF4-FFF2-40B4-BE49-F238E27FC236}">
                <a16:creationId xmlns:a16="http://schemas.microsoft.com/office/drawing/2014/main" id="{C2DBD32E-5F03-4233-9F66-26B9EE118CC2}"/>
              </a:ext>
            </a:extLst>
          </p:cNvPr>
          <p:cNvGrpSpPr/>
          <p:nvPr/>
        </p:nvGrpSpPr>
        <p:grpSpPr>
          <a:xfrm>
            <a:off x="8156541" y="2914063"/>
            <a:ext cx="3435285" cy="1384995"/>
            <a:chOff x="7918514" y="3545156"/>
            <a:chExt cx="3435285" cy="1384995"/>
          </a:xfrm>
        </p:grpSpPr>
        <p:sp>
          <p:nvSpPr>
            <p:cNvPr id="8" name="Rectangle 1">
              <a:extLst>
                <a:ext uri="{FF2B5EF4-FFF2-40B4-BE49-F238E27FC236}">
                  <a16:creationId xmlns:a16="http://schemas.microsoft.com/office/drawing/2014/main" id="{EE58BDAA-3409-4C15-A9BE-A66C61F1EF88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918514" y="3545156"/>
              <a:ext cx="3435285" cy="1384995"/>
            </a:xfrm>
            <a:prstGeom prst="rect">
              <a:avLst/>
            </a:prstGeom>
            <a:solidFill>
              <a:srgbClr val="1E1F22"/>
            </a:solidFill>
            <a:ln w="9525">
              <a:solidFill>
                <a:schemeClr val="tx1"/>
              </a:solidFill>
              <a:miter lim="800000"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1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年，我還沒有告白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2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3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4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5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年，我還是沒告白</a:t>
              </a:r>
            </a:p>
            <a:p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喜歡你的第</a:t>
              </a:r>
              <a:r>
                <a:rPr lang="en-US" altLang="zh-TW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6</a:t>
              </a:r>
              <a:r>
                <a:rPr lang="zh-TW" altLang="en-US" sz="1400">
                  <a:solidFill>
                    <a:srgbClr val="BCBEC4"/>
                  </a:solidFill>
                  <a:latin typeface="+mj-lt"/>
                  <a:cs typeface="JetBrains Mono" panose="02000009000000000000" pitchFamily="49" charset="0"/>
                </a:rPr>
                <a:t>年，我終於告白了</a:t>
              </a:r>
            </a:p>
          </p:txBody>
        </p:sp>
        <p:sp>
          <p:nvSpPr>
            <p:cNvPr id="9" name="文字方塊 8">
              <a:extLst>
                <a:ext uri="{FF2B5EF4-FFF2-40B4-BE49-F238E27FC236}">
                  <a16:creationId xmlns:a16="http://schemas.microsoft.com/office/drawing/2014/main" id="{61C8012C-555B-4FE4-B06A-D7BA8FF90D2E}"/>
                </a:ext>
              </a:extLst>
            </p:cNvPr>
            <p:cNvSpPr txBox="1"/>
            <p:nvPr/>
          </p:nvSpPr>
          <p:spPr>
            <a:xfrm>
              <a:off x="10572816" y="4620663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sp>
        <p:nvSpPr>
          <p:cNvPr id="11" name="內容版面配置區 2">
            <a:extLst>
              <a:ext uri="{FF2B5EF4-FFF2-40B4-BE49-F238E27FC236}">
                <a16:creationId xmlns:a16="http://schemas.microsoft.com/office/drawing/2014/main" id="{541C859B-8B07-4219-95FF-74F70C1C9F67}"/>
              </a:ext>
            </a:extLst>
          </p:cNvPr>
          <p:cNvSpPr txBox="1">
            <a:spLocks/>
          </p:cNvSpPr>
          <p:nvPr/>
        </p:nvSpPr>
        <p:spPr>
          <a:xfrm>
            <a:off x="838200" y="6035755"/>
            <a:ext cx="10039546" cy="487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事實上，上一頁的程式碼編譯時會被編譯器改成這樣的寫法</a:t>
            </a:r>
          </a:p>
        </p:txBody>
      </p:sp>
    </p:spTree>
    <p:extLst>
      <p:ext uri="{BB962C8B-B14F-4D97-AF65-F5344CB8AC3E}">
        <p14:creationId xmlns:p14="http://schemas.microsoft.com/office/powerpoint/2010/main" val="211891200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F12A8D-FA85-48E9-A07D-4BC280A297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跳脫字元</a:t>
            </a:r>
            <a:r>
              <a:rPr lang="en-US" altLang="zh-TW"/>
              <a:t>(Escape character)</a:t>
            </a:r>
            <a:endParaRPr lang="zh-TW" altLang="en-US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8EF0CB-4AE6-4CC4-8E27-CB25FBFF53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31076"/>
          </a:xfrm>
        </p:spPr>
        <p:txBody>
          <a:bodyPr/>
          <a:lstStyle/>
          <a:p>
            <a:r>
              <a:rPr lang="zh-TW" altLang="en-US">
                <a:solidFill>
                  <a:srgbClr val="92D050"/>
                </a:solidFill>
              </a:rPr>
              <a:t>反斜線 </a:t>
            </a:r>
            <a:r>
              <a:rPr lang="en-US" altLang="zh-TW">
                <a:solidFill>
                  <a:srgbClr val="92D050"/>
                </a:solidFill>
              </a:rPr>
              <a:t>"\"</a:t>
            </a:r>
            <a:r>
              <a:rPr lang="zh-TW" altLang="en-US">
                <a:solidFill>
                  <a:srgbClr val="92D050"/>
                </a:solidFill>
              </a:rPr>
              <a:t> </a:t>
            </a:r>
            <a:r>
              <a:rPr lang="zh-TW" altLang="en-US"/>
              <a:t>加上一個特定的字會形成一個有特定功能的跳脫字元</a:t>
            </a:r>
            <a:endParaRPr lang="en-US" altLang="zh-TW"/>
          </a:p>
          <a:p>
            <a:endParaRPr lang="en-US" altLang="zh-TW"/>
          </a:p>
        </p:txBody>
      </p:sp>
      <p:grpSp>
        <p:nvGrpSpPr>
          <p:cNvPr id="67" name="群組 66">
            <a:extLst>
              <a:ext uri="{FF2B5EF4-FFF2-40B4-BE49-F238E27FC236}">
                <a16:creationId xmlns:a16="http://schemas.microsoft.com/office/drawing/2014/main" id="{FC658DF0-0CB4-4D12-8F22-566276ADA957}"/>
              </a:ext>
            </a:extLst>
          </p:cNvPr>
          <p:cNvGrpSpPr/>
          <p:nvPr/>
        </p:nvGrpSpPr>
        <p:grpSpPr>
          <a:xfrm>
            <a:off x="392004" y="2765015"/>
            <a:ext cx="11382647" cy="3197648"/>
            <a:chOff x="392004" y="2491638"/>
            <a:chExt cx="11382647" cy="3197648"/>
          </a:xfrm>
        </p:grpSpPr>
        <p:sp>
          <p:nvSpPr>
            <p:cNvPr id="5" name="手繪多邊形: 圖案 4">
              <a:extLst>
                <a:ext uri="{FF2B5EF4-FFF2-40B4-BE49-F238E27FC236}">
                  <a16:creationId xmlns:a16="http://schemas.microsoft.com/office/drawing/2014/main" id="{BA1B612C-3066-44ED-949E-B8FBB3F3D313}"/>
                </a:ext>
              </a:extLst>
            </p:cNvPr>
            <p:cNvSpPr/>
            <p:nvPr/>
          </p:nvSpPr>
          <p:spPr>
            <a:xfrm>
              <a:off x="392004" y="4727262"/>
              <a:ext cx="11382647" cy="962024"/>
            </a:xfrm>
            <a:custGeom>
              <a:avLst/>
              <a:gdLst>
                <a:gd name="connsiteX0" fmla="*/ 0 w 11382647"/>
                <a:gd name="connsiteY0" fmla="*/ 0 h 962024"/>
                <a:gd name="connsiteX1" fmla="*/ 809353 w 11382647"/>
                <a:gd name="connsiteY1" fmla="*/ 0 h 962024"/>
                <a:gd name="connsiteX2" fmla="*/ 4661618 w 11382647"/>
                <a:gd name="connsiteY2" fmla="*/ 0 h 962024"/>
                <a:gd name="connsiteX3" fmla="*/ 4991409 w 11382647"/>
                <a:gd name="connsiteY3" fmla="*/ 0 h 962024"/>
                <a:gd name="connsiteX4" fmla="*/ 5085983 w 11382647"/>
                <a:gd name="connsiteY4" fmla="*/ 0 h 962024"/>
                <a:gd name="connsiteX5" fmla="*/ 5470971 w 11382647"/>
                <a:gd name="connsiteY5" fmla="*/ 0 h 962024"/>
                <a:gd name="connsiteX6" fmla="*/ 5735085 w 11382647"/>
                <a:gd name="connsiteY6" fmla="*/ 0 h 962024"/>
                <a:gd name="connsiteX7" fmla="*/ 5800761 w 11382647"/>
                <a:gd name="connsiteY7" fmla="*/ 0 h 962024"/>
                <a:gd name="connsiteX8" fmla="*/ 5829660 w 11382647"/>
                <a:gd name="connsiteY8" fmla="*/ 0 h 962024"/>
                <a:gd name="connsiteX9" fmla="*/ 5895336 w 11382647"/>
                <a:gd name="connsiteY9" fmla="*/ 0 h 962024"/>
                <a:gd name="connsiteX10" fmla="*/ 5911676 w 11382647"/>
                <a:gd name="connsiteY10" fmla="*/ 0 h 962024"/>
                <a:gd name="connsiteX11" fmla="*/ 6544438 w 11382647"/>
                <a:gd name="connsiteY11" fmla="*/ 0 h 962024"/>
                <a:gd name="connsiteX12" fmla="*/ 6639013 w 11382647"/>
                <a:gd name="connsiteY12" fmla="*/ 0 h 962024"/>
                <a:gd name="connsiteX13" fmla="*/ 6721029 w 11382647"/>
                <a:gd name="connsiteY13" fmla="*/ 0 h 962024"/>
                <a:gd name="connsiteX14" fmla="*/ 9653026 w 11382647"/>
                <a:gd name="connsiteY14" fmla="*/ 0 h 962024"/>
                <a:gd name="connsiteX15" fmla="*/ 9747601 w 11382647"/>
                <a:gd name="connsiteY15" fmla="*/ 0 h 962024"/>
                <a:gd name="connsiteX16" fmla="*/ 10396703 w 11382647"/>
                <a:gd name="connsiteY16" fmla="*/ 0 h 962024"/>
                <a:gd name="connsiteX17" fmla="*/ 10462379 w 11382647"/>
                <a:gd name="connsiteY17" fmla="*/ 0 h 962024"/>
                <a:gd name="connsiteX18" fmla="*/ 10491278 w 11382647"/>
                <a:gd name="connsiteY18" fmla="*/ 0 h 962024"/>
                <a:gd name="connsiteX19" fmla="*/ 10556954 w 11382647"/>
                <a:gd name="connsiteY19" fmla="*/ 0 h 962024"/>
                <a:gd name="connsiteX20" fmla="*/ 10573294 w 11382647"/>
                <a:gd name="connsiteY20" fmla="*/ 0 h 962024"/>
                <a:gd name="connsiteX21" fmla="*/ 11206056 w 11382647"/>
                <a:gd name="connsiteY21" fmla="*/ 0 h 962024"/>
                <a:gd name="connsiteX22" fmla="*/ 11300631 w 11382647"/>
                <a:gd name="connsiteY22" fmla="*/ 0 h 962024"/>
                <a:gd name="connsiteX23" fmla="*/ 11382647 w 11382647"/>
                <a:gd name="connsiteY23" fmla="*/ 0 h 962024"/>
                <a:gd name="connsiteX24" fmla="*/ 11382647 w 11382647"/>
                <a:gd name="connsiteY24" fmla="*/ 372840 h 962024"/>
                <a:gd name="connsiteX25" fmla="*/ 10793463 w 11382647"/>
                <a:gd name="connsiteY25" fmla="*/ 962024 h 962024"/>
                <a:gd name="connsiteX26" fmla="*/ 10556954 w 11382647"/>
                <a:gd name="connsiteY26" fmla="*/ 962024 h 962024"/>
                <a:gd name="connsiteX27" fmla="*/ 10462379 w 11382647"/>
                <a:gd name="connsiteY27" fmla="*/ 962024 h 962024"/>
                <a:gd name="connsiteX28" fmla="*/ 9984110 w 11382647"/>
                <a:gd name="connsiteY28" fmla="*/ 962024 h 962024"/>
                <a:gd name="connsiteX29" fmla="*/ 9747601 w 11382647"/>
                <a:gd name="connsiteY29" fmla="*/ 962024 h 962024"/>
                <a:gd name="connsiteX30" fmla="*/ 9653026 w 11382647"/>
                <a:gd name="connsiteY30" fmla="*/ 962024 h 962024"/>
                <a:gd name="connsiteX31" fmla="*/ 6131845 w 11382647"/>
                <a:gd name="connsiteY31" fmla="*/ 962024 h 962024"/>
                <a:gd name="connsiteX32" fmla="*/ 6060155 w 11382647"/>
                <a:gd name="connsiteY32" fmla="*/ 962024 h 962024"/>
                <a:gd name="connsiteX33" fmla="*/ 5895336 w 11382647"/>
                <a:gd name="connsiteY33" fmla="*/ 962024 h 962024"/>
                <a:gd name="connsiteX34" fmla="*/ 5800761 w 11382647"/>
                <a:gd name="connsiteY34" fmla="*/ 962024 h 962024"/>
                <a:gd name="connsiteX35" fmla="*/ 5322492 w 11382647"/>
                <a:gd name="connsiteY35" fmla="*/ 962024 h 962024"/>
                <a:gd name="connsiteX36" fmla="*/ 5250802 w 11382647"/>
                <a:gd name="connsiteY36" fmla="*/ 962024 h 962024"/>
                <a:gd name="connsiteX37" fmla="*/ 5085983 w 11382647"/>
                <a:gd name="connsiteY37" fmla="*/ 962024 h 962024"/>
                <a:gd name="connsiteX38" fmla="*/ 4991409 w 11382647"/>
                <a:gd name="connsiteY38" fmla="*/ 962024 h 962024"/>
                <a:gd name="connsiteX39" fmla="*/ 1398537 w 11382647"/>
                <a:gd name="connsiteY39" fmla="*/ 962024 h 962024"/>
                <a:gd name="connsiteX40" fmla="*/ 589184 w 11382647"/>
                <a:gd name="connsiteY40" fmla="*/ 962024 h 962024"/>
                <a:gd name="connsiteX41" fmla="*/ 0 w 11382647"/>
                <a:gd name="connsiteY41" fmla="*/ 372840 h 9620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</a:cxnLst>
              <a:rect l="l" t="t" r="r" b="b"/>
              <a:pathLst>
                <a:path w="11382647" h="962024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372840"/>
                  </a:lnTo>
                  <a:cubicBezTo>
                    <a:pt x="11382647" y="698237"/>
                    <a:pt x="11118860" y="962024"/>
                    <a:pt x="10793463" y="962024"/>
                  </a:cubicBezTo>
                  <a:lnTo>
                    <a:pt x="10556954" y="962024"/>
                  </a:lnTo>
                  <a:lnTo>
                    <a:pt x="10462379" y="962024"/>
                  </a:lnTo>
                  <a:lnTo>
                    <a:pt x="9984110" y="962024"/>
                  </a:lnTo>
                  <a:lnTo>
                    <a:pt x="9747601" y="962024"/>
                  </a:lnTo>
                  <a:lnTo>
                    <a:pt x="9653026" y="962024"/>
                  </a:lnTo>
                  <a:lnTo>
                    <a:pt x="6131845" y="962024"/>
                  </a:lnTo>
                  <a:lnTo>
                    <a:pt x="6060155" y="962024"/>
                  </a:lnTo>
                  <a:lnTo>
                    <a:pt x="5895336" y="962024"/>
                  </a:lnTo>
                  <a:lnTo>
                    <a:pt x="5800761" y="962024"/>
                  </a:lnTo>
                  <a:lnTo>
                    <a:pt x="5322492" y="962024"/>
                  </a:lnTo>
                  <a:lnTo>
                    <a:pt x="5250802" y="962024"/>
                  </a:lnTo>
                  <a:lnTo>
                    <a:pt x="5085983" y="962024"/>
                  </a:lnTo>
                  <a:lnTo>
                    <a:pt x="4991409" y="962024"/>
                  </a:lnTo>
                  <a:lnTo>
                    <a:pt x="1398537" y="962024"/>
                  </a:lnTo>
                  <a:lnTo>
                    <a:pt x="589184" y="962024"/>
                  </a:lnTo>
                  <a:cubicBezTo>
                    <a:pt x="263787" y="962024"/>
                    <a:pt x="0" y="698237"/>
                    <a:pt x="0" y="372840"/>
                  </a:cubicBezTo>
                  <a:close/>
                </a:path>
              </a:pathLst>
            </a:custGeom>
            <a:solidFill>
              <a:srgbClr val="99C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6" name="手繪多邊形: 圖案 5">
              <a:extLst>
                <a:ext uri="{FF2B5EF4-FFF2-40B4-BE49-F238E27FC236}">
                  <a16:creationId xmlns:a16="http://schemas.microsoft.com/office/drawing/2014/main" id="{C8241C30-F7A8-4BF9-9069-3378FDE1446E}"/>
                </a:ext>
              </a:extLst>
            </p:cNvPr>
            <p:cNvSpPr/>
            <p:nvPr/>
          </p:nvSpPr>
          <p:spPr>
            <a:xfrm>
              <a:off x="392004" y="3874982"/>
              <a:ext cx="11382647" cy="859821"/>
            </a:xfrm>
            <a:custGeom>
              <a:avLst/>
              <a:gdLst>
                <a:gd name="connsiteX0" fmla="*/ 0 w 11382647"/>
                <a:gd name="connsiteY0" fmla="*/ 0 h 859821"/>
                <a:gd name="connsiteX1" fmla="*/ 809353 w 11382647"/>
                <a:gd name="connsiteY1" fmla="*/ 0 h 859821"/>
                <a:gd name="connsiteX2" fmla="*/ 4661618 w 11382647"/>
                <a:gd name="connsiteY2" fmla="*/ 0 h 859821"/>
                <a:gd name="connsiteX3" fmla="*/ 4991409 w 11382647"/>
                <a:gd name="connsiteY3" fmla="*/ 0 h 859821"/>
                <a:gd name="connsiteX4" fmla="*/ 5085983 w 11382647"/>
                <a:gd name="connsiteY4" fmla="*/ 0 h 859821"/>
                <a:gd name="connsiteX5" fmla="*/ 5470971 w 11382647"/>
                <a:gd name="connsiteY5" fmla="*/ 0 h 859821"/>
                <a:gd name="connsiteX6" fmla="*/ 5735085 w 11382647"/>
                <a:gd name="connsiteY6" fmla="*/ 0 h 859821"/>
                <a:gd name="connsiteX7" fmla="*/ 5800761 w 11382647"/>
                <a:gd name="connsiteY7" fmla="*/ 0 h 859821"/>
                <a:gd name="connsiteX8" fmla="*/ 5829660 w 11382647"/>
                <a:gd name="connsiteY8" fmla="*/ 0 h 859821"/>
                <a:gd name="connsiteX9" fmla="*/ 5895336 w 11382647"/>
                <a:gd name="connsiteY9" fmla="*/ 0 h 859821"/>
                <a:gd name="connsiteX10" fmla="*/ 5911676 w 11382647"/>
                <a:gd name="connsiteY10" fmla="*/ 0 h 859821"/>
                <a:gd name="connsiteX11" fmla="*/ 6544438 w 11382647"/>
                <a:gd name="connsiteY11" fmla="*/ 0 h 859821"/>
                <a:gd name="connsiteX12" fmla="*/ 6639013 w 11382647"/>
                <a:gd name="connsiteY12" fmla="*/ 0 h 859821"/>
                <a:gd name="connsiteX13" fmla="*/ 6721029 w 11382647"/>
                <a:gd name="connsiteY13" fmla="*/ 0 h 859821"/>
                <a:gd name="connsiteX14" fmla="*/ 9653026 w 11382647"/>
                <a:gd name="connsiteY14" fmla="*/ 0 h 859821"/>
                <a:gd name="connsiteX15" fmla="*/ 9747601 w 11382647"/>
                <a:gd name="connsiteY15" fmla="*/ 0 h 859821"/>
                <a:gd name="connsiteX16" fmla="*/ 10396703 w 11382647"/>
                <a:gd name="connsiteY16" fmla="*/ 0 h 859821"/>
                <a:gd name="connsiteX17" fmla="*/ 10462379 w 11382647"/>
                <a:gd name="connsiteY17" fmla="*/ 0 h 859821"/>
                <a:gd name="connsiteX18" fmla="*/ 10491278 w 11382647"/>
                <a:gd name="connsiteY18" fmla="*/ 0 h 859821"/>
                <a:gd name="connsiteX19" fmla="*/ 10556954 w 11382647"/>
                <a:gd name="connsiteY19" fmla="*/ 0 h 859821"/>
                <a:gd name="connsiteX20" fmla="*/ 10573294 w 11382647"/>
                <a:gd name="connsiteY20" fmla="*/ 0 h 859821"/>
                <a:gd name="connsiteX21" fmla="*/ 11206056 w 11382647"/>
                <a:gd name="connsiteY21" fmla="*/ 0 h 859821"/>
                <a:gd name="connsiteX22" fmla="*/ 11300631 w 11382647"/>
                <a:gd name="connsiteY22" fmla="*/ 0 h 859821"/>
                <a:gd name="connsiteX23" fmla="*/ 11382647 w 11382647"/>
                <a:gd name="connsiteY23" fmla="*/ 0 h 859821"/>
                <a:gd name="connsiteX24" fmla="*/ 11382647 w 11382647"/>
                <a:gd name="connsiteY24" fmla="*/ 859821 h 859821"/>
                <a:gd name="connsiteX25" fmla="*/ 11300631 w 11382647"/>
                <a:gd name="connsiteY25" fmla="*/ 859821 h 859821"/>
                <a:gd name="connsiteX26" fmla="*/ 11206056 w 11382647"/>
                <a:gd name="connsiteY26" fmla="*/ 859821 h 859821"/>
                <a:gd name="connsiteX27" fmla="*/ 10573294 w 11382647"/>
                <a:gd name="connsiteY27" fmla="*/ 859821 h 859821"/>
                <a:gd name="connsiteX28" fmla="*/ 10556954 w 11382647"/>
                <a:gd name="connsiteY28" fmla="*/ 859821 h 859821"/>
                <a:gd name="connsiteX29" fmla="*/ 10491278 w 11382647"/>
                <a:gd name="connsiteY29" fmla="*/ 859821 h 859821"/>
                <a:gd name="connsiteX30" fmla="*/ 10462379 w 11382647"/>
                <a:gd name="connsiteY30" fmla="*/ 859821 h 859821"/>
                <a:gd name="connsiteX31" fmla="*/ 10396703 w 11382647"/>
                <a:gd name="connsiteY31" fmla="*/ 859821 h 859821"/>
                <a:gd name="connsiteX32" fmla="*/ 9747601 w 11382647"/>
                <a:gd name="connsiteY32" fmla="*/ 859821 h 859821"/>
                <a:gd name="connsiteX33" fmla="*/ 9653026 w 11382647"/>
                <a:gd name="connsiteY33" fmla="*/ 859821 h 859821"/>
                <a:gd name="connsiteX34" fmla="*/ 6721029 w 11382647"/>
                <a:gd name="connsiteY34" fmla="*/ 859821 h 859821"/>
                <a:gd name="connsiteX35" fmla="*/ 6639013 w 11382647"/>
                <a:gd name="connsiteY35" fmla="*/ 859821 h 859821"/>
                <a:gd name="connsiteX36" fmla="*/ 6544438 w 11382647"/>
                <a:gd name="connsiteY36" fmla="*/ 859821 h 859821"/>
                <a:gd name="connsiteX37" fmla="*/ 5911676 w 11382647"/>
                <a:gd name="connsiteY37" fmla="*/ 859821 h 859821"/>
                <a:gd name="connsiteX38" fmla="*/ 5895336 w 11382647"/>
                <a:gd name="connsiteY38" fmla="*/ 859821 h 859821"/>
                <a:gd name="connsiteX39" fmla="*/ 5829660 w 11382647"/>
                <a:gd name="connsiteY39" fmla="*/ 859821 h 859821"/>
                <a:gd name="connsiteX40" fmla="*/ 5800761 w 11382647"/>
                <a:gd name="connsiteY40" fmla="*/ 859821 h 859821"/>
                <a:gd name="connsiteX41" fmla="*/ 5735085 w 11382647"/>
                <a:gd name="connsiteY41" fmla="*/ 859821 h 859821"/>
                <a:gd name="connsiteX42" fmla="*/ 5470971 w 11382647"/>
                <a:gd name="connsiteY42" fmla="*/ 859821 h 859821"/>
                <a:gd name="connsiteX43" fmla="*/ 5085983 w 11382647"/>
                <a:gd name="connsiteY43" fmla="*/ 859821 h 859821"/>
                <a:gd name="connsiteX44" fmla="*/ 4991409 w 11382647"/>
                <a:gd name="connsiteY44" fmla="*/ 859821 h 859821"/>
                <a:gd name="connsiteX45" fmla="*/ 4661618 w 11382647"/>
                <a:gd name="connsiteY45" fmla="*/ 859821 h 859821"/>
                <a:gd name="connsiteX46" fmla="*/ 809353 w 11382647"/>
                <a:gd name="connsiteY46" fmla="*/ 859821 h 859821"/>
                <a:gd name="connsiteX47" fmla="*/ 0 w 11382647"/>
                <a:gd name="connsiteY47" fmla="*/ 859821 h 85982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859821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859821"/>
                  </a:lnTo>
                  <a:lnTo>
                    <a:pt x="11300631" y="859821"/>
                  </a:lnTo>
                  <a:lnTo>
                    <a:pt x="11206056" y="859821"/>
                  </a:lnTo>
                  <a:lnTo>
                    <a:pt x="10573294" y="859821"/>
                  </a:lnTo>
                  <a:lnTo>
                    <a:pt x="10556954" y="859821"/>
                  </a:lnTo>
                  <a:lnTo>
                    <a:pt x="10491278" y="859821"/>
                  </a:lnTo>
                  <a:lnTo>
                    <a:pt x="10462379" y="859821"/>
                  </a:lnTo>
                  <a:lnTo>
                    <a:pt x="10396703" y="859821"/>
                  </a:lnTo>
                  <a:lnTo>
                    <a:pt x="9747601" y="859821"/>
                  </a:lnTo>
                  <a:lnTo>
                    <a:pt x="9653026" y="859821"/>
                  </a:lnTo>
                  <a:lnTo>
                    <a:pt x="6721029" y="859821"/>
                  </a:lnTo>
                  <a:lnTo>
                    <a:pt x="6639013" y="859821"/>
                  </a:lnTo>
                  <a:lnTo>
                    <a:pt x="6544438" y="859821"/>
                  </a:lnTo>
                  <a:lnTo>
                    <a:pt x="5911676" y="859821"/>
                  </a:lnTo>
                  <a:lnTo>
                    <a:pt x="5895336" y="859821"/>
                  </a:lnTo>
                  <a:lnTo>
                    <a:pt x="5829660" y="859821"/>
                  </a:lnTo>
                  <a:lnTo>
                    <a:pt x="5800761" y="859821"/>
                  </a:lnTo>
                  <a:lnTo>
                    <a:pt x="5735085" y="859821"/>
                  </a:lnTo>
                  <a:lnTo>
                    <a:pt x="5470971" y="859821"/>
                  </a:lnTo>
                  <a:lnTo>
                    <a:pt x="5085983" y="859821"/>
                  </a:lnTo>
                  <a:lnTo>
                    <a:pt x="4991409" y="859821"/>
                  </a:lnTo>
                  <a:lnTo>
                    <a:pt x="4661618" y="859821"/>
                  </a:lnTo>
                  <a:lnTo>
                    <a:pt x="809353" y="859821"/>
                  </a:lnTo>
                  <a:lnTo>
                    <a:pt x="0" y="859821"/>
                  </a:lnTo>
                  <a:close/>
                </a:path>
              </a:pathLst>
            </a:custGeom>
            <a:solidFill>
              <a:srgbClr val="FFCC99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8" name="手繪多邊形: 圖案 7">
              <a:extLst>
                <a:ext uri="{FF2B5EF4-FFF2-40B4-BE49-F238E27FC236}">
                  <a16:creationId xmlns:a16="http://schemas.microsoft.com/office/drawing/2014/main" id="{B376E2CC-CD1A-4A45-8C31-79B3B1ACD5CD}"/>
                </a:ext>
              </a:extLst>
            </p:cNvPr>
            <p:cNvSpPr/>
            <p:nvPr/>
          </p:nvSpPr>
          <p:spPr>
            <a:xfrm>
              <a:off x="392004" y="3370728"/>
              <a:ext cx="11382647" cy="505360"/>
            </a:xfrm>
            <a:custGeom>
              <a:avLst/>
              <a:gdLst>
                <a:gd name="connsiteX0" fmla="*/ 0 w 11382647"/>
                <a:gd name="connsiteY0" fmla="*/ 0 h 505360"/>
                <a:gd name="connsiteX1" fmla="*/ 809353 w 11382647"/>
                <a:gd name="connsiteY1" fmla="*/ 0 h 505360"/>
                <a:gd name="connsiteX2" fmla="*/ 4661618 w 11382647"/>
                <a:gd name="connsiteY2" fmla="*/ 0 h 505360"/>
                <a:gd name="connsiteX3" fmla="*/ 4991409 w 11382647"/>
                <a:gd name="connsiteY3" fmla="*/ 0 h 505360"/>
                <a:gd name="connsiteX4" fmla="*/ 5085983 w 11382647"/>
                <a:gd name="connsiteY4" fmla="*/ 0 h 505360"/>
                <a:gd name="connsiteX5" fmla="*/ 5470971 w 11382647"/>
                <a:gd name="connsiteY5" fmla="*/ 0 h 505360"/>
                <a:gd name="connsiteX6" fmla="*/ 5735085 w 11382647"/>
                <a:gd name="connsiteY6" fmla="*/ 0 h 505360"/>
                <a:gd name="connsiteX7" fmla="*/ 5800761 w 11382647"/>
                <a:gd name="connsiteY7" fmla="*/ 0 h 505360"/>
                <a:gd name="connsiteX8" fmla="*/ 5829660 w 11382647"/>
                <a:gd name="connsiteY8" fmla="*/ 0 h 505360"/>
                <a:gd name="connsiteX9" fmla="*/ 5895336 w 11382647"/>
                <a:gd name="connsiteY9" fmla="*/ 0 h 505360"/>
                <a:gd name="connsiteX10" fmla="*/ 5911676 w 11382647"/>
                <a:gd name="connsiteY10" fmla="*/ 0 h 505360"/>
                <a:gd name="connsiteX11" fmla="*/ 6544438 w 11382647"/>
                <a:gd name="connsiteY11" fmla="*/ 0 h 505360"/>
                <a:gd name="connsiteX12" fmla="*/ 6639013 w 11382647"/>
                <a:gd name="connsiteY12" fmla="*/ 0 h 505360"/>
                <a:gd name="connsiteX13" fmla="*/ 6721029 w 11382647"/>
                <a:gd name="connsiteY13" fmla="*/ 0 h 505360"/>
                <a:gd name="connsiteX14" fmla="*/ 9653026 w 11382647"/>
                <a:gd name="connsiteY14" fmla="*/ 0 h 505360"/>
                <a:gd name="connsiteX15" fmla="*/ 9747601 w 11382647"/>
                <a:gd name="connsiteY15" fmla="*/ 0 h 505360"/>
                <a:gd name="connsiteX16" fmla="*/ 10396703 w 11382647"/>
                <a:gd name="connsiteY16" fmla="*/ 0 h 505360"/>
                <a:gd name="connsiteX17" fmla="*/ 10462379 w 11382647"/>
                <a:gd name="connsiteY17" fmla="*/ 0 h 505360"/>
                <a:gd name="connsiteX18" fmla="*/ 10491278 w 11382647"/>
                <a:gd name="connsiteY18" fmla="*/ 0 h 505360"/>
                <a:gd name="connsiteX19" fmla="*/ 10556954 w 11382647"/>
                <a:gd name="connsiteY19" fmla="*/ 0 h 505360"/>
                <a:gd name="connsiteX20" fmla="*/ 10573294 w 11382647"/>
                <a:gd name="connsiteY20" fmla="*/ 0 h 505360"/>
                <a:gd name="connsiteX21" fmla="*/ 11206056 w 11382647"/>
                <a:gd name="connsiteY21" fmla="*/ 0 h 505360"/>
                <a:gd name="connsiteX22" fmla="*/ 11300631 w 11382647"/>
                <a:gd name="connsiteY22" fmla="*/ 0 h 505360"/>
                <a:gd name="connsiteX23" fmla="*/ 11382647 w 11382647"/>
                <a:gd name="connsiteY23" fmla="*/ 0 h 505360"/>
                <a:gd name="connsiteX24" fmla="*/ 11382647 w 11382647"/>
                <a:gd name="connsiteY24" fmla="*/ 505360 h 505360"/>
                <a:gd name="connsiteX25" fmla="*/ 11300631 w 11382647"/>
                <a:gd name="connsiteY25" fmla="*/ 505360 h 505360"/>
                <a:gd name="connsiteX26" fmla="*/ 11206056 w 11382647"/>
                <a:gd name="connsiteY26" fmla="*/ 505360 h 505360"/>
                <a:gd name="connsiteX27" fmla="*/ 10573294 w 11382647"/>
                <a:gd name="connsiteY27" fmla="*/ 505360 h 505360"/>
                <a:gd name="connsiteX28" fmla="*/ 10556954 w 11382647"/>
                <a:gd name="connsiteY28" fmla="*/ 505360 h 505360"/>
                <a:gd name="connsiteX29" fmla="*/ 10491278 w 11382647"/>
                <a:gd name="connsiteY29" fmla="*/ 505360 h 505360"/>
                <a:gd name="connsiteX30" fmla="*/ 10462379 w 11382647"/>
                <a:gd name="connsiteY30" fmla="*/ 505360 h 505360"/>
                <a:gd name="connsiteX31" fmla="*/ 10396703 w 11382647"/>
                <a:gd name="connsiteY31" fmla="*/ 505360 h 505360"/>
                <a:gd name="connsiteX32" fmla="*/ 9747601 w 11382647"/>
                <a:gd name="connsiteY32" fmla="*/ 505360 h 505360"/>
                <a:gd name="connsiteX33" fmla="*/ 9653026 w 11382647"/>
                <a:gd name="connsiteY33" fmla="*/ 505360 h 505360"/>
                <a:gd name="connsiteX34" fmla="*/ 6721029 w 11382647"/>
                <a:gd name="connsiteY34" fmla="*/ 505360 h 505360"/>
                <a:gd name="connsiteX35" fmla="*/ 6639013 w 11382647"/>
                <a:gd name="connsiteY35" fmla="*/ 505360 h 505360"/>
                <a:gd name="connsiteX36" fmla="*/ 6544438 w 11382647"/>
                <a:gd name="connsiteY36" fmla="*/ 505360 h 505360"/>
                <a:gd name="connsiteX37" fmla="*/ 5911676 w 11382647"/>
                <a:gd name="connsiteY37" fmla="*/ 505360 h 505360"/>
                <a:gd name="connsiteX38" fmla="*/ 5895336 w 11382647"/>
                <a:gd name="connsiteY38" fmla="*/ 505360 h 505360"/>
                <a:gd name="connsiteX39" fmla="*/ 5829660 w 11382647"/>
                <a:gd name="connsiteY39" fmla="*/ 505360 h 505360"/>
                <a:gd name="connsiteX40" fmla="*/ 5800761 w 11382647"/>
                <a:gd name="connsiteY40" fmla="*/ 505360 h 505360"/>
                <a:gd name="connsiteX41" fmla="*/ 5735085 w 11382647"/>
                <a:gd name="connsiteY41" fmla="*/ 505360 h 505360"/>
                <a:gd name="connsiteX42" fmla="*/ 5470971 w 11382647"/>
                <a:gd name="connsiteY42" fmla="*/ 505360 h 505360"/>
                <a:gd name="connsiteX43" fmla="*/ 5085983 w 11382647"/>
                <a:gd name="connsiteY43" fmla="*/ 505360 h 505360"/>
                <a:gd name="connsiteX44" fmla="*/ 4991409 w 11382647"/>
                <a:gd name="connsiteY44" fmla="*/ 505360 h 505360"/>
                <a:gd name="connsiteX45" fmla="*/ 4661618 w 11382647"/>
                <a:gd name="connsiteY45" fmla="*/ 505360 h 505360"/>
                <a:gd name="connsiteX46" fmla="*/ 809353 w 11382647"/>
                <a:gd name="connsiteY46" fmla="*/ 505360 h 505360"/>
                <a:gd name="connsiteX47" fmla="*/ 0 w 11382647"/>
                <a:gd name="connsiteY47" fmla="*/ 505360 h 50536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</a:cxnLst>
              <a:rect l="l" t="t" r="r" b="b"/>
              <a:pathLst>
                <a:path w="11382647" h="505360">
                  <a:moveTo>
                    <a:pt x="0" y="0"/>
                  </a:moveTo>
                  <a:lnTo>
                    <a:pt x="809353" y="0"/>
                  </a:lnTo>
                  <a:lnTo>
                    <a:pt x="4661618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470971" y="0"/>
                  </a:lnTo>
                  <a:lnTo>
                    <a:pt x="5735085" y="0"/>
                  </a:lnTo>
                  <a:lnTo>
                    <a:pt x="5800761" y="0"/>
                  </a:lnTo>
                  <a:lnTo>
                    <a:pt x="5829660" y="0"/>
                  </a:lnTo>
                  <a:lnTo>
                    <a:pt x="5895336" y="0"/>
                  </a:lnTo>
                  <a:lnTo>
                    <a:pt x="5911676" y="0"/>
                  </a:lnTo>
                  <a:lnTo>
                    <a:pt x="6544438" y="0"/>
                  </a:lnTo>
                  <a:lnTo>
                    <a:pt x="6639013" y="0"/>
                  </a:lnTo>
                  <a:lnTo>
                    <a:pt x="6721029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10396703" y="0"/>
                  </a:lnTo>
                  <a:lnTo>
                    <a:pt x="10462379" y="0"/>
                  </a:lnTo>
                  <a:lnTo>
                    <a:pt x="10491278" y="0"/>
                  </a:lnTo>
                  <a:lnTo>
                    <a:pt x="10556954" y="0"/>
                  </a:lnTo>
                  <a:lnTo>
                    <a:pt x="10573294" y="0"/>
                  </a:lnTo>
                  <a:lnTo>
                    <a:pt x="11206056" y="0"/>
                  </a:lnTo>
                  <a:lnTo>
                    <a:pt x="11300631" y="0"/>
                  </a:lnTo>
                  <a:lnTo>
                    <a:pt x="11382647" y="0"/>
                  </a:lnTo>
                  <a:lnTo>
                    <a:pt x="11382647" y="505360"/>
                  </a:lnTo>
                  <a:lnTo>
                    <a:pt x="11300631" y="505360"/>
                  </a:lnTo>
                  <a:lnTo>
                    <a:pt x="11206056" y="505360"/>
                  </a:lnTo>
                  <a:lnTo>
                    <a:pt x="10573294" y="505360"/>
                  </a:lnTo>
                  <a:lnTo>
                    <a:pt x="10556954" y="505360"/>
                  </a:lnTo>
                  <a:lnTo>
                    <a:pt x="10491278" y="505360"/>
                  </a:lnTo>
                  <a:lnTo>
                    <a:pt x="10462379" y="505360"/>
                  </a:lnTo>
                  <a:lnTo>
                    <a:pt x="10396703" y="505360"/>
                  </a:lnTo>
                  <a:lnTo>
                    <a:pt x="9747601" y="505360"/>
                  </a:lnTo>
                  <a:lnTo>
                    <a:pt x="9653026" y="505360"/>
                  </a:lnTo>
                  <a:lnTo>
                    <a:pt x="6721029" y="505360"/>
                  </a:lnTo>
                  <a:lnTo>
                    <a:pt x="6639013" y="505360"/>
                  </a:lnTo>
                  <a:lnTo>
                    <a:pt x="6544438" y="505360"/>
                  </a:lnTo>
                  <a:lnTo>
                    <a:pt x="5911676" y="505360"/>
                  </a:lnTo>
                  <a:lnTo>
                    <a:pt x="5895336" y="505360"/>
                  </a:lnTo>
                  <a:lnTo>
                    <a:pt x="5829660" y="505360"/>
                  </a:lnTo>
                  <a:lnTo>
                    <a:pt x="5800761" y="505360"/>
                  </a:lnTo>
                  <a:lnTo>
                    <a:pt x="5735085" y="505360"/>
                  </a:lnTo>
                  <a:lnTo>
                    <a:pt x="5470971" y="505360"/>
                  </a:lnTo>
                  <a:lnTo>
                    <a:pt x="5085983" y="505360"/>
                  </a:lnTo>
                  <a:lnTo>
                    <a:pt x="4991409" y="505360"/>
                  </a:lnTo>
                  <a:lnTo>
                    <a:pt x="4661618" y="505360"/>
                  </a:lnTo>
                  <a:lnTo>
                    <a:pt x="809353" y="505360"/>
                  </a:lnTo>
                  <a:lnTo>
                    <a:pt x="0" y="505360"/>
                  </a:lnTo>
                  <a:close/>
                </a:path>
              </a:pathLst>
            </a:custGeom>
            <a:solidFill>
              <a:srgbClr val="FFFFCC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sp>
          <p:nvSpPr>
            <p:cNvPr id="9" name="手繪多邊形: 圖案 8">
              <a:extLst>
                <a:ext uri="{FF2B5EF4-FFF2-40B4-BE49-F238E27FC236}">
                  <a16:creationId xmlns:a16="http://schemas.microsoft.com/office/drawing/2014/main" id="{B1AB590F-DCDD-43D8-BB2F-B1B047F46666}"/>
                </a:ext>
              </a:extLst>
            </p:cNvPr>
            <p:cNvSpPr/>
            <p:nvPr/>
          </p:nvSpPr>
          <p:spPr>
            <a:xfrm>
              <a:off x="392004" y="2491638"/>
              <a:ext cx="11382647" cy="867170"/>
            </a:xfrm>
            <a:custGeom>
              <a:avLst/>
              <a:gdLst>
                <a:gd name="connsiteX0" fmla="*/ 589184 w 11382647"/>
                <a:gd name="connsiteY0" fmla="*/ 0 h 867170"/>
                <a:gd name="connsiteX1" fmla="*/ 1398537 w 11382647"/>
                <a:gd name="connsiteY1" fmla="*/ 0 h 867170"/>
                <a:gd name="connsiteX2" fmla="*/ 4991409 w 11382647"/>
                <a:gd name="connsiteY2" fmla="*/ 0 h 867170"/>
                <a:gd name="connsiteX3" fmla="*/ 5085983 w 11382647"/>
                <a:gd name="connsiteY3" fmla="*/ 0 h 867170"/>
                <a:gd name="connsiteX4" fmla="*/ 5250802 w 11382647"/>
                <a:gd name="connsiteY4" fmla="*/ 0 h 867170"/>
                <a:gd name="connsiteX5" fmla="*/ 5322492 w 11382647"/>
                <a:gd name="connsiteY5" fmla="*/ 0 h 867170"/>
                <a:gd name="connsiteX6" fmla="*/ 5800761 w 11382647"/>
                <a:gd name="connsiteY6" fmla="*/ 0 h 867170"/>
                <a:gd name="connsiteX7" fmla="*/ 5895336 w 11382647"/>
                <a:gd name="connsiteY7" fmla="*/ 0 h 867170"/>
                <a:gd name="connsiteX8" fmla="*/ 6060155 w 11382647"/>
                <a:gd name="connsiteY8" fmla="*/ 0 h 867170"/>
                <a:gd name="connsiteX9" fmla="*/ 6131845 w 11382647"/>
                <a:gd name="connsiteY9" fmla="*/ 0 h 867170"/>
                <a:gd name="connsiteX10" fmla="*/ 9653026 w 11382647"/>
                <a:gd name="connsiteY10" fmla="*/ 0 h 867170"/>
                <a:gd name="connsiteX11" fmla="*/ 9747601 w 11382647"/>
                <a:gd name="connsiteY11" fmla="*/ 0 h 867170"/>
                <a:gd name="connsiteX12" fmla="*/ 9984110 w 11382647"/>
                <a:gd name="connsiteY12" fmla="*/ 0 h 867170"/>
                <a:gd name="connsiteX13" fmla="*/ 10462379 w 11382647"/>
                <a:gd name="connsiteY13" fmla="*/ 0 h 867170"/>
                <a:gd name="connsiteX14" fmla="*/ 10556954 w 11382647"/>
                <a:gd name="connsiteY14" fmla="*/ 0 h 867170"/>
                <a:gd name="connsiteX15" fmla="*/ 10793463 w 11382647"/>
                <a:gd name="connsiteY15" fmla="*/ 0 h 867170"/>
                <a:gd name="connsiteX16" fmla="*/ 11382647 w 11382647"/>
                <a:gd name="connsiteY16" fmla="*/ 589184 h 867170"/>
                <a:gd name="connsiteX17" fmla="*/ 11382647 w 11382647"/>
                <a:gd name="connsiteY17" fmla="*/ 619318 h 867170"/>
                <a:gd name="connsiteX18" fmla="*/ 11382647 w 11382647"/>
                <a:gd name="connsiteY18" fmla="*/ 631072 h 867170"/>
                <a:gd name="connsiteX19" fmla="*/ 11382647 w 11382647"/>
                <a:gd name="connsiteY19" fmla="*/ 867170 h 867170"/>
                <a:gd name="connsiteX20" fmla="*/ 11300631 w 11382647"/>
                <a:gd name="connsiteY20" fmla="*/ 867170 h 867170"/>
                <a:gd name="connsiteX21" fmla="*/ 11206056 w 11382647"/>
                <a:gd name="connsiteY21" fmla="*/ 867170 h 867170"/>
                <a:gd name="connsiteX22" fmla="*/ 10573294 w 11382647"/>
                <a:gd name="connsiteY22" fmla="*/ 867170 h 867170"/>
                <a:gd name="connsiteX23" fmla="*/ 10556954 w 11382647"/>
                <a:gd name="connsiteY23" fmla="*/ 867170 h 867170"/>
                <a:gd name="connsiteX24" fmla="*/ 10491278 w 11382647"/>
                <a:gd name="connsiteY24" fmla="*/ 867170 h 867170"/>
                <a:gd name="connsiteX25" fmla="*/ 10462379 w 11382647"/>
                <a:gd name="connsiteY25" fmla="*/ 867170 h 867170"/>
                <a:gd name="connsiteX26" fmla="*/ 10396703 w 11382647"/>
                <a:gd name="connsiteY26" fmla="*/ 867170 h 867170"/>
                <a:gd name="connsiteX27" fmla="*/ 9747601 w 11382647"/>
                <a:gd name="connsiteY27" fmla="*/ 867170 h 867170"/>
                <a:gd name="connsiteX28" fmla="*/ 9653026 w 11382647"/>
                <a:gd name="connsiteY28" fmla="*/ 867170 h 867170"/>
                <a:gd name="connsiteX29" fmla="*/ 6721029 w 11382647"/>
                <a:gd name="connsiteY29" fmla="*/ 867170 h 867170"/>
                <a:gd name="connsiteX30" fmla="*/ 6639013 w 11382647"/>
                <a:gd name="connsiteY30" fmla="*/ 867170 h 867170"/>
                <a:gd name="connsiteX31" fmla="*/ 6544438 w 11382647"/>
                <a:gd name="connsiteY31" fmla="*/ 867170 h 867170"/>
                <a:gd name="connsiteX32" fmla="*/ 5911676 w 11382647"/>
                <a:gd name="connsiteY32" fmla="*/ 867170 h 867170"/>
                <a:gd name="connsiteX33" fmla="*/ 5895336 w 11382647"/>
                <a:gd name="connsiteY33" fmla="*/ 867170 h 867170"/>
                <a:gd name="connsiteX34" fmla="*/ 5829660 w 11382647"/>
                <a:gd name="connsiteY34" fmla="*/ 867170 h 867170"/>
                <a:gd name="connsiteX35" fmla="*/ 5800761 w 11382647"/>
                <a:gd name="connsiteY35" fmla="*/ 867170 h 867170"/>
                <a:gd name="connsiteX36" fmla="*/ 5735085 w 11382647"/>
                <a:gd name="connsiteY36" fmla="*/ 867170 h 867170"/>
                <a:gd name="connsiteX37" fmla="*/ 5470971 w 11382647"/>
                <a:gd name="connsiteY37" fmla="*/ 867170 h 867170"/>
                <a:gd name="connsiteX38" fmla="*/ 5085983 w 11382647"/>
                <a:gd name="connsiteY38" fmla="*/ 867170 h 867170"/>
                <a:gd name="connsiteX39" fmla="*/ 4991409 w 11382647"/>
                <a:gd name="connsiteY39" fmla="*/ 867170 h 867170"/>
                <a:gd name="connsiteX40" fmla="*/ 4661618 w 11382647"/>
                <a:gd name="connsiteY40" fmla="*/ 867170 h 867170"/>
                <a:gd name="connsiteX41" fmla="*/ 809353 w 11382647"/>
                <a:gd name="connsiteY41" fmla="*/ 867170 h 867170"/>
                <a:gd name="connsiteX42" fmla="*/ 0 w 11382647"/>
                <a:gd name="connsiteY42" fmla="*/ 867170 h 867170"/>
                <a:gd name="connsiteX43" fmla="*/ 0 w 11382647"/>
                <a:gd name="connsiteY43" fmla="*/ 631072 h 867170"/>
                <a:gd name="connsiteX44" fmla="*/ 0 w 11382647"/>
                <a:gd name="connsiteY44" fmla="*/ 619318 h 867170"/>
                <a:gd name="connsiteX45" fmla="*/ 0 w 11382647"/>
                <a:gd name="connsiteY45" fmla="*/ 589184 h 867170"/>
                <a:gd name="connsiteX46" fmla="*/ 589184 w 11382647"/>
                <a:gd name="connsiteY46" fmla="*/ 0 h 86717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</a:cxnLst>
              <a:rect l="l" t="t" r="r" b="b"/>
              <a:pathLst>
                <a:path w="11382647" h="867170">
                  <a:moveTo>
                    <a:pt x="589184" y="0"/>
                  </a:moveTo>
                  <a:lnTo>
                    <a:pt x="1398537" y="0"/>
                  </a:lnTo>
                  <a:lnTo>
                    <a:pt x="4991409" y="0"/>
                  </a:lnTo>
                  <a:lnTo>
                    <a:pt x="5085983" y="0"/>
                  </a:lnTo>
                  <a:lnTo>
                    <a:pt x="5250802" y="0"/>
                  </a:lnTo>
                  <a:lnTo>
                    <a:pt x="5322492" y="0"/>
                  </a:lnTo>
                  <a:lnTo>
                    <a:pt x="5800761" y="0"/>
                  </a:lnTo>
                  <a:lnTo>
                    <a:pt x="5895336" y="0"/>
                  </a:lnTo>
                  <a:lnTo>
                    <a:pt x="6060155" y="0"/>
                  </a:lnTo>
                  <a:lnTo>
                    <a:pt x="6131845" y="0"/>
                  </a:lnTo>
                  <a:lnTo>
                    <a:pt x="9653026" y="0"/>
                  </a:lnTo>
                  <a:lnTo>
                    <a:pt x="9747601" y="0"/>
                  </a:lnTo>
                  <a:lnTo>
                    <a:pt x="9984110" y="0"/>
                  </a:lnTo>
                  <a:lnTo>
                    <a:pt x="10462379" y="0"/>
                  </a:lnTo>
                  <a:lnTo>
                    <a:pt x="10556954" y="0"/>
                  </a:lnTo>
                  <a:lnTo>
                    <a:pt x="10793463" y="0"/>
                  </a:lnTo>
                  <a:cubicBezTo>
                    <a:pt x="11118860" y="0"/>
                    <a:pt x="11382647" y="263787"/>
                    <a:pt x="11382647" y="589184"/>
                  </a:cubicBezTo>
                  <a:lnTo>
                    <a:pt x="11382647" y="619318"/>
                  </a:lnTo>
                  <a:lnTo>
                    <a:pt x="11382647" y="631072"/>
                  </a:lnTo>
                  <a:lnTo>
                    <a:pt x="11382647" y="867170"/>
                  </a:lnTo>
                  <a:lnTo>
                    <a:pt x="11300631" y="867170"/>
                  </a:lnTo>
                  <a:lnTo>
                    <a:pt x="11206056" y="867170"/>
                  </a:lnTo>
                  <a:lnTo>
                    <a:pt x="10573294" y="867170"/>
                  </a:lnTo>
                  <a:lnTo>
                    <a:pt x="10556954" y="867170"/>
                  </a:lnTo>
                  <a:lnTo>
                    <a:pt x="10491278" y="867170"/>
                  </a:lnTo>
                  <a:lnTo>
                    <a:pt x="10462379" y="867170"/>
                  </a:lnTo>
                  <a:lnTo>
                    <a:pt x="10396703" y="867170"/>
                  </a:lnTo>
                  <a:lnTo>
                    <a:pt x="9747601" y="867170"/>
                  </a:lnTo>
                  <a:lnTo>
                    <a:pt x="9653026" y="867170"/>
                  </a:lnTo>
                  <a:lnTo>
                    <a:pt x="6721029" y="867170"/>
                  </a:lnTo>
                  <a:lnTo>
                    <a:pt x="6639013" y="867170"/>
                  </a:lnTo>
                  <a:lnTo>
                    <a:pt x="6544438" y="867170"/>
                  </a:lnTo>
                  <a:lnTo>
                    <a:pt x="5911676" y="867170"/>
                  </a:lnTo>
                  <a:lnTo>
                    <a:pt x="5895336" y="867170"/>
                  </a:lnTo>
                  <a:lnTo>
                    <a:pt x="5829660" y="867170"/>
                  </a:lnTo>
                  <a:lnTo>
                    <a:pt x="5800761" y="867170"/>
                  </a:lnTo>
                  <a:lnTo>
                    <a:pt x="5735085" y="867170"/>
                  </a:lnTo>
                  <a:lnTo>
                    <a:pt x="5470971" y="867170"/>
                  </a:lnTo>
                  <a:lnTo>
                    <a:pt x="5085983" y="867170"/>
                  </a:lnTo>
                  <a:lnTo>
                    <a:pt x="4991409" y="867170"/>
                  </a:lnTo>
                  <a:lnTo>
                    <a:pt x="4661618" y="867170"/>
                  </a:lnTo>
                  <a:lnTo>
                    <a:pt x="809353" y="867170"/>
                  </a:lnTo>
                  <a:lnTo>
                    <a:pt x="0" y="867170"/>
                  </a:lnTo>
                  <a:lnTo>
                    <a:pt x="0" y="631072"/>
                  </a:lnTo>
                  <a:lnTo>
                    <a:pt x="0" y="619318"/>
                  </a:lnTo>
                  <a:lnTo>
                    <a:pt x="0" y="589184"/>
                  </a:lnTo>
                  <a:cubicBezTo>
                    <a:pt x="0" y="263787"/>
                    <a:pt x="263787" y="0"/>
                    <a:pt x="589184" y="0"/>
                  </a:cubicBezTo>
                  <a:close/>
                </a:path>
              </a:pathLst>
            </a:custGeom>
            <a:solidFill>
              <a:srgbClr val="CCEC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zh-TW" altLang="en-US"/>
            </a:p>
          </p:txBody>
        </p:sp>
        <p:cxnSp>
          <p:nvCxnSpPr>
            <p:cNvPr id="10" name="直線接點 9">
              <a:extLst>
                <a:ext uri="{FF2B5EF4-FFF2-40B4-BE49-F238E27FC236}">
                  <a16:creationId xmlns:a16="http://schemas.microsoft.com/office/drawing/2014/main" id="{50847778-8966-44F1-94BC-2D2629C66353}"/>
                </a:ext>
              </a:extLst>
            </p:cNvPr>
            <p:cNvCxnSpPr>
              <a:cxnSpLocks/>
              <a:endCxn id="9" idx="19"/>
            </p:cNvCxnSpPr>
            <p:nvPr/>
          </p:nvCxnSpPr>
          <p:spPr>
            <a:xfrm>
              <a:off x="392004" y="335880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線接點 10">
              <a:extLst>
                <a:ext uri="{FF2B5EF4-FFF2-40B4-BE49-F238E27FC236}">
                  <a16:creationId xmlns:a16="http://schemas.microsoft.com/office/drawing/2014/main" id="{E2F66455-8213-4CCD-9DCA-ACEA671D6BBD}"/>
                </a:ext>
              </a:extLst>
            </p:cNvPr>
            <p:cNvCxnSpPr>
              <a:cxnSpLocks/>
            </p:cNvCxnSpPr>
            <p:nvPr/>
          </p:nvCxnSpPr>
          <p:spPr>
            <a:xfrm>
              <a:off x="2023553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線接點 11">
              <a:extLst>
                <a:ext uri="{FF2B5EF4-FFF2-40B4-BE49-F238E27FC236}">
                  <a16:creationId xmlns:a16="http://schemas.microsoft.com/office/drawing/2014/main" id="{71D836E6-462C-4E96-A696-F1CDC3507461}"/>
                </a:ext>
              </a:extLst>
            </p:cNvPr>
            <p:cNvCxnSpPr>
              <a:cxnSpLocks/>
              <a:endCxn id="5" idx="23"/>
            </p:cNvCxnSpPr>
            <p:nvPr/>
          </p:nvCxnSpPr>
          <p:spPr>
            <a:xfrm>
              <a:off x="392004" y="4705427"/>
              <a:ext cx="11382647" cy="21835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線接點 13">
              <a:extLst>
                <a:ext uri="{FF2B5EF4-FFF2-40B4-BE49-F238E27FC236}">
                  <a16:creationId xmlns:a16="http://schemas.microsoft.com/office/drawing/2014/main" id="{7E9EBAF6-87E2-46AC-BBDE-01CBF6E66C31}"/>
                </a:ext>
              </a:extLst>
            </p:cNvPr>
            <p:cNvCxnSpPr>
              <a:cxnSpLocks/>
              <a:endCxn id="8" idx="24"/>
            </p:cNvCxnSpPr>
            <p:nvPr/>
          </p:nvCxnSpPr>
          <p:spPr>
            <a:xfrm>
              <a:off x="392004" y="3876088"/>
              <a:ext cx="11382647" cy="0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字方塊 15">
              <a:extLst>
                <a:ext uri="{FF2B5EF4-FFF2-40B4-BE49-F238E27FC236}">
                  <a16:creationId xmlns:a16="http://schemas.microsoft.com/office/drawing/2014/main" id="{F713A583-EEFB-4619-A2EF-0910408138DF}"/>
                </a:ext>
              </a:extLst>
            </p:cNvPr>
            <p:cNvSpPr txBox="1"/>
            <p:nvPr/>
          </p:nvSpPr>
          <p:spPr>
            <a:xfrm>
              <a:off x="3151007" y="3872956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回到該行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最前方</a:t>
              </a:r>
            </a:p>
          </p:txBody>
        </p:sp>
        <p:sp>
          <p:nvSpPr>
            <p:cNvPr id="17" name="文字方塊 16">
              <a:extLst>
                <a:ext uri="{FF2B5EF4-FFF2-40B4-BE49-F238E27FC236}">
                  <a16:creationId xmlns:a16="http://schemas.microsoft.com/office/drawing/2014/main" id="{3185CBB0-5435-49D0-8465-B0508D6B1519}"/>
                </a:ext>
              </a:extLst>
            </p:cNvPr>
            <p:cNvSpPr txBox="1"/>
            <p:nvPr/>
          </p:nvSpPr>
          <p:spPr>
            <a:xfrm>
              <a:off x="3596642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8" name="文字方塊 17">
              <a:extLst>
                <a:ext uri="{FF2B5EF4-FFF2-40B4-BE49-F238E27FC236}">
                  <a16:creationId xmlns:a16="http://schemas.microsoft.com/office/drawing/2014/main" id="{CAB71CE1-B572-4229-87BC-86E5F2AAEF4D}"/>
                </a:ext>
              </a:extLst>
            </p:cNvPr>
            <p:cNvSpPr txBox="1"/>
            <p:nvPr/>
          </p:nvSpPr>
          <p:spPr>
            <a:xfrm>
              <a:off x="2162755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(LF)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19" name="文字方塊 18">
              <a:extLst>
                <a:ext uri="{FF2B5EF4-FFF2-40B4-BE49-F238E27FC236}">
                  <a16:creationId xmlns:a16="http://schemas.microsoft.com/office/drawing/2014/main" id="{C8275644-28BC-4F96-9867-9AF961C12A98}"/>
                </a:ext>
              </a:extLst>
            </p:cNvPr>
            <p:cNvSpPr txBox="1"/>
            <p:nvPr/>
          </p:nvSpPr>
          <p:spPr>
            <a:xfrm>
              <a:off x="2332673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0" name="文字方塊 19">
              <a:extLst>
                <a:ext uri="{FF2B5EF4-FFF2-40B4-BE49-F238E27FC236}">
                  <a16:creationId xmlns:a16="http://schemas.microsoft.com/office/drawing/2014/main" id="{C1D824B6-8144-4E4A-B419-A87A825A1D96}"/>
                </a:ext>
              </a:extLst>
            </p:cNvPr>
            <p:cNvSpPr txBox="1"/>
            <p:nvPr/>
          </p:nvSpPr>
          <p:spPr>
            <a:xfrm>
              <a:off x="2194815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換行</a:t>
              </a:r>
            </a:p>
          </p:txBody>
        </p:sp>
        <p:sp>
          <p:nvSpPr>
            <p:cNvPr id="21" name="文字方塊 20">
              <a:extLst>
                <a:ext uri="{FF2B5EF4-FFF2-40B4-BE49-F238E27FC236}">
                  <a16:creationId xmlns:a16="http://schemas.microsoft.com/office/drawing/2014/main" id="{CC4F91D2-2B47-4AD3-B231-6B21ADA50B76}"/>
                </a:ext>
              </a:extLst>
            </p:cNvPr>
            <p:cNvSpPr txBox="1"/>
            <p:nvPr/>
          </p:nvSpPr>
          <p:spPr>
            <a:xfrm>
              <a:off x="2332673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\n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3" name="文字方塊 22">
              <a:extLst>
                <a:ext uri="{FF2B5EF4-FFF2-40B4-BE49-F238E27FC236}">
                  <a16:creationId xmlns:a16="http://schemas.microsoft.com/office/drawing/2014/main" id="{2EB6FB50-46F4-4635-AF21-AA4AD6CD76D5}"/>
                </a:ext>
              </a:extLst>
            </p:cNvPr>
            <p:cNvSpPr txBox="1"/>
            <p:nvPr/>
          </p:nvSpPr>
          <p:spPr>
            <a:xfrm>
              <a:off x="583289" y="2538675"/>
              <a:ext cx="1415772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跳脫字元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名稱</a:t>
              </a:r>
            </a:p>
          </p:txBody>
        </p:sp>
        <p:sp>
          <p:nvSpPr>
            <p:cNvPr id="24" name="文字方塊 23">
              <a:extLst>
                <a:ext uri="{FF2B5EF4-FFF2-40B4-BE49-F238E27FC236}">
                  <a16:creationId xmlns:a16="http://schemas.microsoft.com/office/drawing/2014/main" id="{BC7A0A4E-FBCA-4229-A787-F0C7D34B0189}"/>
                </a:ext>
              </a:extLst>
            </p:cNvPr>
            <p:cNvSpPr txBox="1"/>
            <p:nvPr/>
          </p:nvSpPr>
          <p:spPr>
            <a:xfrm>
              <a:off x="891064" y="4977441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範例</a:t>
              </a:r>
            </a:p>
          </p:txBody>
        </p:sp>
        <p:sp>
          <p:nvSpPr>
            <p:cNvPr id="26" name="文字方塊 25">
              <a:extLst>
                <a:ext uri="{FF2B5EF4-FFF2-40B4-BE49-F238E27FC236}">
                  <a16:creationId xmlns:a16="http://schemas.microsoft.com/office/drawing/2014/main" id="{C447DC96-2AB0-41E8-8A64-15747D8FA998}"/>
                </a:ext>
              </a:extLst>
            </p:cNvPr>
            <p:cNvSpPr txBox="1"/>
            <p:nvPr/>
          </p:nvSpPr>
          <p:spPr>
            <a:xfrm>
              <a:off x="891064" y="4057622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功能</a:t>
              </a:r>
              <a:endParaRPr lang="en-US" altLang="zh-TW" sz="2400">
                <a:solidFill>
                  <a:schemeClr val="bg1"/>
                </a:solidFill>
              </a:endParaRPr>
            </a:p>
          </p:txBody>
        </p:sp>
        <p:sp>
          <p:nvSpPr>
            <p:cNvPr id="27" name="文字方塊 26">
              <a:extLst>
                <a:ext uri="{FF2B5EF4-FFF2-40B4-BE49-F238E27FC236}">
                  <a16:creationId xmlns:a16="http://schemas.microsoft.com/office/drawing/2014/main" id="{3A9D8E78-73AB-42A8-9B23-38135D3CA70A}"/>
                </a:ext>
              </a:extLst>
            </p:cNvPr>
            <p:cNvSpPr txBox="1"/>
            <p:nvPr/>
          </p:nvSpPr>
          <p:spPr>
            <a:xfrm>
              <a:off x="891064" y="3393704"/>
              <a:ext cx="80021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格式</a:t>
              </a:r>
            </a:p>
          </p:txBody>
        </p:sp>
        <p:sp>
          <p:nvSpPr>
            <p:cNvPr id="28" name="文字方塊 27">
              <a:extLst>
                <a:ext uri="{FF2B5EF4-FFF2-40B4-BE49-F238E27FC236}">
                  <a16:creationId xmlns:a16="http://schemas.microsoft.com/office/drawing/2014/main" id="{ED093C4C-A43D-4E36-A05E-D67F10DE0883}"/>
                </a:ext>
              </a:extLst>
            </p:cNvPr>
            <p:cNvSpPr txBox="1"/>
            <p:nvPr/>
          </p:nvSpPr>
          <p:spPr>
            <a:xfrm>
              <a:off x="3426724" y="2538675"/>
              <a:ext cx="86433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回車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(CR)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29" name="文字方塊 28">
              <a:extLst>
                <a:ext uri="{FF2B5EF4-FFF2-40B4-BE49-F238E27FC236}">
                  <a16:creationId xmlns:a16="http://schemas.microsoft.com/office/drawing/2014/main" id="{7B03F019-B479-4A64-9074-90E07E7B76D6}"/>
                </a:ext>
              </a:extLst>
            </p:cNvPr>
            <p:cNvSpPr txBox="1"/>
            <p:nvPr/>
          </p:nvSpPr>
          <p:spPr>
            <a:xfrm>
              <a:off x="3596642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\r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1" name="文字方塊 30">
              <a:extLst>
                <a:ext uri="{FF2B5EF4-FFF2-40B4-BE49-F238E27FC236}">
                  <a16:creationId xmlns:a16="http://schemas.microsoft.com/office/drawing/2014/main" id="{64E1616F-396D-4EEB-9F04-9970B6AA1972}"/>
                </a:ext>
              </a:extLst>
            </p:cNvPr>
            <p:cNvSpPr txBox="1"/>
            <p:nvPr/>
          </p:nvSpPr>
          <p:spPr>
            <a:xfrm>
              <a:off x="4723163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2" name="文字方塊 31">
              <a:extLst>
                <a:ext uri="{FF2B5EF4-FFF2-40B4-BE49-F238E27FC236}">
                  <a16:creationId xmlns:a16="http://schemas.microsoft.com/office/drawing/2014/main" id="{68B845BF-4995-4DFD-A547-1ED14DADBAF1}"/>
                </a:ext>
              </a:extLst>
            </p:cNvPr>
            <p:cNvSpPr txBox="1"/>
            <p:nvPr/>
          </p:nvSpPr>
          <p:spPr>
            <a:xfrm>
              <a:off x="5014910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3" name="文字方塊 32">
              <a:extLst>
                <a:ext uri="{FF2B5EF4-FFF2-40B4-BE49-F238E27FC236}">
                  <a16:creationId xmlns:a16="http://schemas.microsoft.com/office/drawing/2014/main" id="{6E75A9BA-927B-4805-8A0F-B2FCA23F40D5}"/>
                </a:ext>
              </a:extLst>
            </p:cNvPr>
            <p:cNvSpPr txBox="1"/>
            <p:nvPr/>
          </p:nvSpPr>
          <p:spPr>
            <a:xfrm>
              <a:off x="4707133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單引號</a:t>
              </a:r>
            </a:p>
          </p:txBody>
        </p:sp>
        <p:sp>
          <p:nvSpPr>
            <p:cNvPr id="34" name="文字方塊 33">
              <a:extLst>
                <a:ext uri="{FF2B5EF4-FFF2-40B4-BE49-F238E27FC236}">
                  <a16:creationId xmlns:a16="http://schemas.microsoft.com/office/drawing/2014/main" id="{A44D7BBD-68B4-460D-8437-63230E97E465}"/>
                </a:ext>
              </a:extLst>
            </p:cNvPr>
            <p:cNvSpPr txBox="1"/>
            <p:nvPr/>
          </p:nvSpPr>
          <p:spPr>
            <a:xfrm>
              <a:off x="5014910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\'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5" name="文字方塊 34">
              <a:extLst>
                <a:ext uri="{FF2B5EF4-FFF2-40B4-BE49-F238E27FC236}">
                  <a16:creationId xmlns:a16="http://schemas.microsoft.com/office/drawing/2014/main" id="{B8E8E54F-9F53-45C6-9DD5-50DB96372B79}"/>
                </a:ext>
              </a:extLst>
            </p:cNvPr>
            <p:cNvSpPr txBox="1"/>
            <p:nvPr/>
          </p:nvSpPr>
          <p:spPr>
            <a:xfrm>
              <a:off x="6007784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6" name="文字方塊 35">
              <a:extLst>
                <a:ext uri="{FF2B5EF4-FFF2-40B4-BE49-F238E27FC236}">
                  <a16:creationId xmlns:a16="http://schemas.microsoft.com/office/drawing/2014/main" id="{12664554-08AD-4A94-85C9-5B1B570155A8}"/>
                </a:ext>
              </a:extLst>
            </p:cNvPr>
            <p:cNvSpPr txBox="1"/>
            <p:nvPr/>
          </p:nvSpPr>
          <p:spPr>
            <a:xfrm>
              <a:off x="629953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7" name="文字方塊 36">
              <a:extLst>
                <a:ext uri="{FF2B5EF4-FFF2-40B4-BE49-F238E27FC236}">
                  <a16:creationId xmlns:a16="http://schemas.microsoft.com/office/drawing/2014/main" id="{3DA4A406-CC1A-43B9-9B79-2AFDB368C1DA}"/>
                </a:ext>
              </a:extLst>
            </p:cNvPr>
            <p:cNvSpPr txBox="1"/>
            <p:nvPr/>
          </p:nvSpPr>
          <p:spPr>
            <a:xfrm>
              <a:off x="599175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雙引號</a:t>
              </a:r>
            </a:p>
          </p:txBody>
        </p:sp>
        <p:sp>
          <p:nvSpPr>
            <p:cNvPr id="38" name="文字方塊 37">
              <a:extLst>
                <a:ext uri="{FF2B5EF4-FFF2-40B4-BE49-F238E27FC236}">
                  <a16:creationId xmlns:a16="http://schemas.microsoft.com/office/drawing/2014/main" id="{B417668A-6512-4C77-8352-A5CDD1FB5394}"/>
                </a:ext>
              </a:extLst>
            </p:cNvPr>
            <p:cNvSpPr txBox="1"/>
            <p:nvPr/>
          </p:nvSpPr>
          <p:spPr>
            <a:xfrm>
              <a:off x="629953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\"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39" name="文字方塊 38">
              <a:extLst>
                <a:ext uri="{FF2B5EF4-FFF2-40B4-BE49-F238E27FC236}">
                  <a16:creationId xmlns:a16="http://schemas.microsoft.com/office/drawing/2014/main" id="{82252FF4-A7F3-4B32-B7A8-6E7E4F9E8076}"/>
                </a:ext>
              </a:extLst>
            </p:cNvPr>
            <p:cNvSpPr txBox="1"/>
            <p:nvPr/>
          </p:nvSpPr>
          <p:spPr>
            <a:xfrm>
              <a:off x="7125467" y="3872956"/>
              <a:ext cx="110799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0" name="文字方塊 39">
              <a:extLst>
                <a:ext uri="{FF2B5EF4-FFF2-40B4-BE49-F238E27FC236}">
                  <a16:creationId xmlns:a16="http://schemas.microsoft.com/office/drawing/2014/main" id="{DFCE4507-1C83-461B-BCE6-487B0C5F6D23}"/>
                </a:ext>
              </a:extLst>
            </p:cNvPr>
            <p:cNvSpPr txBox="1"/>
            <p:nvPr/>
          </p:nvSpPr>
          <p:spPr>
            <a:xfrm>
              <a:off x="7417214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41" name="文字方塊 40">
              <a:extLst>
                <a:ext uri="{FF2B5EF4-FFF2-40B4-BE49-F238E27FC236}">
                  <a16:creationId xmlns:a16="http://schemas.microsoft.com/office/drawing/2014/main" id="{80A8C273-6494-4F44-8094-86C76635CB73}"/>
                </a:ext>
              </a:extLst>
            </p:cNvPr>
            <p:cNvSpPr txBox="1"/>
            <p:nvPr/>
          </p:nvSpPr>
          <p:spPr>
            <a:xfrm>
              <a:off x="7125467" y="2723341"/>
              <a:ext cx="110799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反斜線</a:t>
              </a:r>
            </a:p>
          </p:txBody>
        </p:sp>
        <p:sp>
          <p:nvSpPr>
            <p:cNvPr id="42" name="文字方塊 41">
              <a:extLst>
                <a:ext uri="{FF2B5EF4-FFF2-40B4-BE49-F238E27FC236}">
                  <a16:creationId xmlns:a16="http://schemas.microsoft.com/office/drawing/2014/main" id="{CE799887-FC42-437B-B6AB-7BE56743E988}"/>
                </a:ext>
              </a:extLst>
            </p:cNvPr>
            <p:cNvSpPr txBox="1"/>
            <p:nvPr/>
          </p:nvSpPr>
          <p:spPr>
            <a:xfrm>
              <a:off x="7417214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\\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52" name="直線接點 51">
              <a:extLst>
                <a:ext uri="{FF2B5EF4-FFF2-40B4-BE49-F238E27FC236}">
                  <a16:creationId xmlns:a16="http://schemas.microsoft.com/office/drawing/2014/main" id="{FD2AA87D-DB2A-4EA7-A75C-D90B3234E707}"/>
                </a:ext>
              </a:extLst>
            </p:cNvPr>
            <p:cNvCxnSpPr>
              <a:cxnSpLocks/>
            </p:cNvCxnSpPr>
            <p:nvPr/>
          </p:nvCxnSpPr>
          <p:spPr>
            <a:xfrm>
              <a:off x="3119489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線接點 52">
              <a:extLst>
                <a:ext uri="{FF2B5EF4-FFF2-40B4-BE49-F238E27FC236}">
                  <a16:creationId xmlns:a16="http://schemas.microsoft.com/office/drawing/2014/main" id="{687BB8A9-35A7-40A8-A027-2EF5462C9C58}"/>
                </a:ext>
              </a:extLst>
            </p:cNvPr>
            <p:cNvCxnSpPr>
              <a:cxnSpLocks/>
            </p:cNvCxnSpPr>
            <p:nvPr/>
          </p:nvCxnSpPr>
          <p:spPr>
            <a:xfrm>
              <a:off x="462014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線接點 53">
              <a:extLst>
                <a:ext uri="{FF2B5EF4-FFF2-40B4-BE49-F238E27FC236}">
                  <a16:creationId xmlns:a16="http://schemas.microsoft.com/office/drawing/2014/main" id="{18D85DC5-0117-4E21-B90D-1D5599E67B91}"/>
                </a:ext>
              </a:extLst>
            </p:cNvPr>
            <p:cNvCxnSpPr>
              <a:cxnSpLocks/>
            </p:cNvCxnSpPr>
            <p:nvPr/>
          </p:nvCxnSpPr>
          <p:spPr>
            <a:xfrm>
              <a:off x="592571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直線接點 54">
              <a:extLst>
                <a:ext uri="{FF2B5EF4-FFF2-40B4-BE49-F238E27FC236}">
                  <a16:creationId xmlns:a16="http://schemas.microsoft.com/office/drawing/2014/main" id="{861E70C5-2718-4A90-B817-BA77839F01CA}"/>
                </a:ext>
              </a:extLst>
            </p:cNvPr>
            <p:cNvCxnSpPr>
              <a:cxnSpLocks/>
            </p:cNvCxnSpPr>
            <p:nvPr/>
          </p:nvCxnSpPr>
          <p:spPr>
            <a:xfrm>
              <a:off x="7119126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直線接點 55">
              <a:extLst>
                <a:ext uri="{FF2B5EF4-FFF2-40B4-BE49-F238E27FC236}">
                  <a16:creationId xmlns:a16="http://schemas.microsoft.com/office/drawing/2014/main" id="{7769B9CC-0314-46DA-B13C-BF92E89B2B4A}"/>
                </a:ext>
              </a:extLst>
            </p:cNvPr>
            <p:cNvCxnSpPr>
              <a:cxnSpLocks/>
            </p:cNvCxnSpPr>
            <p:nvPr/>
          </p:nvCxnSpPr>
          <p:spPr>
            <a:xfrm>
              <a:off x="8281518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文字方塊 56">
              <a:extLst>
                <a:ext uri="{FF2B5EF4-FFF2-40B4-BE49-F238E27FC236}">
                  <a16:creationId xmlns:a16="http://schemas.microsoft.com/office/drawing/2014/main" id="{4EB23972-1A73-48E5-BC96-348FC5428806}"/>
                </a:ext>
              </a:extLst>
            </p:cNvPr>
            <p:cNvSpPr txBox="1"/>
            <p:nvPr/>
          </p:nvSpPr>
          <p:spPr>
            <a:xfrm>
              <a:off x="8268835" y="4057622"/>
              <a:ext cx="130997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加入</a:t>
              </a:r>
              <a:r>
                <a:rPr lang="en-US" altLang="zh-TW" sz="2400">
                  <a:solidFill>
                    <a:schemeClr val="bg1"/>
                  </a:solidFill>
                </a:rPr>
                <a:t>tab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8" name="文字方塊 57">
              <a:extLst>
                <a:ext uri="{FF2B5EF4-FFF2-40B4-BE49-F238E27FC236}">
                  <a16:creationId xmlns:a16="http://schemas.microsoft.com/office/drawing/2014/main" id="{3C9CA29E-78CF-4ABF-9EEE-8CD92619AC1E}"/>
                </a:ext>
              </a:extLst>
            </p:cNvPr>
            <p:cNvSpPr txBox="1"/>
            <p:nvPr/>
          </p:nvSpPr>
          <p:spPr>
            <a:xfrm>
              <a:off x="8661571" y="339299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sp>
          <p:nvSpPr>
            <p:cNvPr id="59" name="文字方塊 58">
              <a:extLst>
                <a:ext uri="{FF2B5EF4-FFF2-40B4-BE49-F238E27FC236}">
                  <a16:creationId xmlns:a16="http://schemas.microsoft.com/office/drawing/2014/main" id="{1D00BCF4-C16B-42D8-8494-62B4BF60F0C5}"/>
                </a:ext>
              </a:extLst>
            </p:cNvPr>
            <p:cNvSpPr txBox="1"/>
            <p:nvPr/>
          </p:nvSpPr>
          <p:spPr>
            <a:xfrm>
              <a:off x="8353794" y="2723341"/>
              <a:ext cx="1140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製表符</a:t>
              </a:r>
            </a:p>
          </p:txBody>
        </p:sp>
        <p:sp>
          <p:nvSpPr>
            <p:cNvPr id="60" name="文字方塊 59">
              <a:extLst>
                <a:ext uri="{FF2B5EF4-FFF2-40B4-BE49-F238E27FC236}">
                  <a16:creationId xmlns:a16="http://schemas.microsoft.com/office/drawing/2014/main" id="{440C5A8C-68A9-4D0E-9E93-73CBBC922375}"/>
                </a:ext>
              </a:extLst>
            </p:cNvPr>
            <p:cNvSpPr txBox="1"/>
            <p:nvPr/>
          </p:nvSpPr>
          <p:spPr>
            <a:xfrm>
              <a:off x="8661571" y="4977441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\t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  <p:cxnSp>
          <p:nvCxnSpPr>
            <p:cNvPr id="61" name="直線接點 60">
              <a:extLst>
                <a:ext uri="{FF2B5EF4-FFF2-40B4-BE49-F238E27FC236}">
                  <a16:creationId xmlns:a16="http://schemas.microsoft.com/office/drawing/2014/main" id="{6531AE9D-3516-4D84-8171-72C698E569D5}"/>
                </a:ext>
              </a:extLst>
            </p:cNvPr>
            <p:cNvCxnSpPr>
              <a:cxnSpLocks/>
            </p:cNvCxnSpPr>
            <p:nvPr/>
          </p:nvCxnSpPr>
          <p:spPr>
            <a:xfrm>
              <a:off x="9597074" y="2491638"/>
              <a:ext cx="0" cy="3197648"/>
            </a:xfrm>
            <a:prstGeom prst="line">
              <a:avLst/>
            </a:prstGeom>
            <a:ln w="38100">
              <a:solidFill>
                <a:srgbClr val="3366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2" name="文字方塊 61">
              <a:extLst>
                <a:ext uri="{FF2B5EF4-FFF2-40B4-BE49-F238E27FC236}">
                  <a16:creationId xmlns:a16="http://schemas.microsoft.com/office/drawing/2014/main" id="{74395278-C5B4-4446-A861-EC5FBA916C95}"/>
                </a:ext>
              </a:extLst>
            </p:cNvPr>
            <p:cNvSpPr txBox="1"/>
            <p:nvPr/>
          </p:nvSpPr>
          <p:spPr>
            <a:xfrm>
              <a:off x="9757138" y="3872956"/>
              <a:ext cx="1755609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顯示</a:t>
              </a:r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代表的字元</a:t>
              </a:r>
            </a:p>
          </p:txBody>
        </p:sp>
        <p:sp>
          <p:nvSpPr>
            <p:cNvPr id="63" name="文字方塊 62">
              <a:extLst>
                <a:ext uri="{FF2B5EF4-FFF2-40B4-BE49-F238E27FC236}">
                  <a16:creationId xmlns:a16="http://schemas.microsoft.com/office/drawing/2014/main" id="{FAD6EFF5-D323-4C42-A934-388D3B7A9C56}"/>
                </a:ext>
              </a:extLst>
            </p:cNvPr>
            <p:cNvSpPr txBox="1"/>
            <p:nvPr/>
          </p:nvSpPr>
          <p:spPr>
            <a:xfrm>
              <a:off x="9757138" y="3392991"/>
              <a:ext cx="1755609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</a:t>
              </a:r>
              <a:r>
                <a:rPr lang="zh-TW" altLang="en-US" sz="2400">
                  <a:solidFill>
                    <a:schemeClr val="bg1"/>
                  </a:solidFill>
                </a:rPr>
                <a:t>十六進位</a:t>
              </a:r>
            </a:p>
          </p:txBody>
        </p:sp>
        <p:sp>
          <p:nvSpPr>
            <p:cNvPr id="64" name="文字方塊 63">
              <a:extLst>
                <a:ext uri="{FF2B5EF4-FFF2-40B4-BE49-F238E27FC236}">
                  <a16:creationId xmlns:a16="http://schemas.microsoft.com/office/drawing/2014/main" id="{2352A25D-C8E5-4972-B0DD-9D12FD0A6F75}"/>
                </a:ext>
              </a:extLst>
            </p:cNvPr>
            <p:cNvSpPr txBox="1"/>
            <p:nvPr/>
          </p:nvSpPr>
          <p:spPr>
            <a:xfrm>
              <a:off x="10064914" y="2538675"/>
              <a:ext cx="114005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16</a:t>
              </a:r>
              <a:r>
                <a:rPr lang="zh-TW" altLang="en-US" sz="2400">
                  <a:solidFill>
                    <a:schemeClr val="bg1"/>
                  </a:solidFill>
                </a:rPr>
                <a:t>進位</a:t>
              </a:r>
              <a:endParaRPr lang="en-US" altLang="zh-TW" sz="2400">
                <a:solidFill>
                  <a:schemeClr val="bg1"/>
                </a:solidFill>
              </a:endParaRPr>
            </a:p>
            <a:p>
              <a:pPr algn="ctr"/>
              <a:r>
                <a:rPr lang="zh-TW" altLang="en-US" sz="2400">
                  <a:solidFill>
                    <a:schemeClr val="bg1"/>
                  </a:solidFill>
                </a:rPr>
                <a:t>字元</a:t>
              </a:r>
            </a:p>
          </p:txBody>
        </p:sp>
        <p:sp>
          <p:nvSpPr>
            <p:cNvPr id="65" name="文字方塊 64">
              <a:extLst>
                <a:ext uri="{FF2B5EF4-FFF2-40B4-BE49-F238E27FC236}">
                  <a16:creationId xmlns:a16="http://schemas.microsoft.com/office/drawing/2014/main" id="{D948C827-BA23-47B0-84AD-07C3EEF61C81}"/>
                </a:ext>
              </a:extLst>
            </p:cNvPr>
            <p:cNvSpPr txBox="1"/>
            <p:nvPr/>
          </p:nvSpPr>
          <p:spPr>
            <a:xfrm>
              <a:off x="10032854" y="4792775"/>
              <a:ext cx="1204176" cy="83099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\u6843</a:t>
              </a:r>
            </a:p>
            <a:p>
              <a:pPr algn="ctr"/>
              <a:r>
                <a:rPr lang="en-US" altLang="zh-TW" sz="2400">
                  <a:solidFill>
                    <a:schemeClr val="bg1"/>
                  </a:solidFill>
                </a:rPr>
                <a:t>\u9AD8</a:t>
              </a:r>
              <a:endParaRPr lang="zh-TW" altLang="en-US" sz="240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35481293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2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class</a:t>
            </a:r>
            <a:r>
              <a:rPr lang="zh-TW" altLang="en-US"/>
              <a:t> 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r>
              <a:rPr lang="en-US" altLang="zh-TW">
                <a:solidFill>
                  <a:srgbClr val="CF8E6D"/>
                </a:solidFill>
              </a:rPr>
              <a:t>(Reserved word)</a:t>
            </a:r>
          </a:p>
          <a:p>
            <a:r>
              <a:rPr lang="zh-TW" altLang="en-US"/>
              <a:t>有著特定功能，之後的課程會說到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FFC000"/>
                </a:solidFill>
              </a:rPr>
              <a:t>類別</a:t>
            </a:r>
            <a:r>
              <a:rPr lang="en-US" altLang="zh-TW">
                <a:solidFill>
                  <a:srgbClr val="FFC000"/>
                </a:solidFill>
              </a:rPr>
              <a:t>(class)</a:t>
            </a:r>
            <a:r>
              <a:rPr lang="zh-TW" altLang="en-US"/>
              <a:t>名稱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C5975A9-E2D2-4AE6-80C4-2765366F884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E658FC8F-0DB1-48D9-9E6A-E9028A4A9D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6C41515F-1693-4D86-84E8-2F33282258F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9FE38E3-5E4D-4D6D-BB47-82ACC9C34E80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882C7C90-8C0C-4FB0-A04C-181CE20739D6}"/>
              </a:ext>
            </a:extLst>
          </p:cNvPr>
          <p:cNvSpPr/>
          <p:nvPr/>
        </p:nvSpPr>
        <p:spPr>
          <a:xfrm>
            <a:off x="313764" y="3603198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8CCDB14F-8CAB-481F-B261-52EF11636AE0}"/>
              </a:ext>
            </a:extLst>
          </p:cNvPr>
          <p:cNvCxnSpPr>
            <a:cxnSpLocks/>
          </p:cNvCxnSpPr>
          <p:nvPr/>
        </p:nvCxnSpPr>
        <p:spPr>
          <a:xfrm>
            <a:off x="1661160" y="3870097"/>
            <a:ext cx="246126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93049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B5FFCC8-5A7D-4494-9AC5-9DA36A0FD7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換行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61F4093-5E4C-427B-87F8-7606A1A5459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2445" y="1825625"/>
            <a:ext cx="10847110" cy="4351338"/>
          </a:xfrm>
        </p:spPr>
        <p:txBody>
          <a:bodyPr>
            <a:normAutofit/>
          </a:bodyPr>
          <a:lstStyle/>
          <a:p>
            <a:r>
              <a:rPr lang="zh-TW" altLang="en-US"/>
              <a:t>除了格式化符號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可以換行，跳脫字元 </a:t>
            </a:r>
            <a:r>
              <a:rPr lang="en-US" altLang="zh-TW"/>
              <a:t>'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'</a:t>
            </a:r>
            <a:r>
              <a:rPr lang="zh-TW" altLang="en-US"/>
              <a:t> 也可以</a:t>
            </a:r>
            <a:endParaRPr lang="en-US" altLang="zh-TW"/>
          </a:p>
          <a:p>
            <a:r>
              <a:rPr lang="zh-TW" altLang="en-US"/>
              <a:t>但這兩者有著一些差異：</a:t>
            </a:r>
            <a:endParaRPr lang="en-US" altLang="zh-TW"/>
          </a:p>
          <a:p>
            <a:r>
              <a:rPr lang="zh-TW" altLang="en-US"/>
              <a:t>在非 </a:t>
            </a:r>
            <a:r>
              <a:rPr lang="en-US" altLang="zh-TW"/>
              <a:t>Unix</a:t>
            </a:r>
            <a:r>
              <a:rPr lang="zh-TW" altLang="en-US"/>
              <a:t> 系統</a:t>
            </a:r>
            <a:r>
              <a:rPr lang="en-US" altLang="zh-TW"/>
              <a:t>(</a:t>
            </a:r>
            <a:r>
              <a:rPr lang="zh-TW" altLang="en-US"/>
              <a:t>如 </a:t>
            </a:r>
            <a:r>
              <a:rPr lang="en-US" altLang="zh-TW"/>
              <a:t>Windows)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92D050"/>
                </a:solidFill>
              </a:rPr>
              <a:t>\r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+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而在 </a:t>
            </a:r>
            <a:r>
              <a:rPr lang="en-US" altLang="zh-TW"/>
              <a:t>Unix</a:t>
            </a:r>
            <a:r>
              <a:rPr lang="zh-TW" altLang="en-US"/>
              <a:t> 及類 </a:t>
            </a:r>
            <a:r>
              <a:rPr lang="en-US" altLang="zh-TW"/>
              <a:t>Unix</a:t>
            </a:r>
            <a:r>
              <a:rPr lang="zh-TW" altLang="en-US"/>
              <a:t> 系統</a:t>
            </a:r>
            <a:r>
              <a:rPr lang="en-US" altLang="zh-TW"/>
              <a:t>(</a:t>
            </a:r>
            <a:r>
              <a:rPr lang="zh-TW" altLang="en-US"/>
              <a:t>如 </a:t>
            </a:r>
            <a:r>
              <a:rPr lang="en-US" altLang="zh-TW"/>
              <a:t>Linux)</a:t>
            </a:r>
            <a:r>
              <a:rPr lang="zh-TW" altLang="en-US"/>
              <a:t>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F0"/>
                </a:solidFill>
              </a:rPr>
              <a:t>\n</a:t>
            </a:r>
            <a:r>
              <a:rPr lang="en-US" altLang="zh-TW"/>
              <a:t>"(</a:t>
            </a:r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en-US" altLang="zh-TW"/>
              <a:t>)</a:t>
            </a:r>
            <a:r>
              <a:rPr lang="zh-TW" altLang="en-US"/>
              <a:t>來表示換行</a:t>
            </a:r>
            <a:endParaRPr lang="en-US" altLang="zh-TW"/>
          </a:p>
          <a:p>
            <a:r>
              <a:rPr lang="zh-TW" altLang="en-US"/>
              <a:t>格式化符號 </a:t>
            </a:r>
            <a:r>
              <a:rPr lang="en-US" altLang="zh-TW"/>
              <a:t>"</a:t>
            </a:r>
            <a:r>
              <a:rPr lang="en-US" altLang="zh-TW">
                <a:solidFill>
                  <a:srgbClr val="00B050"/>
                </a:solidFill>
              </a:rPr>
              <a:t>%n</a:t>
            </a:r>
            <a:r>
              <a:rPr lang="en-US" altLang="zh-TW"/>
              <a:t>" </a:t>
            </a:r>
            <a:r>
              <a:rPr lang="zh-TW" altLang="en-US"/>
              <a:t>則是會在不同系統下自動變為上述兩者之一</a:t>
            </a:r>
            <a:endParaRPr lang="en-US" altLang="zh-TW"/>
          </a:p>
          <a:p>
            <a:endParaRPr lang="en-US" altLang="zh-TW"/>
          </a:p>
          <a:p>
            <a:r>
              <a:rPr lang="en-US" altLang="zh-TW">
                <a:solidFill>
                  <a:srgbClr val="92D050"/>
                </a:solidFill>
              </a:rPr>
              <a:t>CR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zh-TW" altLang="en-US"/>
              <a:t> 是打字機的操作：將列印頭移至起始點，並將紙往上移</a:t>
            </a:r>
            <a:endParaRPr lang="en-US" altLang="zh-TW"/>
          </a:p>
          <a:p>
            <a:r>
              <a:rPr lang="zh-TW" altLang="en-US"/>
              <a:t>大多數程式都遵守寬容原則，即只要 </a:t>
            </a:r>
            <a:r>
              <a:rPr lang="en-US" altLang="zh-TW">
                <a:solidFill>
                  <a:srgbClr val="00B0F0"/>
                </a:solidFill>
              </a:rPr>
              <a:t>LF</a:t>
            </a:r>
            <a:r>
              <a:rPr lang="en-US" altLang="zh-TW"/>
              <a:t> </a:t>
            </a:r>
            <a:r>
              <a:rPr lang="zh-TW" altLang="en-US"/>
              <a:t>就表示換行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2404814496"/>
      </p:ext>
    </p:extLst>
  </p:cSld>
  <p:clrMapOvr>
    <a:masterClrMapping/>
  </p:clrMapOvr>
  <p:transition spd="slow">
    <p:push dir="u"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AB77373-5D70-4CD9-B8C0-CAA87B2282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300"/>
            <a:ext cx="10515600" cy="1325563"/>
          </a:xfrm>
        </p:spPr>
        <p:txBody>
          <a:bodyPr/>
          <a:lstStyle/>
          <a:p>
            <a:r>
              <a:rPr lang="zh-TW" altLang="en-US"/>
              <a:t>基本輸入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1174B3A-7355-4BDA-B40F-930FA8BFBFB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15885" y="1178020"/>
            <a:ext cx="10960230" cy="1603375"/>
          </a:xfrm>
        </p:spPr>
        <p:txBody>
          <a:bodyPr/>
          <a:lstStyle/>
          <a:p>
            <a:r>
              <a:rPr lang="zh-TW" altLang="en-US"/>
              <a:t>在 </a:t>
            </a:r>
            <a:r>
              <a:rPr lang="en-US" altLang="zh-TW"/>
              <a:t>Java</a:t>
            </a:r>
            <a:r>
              <a:rPr lang="zh-TW" altLang="en-US"/>
              <a:t> 中，常使用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en-US" altLang="zh-TW"/>
              <a:t> </a:t>
            </a:r>
            <a:r>
              <a:rPr lang="zh-TW" altLang="en-US"/>
              <a:t>來進行輸入</a:t>
            </a:r>
            <a:endParaRPr lang="en-US" altLang="zh-TW"/>
          </a:p>
          <a:p>
            <a:r>
              <a:rPr lang="zh-TW" altLang="en-US"/>
              <a:t>要使用需要先</a:t>
            </a:r>
            <a:r>
              <a:rPr lang="zh-TW" altLang="en-US">
                <a:solidFill>
                  <a:srgbClr val="92D050"/>
                </a:solidFill>
              </a:rPr>
              <a:t>載入</a:t>
            </a:r>
            <a:r>
              <a:rPr lang="en-US" altLang="zh-TW">
                <a:solidFill>
                  <a:srgbClr val="92D050"/>
                </a:solidFill>
              </a:rPr>
              <a:t>(import)</a:t>
            </a:r>
            <a:r>
              <a:rPr lang="zh-TW" altLang="en-US"/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/>
              <a:t>.</a:t>
            </a:r>
            <a:r>
              <a:rPr lang="en-US" altLang="zh-TW">
                <a:solidFill>
                  <a:srgbClr val="FFFF00"/>
                </a:solidFill>
              </a:rPr>
              <a:t>util</a:t>
            </a:r>
            <a:r>
              <a:rPr lang="en-US" altLang="zh-TW"/>
              <a:t>.</a:t>
            </a:r>
            <a:r>
              <a:rPr lang="en-US" altLang="zh-TW">
                <a:solidFill>
                  <a:srgbClr val="FFC000"/>
                </a:solidFill>
              </a:rPr>
              <a:t>Scanner 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</a:p>
          <a:p>
            <a:r>
              <a:rPr lang="zh-TW" altLang="en-US"/>
              <a:t>接著還需要先創建一個 </a:t>
            </a:r>
            <a:r>
              <a:rPr lang="en-US" altLang="zh-TW">
                <a:solidFill>
                  <a:srgbClr val="FFC000"/>
                </a:solidFill>
              </a:rPr>
              <a:t>Scanner</a:t>
            </a:r>
            <a:r>
              <a:rPr lang="zh-TW" altLang="en-US"/>
              <a:t> 實例，再呼叫他的方法來讀取輸入</a:t>
            </a:r>
          </a:p>
        </p:txBody>
      </p:sp>
      <p:grpSp>
        <p:nvGrpSpPr>
          <p:cNvPr id="10" name="群組 9">
            <a:extLst>
              <a:ext uri="{FF2B5EF4-FFF2-40B4-BE49-F238E27FC236}">
                <a16:creationId xmlns:a16="http://schemas.microsoft.com/office/drawing/2014/main" id="{743DD339-77C9-41BE-BAAA-FAF487033020}"/>
              </a:ext>
            </a:extLst>
          </p:cNvPr>
          <p:cNvGrpSpPr/>
          <p:nvPr/>
        </p:nvGrpSpPr>
        <p:grpSpPr>
          <a:xfrm>
            <a:off x="615886" y="2781395"/>
            <a:ext cx="10737914" cy="3048698"/>
            <a:chOff x="615886" y="2781395"/>
            <a:chExt cx="10737914" cy="3048698"/>
          </a:xfrm>
        </p:grpSpPr>
        <p:grpSp>
          <p:nvGrpSpPr>
            <p:cNvPr id="9" name="群組 8">
              <a:extLst>
                <a:ext uri="{FF2B5EF4-FFF2-40B4-BE49-F238E27FC236}">
                  <a16:creationId xmlns:a16="http://schemas.microsoft.com/office/drawing/2014/main" id="{789D9D32-5FDA-4B94-8771-7C8BD7C54C5E}"/>
                </a:ext>
              </a:extLst>
            </p:cNvPr>
            <p:cNvGrpSpPr/>
            <p:nvPr/>
          </p:nvGrpSpPr>
          <p:grpSpPr>
            <a:xfrm>
              <a:off x="615886" y="2781395"/>
              <a:ext cx="10737914" cy="3048698"/>
              <a:chOff x="615886" y="3138220"/>
              <a:chExt cx="10737914" cy="3048698"/>
            </a:xfrm>
          </p:grpSpPr>
          <p:grpSp>
            <p:nvGrpSpPr>
              <p:cNvPr id="11" name="群組 10">
                <a:extLst>
                  <a:ext uri="{FF2B5EF4-FFF2-40B4-BE49-F238E27FC236}">
                    <a16:creationId xmlns:a16="http://schemas.microsoft.com/office/drawing/2014/main" id="{17BC5639-207A-4851-8961-1022714C620D}"/>
                  </a:ext>
                </a:extLst>
              </p:cNvPr>
              <p:cNvGrpSpPr/>
              <p:nvPr/>
            </p:nvGrpSpPr>
            <p:grpSpPr>
              <a:xfrm>
                <a:off x="615886" y="3139075"/>
                <a:ext cx="10737914" cy="3047843"/>
                <a:chOff x="615886" y="3348029"/>
                <a:chExt cx="10737914" cy="3047843"/>
              </a:xfrm>
            </p:grpSpPr>
            <p:sp>
              <p:nvSpPr>
                <p:cNvPr id="4" name="Rectangle 1">
                  <a:extLst>
                    <a:ext uri="{FF2B5EF4-FFF2-40B4-BE49-F238E27FC236}">
                      <a16:creationId xmlns:a16="http://schemas.microsoft.com/office/drawing/2014/main" id="{6C4A7F85-5BDD-44E5-8D18-94786812CBEC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615886" y="3348029"/>
                  <a:ext cx="10737914" cy="3046988"/>
                </a:xfrm>
                <a:prstGeom prst="rect">
                  <a:avLst/>
                </a:prstGeom>
                <a:solidFill>
                  <a:srgbClr val="1E1F22"/>
                </a:solidFill>
                <a:ln>
                  <a:noFill/>
                </a:ln>
                <a:effectLst/>
                <a:extLst>
                  <a:ext uri="{91240B29-F687-4F45-9708-019B960494DF}">
                    <a14:hiddenLine xmlns:a14="http://schemas.microsoft.com/office/drawing/2010/main" w="9525">
                      <a:solidFill>
                        <a:schemeClr val="tx1"/>
                      </a:solidFill>
                      <a:miter lim="800000"/>
                      <a:headEnd/>
                      <a:tailEnd/>
                    </a14:hiddenLine>
                  </a:ex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pPr marL="0" marR="0" lvl="0" indent="0" algn="l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01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import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java.util.Scanner;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載入套件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02    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03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class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04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public static void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56A8F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main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(String[] args) {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05            Scanner scanner =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new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Scanner(System.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創建新的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Scanner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實例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06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 學號 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07            String name = scanner.next();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讀入下一個字串並存入變數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name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08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studentId = scanner.nextInt();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int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studentId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09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CF8E6D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height = scanner.nextDouble();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//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讀入下一個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double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並存入變數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height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10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7A7E85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       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System.</a:t>
                  </a:r>
                  <a:r>
                    <a:rPr kumimoji="0" lang="zh-TW" altLang="zh-TW" sz="1600" b="0" i="1" u="none" strike="noStrike" cap="none" normalizeH="0" baseline="0">
                      <a:ln>
                        <a:noFill/>
                      </a:ln>
                      <a:solidFill>
                        <a:srgbClr val="C77DBB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out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.printf(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姓名：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%s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學號：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%d 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ea typeface="微軟正黑體" panose="020B0604030504040204" pitchFamily="34" charset="-120"/>
                      <a:cs typeface="JetBrains Mono" panose="02000009000000000000" pitchFamily="49" charset="0"/>
                    </a:rPr>
                    <a:t>身高：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6AAB73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%.2f%n"</a:t>
                  </a: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, name, studentId, height);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11        }</a:t>
                  </a:r>
                  <a:b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</a:br>
                  <a:r>
                    <a:rPr kumimoji="0" lang="zh-TW" altLang="zh-TW" sz="1600" b="0" i="0" u="none" strike="noStrike" cap="none" normalizeH="0" baseline="0">
                      <a:ln>
                        <a:noFill/>
                      </a:ln>
                      <a:solidFill>
                        <a:srgbClr val="BCBEC4"/>
                      </a:solidFill>
                      <a:effectLst/>
                      <a:latin typeface="+mj-lt"/>
                      <a:cs typeface="JetBrains Mono" panose="02000009000000000000" pitchFamily="49" charset="0"/>
                    </a:rPr>
                    <a:t>12    }</a:t>
                  </a:r>
                  <a:endParaRPr kumimoji="0" lang="zh-TW" altLang="zh-TW" sz="2800" b="0" i="0" u="none" strike="noStrike" cap="none" normalizeH="0" baseline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+mj-lt"/>
                  </a:endParaRPr>
                </a:p>
              </p:txBody>
            </p:sp>
            <p:sp>
              <p:nvSpPr>
                <p:cNvPr id="8" name="文字方塊 7">
                  <a:extLst>
                    <a:ext uri="{FF2B5EF4-FFF2-40B4-BE49-F238E27FC236}">
                      <a16:creationId xmlns:a16="http://schemas.microsoft.com/office/drawing/2014/main" id="{592ED73A-C18C-40E5-97B6-9B0DAA991818}"/>
                    </a:ext>
                  </a:extLst>
                </p:cNvPr>
                <p:cNvSpPr txBox="1"/>
                <p:nvPr/>
              </p:nvSpPr>
              <p:spPr>
                <a:xfrm>
                  <a:off x="10771589" y="6088095"/>
                  <a:ext cx="582211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java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  <p:grpSp>
            <p:nvGrpSpPr>
              <p:cNvPr id="5" name="群組 4">
                <a:extLst>
                  <a:ext uri="{FF2B5EF4-FFF2-40B4-BE49-F238E27FC236}">
                    <a16:creationId xmlns:a16="http://schemas.microsoft.com/office/drawing/2014/main" id="{D3336D99-2213-4492-BE0A-23381D722A17}"/>
                  </a:ext>
                </a:extLst>
              </p:cNvPr>
              <p:cNvGrpSpPr/>
              <p:nvPr/>
            </p:nvGrpSpPr>
            <p:grpSpPr>
              <a:xfrm>
                <a:off x="5851689" y="3138220"/>
                <a:ext cx="5502111" cy="646758"/>
                <a:chOff x="5851689" y="3914488"/>
                <a:chExt cx="5502111" cy="646758"/>
              </a:xfrm>
            </p:grpSpPr>
            <p:sp>
              <p:nvSpPr>
                <p:cNvPr id="6" name="Rectangle 1">
                  <a:extLst>
                    <a:ext uri="{FF2B5EF4-FFF2-40B4-BE49-F238E27FC236}">
                      <a16:creationId xmlns:a16="http://schemas.microsoft.com/office/drawing/2014/main" id="{A40C6BAC-264E-4077-9126-6E0038B8BAA1}"/>
                    </a:ext>
                  </a:extLst>
                </p:cNvPr>
                <p:cNvSpPr>
                  <a:spLocks noChangeArrowheads="1"/>
                </p:cNvSpPr>
                <p:nvPr/>
              </p:nvSpPr>
              <p:spPr bwMode="auto">
                <a:xfrm>
                  <a:off x="5851689" y="3914488"/>
                  <a:ext cx="5502111" cy="646331"/>
                </a:xfrm>
                <a:prstGeom prst="rect">
                  <a:avLst/>
                </a:prstGeom>
                <a:solidFill>
                  <a:srgbClr val="1E1F22"/>
                </a:solidFill>
                <a:ln w="9525">
                  <a:solidFill>
                    <a:schemeClr val="tx1"/>
                  </a:solidFill>
                  <a:miter lim="800000"/>
                  <a:headEnd/>
                  <a:tailEnd/>
                </a:ln>
                <a:effectLst/>
                <a:extLst>
                  <a:ext uri="{AF507438-7753-43E0-B8FC-AC1667EBCBE1}">
                    <a14:hiddenEffects xmlns:a14="http://schemas.microsoft.com/office/drawing/2010/main">
                      <a:effectLst>
                        <a:outerShdw dist="35921" dir="2700000" algn="ctr" rotWithShape="0">
                          <a:schemeClr val="bg2"/>
                        </a:outerShdw>
                      </a:effectLst>
                    </a14:hiddenEffects>
                  </a:ext>
                </a:extLst>
              </p:spPr>
              <p:txBody>
                <a:bodyPr vert="horz" wrap="square" lIns="91440" tIns="45720" rIns="91440" bIns="45720" numCol="1" anchor="ctr" anchorCtr="0" compatLnSpc="1">
                  <a:prstTxWarp prst="textNoShape">
                    <a:avLst/>
                  </a:prstTxWarp>
                  <a:spAutoFit/>
                </a:bodyPr>
                <a:lstStyle/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 學號 身高：</a:t>
                  </a:r>
                  <a:r>
                    <a:rPr lang="zh-TW" altLang="en-US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張信喆 </a:t>
                  </a:r>
                  <a:r>
                    <a:rPr lang="en-US" altLang="zh-TW" i="1">
                      <a:solidFill>
                        <a:srgbClr val="92D050"/>
                      </a:solidFill>
                      <a:latin typeface="+mj-lt"/>
                      <a:cs typeface="JetBrains Mono" panose="02000009000000000000" pitchFamily="49" charset="0"/>
                    </a:rPr>
                    <a:t>32767 185.1</a:t>
                  </a:r>
                </a:p>
                <a:p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姓名：張信喆 學號：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32767 </a:t>
                  </a:r>
                  <a:r>
                    <a:rPr lang="zh-TW" altLang="en-US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身高：</a:t>
                  </a:r>
                  <a:r>
                    <a:rPr lang="en-US" altLang="zh-TW">
                      <a:solidFill>
                        <a:srgbClr val="BCBEC4"/>
                      </a:solidFill>
                      <a:latin typeface="+mj-lt"/>
                      <a:cs typeface="JetBrains Mono" panose="02000009000000000000" pitchFamily="49" charset="0"/>
                    </a:rPr>
                    <a:t>185.10</a:t>
                  </a:r>
                  <a:endParaRPr lang="zh-TW" altLang="en-US">
                    <a:solidFill>
                      <a:srgbClr val="BCBEC4"/>
                    </a:solidFill>
                    <a:latin typeface="+mj-lt"/>
                    <a:cs typeface="JetBrains Mono" panose="02000009000000000000" pitchFamily="49" charset="0"/>
                  </a:endParaRPr>
                </a:p>
              </p:txBody>
            </p:sp>
            <p:sp>
              <p:nvSpPr>
                <p:cNvPr id="7" name="文字方塊 6">
                  <a:extLst>
                    <a:ext uri="{FF2B5EF4-FFF2-40B4-BE49-F238E27FC236}">
                      <a16:creationId xmlns:a16="http://schemas.microsoft.com/office/drawing/2014/main" id="{ACDE58EA-7120-43C0-95F7-3CF5E8606A13}"/>
                    </a:ext>
                  </a:extLst>
                </p:cNvPr>
                <p:cNvSpPr txBox="1"/>
                <p:nvPr/>
              </p:nvSpPr>
              <p:spPr>
                <a:xfrm>
                  <a:off x="10473430" y="4253469"/>
                  <a:ext cx="880369" cy="307777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r>
                    <a:rPr lang="en-US" altLang="zh-TW" sz="1400">
                      <a:solidFill>
                        <a:schemeClr val="accent3"/>
                      </a:solidFill>
                    </a:rPr>
                    <a:t>console</a:t>
                  </a:r>
                  <a:endParaRPr lang="zh-TW" altLang="en-US" sz="1400">
                    <a:solidFill>
                      <a:schemeClr val="accent3"/>
                    </a:solidFill>
                  </a:endParaRPr>
                </a:p>
              </p:txBody>
            </p:sp>
          </p:grpSp>
        </p:grpSp>
        <p:pic>
          <p:nvPicPr>
            <p:cNvPr id="13" name="圖片 12">
              <a:hlinkClick r:id="rId2"/>
              <a:extLst>
                <a:ext uri="{FF2B5EF4-FFF2-40B4-BE49-F238E27FC236}">
                  <a16:creationId xmlns:a16="http://schemas.microsoft.com/office/drawing/2014/main" id="{5B49B6DE-777B-4C7C-A917-8363C442DF6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935093" y="5111859"/>
              <a:ext cx="418706" cy="409602"/>
            </a:xfrm>
            <a:prstGeom prst="rect">
              <a:avLst/>
            </a:prstGeom>
          </p:spPr>
        </p:pic>
      </p:grpSp>
      <p:sp>
        <p:nvSpPr>
          <p:cNvPr id="12" name="內容版面配置區 2">
            <a:extLst>
              <a:ext uri="{FF2B5EF4-FFF2-40B4-BE49-F238E27FC236}">
                <a16:creationId xmlns:a16="http://schemas.microsoft.com/office/drawing/2014/main" id="{46270240-CD07-48C5-88A8-E71B03D28890}"/>
              </a:ext>
            </a:extLst>
          </p:cNvPr>
          <p:cNvSpPr txBox="1">
            <a:spLocks/>
          </p:cNvSpPr>
          <p:nvPr/>
        </p:nvSpPr>
        <p:spPr>
          <a:xfrm>
            <a:off x="615885" y="5931919"/>
            <a:ext cx="10737914" cy="56315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不只是 </a:t>
            </a:r>
            <a:r>
              <a:rPr lang="en-US" altLang="zh-TW">
                <a:solidFill>
                  <a:srgbClr val="00B0F0"/>
                </a:solidFill>
              </a:rPr>
              <a:t>next()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nextInt()</a:t>
            </a:r>
            <a:r>
              <a:rPr lang="zh-TW" altLang="en-US"/>
              <a:t>、</a:t>
            </a:r>
            <a:r>
              <a:rPr lang="en-US" altLang="zh-TW">
                <a:solidFill>
                  <a:srgbClr val="00B0F0"/>
                </a:solidFill>
              </a:rPr>
              <a:t>nextDouble()</a:t>
            </a:r>
            <a:r>
              <a:rPr lang="zh-TW" altLang="en-US"/>
              <a:t>，其他型別也可以</a:t>
            </a:r>
          </a:p>
        </p:txBody>
      </p:sp>
    </p:spTree>
    <p:extLst>
      <p:ext uri="{BB962C8B-B14F-4D97-AF65-F5344CB8AC3E}">
        <p14:creationId xmlns:p14="http://schemas.microsoft.com/office/powerpoint/2010/main" val="272273335"/>
      </p:ext>
    </p:extLst>
  </p:cSld>
  <p:clrMapOvr>
    <a:masterClrMapping/>
  </p:clrMapOvr>
  <p:transition spd="slow">
    <p:push dir="u"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5C031E74-5D58-4917-B269-A78AEDA5B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載入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28D3760B-2797-4BE5-8C13-D4D268B1B3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2144493"/>
            <a:ext cx="10822757" cy="597063"/>
          </a:xfrm>
        </p:spPr>
        <p:txBody>
          <a:bodyPr>
            <a:normAutofit/>
          </a:bodyPr>
          <a:lstStyle/>
          <a:p>
            <a:r>
              <a:rPr lang="zh-TW" altLang="en-US" sz="3600">
                <a:solidFill>
                  <a:srgbClr val="00B0F0"/>
                </a:solidFill>
              </a:rPr>
              <a:t>為何 </a:t>
            </a:r>
            <a:r>
              <a:rPr lang="en-US" altLang="zh-TW" sz="3600">
                <a:solidFill>
                  <a:srgbClr val="00B0F0"/>
                </a:solidFill>
              </a:rPr>
              <a:t>Scanner</a:t>
            </a:r>
            <a:r>
              <a:rPr lang="zh-TW" altLang="en-US" sz="3600">
                <a:solidFill>
                  <a:srgbClr val="00B0F0"/>
                </a:solidFill>
              </a:rPr>
              <a:t> 需要 </a:t>
            </a:r>
            <a:r>
              <a:rPr lang="en-US" altLang="zh-TW" sz="3600">
                <a:solidFill>
                  <a:srgbClr val="00B0F0"/>
                </a:solidFill>
              </a:rPr>
              <a:t>import</a:t>
            </a:r>
            <a:r>
              <a:rPr lang="zh-TW" altLang="en-US" sz="3600">
                <a:solidFill>
                  <a:srgbClr val="00B0F0"/>
                </a:solidFill>
              </a:rPr>
              <a:t>，而其他的不需要？</a:t>
            </a:r>
          </a:p>
        </p:txBody>
      </p:sp>
      <p:sp>
        <p:nvSpPr>
          <p:cNvPr id="4" name="內容版面配置區 2">
            <a:extLst>
              <a:ext uri="{FF2B5EF4-FFF2-40B4-BE49-F238E27FC236}">
                <a16:creationId xmlns:a16="http://schemas.microsoft.com/office/drawing/2014/main" id="{FEDA16F4-1BCB-4D52-9499-913DB8D809B8}"/>
              </a:ext>
            </a:extLst>
          </p:cNvPr>
          <p:cNvSpPr txBox="1">
            <a:spLocks/>
          </p:cNvSpPr>
          <p:nvPr/>
        </p:nvSpPr>
        <p:spPr>
          <a:xfrm>
            <a:off x="838200" y="3195361"/>
            <a:ext cx="10515600" cy="21463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>
                <a:solidFill>
                  <a:srgbClr val="92D050"/>
                </a:solidFill>
              </a:rPr>
              <a:t>因為 </a:t>
            </a:r>
            <a:r>
              <a:rPr lang="en-US" altLang="zh-TW">
                <a:solidFill>
                  <a:srgbClr val="92D050"/>
                </a:solidFill>
              </a:rPr>
              <a:t>Java </a:t>
            </a:r>
            <a:r>
              <a:rPr lang="zh-TW" altLang="en-US">
                <a:solidFill>
                  <a:srgbClr val="92D050"/>
                </a:solidFill>
              </a:rPr>
              <a:t>預設會幫你 </a:t>
            </a:r>
            <a:r>
              <a:rPr lang="en-US" altLang="zh-TW">
                <a:solidFill>
                  <a:srgbClr val="CF8E6D"/>
                </a:solidFill>
              </a:rPr>
              <a:t>import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C000"/>
                </a:solidFill>
              </a:rPr>
              <a:t>*</a:t>
            </a:r>
          </a:p>
          <a:p>
            <a:r>
              <a:rPr lang="zh-TW" altLang="en-US">
                <a:solidFill>
                  <a:srgbClr val="92D050"/>
                </a:solidFill>
              </a:rPr>
              <a:t>而 </a:t>
            </a:r>
            <a:r>
              <a:rPr lang="en-US" altLang="zh-TW">
                <a:solidFill>
                  <a:srgbClr val="FFC000"/>
                </a:solidFill>
              </a:rPr>
              <a:t>String</a:t>
            </a:r>
            <a:r>
              <a:rPr lang="zh-TW" altLang="en-US">
                <a:solidFill>
                  <a:srgbClr val="92D050"/>
                </a:solidFill>
              </a:rPr>
              <a:t> 和 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zh-TW" altLang="en-US">
                <a:solidFill>
                  <a:srgbClr val="92D050"/>
                </a:solidFill>
              </a:rPr>
              <a:t> 都屬於 </a:t>
            </a:r>
            <a:r>
              <a:rPr lang="en-US" altLang="zh-TW">
                <a:solidFill>
                  <a:srgbClr val="00B0F0"/>
                </a:solidFill>
              </a:rPr>
              <a:t>java</a:t>
            </a:r>
            <a:r>
              <a:rPr lang="en-US" altLang="zh-TW">
                <a:solidFill>
                  <a:srgbClr val="92D050"/>
                </a:solidFill>
              </a:rPr>
              <a:t>.</a:t>
            </a:r>
            <a:r>
              <a:rPr lang="en-US" altLang="zh-TW">
                <a:solidFill>
                  <a:srgbClr val="FFFF00"/>
                </a:solidFill>
              </a:rPr>
              <a:t>lang</a:t>
            </a:r>
            <a:r>
              <a:rPr lang="en-US" altLang="zh-TW">
                <a:solidFill>
                  <a:srgbClr val="92D050"/>
                </a:solidFill>
              </a:rPr>
              <a:t> </a:t>
            </a:r>
            <a:r>
              <a:rPr lang="zh-TW" altLang="en-US">
                <a:solidFill>
                  <a:srgbClr val="92D050"/>
                </a:solidFill>
              </a:rPr>
              <a:t>的一部分</a:t>
            </a:r>
            <a:endParaRPr lang="en-US" altLang="zh-TW">
              <a:solidFill>
                <a:srgbClr val="92D050"/>
              </a:solidFill>
            </a:endParaRPr>
          </a:p>
          <a:p>
            <a:endParaRPr lang="en-US" altLang="zh-TW">
              <a:solidFill>
                <a:srgbClr val="92D050"/>
              </a:solidFill>
            </a:endParaRPr>
          </a:p>
          <a:p>
            <a:r>
              <a:rPr lang="zh-TW" altLang="en-US">
                <a:solidFill>
                  <a:srgbClr val="92D050"/>
                </a:solidFill>
              </a:rPr>
              <a:t>關於</a:t>
            </a:r>
            <a:r>
              <a:rPr lang="zh-TW" altLang="en-US">
                <a:solidFill>
                  <a:srgbClr val="00B0F0"/>
                </a:solidFill>
              </a:rPr>
              <a:t>套件</a:t>
            </a:r>
            <a:r>
              <a:rPr lang="en-US" altLang="zh-TW">
                <a:solidFill>
                  <a:srgbClr val="00B0F0"/>
                </a:solidFill>
              </a:rPr>
              <a:t>(package)</a:t>
            </a:r>
            <a:r>
              <a:rPr lang="zh-TW" altLang="en-US">
                <a:solidFill>
                  <a:srgbClr val="92D050"/>
                </a:solidFill>
              </a:rPr>
              <a:t>，之後會有更詳細的敘述</a:t>
            </a:r>
            <a:endParaRPr lang="en-US" altLang="zh-TW">
              <a:solidFill>
                <a:srgbClr val="92D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20419454"/>
      </p:ext>
    </p:extLst>
  </p:cSld>
  <p:clrMapOvr>
    <a:masterClrMapping/>
  </p:clrMapOvr>
  <p:transition spd="slow">
    <p:push dir="u"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5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>
                <a:solidFill>
                  <a:srgbClr val="CF8E6D"/>
                </a:solidFill>
              </a:rPr>
              <a:t>public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static</a:t>
            </a:r>
            <a:r>
              <a:rPr lang="zh-TW" altLang="en-US"/>
              <a:t>、</a:t>
            </a:r>
            <a:r>
              <a:rPr lang="en-US" altLang="zh-TW">
                <a:solidFill>
                  <a:srgbClr val="CF8E6D"/>
                </a:solidFill>
              </a:rPr>
              <a:t>void</a:t>
            </a:r>
            <a:r>
              <a:rPr lang="zh-TW" altLang="en-US"/>
              <a:t> 也都是</a:t>
            </a:r>
            <a:r>
              <a:rPr lang="zh-TW" altLang="en-US">
                <a:solidFill>
                  <a:srgbClr val="CF8E6D"/>
                </a:solidFill>
              </a:rPr>
              <a:t>保留字</a:t>
            </a:r>
            <a:endParaRPr lang="en-US" altLang="zh-TW">
              <a:solidFill>
                <a:srgbClr val="CF8E6D"/>
              </a:solidFill>
            </a:endParaRPr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56A8F5"/>
                </a:solidFill>
              </a:rPr>
              <a:t>main</a:t>
            </a:r>
            <a:r>
              <a:rPr lang="en-US" altLang="zh-TW"/>
              <a:t>"</a:t>
            </a:r>
            <a:r>
              <a:rPr lang="zh-TW" altLang="en-US"/>
              <a:t> 是</a:t>
            </a:r>
            <a:r>
              <a:rPr lang="zh-TW" altLang="en-US">
                <a:solidFill>
                  <a:srgbClr val="56A8F5"/>
                </a:solidFill>
              </a:rPr>
              <a:t>方法名稱</a:t>
            </a:r>
            <a:r>
              <a:rPr lang="zh-TW" altLang="en-US"/>
              <a:t>，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args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FFC000"/>
                </a:solidFill>
              </a:rPr>
              <a:t>參數</a:t>
            </a:r>
            <a:r>
              <a:rPr lang="en-US" altLang="zh-TW">
                <a:solidFill>
                  <a:srgbClr val="FFC000"/>
                </a:solidFill>
              </a:rPr>
              <a:t>(parameter)</a:t>
            </a:r>
            <a:endParaRPr lang="en-US" altLang="zh-TW"/>
          </a:p>
          <a:p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String[]</a:t>
            </a:r>
            <a:r>
              <a:rPr lang="en-US" altLang="zh-TW"/>
              <a:t>"</a:t>
            </a:r>
            <a:r>
              <a:rPr lang="zh-TW" altLang="en-US"/>
              <a:t> 是 </a:t>
            </a:r>
            <a:r>
              <a:rPr lang="en-US" altLang="zh-TW"/>
              <a:t>args</a:t>
            </a:r>
            <a:r>
              <a:rPr lang="zh-TW" altLang="en-US"/>
              <a:t> 參數的</a:t>
            </a:r>
            <a:r>
              <a:rPr lang="zh-TW" altLang="en-US">
                <a:solidFill>
                  <a:srgbClr val="FFC000"/>
                </a:solidFill>
              </a:rPr>
              <a:t>型別</a:t>
            </a:r>
            <a:r>
              <a:rPr lang="en-US" altLang="zh-TW">
                <a:solidFill>
                  <a:srgbClr val="FFC000"/>
                </a:solidFill>
              </a:rPr>
              <a:t>(type)</a:t>
            </a:r>
            <a:r>
              <a:rPr lang="zh-TW" altLang="en-US"/>
              <a:t>，之後的課程會說到</a:t>
            </a:r>
            <a:endParaRPr lang="en-US" altLang="zh-TW"/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6811756C-2EC7-46BC-81B2-582C5FE8805B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5FE61164-556E-4BC4-A1A8-499336FC07F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8B51C1A0-436D-4F70-AFC6-FE96512F735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CB298CD1-0C6F-4739-AA03-3CC00E187842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4EC22C35-FF63-4EE2-AD2D-8B322C7E0836}"/>
              </a:ext>
            </a:extLst>
          </p:cNvPr>
          <p:cNvSpPr/>
          <p:nvPr/>
        </p:nvSpPr>
        <p:spPr>
          <a:xfrm>
            <a:off x="313764" y="4415164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0B0199C2-D006-4CBE-B270-C609B14F67F3}"/>
              </a:ext>
            </a:extLst>
          </p:cNvPr>
          <p:cNvCxnSpPr>
            <a:cxnSpLocks/>
          </p:cNvCxnSpPr>
          <p:nvPr/>
        </p:nvCxnSpPr>
        <p:spPr>
          <a:xfrm>
            <a:off x="2148840" y="4689708"/>
            <a:ext cx="508254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308835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r>
              <a:rPr lang="zh-TW" altLang="en-US">
                <a:solidFill>
                  <a:srgbClr val="FFFF00"/>
                </a:solidFill>
              </a:rPr>
              <a:t>第 </a:t>
            </a:r>
            <a:r>
              <a:rPr lang="en-US" altLang="zh-TW">
                <a:solidFill>
                  <a:srgbClr val="FFFF00"/>
                </a:solidFill>
              </a:rPr>
              <a:t>8</a:t>
            </a:r>
            <a:r>
              <a:rPr lang="zh-TW" altLang="en-US">
                <a:solidFill>
                  <a:srgbClr val="FFFF00"/>
                </a:solidFill>
              </a:rPr>
              <a:t> 行：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 </a:t>
            </a:r>
            <a:r>
              <a:rPr lang="zh-TW" altLang="en-US"/>
              <a:t>是一個</a:t>
            </a:r>
            <a:r>
              <a:rPr lang="zh-TW" altLang="en-US">
                <a:solidFill>
                  <a:srgbClr val="56A8F5"/>
                </a:solidFill>
              </a:rPr>
              <a:t>方法</a:t>
            </a:r>
            <a:r>
              <a:rPr lang="en-US" altLang="zh-TW">
                <a:solidFill>
                  <a:srgbClr val="56A8F5"/>
                </a:solidFill>
              </a:rPr>
              <a:t>(method)</a:t>
            </a:r>
          </a:p>
          <a:p>
            <a:r>
              <a:rPr lang="zh-TW" altLang="en-US"/>
              <a:t>用來輸出小括號裡面放的是</a:t>
            </a:r>
            <a:r>
              <a:rPr lang="zh-TW" altLang="en-US">
                <a:solidFill>
                  <a:srgbClr val="FFC000"/>
                </a:solidFill>
              </a:rPr>
              <a:t>要輸出的東西</a:t>
            </a:r>
            <a:r>
              <a:rPr lang="en-US" altLang="zh-TW">
                <a:solidFill>
                  <a:srgbClr val="FFC000"/>
                </a:solidFill>
              </a:rPr>
              <a:t>(</a:t>
            </a:r>
            <a:r>
              <a:rPr lang="zh-TW" altLang="en-US">
                <a:solidFill>
                  <a:srgbClr val="FFC000"/>
                </a:solidFill>
              </a:rPr>
              <a:t>引數</a:t>
            </a:r>
            <a:r>
              <a:rPr lang="en-US" altLang="zh-TW">
                <a:solidFill>
                  <a:srgbClr val="FFC000"/>
                </a:solidFill>
              </a:rPr>
              <a:t>argument)</a:t>
            </a:r>
            <a:r>
              <a:rPr lang="zh-TW" altLang="en-US"/>
              <a:t>，這裡</a:t>
            </a:r>
            <a:endParaRPr lang="en-US" altLang="zh-TW"/>
          </a:p>
          <a:p>
            <a:r>
              <a:rPr lang="zh-TW" altLang="en-US"/>
              <a:t>放的是 「</a:t>
            </a:r>
            <a:r>
              <a:rPr lang="en-US" altLang="zh-TW">
                <a:solidFill>
                  <a:srgbClr val="6AAB73"/>
                </a:solidFill>
              </a:rPr>
              <a:t>"Hello, World!"</a:t>
            </a:r>
            <a:r>
              <a:rPr lang="zh-TW" altLang="en-US"/>
              <a:t>」，所以會輸出 </a:t>
            </a:r>
            <a:r>
              <a:rPr lang="en-US" altLang="zh-TW"/>
              <a:t>"Hello, World!"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0" name="直線接點 19">
            <a:extLst>
              <a:ext uri="{FF2B5EF4-FFF2-40B4-BE49-F238E27FC236}">
                <a16:creationId xmlns:a16="http://schemas.microsoft.com/office/drawing/2014/main" id="{7713D092-7E73-46DC-9965-E028F3BFD972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12880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zh-TW" altLang="en-US"/>
              <a:t>第一個 </a:t>
            </a:r>
            <a:r>
              <a:rPr lang="en-US" altLang="zh-TW"/>
              <a:t>Java </a:t>
            </a:r>
            <a:r>
              <a:rPr lang="zh-TW" altLang="en-US"/>
              <a:t>程式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56681"/>
            <a:ext cx="10582835" cy="1518350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在 </a:t>
            </a:r>
            <a:r>
              <a:rPr lang="en-US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Java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+mn-cs"/>
              </a:rPr>
              <a:t> 程式碼中</a:t>
            </a:r>
            <a:endParaRPr lang="zh-TW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每一個陳述式</a:t>
            </a:r>
            <a:r>
              <a:rPr lang="en-US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(statement)</a:t>
            </a:r>
            <a:r>
              <a:rPr lang="zh-TW" altLang="en-US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後方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都</a:t>
            </a:r>
            <a:r>
              <a:rPr lang="zh-TW" altLang="en-US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要</a:t>
            </a: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一個分號</a:t>
            </a:r>
            <a:r>
              <a:rPr lang="zh-TW" altLang="en-US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，</a:t>
            </a:r>
            <a:r>
              <a:rPr lang="zh-TW" altLang="en-US">
                <a:effectLst/>
              </a:rPr>
              <a:t>且一定要單獨一行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zh-TW" sz="2800" kern="1200">
                <a:solidFill>
                  <a:srgbClr val="FFFFFF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在此程式中，</a:t>
            </a:r>
            <a:r>
              <a:rPr lang="zh-TW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第 </a:t>
            </a:r>
            <a:r>
              <a:rPr lang="en-US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微軟正黑體 Light" panose="020B0304030504040204" pitchFamily="34" charset="-120"/>
                <a:cs typeface="+mn-cs"/>
              </a:rPr>
              <a:t>8</a:t>
            </a:r>
            <a:r>
              <a:rPr lang="zh-TW" altLang="zh-TW" sz="2800" kern="1200">
                <a:solidFill>
                  <a:srgbClr val="FFFF00"/>
                </a:solidFill>
                <a:effectLst/>
                <a:latin typeface="Consolas" panose="020B0609020204030204" pitchFamily="49" charset="0"/>
                <a:ea typeface="Consolas" panose="020B0609020204030204" pitchFamily="49" charset="0"/>
                <a:cs typeface="+mn-cs"/>
              </a:rPr>
              <a:t> </a:t>
            </a:r>
            <a:r>
              <a:rPr lang="zh-TW" altLang="zh-TW">
                <a:solidFill>
                  <a:srgbClr val="FFFFFF"/>
                </a:solidFill>
                <a:latin typeface="Consolas" panose="020B0609020204030204" pitchFamily="49" charset="0"/>
                <a:ea typeface="微軟正黑體 Light" panose="020B0304030504040204" pitchFamily="34" charset="-120"/>
              </a:rPr>
              <a:t>行就是一個陳述式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2E2C93A-0004-408A-97A7-2C2AE88DF84C}"/>
              </a:ext>
            </a:extLst>
          </p:cNvPr>
          <p:cNvGrpSpPr/>
          <p:nvPr/>
        </p:nvGrpSpPr>
        <p:grpSpPr>
          <a:xfrm>
            <a:off x="838200" y="3236398"/>
            <a:ext cx="10515600" cy="3139321"/>
            <a:chOff x="-374206" y="2812075"/>
            <a:chExt cx="10515600" cy="3139321"/>
          </a:xfrm>
        </p:grpSpPr>
        <p:sp>
          <p:nvSpPr>
            <p:cNvPr id="9" name="Rectangle 1">
              <a:extLst>
                <a:ext uri="{FF2B5EF4-FFF2-40B4-BE49-F238E27FC236}">
                  <a16:creationId xmlns:a16="http://schemas.microsoft.com/office/drawing/2014/main" id="{64DFA1F5-ECAE-4491-BAFD-920574FDFEE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-374206" y="2812075"/>
              <a:ext cx="10515600" cy="3139321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01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名稱必須跟檔案名稱一樣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02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class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Main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03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04        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Java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程式需要一個主方法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(main 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方法</a:t>
              </a:r>
              <a:r>
                <a:rPr kumimoji="0" lang="en-US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)</a:t>
              </a:r>
              <a:r>
                <a:rPr kumimoji="0" lang="zh-TW" altLang="en-US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，程式從這裡開始執行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05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CF8E6D"/>
                  </a:solidFill>
                  <a:effectLst/>
                  <a:cs typeface="JetBrains Mono" panose="02000009000000000000" pitchFamily="49" charset="0"/>
                </a:rPr>
                <a:t>public static void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56A8F5"/>
                  </a:solidFill>
                  <a:effectLst/>
                  <a:cs typeface="JetBrains Mono" panose="02000009000000000000" pitchFamily="49" charset="0"/>
                </a:rPr>
                <a:t>main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(String[] args) {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06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07    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//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Java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中，使用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cs typeface="JetBrains Mono" panose="02000009000000000000" pitchFamily="49" charset="0"/>
                </a:rPr>
                <a:t> System.out.println()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來輸出資料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08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7A7E85"/>
                  </a:solidFill>
                  <a:effectLst/>
                  <a:ea typeface="微軟正黑體" panose="020B0604030504040204" pitchFamily="34" charset="-120"/>
                  <a:cs typeface="JetBrains Mono" panose="02000009000000000000" pitchFamily="49" charset="0"/>
                </a:rPr>
                <a:t>        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System.</a:t>
              </a:r>
              <a:r>
                <a:rPr kumimoji="0" lang="zh-TW" altLang="zh-TW" b="0" i="1" u="none" strike="noStrike" cap="none" normalizeH="0" baseline="0">
                  <a:ln>
                    <a:noFill/>
                  </a:ln>
                  <a:solidFill>
                    <a:srgbClr val="C77DBB"/>
                  </a:solidFill>
                  <a:effectLst/>
                  <a:cs typeface="JetBrains Mono" panose="02000009000000000000" pitchFamily="49" charset="0"/>
                </a:rPr>
                <a:t>out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.println(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6AAB73"/>
                  </a:solidFill>
                  <a:effectLst/>
                  <a:cs typeface="JetBrains Mono" panose="02000009000000000000" pitchFamily="49" charset="0"/>
                </a:rPr>
                <a:t>"Hello, World!"</a:t>
              </a: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);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09    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10        }</a:t>
              </a:r>
              <a:b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</a:br>
              <a:r>
                <a:rPr kumimoji="0" lang="zh-TW" altLang="zh-TW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11    }</a:t>
              </a:r>
              <a:endParaRPr kumimoji="0" lang="zh-TW" altLang="zh-TW" sz="32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pic>
          <p:nvPicPr>
            <p:cNvPr id="12" name="圖片 11">
              <a:hlinkClick r:id="rId2"/>
              <a:extLst>
                <a:ext uri="{FF2B5EF4-FFF2-40B4-BE49-F238E27FC236}">
                  <a16:creationId xmlns:a16="http://schemas.microsoft.com/office/drawing/2014/main" id="{DCB38971-0744-4ED6-BA69-27A932C86C3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657198" y="2813402"/>
              <a:ext cx="484195" cy="473668"/>
            </a:xfrm>
            <a:prstGeom prst="rect">
              <a:avLst/>
            </a:prstGeom>
          </p:spPr>
        </p:pic>
        <p:sp>
          <p:nvSpPr>
            <p:cNvPr id="13" name="文字方塊 12">
              <a:extLst>
                <a:ext uri="{FF2B5EF4-FFF2-40B4-BE49-F238E27FC236}">
                  <a16:creationId xmlns:a16="http://schemas.microsoft.com/office/drawing/2014/main" id="{2A02EB80-5A41-42F5-8FB2-7B4AD38214C7}"/>
                </a:ext>
              </a:extLst>
            </p:cNvPr>
            <p:cNvSpPr txBox="1"/>
            <p:nvPr/>
          </p:nvSpPr>
          <p:spPr>
            <a:xfrm>
              <a:off x="9559183" y="5643619"/>
              <a:ext cx="58221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altLang="zh-TW" sz="1400" b="0" i="0" u="none" strike="noStrike" kern="1200" cap="none" spc="0" normalizeH="0" baseline="0" noProof="0">
                  <a:ln>
                    <a:noFill/>
                  </a:ln>
                  <a:solidFill>
                    <a:srgbClr val="808080"/>
                  </a:solidFill>
                  <a:effectLst/>
                  <a:uLnTx/>
                  <a:uFillTx/>
                  <a:latin typeface="Consolas"/>
                  <a:ea typeface="微軟正黑體 Light"/>
                  <a:cs typeface="+mn-cs"/>
                </a:rPr>
                <a:t>java</a:t>
              </a:r>
              <a:endParaRPr kumimoji="0" lang="zh-TW" altLang="en-US" sz="1400" b="0" i="0" u="none" strike="noStrike" kern="1200" cap="none" spc="0" normalizeH="0" baseline="0" noProof="0">
                <a:ln>
                  <a:noFill/>
                </a:ln>
                <a:solidFill>
                  <a:srgbClr val="808080"/>
                </a:solidFill>
                <a:effectLst/>
                <a:uLnTx/>
                <a:uFillTx/>
                <a:latin typeface="Consolas"/>
                <a:ea typeface="微軟正黑體 Light"/>
                <a:cs typeface="+mn-cs"/>
              </a:endParaRPr>
            </a:p>
          </p:txBody>
        </p:sp>
      </p:grpSp>
      <p:sp>
        <p:nvSpPr>
          <p:cNvPr id="16" name="箭號: 向右 15">
            <a:extLst>
              <a:ext uri="{FF2B5EF4-FFF2-40B4-BE49-F238E27FC236}">
                <a16:creationId xmlns:a16="http://schemas.microsoft.com/office/drawing/2014/main" id="{F9F86D69-6556-4289-AEDD-D76FB4E5A0AC}"/>
              </a:ext>
            </a:extLst>
          </p:cNvPr>
          <p:cNvSpPr/>
          <p:nvPr/>
        </p:nvSpPr>
        <p:spPr>
          <a:xfrm>
            <a:off x="313764" y="5228341"/>
            <a:ext cx="524436" cy="255494"/>
          </a:xfrm>
          <a:prstGeom prst="rightArrow">
            <a:avLst/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10" name="矩形: 圓角 9">
            <a:extLst>
              <a:ext uri="{FF2B5EF4-FFF2-40B4-BE49-F238E27FC236}">
                <a16:creationId xmlns:a16="http://schemas.microsoft.com/office/drawing/2014/main" id="{792EBB9A-A5C4-4716-A853-211ACB6BF379}"/>
              </a:ext>
            </a:extLst>
          </p:cNvPr>
          <p:cNvSpPr/>
          <p:nvPr/>
        </p:nvSpPr>
        <p:spPr>
          <a:xfrm>
            <a:off x="7071809" y="5262563"/>
            <a:ext cx="129092" cy="235268"/>
          </a:xfrm>
          <a:prstGeom prst="round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18" name="直線接點 17">
            <a:extLst>
              <a:ext uri="{FF2B5EF4-FFF2-40B4-BE49-F238E27FC236}">
                <a16:creationId xmlns:a16="http://schemas.microsoft.com/office/drawing/2014/main" id="{AAE8B91D-7C2E-490F-84A5-B8CC903EC771}"/>
              </a:ext>
            </a:extLst>
          </p:cNvPr>
          <p:cNvCxnSpPr>
            <a:cxnSpLocks/>
          </p:cNvCxnSpPr>
          <p:nvPr/>
        </p:nvCxnSpPr>
        <p:spPr>
          <a:xfrm>
            <a:off x="2651760" y="5539715"/>
            <a:ext cx="4579620" cy="0"/>
          </a:xfrm>
          <a:prstGeom prst="line">
            <a:avLst/>
          </a:prstGeom>
          <a:ln w="19050">
            <a:solidFill>
              <a:srgbClr val="FFFF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611807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spd="slow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DB9798B-7CE2-4941-9D78-530299413B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註釋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F194301-4E99-4200-87D3-21526A065C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2037170"/>
          </a:xfrm>
        </p:spPr>
        <p:txBody>
          <a:bodyPr/>
          <a:lstStyle/>
          <a:p>
            <a:r>
              <a:rPr lang="zh-TW" altLang="en-US">
                <a:effectLst/>
              </a:rPr>
              <a:t>我們在第一個程式中說過，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表示是單行註解</a:t>
            </a:r>
            <a:endParaRPr lang="en-US" altLang="zh-TW">
              <a:effectLst/>
            </a:endParaRPr>
          </a:p>
          <a:p>
            <a:r>
              <a:rPr lang="zh-TW" altLang="en-US">
                <a:effectLst/>
              </a:rPr>
              <a:t>程式會忽略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//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和該行後面的所有文字</a:t>
            </a:r>
            <a:endParaRPr lang="en-US" altLang="zh-TW">
              <a:effectLst/>
            </a:endParaRPr>
          </a:p>
          <a:p>
            <a:r>
              <a:rPr lang="zh-TW" altLang="en-US"/>
              <a:t>還有另一種註解是多行註解</a:t>
            </a:r>
            <a:endParaRPr lang="en-US" altLang="zh-TW"/>
          </a:p>
          <a:p>
            <a:r>
              <a:rPr lang="zh-TW" altLang="en-US">
                <a:effectLst/>
              </a:rPr>
              <a:t>程式會忽略夾在 </a:t>
            </a:r>
            <a:r>
              <a:rPr lang="en-US" altLang="zh-TW">
                <a:effectLst/>
              </a:rPr>
              <a:t>"</a:t>
            </a:r>
            <a:r>
              <a:rPr lang="en-US" altLang="zh-TW">
                <a:solidFill>
                  <a:srgbClr val="92D050"/>
                </a:solidFill>
                <a:effectLst/>
              </a:rPr>
              <a:t>/*</a:t>
            </a:r>
            <a:r>
              <a:rPr lang="en-US" altLang="zh-TW">
                <a:effectLst/>
              </a:rPr>
              <a:t>" </a:t>
            </a:r>
            <a:r>
              <a:rPr lang="zh-TW" altLang="en-US">
                <a:effectLst/>
              </a:rPr>
              <a:t>和下一個 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solidFill>
                  <a:srgbClr val="92D050"/>
                </a:solidFill>
                <a:effectLst/>
              </a:rPr>
              <a:t>*</a:t>
            </a:r>
            <a:r>
              <a:rPr lang="en-US" altLang="zh-TW">
                <a:solidFill>
                  <a:srgbClr val="92D050"/>
                </a:solidFill>
                <a:effectLst/>
              </a:rPr>
              <a:t>/</a:t>
            </a:r>
            <a:r>
              <a:rPr lang="en-US" altLang="zh-TW">
                <a:effectLst/>
              </a:rPr>
              <a:t>"</a:t>
            </a:r>
            <a:r>
              <a:rPr lang="zh-TW" altLang="en-US">
                <a:effectLst/>
              </a:rPr>
              <a:t> 中間的所有文字</a:t>
            </a:r>
            <a:endParaRPr lang="en-US" altLang="zh-TW">
              <a:effectLst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E6FF407B-6E4B-4390-A416-529392D803C3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3862795"/>
            <a:ext cx="6647329" cy="258532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沒有被單行註解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// 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被單行註解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多行註解前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/*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System.out.println("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不會輸出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被多行註解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)");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*/</a:t>
            </a:r>
            <a:b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7A7E85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</a:b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System.</a:t>
            </a:r>
            <a:r>
              <a:rPr kumimoji="0" lang="zh-TW" altLang="zh-TW" b="0" i="1" u="none" strike="noStrike" cap="none" normalizeH="0" baseline="0">
                <a:ln>
                  <a:noFill/>
                </a:ln>
                <a:solidFill>
                  <a:srgbClr val="C77DBB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out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.println(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會輸出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  <a:cs typeface="JetBrains Mono" panose="02000009000000000000" pitchFamily="49" charset="0"/>
              </a:rPr>
              <a:t>多行註解後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6AAB73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)"</a:t>
            </a:r>
            <a:r>
              <a:rPr kumimoji="0" lang="zh-TW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);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E1A1D3C9-A3FA-4D2F-9991-401F260551F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81365" y="4606866"/>
            <a:ext cx="3572435" cy="92333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沒有被單行註解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多行註解前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會輸出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(</a:t>
            </a:r>
            <a:r>
              <a:rPr kumimoji="0" lang="zh-TW" altLang="en-US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多行註解後</a:t>
            </a:r>
            <a:r>
              <a:rPr kumimoji="0" lang="en-US" altLang="zh-TW" b="0" i="0" u="none" strike="noStrike" cap="none" normalizeH="0" baseline="0">
                <a:ln>
                  <a:noFill/>
                </a:ln>
                <a:solidFill>
                  <a:srgbClr val="BCBEC4"/>
                </a:solidFill>
                <a:effectLst/>
                <a:latin typeface="JetBrains Mono" panose="02000009000000000000" pitchFamily="49" charset="0"/>
                <a:cs typeface="JetBrains Mono" panose="02000009000000000000" pitchFamily="49" charset="0"/>
              </a:rPr>
              <a:t>)</a:t>
            </a:r>
            <a:endParaRPr kumimoji="0" lang="zh-TW" altLang="zh-TW" sz="32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9CFCDD60-25E4-4A4E-86C8-6ACF4E0A7E35}"/>
              </a:ext>
            </a:extLst>
          </p:cNvPr>
          <p:cNvSpPr txBox="1"/>
          <p:nvPr/>
        </p:nvSpPr>
        <p:spPr>
          <a:xfrm>
            <a:off x="6903318" y="6140341"/>
            <a:ext cx="58221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java</a:t>
            </a:r>
            <a:endParaRPr lang="zh-TW" altLang="en-US" sz="1400">
              <a:solidFill>
                <a:schemeClr val="accent2"/>
              </a:solidFill>
            </a:endParaRPr>
          </a:p>
        </p:txBody>
      </p:sp>
      <p:sp>
        <p:nvSpPr>
          <p:cNvPr id="9" name="文字方塊 8">
            <a:extLst>
              <a:ext uri="{FF2B5EF4-FFF2-40B4-BE49-F238E27FC236}">
                <a16:creationId xmlns:a16="http://schemas.microsoft.com/office/drawing/2014/main" id="{ABCFE146-17E5-498C-8ABF-31D73C3AF5CB}"/>
              </a:ext>
            </a:extLst>
          </p:cNvPr>
          <p:cNvSpPr txBox="1"/>
          <p:nvPr/>
        </p:nvSpPr>
        <p:spPr>
          <a:xfrm>
            <a:off x="10572817" y="5217011"/>
            <a:ext cx="780983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TW" sz="1400">
                <a:solidFill>
                  <a:schemeClr val="accent2"/>
                </a:solidFill>
              </a:rPr>
              <a:t>output</a:t>
            </a:r>
            <a:endParaRPr lang="zh-TW" altLang="en-US" sz="140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03989872"/>
      </p:ext>
    </p:extLst>
  </p:cSld>
  <p:clrMapOvr>
    <a:masterClrMapping/>
  </p:clrMapOvr>
  <p:transition spd="slow">
    <p:push dir="u"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F293A34-4F10-4811-99FD-D442BB9301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69046"/>
            <a:ext cx="10515600" cy="1325563"/>
          </a:xfrm>
        </p:spPr>
        <p:txBody>
          <a:bodyPr/>
          <a:lstStyle/>
          <a:p>
            <a:r>
              <a:rPr lang="zh-TW" altLang="en-US"/>
              <a:t>基本輸出</a:t>
            </a:r>
          </a:p>
        </p:txBody>
      </p:sp>
      <p:sp>
        <p:nvSpPr>
          <p:cNvPr id="17" name="內容版面配置區 16">
            <a:extLst>
              <a:ext uri="{FF2B5EF4-FFF2-40B4-BE49-F238E27FC236}">
                <a16:creationId xmlns:a16="http://schemas.microsoft.com/office/drawing/2014/main" id="{E5DEE134-522B-403E-848C-C58191DD69A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7738"/>
            <a:ext cx="10582835" cy="2074026"/>
          </a:xfrm>
        </p:spPr>
        <p:txBody>
          <a:bodyPr>
            <a:normAutofit/>
          </a:bodyPr>
          <a:lstStyle/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>
                <a:effectLst/>
              </a:rPr>
              <a:t>我們在第一個程式中說過</a:t>
            </a:r>
            <a:endParaRPr lang="en-US" altLang="zh-TW">
              <a:effectLst/>
            </a:endParaRPr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println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是一個用來輸出東西的方法且會換行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如果不想換行可以使用 </a:t>
            </a:r>
            <a:r>
              <a:rPr lang="en-US" altLang="zh-TW"/>
              <a:t>"</a:t>
            </a:r>
            <a:r>
              <a:rPr lang="en-US" altLang="zh-TW">
                <a:solidFill>
                  <a:srgbClr val="FFC000"/>
                </a:solidFill>
              </a:rPr>
              <a:t>System</a:t>
            </a:r>
            <a:r>
              <a:rPr lang="en-US" altLang="zh-TW"/>
              <a:t>.</a:t>
            </a:r>
            <a:r>
              <a:rPr lang="en-US" altLang="zh-TW">
                <a:solidFill>
                  <a:srgbClr val="986491"/>
                </a:solidFill>
              </a:rPr>
              <a:t>out</a:t>
            </a:r>
            <a:r>
              <a:rPr lang="en-US" altLang="zh-TW"/>
              <a:t>.</a:t>
            </a:r>
            <a:r>
              <a:rPr lang="en-US" altLang="zh-TW">
                <a:solidFill>
                  <a:srgbClr val="56A8F5"/>
                </a:solidFill>
              </a:rPr>
              <a:t>print</a:t>
            </a:r>
            <a:r>
              <a:rPr lang="en-US" altLang="zh-TW">
                <a:solidFill>
                  <a:srgbClr val="00B0F0"/>
                </a:solidFill>
              </a:rPr>
              <a:t>()</a:t>
            </a:r>
            <a:r>
              <a:rPr lang="en-US" altLang="zh-TW"/>
              <a:t>"</a:t>
            </a:r>
            <a:r>
              <a:rPr lang="zh-TW" altLang="en-US"/>
              <a:t> 方法</a:t>
            </a:r>
            <a:endParaRPr lang="en-US" altLang="zh-TW"/>
          </a:p>
          <a:p>
            <a:pPr marL="0" indent="0" algn="l" rtl="0" eaLnBrk="1" latinLnBrk="0" hangingPunct="1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</a:pPr>
            <a:r>
              <a:rPr lang="zh-TW" altLang="en-US"/>
              <a:t>能輸出的也不只文字，如：</a:t>
            </a:r>
            <a:r>
              <a:rPr lang="en-US" altLang="zh-TW"/>
              <a:t>'a'</a:t>
            </a:r>
            <a:r>
              <a:rPr lang="zh-TW" altLang="en-US"/>
              <a:t>、</a:t>
            </a:r>
            <a:r>
              <a:rPr lang="en-US" altLang="zh-TW"/>
              <a:t>2147483647</a:t>
            </a:r>
            <a:r>
              <a:rPr lang="zh-TW" altLang="en-US"/>
              <a:t>、</a:t>
            </a:r>
            <a:r>
              <a:rPr lang="en-US" altLang="zh-TW"/>
              <a:t>3.14159</a:t>
            </a:r>
            <a:r>
              <a:rPr lang="zh-TW" altLang="en-US"/>
              <a:t>、</a:t>
            </a:r>
            <a:r>
              <a:rPr lang="en-US" altLang="zh-TW"/>
              <a:t>true</a:t>
            </a:r>
          </a:p>
        </p:txBody>
      </p:sp>
      <p:sp>
        <p:nvSpPr>
          <p:cNvPr id="24" name="內容版面配置區 16">
            <a:extLst>
              <a:ext uri="{FF2B5EF4-FFF2-40B4-BE49-F238E27FC236}">
                <a16:creationId xmlns:a16="http://schemas.microsoft.com/office/drawing/2014/main" id="{0AC9CB96-A5BB-49BF-882B-3005A5A9DC1D}"/>
              </a:ext>
            </a:extLst>
          </p:cNvPr>
          <p:cNvSpPr txBox="1">
            <a:spLocks/>
          </p:cNvSpPr>
          <p:nvPr/>
        </p:nvSpPr>
        <p:spPr>
          <a:xfrm>
            <a:off x="7585342" y="5706034"/>
            <a:ext cx="4189982" cy="55660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TW" altLang="en-US"/>
              <a:t>觀察每兩行有什麼差別？</a:t>
            </a:r>
            <a:endParaRPr lang="en-US" altLang="zh-TW"/>
          </a:p>
        </p:txBody>
      </p:sp>
      <p:grpSp>
        <p:nvGrpSpPr>
          <p:cNvPr id="3" name="群組 2">
            <a:extLst>
              <a:ext uri="{FF2B5EF4-FFF2-40B4-BE49-F238E27FC236}">
                <a16:creationId xmlns:a16="http://schemas.microsoft.com/office/drawing/2014/main" id="{B9AA0A7C-4DCD-4C1E-8BCA-B892C1A77C89}"/>
              </a:ext>
            </a:extLst>
          </p:cNvPr>
          <p:cNvGrpSpPr/>
          <p:nvPr/>
        </p:nvGrpSpPr>
        <p:grpSpPr>
          <a:xfrm>
            <a:off x="560393" y="3329525"/>
            <a:ext cx="6817660" cy="3046988"/>
            <a:chOff x="560393" y="3329525"/>
            <a:chExt cx="6817660" cy="3046988"/>
          </a:xfrm>
        </p:grpSpPr>
        <p:grpSp>
          <p:nvGrpSpPr>
            <p:cNvPr id="148" name="群組 147">
              <a:extLst>
                <a:ext uri="{FF2B5EF4-FFF2-40B4-BE49-F238E27FC236}">
                  <a16:creationId xmlns:a16="http://schemas.microsoft.com/office/drawing/2014/main" id="{5B612157-F857-49B3-BA7E-8E23DFC757B1}"/>
                </a:ext>
              </a:extLst>
            </p:cNvPr>
            <p:cNvGrpSpPr/>
            <p:nvPr/>
          </p:nvGrpSpPr>
          <p:grpSpPr>
            <a:xfrm>
              <a:off x="560393" y="3329525"/>
              <a:ext cx="6817659" cy="3046988"/>
              <a:chOff x="838200" y="3447435"/>
              <a:chExt cx="6817659" cy="3046988"/>
            </a:xfrm>
          </p:grpSpPr>
          <p:sp>
            <p:nvSpPr>
              <p:cNvPr id="150" name="Rectangle 5">
                <a:extLst>
                  <a:ext uri="{FF2B5EF4-FFF2-40B4-BE49-F238E27FC236}">
                    <a16:creationId xmlns:a16="http://schemas.microsoft.com/office/drawing/2014/main" id="{65F100C2-D3D1-4FE8-BEBC-88ACA88A96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38200" y="3447435"/>
                <a:ext cx="6817659" cy="3046988"/>
              </a:xfrm>
              <a:prstGeom prst="rect">
                <a:avLst/>
              </a:prstGeom>
              <a:solidFill>
                <a:srgbClr val="1E1F2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0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buFontTx/>
                  <a:buNone/>
                  <a:tabLst/>
                </a:pP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01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class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Main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02       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public static void 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56A8F5"/>
                    </a:solidFill>
                    <a:effectLst/>
                    <a:cs typeface="JetBrains Mono" panose="02000009000000000000" pitchFamily="49" charset="0"/>
                  </a:rPr>
                  <a:t>main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(String[] args) {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03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"a"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04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'a'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05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"2147483647"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06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2147483647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07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"3.14159"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08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2AACB8"/>
                    </a:solidFill>
                    <a:effectLst/>
                    <a:cs typeface="JetBrains Mono" panose="02000009000000000000" pitchFamily="49" charset="0"/>
                  </a:rPr>
                  <a:t>3.14159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09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6AAB73"/>
                    </a:solidFill>
                    <a:effectLst/>
                    <a:cs typeface="JetBrains Mono" panose="02000009000000000000" pitchFamily="49" charset="0"/>
                  </a:rPr>
                  <a:t>"true"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10            System.</a:t>
                </a:r>
                <a:r>
                  <a:rPr kumimoji="0" lang="zh-TW" altLang="zh-TW" sz="1600" b="0" i="1" u="none" strike="noStrike" cap="none" normalizeH="0" baseline="0">
                    <a:ln>
                      <a:noFill/>
                    </a:ln>
                    <a:solidFill>
                      <a:srgbClr val="C77DBB"/>
                    </a:solidFill>
                    <a:effectLst/>
                    <a:cs typeface="JetBrains Mono" panose="02000009000000000000" pitchFamily="49" charset="0"/>
                  </a:rPr>
                  <a:t>out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.println(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CF8E6D"/>
                    </a:solidFill>
                    <a:effectLst/>
                    <a:cs typeface="JetBrains Mono" panose="02000009000000000000" pitchFamily="49" charset="0"/>
                  </a:rPr>
                  <a:t>true</a:t>
                </a: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);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11        }</a:t>
                </a:r>
                <a:b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</a:br>
                <a:r>
                  <a:rPr kumimoji="0" lang="zh-TW" altLang="zh-TW" sz="1600" b="0" i="0" u="none" strike="noStrike" cap="none" normalizeH="0" baseline="0">
                    <a:ln>
                      <a:noFill/>
                    </a:ln>
                    <a:solidFill>
                      <a:srgbClr val="BCBEC4"/>
                    </a:solidFill>
                    <a:effectLst/>
                    <a:cs typeface="JetBrains Mono" panose="02000009000000000000" pitchFamily="49" charset="0"/>
                  </a:rPr>
                  <a:t>12    }</a:t>
                </a:r>
                <a:endParaRPr kumimoji="0" lang="zh-TW" altLang="zh-TW" sz="2400" b="0" i="0" u="none" strike="noStrike" cap="none" normalizeH="0" baseline="0">
                  <a:ln>
                    <a:noFill/>
                  </a:ln>
                  <a:solidFill>
                    <a:schemeClr val="tx1"/>
                  </a:solidFill>
                  <a:effectLst/>
                </a:endParaRPr>
              </a:p>
            </p:txBody>
          </p:sp>
          <p:sp>
            <p:nvSpPr>
              <p:cNvPr id="151" name="文字方塊 150">
                <a:extLst>
                  <a:ext uri="{FF2B5EF4-FFF2-40B4-BE49-F238E27FC236}">
                    <a16:creationId xmlns:a16="http://schemas.microsoft.com/office/drawing/2014/main" id="{E630174F-92C4-49EF-9FB7-810A66ACDF2B}"/>
                  </a:ext>
                </a:extLst>
              </p:cNvPr>
              <p:cNvSpPr txBox="1"/>
              <p:nvPr/>
            </p:nvSpPr>
            <p:spPr>
              <a:xfrm>
                <a:off x="7073648" y="6186646"/>
                <a:ext cx="582211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altLang="zh-TW" sz="1400">
                    <a:solidFill>
                      <a:schemeClr val="accent3"/>
                    </a:solidFill>
                  </a:rPr>
                  <a:t>java</a:t>
                </a:r>
                <a:endParaRPr lang="zh-TW" altLang="en-US" sz="1400">
                  <a:solidFill>
                    <a:schemeClr val="accent3"/>
                  </a:solidFill>
                </a:endParaRPr>
              </a:p>
            </p:txBody>
          </p:sp>
        </p:grpSp>
        <p:pic>
          <p:nvPicPr>
            <p:cNvPr id="149" name="圖片 148">
              <a:hlinkClick r:id="rId2"/>
              <a:extLst>
                <a:ext uri="{FF2B5EF4-FFF2-40B4-BE49-F238E27FC236}">
                  <a16:creationId xmlns:a16="http://schemas.microsoft.com/office/drawing/2014/main" id="{2BBA5775-5558-4CF8-8E09-D394B39FB32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947747" y="3329525"/>
              <a:ext cx="430306" cy="420950"/>
            </a:xfrm>
            <a:prstGeom prst="rect">
              <a:avLst/>
            </a:prstGeom>
          </p:spPr>
        </p:pic>
      </p:grpSp>
      <p:grpSp>
        <p:nvGrpSpPr>
          <p:cNvPr id="152" name="群組 151">
            <a:extLst>
              <a:ext uri="{FF2B5EF4-FFF2-40B4-BE49-F238E27FC236}">
                <a16:creationId xmlns:a16="http://schemas.microsoft.com/office/drawing/2014/main" id="{2CA3FFD1-B514-4A6E-A49C-9B173DEA931B}"/>
              </a:ext>
            </a:extLst>
          </p:cNvPr>
          <p:cNvGrpSpPr/>
          <p:nvPr/>
        </p:nvGrpSpPr>
        <p:grpSpPr>
          <a:xfrm>
            <a:off x="7608941" y="3329525"/>
            <a:ext cx="3899647" cy="2062103"/>
            <a:chOff x="6096000" y="3570546"/>
            <a:chExt cx="3899647" cy="2062103"/>
          </a:xfrm>
        </p:grpSpPr>
        <p:sp>
          <p:nvSpPr>
            <p:cNvPr id="153" name="Rectangle 5">
              <a:extLst>
                <a:ext uri="{FF2B5EF4-FFF2-40B4-BE49-F238E27FC236}">
                  <a16:creationId xmlns:a16="http://schemas.microsoft.com/office/drawing/2014/main" id="{C9B349B9-7B95-4473-B7CD-5FC64D18609F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096000" y="3570546"/>
              <a:ext cx="3899647" cy="2062103"/>
            </a:xfrm>
            <a:prstGeom prst="rect">
              <a:avLst/>
            </a:prstGeom>
            <a:solidFill>
              <a:srgbClr val="1E1F22"/>
            </a:solidFill>
            <a:ln>
              <a:noFill/>
            </a:ln>
            <a:effectLst/>
            <a:extLs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a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2147483647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3.14159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zh-TW" altLang="en-US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 </a:t>
              </a:r>
              <a:r>
                <a:rPr kumimoji="0" lang="en-US" altLang="zh-TW" sz="1600" b="0" i="0" u="none" strike="noStrike" cap="none" normalizeH="0" baseline="0">
                  <a:ln>
                    <a:noFill/>
                  </a:ln>
                  <a:solidFill>
                    <a:srgbClr val="BCBEC4"/>
                  </a:solidFill>
                  <a:effectLst/>
                  <a:cs typeface="JetBrains Mono" panose="02000009000000000000" pitchFamily="49" charset="0"/>
                </a:rPr>
                <a:t>true</a:t>
              </a:r>
              <a:endParaRPr kumimoji="0" lang="zh-TW" altLang="zh-TW" sz="24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</a:endParaRPr>
            </a:p>
          </p:txBody>
        </p:sp>
        <p:sp>
          <p:nvSpPr>
            <p:cNvPr id="154" name="文字方塊 153">
              <a:extLst>
                <a:ext uri="{FF2B5EF4-FFF2-40B4-BE49-F238E27FC236}">
                  <a16:creationId xmlns:a16="http://schemas.microsoft.com/office/drawing/2014/main" id="{883BB939-8314-4160-95F9-2E178F5E53D1}"/>
                </a:ext>
              </a:extLst>
            </p:cNvPr>
            <p:cNvSpPr txBox="1"/>
            <p:nvPr/>
          </p:nvSpPr>
          <p:spPr>
            <a:xfrm>
              <a:off x="9214664" y="5324872"/>
              <a:ext cx="780983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TW" sz="1400">
                  <a:solidFill>
                    <a:schemeClr val="accent3"/>
                  </a:solidFill>
                </a:rPr>
                <a:t>output</a:t>
              </a:r>
              <a:endParaRPr lang="zh-TW" altLang="en-US" sz="1400">
                <a:solidFill>
                  <a:schemeClr val="accent3"/>
                </a:solidFill>
              </a:endParaRPr>
            </a:p>
          </p:txBody>
        </p:sp>
      </p:grpSp>
      <p:grpSp>
        <p:nvGrpSpPr>
          <p:cNvPr id="187" name="群組 186">
            <a:extLst>
              <a:ext uri="{FF2B5EF4-FFF2-40B4-BE49-F238E27FC236}">
                <a16:creationId xmlns:a16="http://schemas.microsoft.com/office/drawing/2014/main" id="{6F0FF334-CCE6-4948-A2A2-D9EE28EDE212}"/>
              </a:ext>
            </a:extLst>
          </p:cNvPr>
          <p:cNvGrpSpPr/>
          <p:nvPr/>
        </p:nvGrpSpPr>
        <p:grpSpPr>
          <a:xfrm>
            <a:off x="2022899" y="3962426"/>
            <a:ext cx="148802" cy="388887"/>
            <a:chOff x="1952626" y="4294496"/>
            <a:chExt cx="95249" cy="248929"/>
          </a:xfrm>
        </p:grpSpPr>
        <p:cxnSp>
          <p:nvCxnSpPr>
            <p:cNvPr id="188" name="直線接點 187">
              <a:extLst>
                <a:ext uri="{FF2B5EF4-FFF2-40B4-BE49-F238E27FC236}">
                  <a16:creationId xmlns:a16="http://schemas.microsoft.com/office/drawing/2014/main" id="{0A6E8C80-2E0C-43C3-90E4-1912EBAB4ED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9" name="直線接點 188">
              <a:extLst>
                <a:ext uri="{FF2B5EF4-FFF2-40B4-BE49-F238E27FC236}">
                  <a16:creationId xmlns:a16="http://schemas.microsoft.com/office/drawing/2014/main" id="{FA8B31B6-E9C4-430D-A54D-2D67889F8E1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0" name="直線接點 189">
              <a:extLst>
                <a:ext uri="{FF2B5EF4-FFF2-40B4-BE49-F238E27FC236}">
                  <a16:creationId xmlns:a16="http://schemas.microsoft.com/office/drawing/2014/main" id="{5006228D-718C-4896-9106-FC39F45B547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1" name="群組 190">
            <a:extLst>
              <a:ext uri="{FF2B5EF4-FFF2-40B4-BE49-F238E27FC236}">
                <a16:creationId xmlns:a16="http://schemas.microsoft.com/office/drawing/2014/main" id="{3E566AC2-A4BC-417D-B12D-30C27EEF7FEB}"/>
              </a:ext>
            </a:extLst>
          </p:cNvPr>
          <p:cNvGrpSpPr/>
          <p:nvPr/>
        </p:nvGrpSpPr>
        <p:grpSpPr>
          <a:xfrm>
            <a:off x="2022899" y="4463367"/>
            <a:ext cx="148802" cy="388887"/>
            <a:chOff x="1952626" y="4294496"/>
            <a:chExt cx="95249" cy="248929"/>
          </a:xfrm>
        </p:grpSpPr>
        <p:cxnSp>
          <p:nvCxnSpPr>
            <p:cNvPr id="192" name="直線接點 191">
              <a:extLst>
                <a:ext uri="{FF2B5EF4-FFF2-40B4-BE49-F238E27FC236}">
                  <a16:creationId xmlns:a16="http://schemas.microsoft.com/office/drawing/2014/main" id="{627427FB-3910-49E4-AE74-8C3D48C4941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3" name="直線接點 192">
              <a:extLst>
                <a:ext uri="{FF2B5EF4-FFF2-40B4-BE49-F238E27FC236}">
                  <a16:creationId xmlns:a16="http://schemas.microsoft.com/office/drawing/2014/main" id="{F4EF5791-C669-4279-8E37-954359AC5924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4" name="直線接點 193">
              <a:extLst>
                <a:ext uri="{FF2B5EF4-FFF2-40B4-BE49-F238E27FC236}">
                  <a16:creationId xmlns:a16="http://schemas.microsoft.com/office/drawing/2014/main" id="{73DDC10E-E7B4-4599-B1E7-7C48A65214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5" name="群組 194">
            <a:extLst>
              <a:ext uri="{FF2B5EF4-FFF2-40B4-BE49-F238E27FC236}">
                <a16:creationId xmlns:a16="http://schemas.microsoft.com/office/drawing/2014/main" id="{E08E5FC9-E5CD-49E4-851C-B2D7E2ECBB42}"/>
              </a:ext>
            </a:extLst>
          </p:cNvPr>
          <p:cNvGrpSpPr/>
          <p:nvPr/>
        </p:nvGrpSpPr>
        <p:grpSpPr>
          <a:xfrm>
            <a:off x="2022899" y="4925283"/>
            <a:ext cx="148802" cy="388887"/>
            <a:chOff x="1952626" y="4294496"/>
            <a:chExt cx="95249" cy="248929"/>
          </a:xfrm>
        </p:grpSpPr>
        <p:cxnSp>
          <p:nvCxnSpPr>
            <p:cNvPr id="196" name="直線接點 195">
              <a:extLst>
                <a:ext uri="{FF2B5EF4-FFF2-40B4-BE49-F238E27FC236}">
                  <a16:creationId xmlns:a16="http://schemas.microsoft.com/office/drawing/2014/main" id="{81E9B8B6-3899-40C8-A7A5-235D0C4528CA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7" name="直線接點 196">
              <a:extLst>
                <a:ext uri="{FF2B5EF4-FFF2-40B4-BE49-F238E27FC236}">
                  <a16:creationId xmlns:a16="http://schemas.microsoft.com/office/drawing/2014/main" id="{6CCC689D-F2E5-40E8-836F-5E181526753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8" name="直線接點 197">
              <a:extLst>
                <a:ext uri="{FF2B5EF4-FFF2-40B4-BE49-F238E27FC236}">
                  <a16:creationId xmlns:a16="http://schemas.microsoft.com/office/drawing/2014/main" id="{4BB70A9B-0FA6-4772-B1FE-48F3F46D6B4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9" name="群組 198">
            <a:extLst>
              <a:ext uri="{FF2B5EF4-FFF2-40B4-BE49-F238E27FC236}">
                <a16:creationId xmlns:a16="http://schemas.microsoft.com/office/drawing/2014/main" id="{984368C4-133F-4D77-9E13-6AEB1AFD06D4}"/>
              </a:ext>
            </a:extLst>
          </p:cNvPr>
          <p:cNvGrpSpPr/>
          <p:nvPr/>
        </p:nvGrpSpPr>
        <p:grpSpPr>
          <a:xfrm>
            <a:off x="2022899" y="5403375"/>
            <a:ext cx="148802" cy="388887"/>
            <a:chOff x="1952626" y="4294496"/>
            <a:chExt cx="95249" cy="248929"/>
          </a:xfrm>
        </p:grpSpPr>
        <p:cxnSp>
          <p:nvCxnSpPr>
            <p:cNvPr id="200" name="直線接點 199">
              <a:extLst>
                <a:ext uri="{FF2B5EF4-FFF2-40B4-BE49-F238E27FC236}">
                  <a16:creationId xmlns:a16="http://schemas.microsoft.com/office/drawing/2014/main" id="{6B0CC823-2099-4581-BF08-563101A670F3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1" name="直線接點 200">
              <a:extLst>
                <a:ext uri="{FF2B5EF4-FFF2-40B4-BE49-F238E27FC236}">
                  <a16:creationId xmlns:a16="http://schemas.microsoft.com/office/drawing/2014/main" id="{6E6B904D-050D-462B-82F8-AFD7F60AA8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2" name="直線接點 201">
              <a:extLst>
                <a:ext uri="{FF2B5EF4-FFF2-40B4-BE49-F238E27FC236}">
                  <a16:creationId xmlns:a16="http://schemas.microsoft.com/office/drawing/2014/main" id="{4A37ABF9-4800-42CF-B3DC-6D23237C8C9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3" name="群組 202">
            <a:extLst>
              <a:ext uri="{FF2B5EF4-FFF2-40B4-BE49-F238E27FC236}">
                <a16:creationId xmlns:a16="http://schemas.microsoft.com/office/drawing/2014/main" id="{4D9CF40D-38AC-44EC-8BBD-9702011E5769}"/>
              </a:ext>
            </a:extLst>
          </p:cNvPr>
          <p:cNvGrpSpPr/>
          <p:nvPr/>
        </p:nvGrpSpPr>
        <p:grpSpPr>
          <a:xfrm>
            <a:off x="7733652" y="3456633"/>
            <a:ext cx="148802" cy="388887"/>
            <a:chOff x="1952626" y="4294496"/>
            <a:chExt cx="95249" cy="248929"/>
          </a:xfrm>
        </p:grpSpPr>
        <p:cxnSp>
          <p:nvCxnSpPr>
            <p:cNvPr id="204" name="直線接點 203">
              <a:extLst>
                <a:ext uri="{FF2B5EF4-FFF2-40B4-BE49-F238E27FC236}">
                  <a16:creationId xmlns:a16="http://schemas.microsoft.com/office/drawing/2014/main" id="{FEF52469-A9F3-4B7E-B48C-BCF19F055856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5" name="直線接點 204">
              <a:extLst>
                <a:ext uri="{FF2B5EF4-FFF2-40B4-BE49-F238E27FC236}">
                  <a16:creationId xmlns:a16="http://schemas.microsoft.com/office/drawing/2014/main" id="{89A72B4D-666B-478B-9C63-A0272E44AE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6" name="直線接點 205">
              <a:extLst>
                <a:ext uri="{FF2B5EF4-FFF2-40B4-BE49-F238E27FC236}">
                  <a16:creationId xmlns:a16="http://schemas.microsoft.com/office/drawing/2014/main" id="{C2B7FE41-4629-467F-9BC6-2A009BF70E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FF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07" name="群組 206">
            <a:extLst>
              <a:ext uri="{FF2B5EF4-FFF2-40B4-BE49-F238E27FC236}">
                <a16:creationId xmlns:a16="http://schemas.microsoft.com/office/drawing/2014/main" id="{A3A9D835-EB28-4DDD-B526-C4C172D0B384}"/>
              </a:ext>
            </a:extLst>
          </p:cNvPr>
          <p:cNvGrpSpPr/>
          <p:nvPr/>
        </p:nvGrpSpPr>
        <p:grpSpPr>
          <a:xfrm>
            <a:off x="7733652" y="3957574"/>
            <a:ext cx="148802" cy="388887"/>
            <a:chOff x="1952626" y="4294496"/>
            <a:chExt cx="95249" cy="248929"/>
          </a:xfrm>
        </p:grpSpPr>
        <p:cxnSp>
          <p:nvCxnSpPr>
            <p:cNvPr id="208" name="直線接點 207">
              <a:extLst>
                <a:ext uri="{FF2B5EF4-FFF2-40B4-BE49-F238E27FC236}">
                  <a16:creationId xmlns:a16="http://schemas.microsoft.com/office/drawing/2014/main" id="{8BD94D8D-3D1E-45DE-9D96-78CC12758512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9" name="直線接點 208">
              <a:extLst>
                <a:ext uri="{FF2B5EF4-FFF2-40B4-BE49-F238E27FC236}">
                  <a16:creationId xmlns:a16="http://schemas.microsoft.com/office/drawing/2014/main" id="{49E94CC6-23D1-4153-A49F-DCA4EDA0A670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0" name="直線接點 209">
              <a:extLst>
                <a:ext uri="{FF2B5EF4-FFF2-40B4-BE49-F238E27FC236}">
                  <a16:creationId xmlns:a16="http://schemas.microsoft.com/office/drawing/2014/main" id="{93E36726-FD1A-445E-ACAA-F3C54CC572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C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1" name="群組 210">
            <a:extLst>
              <a:ext uri="{FF2B5EF4-FFF2-40B4-BE49-F238E27FC236}">
                <a16:creationId xmlns:a16="http://schemas.microsoft.com/office/drawing/2014/main" id="{126BB96E-F927-4068-B323-5099A12712B6}"/>
              </a:ext>
            </a:extLst>
          </p:cNvPr>
          <p:cNvGrpSpPr/>
          <p:nvPr/>
        </p:nvGrpSpPr>
        <p:grpSpPr>
          <a:xfrm>
            <a:off x="7733652" y="4419490"/>
            <a:ext cx="148802" cy="388887"/>
            <a:chOff x="1952626" y="4294496"/>
            <a:chExt cx="95249" cy="248929"/>
          </a:xfrm>
        </p:grpSpPr>
        <p:cxnSp>
          <p:nvCxnSpPr>
            <p:cNvPr id="212" name="直線接點 211">
              <a:extLst>
                <a:ext uri="{FF2B5EF4-FFF2-40B4-BE49-F238E27FC236}">
                  <a16:creationId xmlns:a16="http://schemas.microsoft.com/office/drawing/2014/main" id="{258F7731-6401-4E8A-90C9-A49EC798A9BC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直線接點 212">
              <a:extLst>
                <a:ext uri="{FF2B5EF4-FFF2-40B4-BE49-F238E27FC236}">
                  <a16:creationId xmlns:a16="http://schemas.microsoft.com/office/drawing/2014/main" id="{E0C7B5F4-6B8F-42F4-A51E-9D65162AEC1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4" name="直線接點 213">
              <a:extLst>
                <a:ext uri="{FF2B5EF4-FFF2-40B4-BE49-F238E27FC236}">
                  <a16:creationId xmlns:a16="http://schemas.microsoft.com/office/drawing/2014/main" id="{F5E6670E-DF6F-4810-A33B-AEAD970EA06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FF000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5" name="群組 214">
            <a:extLst>
              <a:ext uri="{FF2B5EF4-FFF2-40B4-BE49-F238E27FC236}">
                <a16:creationId xmlns:a16="http://schemas.microsoft.com/office/drawing/2014/main" id="{55A058A3-9EBC-496D-808F-A8D5271A3B4D}"/>
              </a:ext>
            </a:extLst>
          </p:cNvPr>
          <p:cNvGrpSpPr/>
          <p:nvPr/>
        </p:nvGrpSpPr>
        <p:grpSpPr>
          <a:xfrm>
            <a:off x="7733652" y="4897582"/>
            <a:ext cx="148802" cy="388887"/>
            <a:chOff x="1952626" y="4294496"/>
            <a:chExt cx="95249" cy="248929"/>
          </a:xfrm>
        </p:grpSpPr>
        <p:cxnSp>
          <p:nvCxnSpPr>
            <p:cNvPr id="216" name="直線接點 215">
              <a:extLst>
                <a:ext uri="{FF2B5EF4-FFF2-40B4-BE49-F238E27FC236}">
                  <a16:creationId xmlns:a16="http://schemas.microsoft.com/office/drawing/2014/main" id="{353AC394-0817-430D-8E09-C84664F97A09}"/>
                </a:ext>
              </a:extLst>
            </p:cNvPr>
            <p:cNvCxnSpPr/>
            <p:nvPr/>
          </p:nvCxnSpPr>
          <p:spPr>
            <a:xfrm>
              <a:off x="1956053" y="4294496"/>
              <a:ext cx="0" cy="248929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7" name="直線接點 216">
              <a:extLst>
                <a:ext uri="{FF2B5EF4-FFF2-40B4-BE49-F238E27FC236}">
                  <a16:creationId xmlns:a16="http://schemas.microsoft.com/office/drawing/2014/main" id="{869518C6-DC2D-4E74-8A44-E1D3494F577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539764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8" name="直線接點 217">
              <a:extLst>
                <a:ext uri="{FF2B5EF4-FFF2-40B4-BE49-F238E27FC236}">
                  <a16:creationId xmlns:a16="http://schemas.microsoft.com/office/drawing/2014/main" id="{CBB59CBD-B971-446C-A6ED-4852486202F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952626" y="4296877"/>
              <a:ext cx="95249" cy="0"/>
            </a:xfrm>
            <a:prstGeom prst="line">
              <a:avLst/>
            </a:prstGeom>
            <a:ln w="19050">
              <a:solidFill>
                <a:srgbClr val="00B0F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79760691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8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0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9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0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9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2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500"/>
                            </p:stCondLst>
                            <p:childTnLst>
                              <p:par>
                                <p:cTn id="26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1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2" fill="hold">
                            <p:stCondLst>
                              <p:cond delay="2000"/>
                            </p:stCondLst>
                            <p:childTnLst>
                              <p:par>
                                <p:cTn id="33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/>
    </p:bldLst>
  </p:timing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E2D9765B-27E6-4F7D-BDAB-2CD480706C35}" vid="{D1D4527B-6C29-4E80-850E-305C16F473BE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3066</TotalTime>
  <Words>5915</Words>
  <Application>Microsoft Office PowerPoint</Application>
  <PresentationFormat>寬螢幕</PresentationFormat>
  <Paragraphs>669</Paragraphs>
  <Slides>42</Slides>
  <Notes>9</Notes>
  <HiddenSlides>1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42</vt:i4>
      </vt:variant>
    </vt:vector>
  </HeadingPairs>
  <TitlesOfParts>
    <vt:vector size="48" baseType="lpstr">
      <vt:lpstr>微軟正黑體</vt:lpstr>
      <vt:lpstr>Arial</vt:lpstr>
      <vt:lpstr>Calibri</vt:lpstr>
      <vt:lpstr>Consolas</vt:lpstr>
      <vt:lpstr>JetBrains Mono</vt:lpstr>
      <vt:lpstr>TYIC</vt:lpstr>
      <vt:lpstr>初探 Java</vt:lpstr>
      <vt:lpstr>第一個 Java 程式</vt:lpstr>
      <vt:lpstr>第一個 Java 程式</vt:lpstr>
      <vt:lpstr>第一個 Java 程式</vt:lpstr>
      <vt:lpstr>第一個 Java 程式</vt:lpstr>
      <vt:lpstr>第一個 Java 程式</vt:lpstr>
      <vt:lpstr>第一個 Java 程式</vt:lpstr>
      <vt:lpstr>註釋</vt:lpstr>
      <vt:lpstr>基本輸出</vt:lpstr>
      <vt:lpstr>基本輸出</vt:lpstr>
      <vt:lpstr>基本資料型別(primitive data types)</vt:lpstr>
      <vt:lpstr>Char</vt:lpstr>
      <vt:lpstr>ASCII</vt:lpstr>
      <vt:lpstr>ASCII</vt:lpstr>
      <vt:lpstr>數字</vt:lpstr>
      <vt:lpstr>數字</vt:lpstr>
      <vt:lpstr>變數(Variable)宣告</vt:lpstr>
      <vt:lpstr>變數賦值運算</vt:lpstr>
      <vt:lpstr>變數使用</vt:lpstr>
      <vt:lpstr>變數命名規則</vt:lpstr>
      <vt:lpstr>常數(Constant)</vt:lpstr>
      <vt:lpstr>常數命名規則</vt:lpstr>
      <vt:lpstr>命名規則</vt:lpstr>
      <vt:lpstr>運算(Operation)</vt:lpstr>
      <vt:lpstr>數學運算</vt:lpstr>
      <vt:lpstr>一元數學運算</vt:lpstr>
      <vt:lpstr>二元數學運算</vt:lpstr>
      <vt:lpstr>二元數學運算</vt:lpstr>
      <vt:lpstr>補充：取餘與取模</vt:lpstr>
      <vt:lpstr>複合指定運算</vt:lpstr>
      <vt:lpstr>遞增、遞減運算</vt:lpstr>
      <vt:lpstr>溢位(Overflow)</vt:lpstr>
      <vt:lpstr>溢位</vt:lpstr>
      <vt:lpstr>轉換</vt:lpstr>
      <vt:lpstr>提升、轉換、溢位</vt:lpstr>
      <vt:lpstr>基本輸出</vt:lpstr>
      <vt:lpstr>字串</vt:lpstr>
      <vt:lpstr>字串</vt:lpstr>
      <vt:lpstr>跳脫字元(Escape character)</vt:lpstr>
      <vt:lpstr>換行</vt:lpstr>
      <vt:lpstr>基本輸入</vt:lpstr>
      <vt:lpstr>載入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04_初探Java</dc:title>
  <dc:creator>TYIC</dc:creator>
  <cp:lastModifiedBy>Jacky Chiu</cp:lastModifiedBy>
  <cp:revision>1426</cp:revision>
  <dcterms:created xsi:type="dcterms:W3CDTF">2024-07-05T16:51:58Z</dcterms:created>
  <dcterms:modified xsi:type="dcterms:W3CDTF">2024-07-11T16:19:50Z</dcterms:modified>
</cp:coreProperties>
</file>