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5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9999"/>
    <a:srgbClr val="FFCC66"/>
    <a:srgbClr val="273D44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9" autoAdjust="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E94BF-979C-4102-B9D3-90D188A7B1D8}" type="datetimeFigureOut">
              <a:rPr lang="zh-TW" altLang="en-US" smtClean="0"/>
              <a:t>2025/2/12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32C66-44E3-43CA-9FDC-DDCB209C4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01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32C66-44E3-43CA-9FDC-DDCB209C4C9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068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32C66-44E3-43CA-9FDC-DDCB209C4C9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02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2777443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4761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23127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56383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14017-F43F-4620-9C7F-1D5BEE887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432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TYSHIC/Java_Code/blob/main/06_input_output/Main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hyperlink" Target="https://survey.stackoverflow.co/2023/#most-popular-technologies-new-collab-tool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E59D8-F0D6-42F5-9D45-C448864F2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IntelliJ IDEA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3392EC-090B-4620-ADE3-9993192BE0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82333938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729D8-45EE-47CF-869A-A020878C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84BD65-7238-415D-B8C1-C471E880B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4491"/>
          </a:xfrm>
        </p:spPr>
        <p:txBody>
          <a:bodyPr>
            <a:normAutofit/>
          </a:bodyPr>
          <a:lstStyle/>
          <a:p>
            <a:r>
              <a:rPr lang="zh-TW" altLang="en-US"/>
              <a:t>嘗試將上一個程式打上去</a:t>
            </a:r>
            <a:endParaRPr lang="en-US" altLang="zh-TW"/>
          </a:p>
          <a:p>
            <a:r>
              <a:rPr lang="zh-TW" altLang="en-US"/>
              <a:t>並觀察打字過程發生了什麼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70FC4553-0DF9-4890-92AF-096FF10102DE}"/>
              </a:ext>
            </a:extLst>
          </p:cNvPr>
          <p:cNvGrpSpPr/>
          <p:nvPr/>
        </p:nvGrpSpPr>
        <p:grpSpPr>
          <a:xfrm>
            <a:off x="838200" y="2959261"/>
            <a:ext cx="10737914" cy="3048698"/>
            <a:chOff x="615886" y="2781395"/>
            <a:chExt cx="10737914" cy="3048698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E3685BB7-C8E5-4412-A3C0-0B5E2F248FEC}"/>
                </a:ext>
              </a:extLst>
            </p:cNvPr>
            <p:cNvGrpSpPr/>
            <p:nvPr/>
          </p:nvGrpSpPr>
          <p:grpSpPr>
            <a:xfrm>
              <a:off x="615886" y="2782250"/>
              <a:ext cx="10737914" cy="3047843"/>
              <a:chOff x="615886" y="3348029"/>
              <a:chExt cx="10737914" cy="3047843"/>
            </a:xfrm>
          </p:grpSpPr>
          <p:sp>
            <p:nvSpPr>
              <p:cNvPr id="13" name="Rectangle 1">
                <a:extLst>
                  <a:ext uri="{FF2B5EF4-FFF2-40B4-BE49-F238E27FC236}">
                    <a16:creationId xmlns:a16="http://schemas.microsoft.com/office/drawing/2014/main" id="{4B9D3E66-AEE2-4810-BE31-CC9F974BA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886" y="3348029"/>
                <a:ext cx="10737914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載入套件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02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03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04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05            Scanner scanner =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創建新的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Scanner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實例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06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 學號 身高：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07            String name = scanner.next();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讀入下一個字串並存入變數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name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08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studentId = scanner.nextInt();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讀入下一個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int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並存入變數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studentId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09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height = scanner.nextDouble();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讀入下一個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double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並存入變數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height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學號：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身高：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%.2f%n"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name, studentId, height);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CFD7435-602B-4969-98C9-A464E4FCC9B0}"/>
                  </a:ext>
                </a:extLst>
              </p:cNvPr>
              <p:cNvSpPr txBox="1"/>
              <p:nvPr/>
            </p:nvSpPr>
            <p:spPr>
              <a:xfrm>
                <a:off x="10771589" y="6088095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7" name="圖片 6">
              <a:hlinkClick r:id="rId2"/>
              <a:extLst>
                <a:ext uri="{FF2B5EF4-FFF2-40B4-BE49-F238E27FC236}">
                  <a16:creationId xmlns:a16="http://schemas.microsoft.com/office/drawing/2014/main" id="{EDFFBE61-63EB-4937-BBC5-AAB58BE01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935093" y="2781395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966531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4F5FF7-7883-4D70-A137-27ADE76A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908"/>
            <a:ext cx="10515600" cy="1325563"/>
          </a:xfrm>
        </p:spPr>
        <p:txBody>
          <a:bodyPr/>
          <a:lstStyle/>
          <a:p>
            <a:r>
              <a:rPr lang="zh-TW" altLang="en-US"/>
              <a:t>自動補全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25EBDE-468D-40C7-88DB-39E4432D4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950"/>
            <a:ext cx="10515600" cy="1582038"/>
          </a:xfrm>
        </p:spPr>
        <p:txBody>
          <a:bodyPr/>
          <a:lstStyle/>
          <a:p>
            <a:r>
              <a:rPr lang="zh-TW" altLang="en-US"/>
              <a:t>打字過程中出現了些許變化：</a:t>
            </a:r>
            <a:endParaRPr lang="en-US" altLang="zh-TW"/>
          </a:p>
          <a:p>
            <a:r>
              <a:rPr lang="en-US" altLang="zh-TW"/>
              <a:t>1.</a:t>
            </a:r>
            <a:r>
              <a:rPr lang="zh-TW" altLang="en-US"/>
              <a:t>打了</a:t>
            </a:r>
            <a:r>
              <a:rPr lang="zh-TW" altLang="en-US">
                <a:solidFill>
                  <a:srgbClr val="00B0F0"/>
                </a:solidFill>
              </a:rPr>
              <a:t>左括號</a:t>
            </a:r>
            <a:r>
              <a:rPr lang="zh-TW" altLang="en-US"/>
              <a:t>，會自動補</a:t>
            </a:r>
            <a:r>
              <a:rPr lang="zh-TW" altLang="en-US">
                <a:solidFill>
                  <a:srgbClr val="00B0F0"/>
                </a:solidFill>
              </a:rPr>
              <a:t>右括號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雙引號</a:t>
            </a:r>
            <a:r>
              <a:rPr lang="zh-TW" altLang="en-US"/>
              <a:t>也是</a:t>
            </a:r>
            <a:endParaRPr lang="en-US" altLang="zh-TW"/>
          </a:p>
          <a:p>
            <a:r>
              <a:rPr lang="en-US" altLang="zh-TW"/>
              <a:t>2.</a:t>
            </a:r>
            <a:r>
              <a:rPr lang="zh-TW" altLang="en-US"/>
              <a:t>會列出可以接什麼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2BCE659-68B1-49C2-94F0-B6DFDFCB092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978" y="2959989"/>
            <a:ext cx="5634747" cy="307349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AAF6F28-459D-4F38-9335-146FAF70874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2275" y="2959988"/>
            <a:ext cx="4955132" cy="307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2814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9B4834-5B0E-42A4-A035-AE841CB4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自動補全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AC095A-EEC2-4E32-914C-D856A46FE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556253"/>
            <a:ext cx="3838574" cy="2632075"/>
          </a:xfrm>
        </p:spPr>
        <p:txBody>
          <a:bodyPr/>
          <a:lstStyle/>
          <a:p>
            <a:r>
              <a:rPr lang="zh-TW" altLang="en-US"/>
              <a:t>不只列出可以接什麼</a:t>
            </a:r>
            <a:endParaRPr lang="en-US" altLang="zh-TW"/>
          </a:p>
          <a:p>
            <a:r>
              <a:rPr lang="zh-TW" altLang="en-US"/>
              <a:t>還可以通過上下鍵</a:t>
            </a:r>
            <a:endParaRPr lang="en-US" altLang="zh-TW"/>
          </a:p>
          <a:p>
            <a:r>
              <a:rPr lang="zh-TW" altLang="en-US"/>
              <a:t>選擇要輸入的</a:t>
            </a:r>
            <a:endParaRPr lang="en-US" altLang="zh-TW"/>
          </a:p>
          <a:p>
            <a:r>
              <a:rPr lang="zh-TW" altLang="en-US"/>
              <a:t>然後按 </a:t>
            </a:r>
            <a:r>
              <a:rPr lang="en-US" altLang="zh-TW">
                <a:solidFill>
                  <a:srgbClr val="92D050"/>
                </a:solidFill>
              </a:rPr>
              <a:t>Tab</a:t>
            </a:r>
            <a:r>
              <a:rPr lang="en-US" altLang="zh-TW"/>
              <a:t> </a:t>
            </a:r>
            <a:r>
              <a:rPr lang="zh-TW" altLang="en-US"/>
              <a:t>或 </a:t>
            </a:r>
            <a:r>
              <a:rPr lang="en-US" altLang="zh-TW">
                <a:solidFill>
                  <a:srgbClr val="92D050"/>
                </a:solidFill>
              </a:rPr>
              <a:t>Enter</a:t>
            </a:r>
          </a:p>
          <a:p>
            <a:r>
              <a:rPr lang="zh-TW" altLang="en-US"/>
              <a:t>讓 </a:t>
            </a:r>
            <a:r>
              <a:rPr lang="en-US" altLang="zh-TW">
                <a:solidFill>
                  <a:srgbClr val="00B0F0"/>
                </a:solidFill>
              </a:rPr>
              <a:t>IDE</a:t>
            </a:r>
            <a:r>
              <a:rPr lang="en-US" altLang="zh-TW"/>
              <a:t> </a:t>
            </a:r>
            <a:r>
              <a:rPr lang="zh-TW" altLang="en-US"/>
              <a:t>幫你</a:t>
            </a:r>
            <a:r>
              <a:rPr lang="zh-TW" altLang="en-US">
                <a:solidFill>
                  <a:srgbClr val="FFC000"/>
                </a:solidFill>
              </a:rPr>
              <a:t>自動補全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D84F2B5-BEBB-4F3D-A5A7-89DF1716B12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6775" y="1826417"/>
            <a:ext cx="7115618" cy="409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003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DB9858-5E8F-466E-810C-A803BAFBA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自動補全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D5C477-BA46-4CC1-A088-D10E517F6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225"/>
            <a:ext cx="10515600" cy="574675"/>
          </a:xfrm>
        </p:spPr>
        <p:txBody>
          <a:bodyPr/>
          <a:lstStyle/>
          <a:p>
            <a:r>
              <a:rPr lang="zh-TW" altLang="en-US"/>
              <a:t>甚至，</a:t>
            </a:r>
            <a:r>
              <a:rPr lang="en-US" altLang="zh-TW">
                <a:solidFill>
                  <a:srgbClr val="00B0F0"/>
                </a:solidFill>
              </a:rPr>
              <a:t>IDEA</a:t>
            </a:r>
            <a:r>
              <a:rPr lang="en-US" altLang="zh-TW"/>
              <a:t> </a:t>
            </a:r>
            <a:r>
              <a:rPr lang="zh-TW" altLang="en-US"/>
              <a:t>還有內建許多</a:t>
            </a:r>
            <a:r>
              <a:rPr lang="zh-TW" altLang="en-US">
                <a:solidFill>
                  <a:srgbClr val="FFFF00"/>
                </a:solidFill>
              </a:rPr>
              <a:t>快捷縮寫</a:t>
            </a:r>
            <a:r>
              <a:rPr lang="zh-TW" altLang="en-US"/>
              <a:t>，如 </a:t>
            </a:r>
            <a:r>
              <a:rPr lang="en-US" altLang="zh-TW">
                <a:solidFill>
                  <a:srgbClr val="92D050"/>
                </a:solidFill>
              </a:rPr>
              <a:t>psvm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sout</a:t>
            </a:r>
            <a:r>
              <a:rPr lang="zh-TW" altLang="en-US"/>
              <a:t> 等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0A7AA51E-EFA7-46AE-801E-F660E3199F03}"/>
              </a:ext>
            </a:extLst>
          </p:cNvPr>
          <p:cNvGrpSpPr/>
          <p:nvPr/>
        </p:nvGrpSpPr>
        <p:grpSpPr>
          <a:xfrm>
            <a:off x="838200" y="1579470"/>
            <a:ext cx="10515600" cy="2143309"/>
            <a:chOff x="838200" y="1537601"/>
            <a:chExt cx="10515600" cy="214330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456A286-7796-4C79-A9CA-1233DBA9A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200" y="1537785"/>
              <a:ext cx="4404763" cy="214312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753B268-7377-4153-B4FD-EBA31B538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2277" y="1537601"/>
              <a:ext cx="4891523" cy="2143309"/>
            </a:xfrm>
            <a:prstGeom prst="rect">
              <a:avLst/>
            </a:prstGeom>
          </p:spPr>
        </p:pic>
        <p:sp>
          <p:nvSpPr>
            <p:cNvPr id="14" name="箭號: 向右 13">
              <a:extLst>
                <a:ext uri="{FF2B5EF4-FFF2-40B4-BE49-F238E27FC236}">
                  <a16:creationId xmlns:a16="http://schemas.microsoft.com/office/drawing/2014/main" id="{497254C1-96CB-4CA0-B2AB-8661429CC37A}"/>
                </a:ext>
              </a:extLst>
            </p:cNvPr>
            <p:cNvSpPr/>
            <p:nvPr/>
          </p:nvSpPr>
          <p:spPr>
            <a:xfrm>
              <a:off x="5314849" y="2321917"/>
              <a:ext cx="1075541" cy="574675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7CB4E7C1-EDE8-4F1C-BFB0-722600EDB2B5}"/>
              </a:ext>
            </a:extLst>
          </p:cNvPr>
          <p:cNvGrpSpPr/>
          <p:nvPr/>
        </p:nvGrpSpPr>
        <p:grpSpPr>
          <a:xfrm>
            <a:off x="1105103" y="3934817"/>
            <a:ext cx="9760055" cy="2540441"/>
            <a:chOff x="1105103" y="3892948"/>
            <a:chExt cx="9760055" cy="2540441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126DE177-BB2C-408E-AD0E-68202B5E7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50917" y="3892948"/>
              <a:ext cx="3914241" cy="2540441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E4D9314-19BE-43C9-AF55-E2CE2A129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5103" y="3892948"/>
              <a:ext cx="3870956" cy="2540441"/>
            </a:xfrm>
            <a:prstGeom prst="rect">
              <a:avLst/>
            </a:prstGeom>
          </p:spPr>
        </p:pic>
        <p:sp>
          <p:nvSpPr>
            <p:cNvPr id="15" name="箭號: 向右 14">
              <a:extLst>
                <a:ext uri="{FF2B5EF4-FFF2-40B4-BE49-F238E27FC236}">
                  <a16:creationId xmlns:a16="http://schemas.microsoft.com/office/drawing/2014/main" id="{DCF41A61-99D3-4D19-B72C-4DB4DBD97733}"/>
                </a:ext>
              </a:extLst>
            </p:cNvPr>
            <p:cNvSpPr/>
            <p:nvPr/>
          </p:nvSpPr>
          <p:spPr>
            <a:xfrm>
              <a:off x="5103270" y="4875830"/>
              <a:ext cx="1718153" cy="574675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17587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F05245-205B-426F-AA0B-D7661C30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自動補全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25A6F3-1A7C-4121-A1D4-E16AFE8C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還能通過 </a:t>
            </a:r>
            <a:r>
              <a:rPr lang="en-US" altLang="zh-TW">
                <a:solidFill>
                  <a:srgbClr val="92D050"/>
                </a:solidFill>
              </a:rPr>
              <a:t>.var </a:t>
            </a:r>
            <a:r>
              <a:rPr lang="zh-TW" altLang="en-US"/>
              <a:t>等縮寫讓 </a:t>
            </a:r>
            <a:r>
              <a:rPr lang="en-US" altLang="zh-TW">
                <a:solidFill>
                  <a:srgbClr val="00B0F0"/>
                </a:solidFill>
              </a:rPr>
              <a:t>IDE</a:t>
            </a:r>
            <a:r>
              <a:rPr lang="zh-TW" altLang="en-US"/>
              <a:t> 幫你補更多東西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91514B5-FA36-46D0-B4D6-54115625C1F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4479138"/>
            <a:ext cx="5333999" cy="169782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97B4C51-827E-4EE6-8875-EB992E156D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61"/>
          <a:stretch/>
        </p:blipFill>
        <p:spPr>
          <a:xfrm>
            <a:off x="7441848" y="4604936"/>
            <a:ext cx="3911952" cy="1392448"/>
          </a:xfrm>
          <a:prstGeom prst="rect">
            <a:avLst/>
          </a:prstGeom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7D07C3AB-24D2-4C16-A415-777524B4771B}"/>
              </a:ext>
            </a:extLst>
          </p:cNvPr>
          <p:cNvSpPr/>
          <p:nvPr/>
        </p:nvSpPr>
        <p:spPr>
          <a:xfrm>
            <a:off x="6231153" y="5040712"/>
            <a:ext cx="1075541" cy="57467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904BDF-2A88-442E-A9A7-157D64DA7E0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1" y="2633609"/>
            <a:ext cx="5333999" cy="154519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FF85395-DB92-4C1A-8659-AA29EE53A7A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7554" y="2599759"/>
            <a:ext cx="3906246" cy="1612901"/>
          </a:xfrm>
          <a:prstGeom prst="rect">
            <a:avLst/>
          </a:prstGeom>
        </p:spPr>
      </p:pic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7506C055-99D8-41E6-83B7-2EF8D9D24D06}"/>
              </a:ext>
            </a:extLst>
          </p:cNvPr>
          <p:cNvSpPr/>
          <p:nvPr/>
        </p:nvSpPr>
        <p:spPr>
          <a:xfrm>
            <a:off x="6234006" y="3204286"/>
            <a:ext cx="1075541" cy="57467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13141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2F995-CDD6-480E-BCDF-235D8B52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動作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B95AE2-0262-44BD-83E1-1A535A36C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4446"/>
          </a:xfrm>
        </p:spPr>
        <p:txBody>
          <a:bodyPr/>
          <a:lstStyle/>
          <a:p>
            <a:r>
              <a:rPr lang="zh-TW" altLang="en-US"/>
              <a:t>文字游標在某些地方時</a:t>
            </a:r>
            <a:endParaRPr lang="en-US" altLang="zh-TW"/>
          </a:p>
          <a:p>
            <a:r>
              <a:rPr lang="zh-TW" altLang="en-US"/>
              <a:t>還可以按 </a:t>
            </a:r>
            <a:r>
              <a:rPr lang="en-US" altLang="zh-TW">
                <a:solidFill>
                  <a:srgbClr val="92D050"/>
                </a:solidFill>
              </a:rPr>
              <a:t>Alt + Enter </a:t>
            </a:r>
            <a:r>
              <a:rPr lang="zh-TW" altLang="en-US"/>
              <a:t>開啟</a:t>
            </a:r>
            <a:r>
              <a:rPr lang="zh-TW" altLang="en-US">
                <a:solidFill>
                  <a:srgbClr val="FFFF00"/>
                </a:solidFill>
              </a:rPr>
              <a:t>動作選單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可以選擇並執行動作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168C5937-5127-4A17-BAFD-805EF83DA253}"/>
              </a:ext>
            </a:extLst>
          </p:cNvPr>
          <p:cNvGrpSpPr/>
          <p:nvPr/>
        </p:nvGrpSpPr>
        <p:grpSpPr>
          <a:xfrm>
            <a:off x="838200" y="3527611"/>
            <a:ext cx="10515601" cy="2355775"/>
            <a:chOff x="838200" y="3192911"/>
            <a:chExt cx="10515601" cy="235577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1D02005-BA60-400C-8E66-27619ED18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192911"/>
              <a:ext cx="5213702" cy="235577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63C3872F-4F3E-47B1-B555-674EA422F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42049" y="3193658"/>
              <a:ext cx="4111752" cy="2355028"/>
            </a:xfrm>
            <a:prstGeom prst="rect">
              <a:avLst/>
            </a:prstGeom>
          </p:spPr>
        </p:pic>
        <p:sp>
          <p:nvSpPr>
            <p:cNvPr id="8" name="箭號: 向右 7">
              <a:extLst>
                <a:ext uri="{FF2B5EF4-FFF2-40B4-BE49-F238E27FC236}">
                  <a16:creationId xmlns:a16="http://schemas.microsoft.com/office/drawing/2014/main" id="{79CCA7B0-358F-4C30-B591-C66E74F13970}"/>
                </a:ext>
              </a:extLst>
            </p:cNvPr>
            <p:cNvSpPr/>
            <p:nvPr/>
          </p:nvSpPr>
          <p:spPr>
            <a:xfrm>
              <a:off x="6252057" y="4125469"/>
              <a:ext cx="789836" cy="574675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864571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AB8622-F4C0-403B-9C04-353F1F27A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5554399" cy="1325563"/>
          </a:xfrm>
        </p:spPr>
        <p:txBody>
          <a:bodyPr/>
          <a:lstStyle/>
          <a:p>
            <a:r>
              <a:rPr lang="zh-TW" altLang="en-US"/>
              <a:t>自動格式化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37E011-41E7-43F3-A4CC-D8C92C42F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510"/>
            <a:ext cx="5554399" cy="5170131"/>
          </a:xfrm>
        </p:spPr>
        <p:txBody>
          <a:bodyPr>
            <a:normAutofit/>
          </a:bodyPr>
          <a:lstStyle/>
          <a:p>
            <a:r>
              <a:rPr lang="zh-TW" altLang="en-US"/>
              <a:t>如果想要讓程式碼更容易閱讀</a:t>
            </a:r>
            <a:endParaRPr lang="en-US" altLang="zh-TW"/>
          </a:p>
          <a:p>
            <a:r>
              <a:rPr lang="zh-TW" altLang="en-US"/>
              <a:t>可以開啟</a:t>
            </a:r>
            <a:r>
              <a:rPr lang="zh-TW" altLang="en-US">
                <a:solidFill>
                  <a:srgbClr val="FFFF00"/>
                </a:solidFill>
              </a:rPr>
              <a:t>自動格式化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讓 </a:t>
            </a:r>
            <a:r>
              <a:rPr lang="en-US" altLang="zh-TW">
                <a:solidFill>
                  <a:srgbClr val="00B0F0"/>
                </a:solidFill>
              </a:rPr>
              <a:t>IDE</a:t>
            </a:r>
            <a:r>
              <a:rPr lang="zh-TW" altLang="en-US"/>
              <a:t> 在檔案儲存時幫你</a:t>
            </a:r>
            <a:r>
              <a:rPr lang="zh-TW" altLang="en-US">
                <a:solidFill>
                  <a:srgbClr val="FFC000"/>
                </a:solidFill>
              </a:rPr>
              <a:t>格式化</a:t>
            </a:r>
            <a:endParaRPr lang="en-US" altLang="zh-TW">
              <a:solidFill>
                <a:srgbClr val="FFC000"/>
              </a:solidFill>
            </a:endParaRPr>
          </a:p>
          <a:p>
            <a:endParaRPr lang="en-US" altLang="zh-TW"/>
          </a:p>
          <a:p>
            <a:r>
              <a:rPr lang="zh-TW" altLang="en-US"/>
              <a:t>開啟方法：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Setting</a:t>
            </a:r>
            <a:r>
              <a:rPr lang="zh-TW" altLang="en-US"/>
              <a:t> </a:t>
            </a:r>
            <a:r>
              <a:rPr lang="en-US" altLang="zh-TW"/>
              <a:t>-&gt;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Tools</a:t>
            </a:r>
          </a:p>
          <a:p>
            <a:r>
              <a:rPr lang="en-US" altLang="zh-TW"/>
              <a:t>-&gt;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Actions on Save</a:t>
            </a:r>
          </a:p>
          <a:p>
            <a:r>
              <a:rPr lang="en-US" altLang="zh-TW"/>
              <a:t>-&gt;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Reformat code</a:t>
            </a:r>
          </a:p>
          <a:p>
            <a:r>
              <a:rPr lang="zh-TW" altLang="en-US"/>
              <a:t>然後按下 </a:t>
            </a:r>
            <a:r>
              <a:rPr lang="en-US" altLang="zh-TW">
                <a:solidFill>
                  <a:srgbClr val="92D050"/>
                </a:solidFill>
              </a:rPr>
              <a:t>Apply</a:t>
            </a:r>
            <a:r>
              <a:rPr lang="zh-TW" altLang="en-US"/>
              <a:t> 即可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3A118D7D-740A-4F9E-BB69-0A6B8F5D7C84}"/>
              </a:ext>
            </a:extLst>
          </p:cNvPr>
          <p:cNvGrpSpPr/>
          <p:nvPr/>
        </p:nvGrpSpPr>
        <p:grpSpPr>
          <a:xfrm>
            <a:off x="6379487" y="140945"/>
            <a:ext cx="5355313" cy="2878480"/>
            <a:chOff x="6627137" y="140945"/>
            <a:chExt cx="5355313" cy="2878480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462835A8-AFFA-47F6-AAF0-7B6E662E3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27137" y="140945"/>
              <a:ext cx="5355313" cy="2878480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365FB320-3994-4E58-9BB7-29C51FB9D183}"/>
                </a:ext>
              </a:extLst>
            </p:cNvPr>
            <p:cNvSpPr/>
            <p:nvPr/>
          </p:nvSpPr>
          <p:spPr>
            <a:xfrm>
              <a:off x="11403806" y="151606"/>
              <a:ext cx="143669" cy="143669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44CD4B92-3F38-4224-B9F5-9CD09EB9B540}"/>
              </a:ext>
            </a:extLst>
          </p:cNvPr>
          <p:cNvGrpSpPr/>
          <p:nvPr/>
        </p:nvGrpSpPr>
        <p:grpSpPr>
          <a:xfrm>
            <a:off x="6379485" y="3086101"/>
            <a:ext cx="5355313" cy="3707342"/>
            <a:chOff x="4606925" y="3086101"/>
            <a:chExt cx="5186362" cy="3590382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D37F7928-D40F-4E7D-84F3-1D1D7A006FF2}"/>
                </a:ext>
              </a:extLst>
            </p:cNvPr>
            <p:cNvGrpSpPr/>
            <p:nvPr/>
          </p:nvGrpSpPr>
          <p:grpSpPr>
            <a:xfrm>
              <a:off x="4606925" y="3086101"/>
              <a:ext cx="5186362" cy="3590382"/>
              <a:chOff x="4606925" y="3086101"/>
              <a:chExt cx="5186362" cy="3590382"/>
            </a:xfrm>
          </p:grpSpPr>
          <p:pic>
            <p:nvPicPr>
              <p:cNvPr id="19" name="圖片 18">
                <a:extLst>
                  <a:ext uri="{FF2B5EF4-FFF2-40B4-BE49-F238E27FC236}">
                    <a16:creationId xmlns:a16="http://schemas.microsoft.com/office/drawing/2014/main" id="{D8E373EC-5075-4079-BCA7-84315F8F31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606925" y="3086101"/>
                <a:ext cx="5186362" cy="3590382"/>
              </a:xfrm>
              <a:prstGeom prst="rect">
                <a:avLst/>
              </a:prstGeom>
            </p:spPr>
          </p:pic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C169BF05-F68C-4CA5-A064-E2DE8EAF520B}"/>
                  </a:ext>
                </a:extLst>
              </p:cNvPr>
              <p:cNvSpPr/>
              <p:nvPr/>
            </p:nvSpPr>
            <p:spPr>
              <a:xfrm>
                <a:off x="4619625" y="4491990"/>
                <a:ext cx="978694" cy="130969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BAC0A532-3767-48E6-BD4A-7C699251C57C}"/>
                  </a:ext>
                </a:extLst>
              </p:cNvPr>
              <p:cNvSpPr/>
              <p:nvPr/>
            </p:nvSpPr>
            <p:spPr>
              <a:xfrm>
                <a:off x="4619625" y="4757099"/>
                <a:ext cx="978694" cy="130969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7A1D6441-AB7C-4940-B89C-7C331BB63E16}"/>
                  </a:ext>
                </a:extLst>
              </p:cNvPr>
              <p:cNvSpPr/>
              <p:nvPr/>
            </p:nvSpPr>
            <p:spPr>
              <a:xfrm>
                <a:off x="5735637" y="3729038"/>
                <a:ext cx="3976688" cy="314325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FF6D3ACF-32E7-4518-88E9-25A8D50104A4}"/>
                </a:ext>
              </a:extLst>
            </p:cNvPr>
            <p:cNvSpPr/>
            <p:nvPr/>
          </p:nvSpPr>
          <p:spPr>
            <a:xfrm>
              <a:off x="9300875" y="6435879"/>
              <a:ext cx="438438" cy="219715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164981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CBC75-BCCA-49D9-A3B6-13204B6B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自動格式化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37F6EB8-7D12-46F6-9CFC-B5AC27771225}"/>
              </a:ext>
            </a:extLst>
          </p:cNvPr>
          <p:cNvGrpSpPr/>
          <p:nvPr/>
        </p:nvGrpSpPr>
        <p:grpSpPr>
          <a:xfrm>
            <a:off x="1371600" y="1166813"/>
            <a:ext cx="9982200" cy="2305913"/>
            <a:chOff x="1371600" y="1166813"/>
            <a:chExt cx="9982200" cy="2305913"/>
          </a:xfrm>
        </p:grpSpPr>
        <p:sp>
          <p:nvSpPr>
            <p:cNvPr id="9" name="內容版面配置區 2">
              <a:extLst>
                <a:ext uri="{FF2B5EF4-FFF2-40B4-BE49-F238E27FC236}">
                  <a16:creationId xmlns:a16="http://schemas.microsoft.com/office/drawing/2014/main" id="{DE4AE045-B1CC-415C-A750-2F7212AF0503}"/>
                </a:ext>
              </a:extLst>
            </p:cNvPr>
            <p:cNvSpPr txBox="1">
              <a:spLocks/>
            </p:cNvSpPr>
            <p:nvPr/>
          </p:nvSpPr>
          <p:spPr>
            <a:xfrm>
              <a:off x="1371600" y="2046719"/>
              <a:ext cx="2928817" cy="546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/>
                <a:t>格式化前：</a:t>
              </a:r>
            </a:p>
          </p:txBody>
        </p: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94C047D-8860-4DD6-A76D-992BF75CD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0418" y="1166813"/>
              <a:ext cx="7053382" cy="2305913"/>
            </a:xfrm>
            <a:prstGeom prst="rect">
              <a:avLst/>
            </a:prstGeom>
          </p:spPr>
        </p:pic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5780B90-B986-42FC-AA8F-7A6E90FA2975}"/>
              </a:ext>
            </a:extLst>
          </p:cNvPr>
          <p:cNvGrpSpPr/>
          <p:nvPr/>
        </p:nvGrpSpPr>
        <p:grpSpPr>
          <a:xfrm>
            <a:off x="1371600" y="3674630"/>
            <a:ext cx="9982200" cy="2887753"/>
            <a:chOff x="1371600" y="3674630"/>
            <a:chExt cx="9982200" cy="2887753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24FA6435-B6C1-41F7-93C1-556F6E596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0417" y="3674630"/>
              <a:ext cx="7053383" cy="2887753"/>
            </a:xfrm>
            <a:prstGeom prst="rect">
              <a:avLst/>
            </a:prstGeom>
          </p:spPr>
        </p:pic>
        <p:sp>
          <p:nvSpPr>
            <p:cNvPr id="7" name="內容版面配置區 2">
              <a:extLst>
                <a:ext uri="{FF2B5EF4-FFF2-40B4-BE49-F238E27FC236}">
                  <a16:creationId xmlns:a16="http://schemas.microsoft.com/office/drawing/2014/main" id="{68E7E25D-8796-4656-BCDC-7DE27F772FF2}"/>
                </a:ext>
              </a:extLst>
            </p:cNvPr>
            <p:cNvSpPr txBox="1">
              <a:spLocks/>
            </p:cNvSpPr>
            <p:nvPr/>
          </p:nvSpPr>
          <p:spPr>
            <a:xfrm>
              <a:off x="1371600" y="4845457"/>
              <a:ext cx="2928817" cy="546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/>
                <a:t>格式化後：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11832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EEF95D-BFA5-48CD-BCBF-C06093B0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快捷鍵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05F764-13FC-4A2C-9384-652E30DA8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8075"/>
            <a:ext cx="10515600" cy="2641600"/>
          </a:xfrm>
        </p:spPr>
        <p:txBody>
          <a:bodyPr/>
          <a:lstStyle/>
          <a:p>
            <a:r>
              <a:rPr lang="zh-TW" altLang="en-US"/>
              <a:t>除了支援之前介紹的</a:t>
            </a:r>
            <a:r>
              <a:rPr lang="zh-TW" altLang="en-US">
                <a:solidFill>
                  <a:srgbClr val="00B0F0"/>
                </a:solidFill>
              </a:rPr>
              <a:t>快捷鍵</a:t>
            </a:r>
            <a:r>
              <a:rPr lang="zh-TW" altLang="en-US"/>
              <a:t>之外</a:t>
            </a:r>
            <a:endParaRPr lang="en-US" altLang="zh-TW"/>
          </a:p>
          <a:p>
            <a:r>
              <a:rPr lang="zh-TW" altLang="en-US"/>
              <a:t>還有許多好用的</a:t>
            </a:r>
            <a:r>
              <a:rPr lang="zh-TW" altLang="en-US">
                <a:solidFill>
                  <a:srgbClr val="00B0F0"/>
                </a:solidFill>
              </a:rPr>
              <a:t>快捷鍵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 </a:t>
            </a:r>
            <a:r>
              <a:rPr lang="en-US" altLang="zh-TW">
                <a:solidFill>
                  <a:srgbClr val="92D050"/>
                </a:solidFill>
              </a:rPr>
              <a:t>Ctrl + D </a:t>
            </a:r>
            <a:r>
              <a:rPr lang="zh-TW" altLang="en-US">
                <a:solidFill>
                  <a:srgbClr val="FFFF00"/>
                </a:solidFill>
              </a:rPr>
              <a:t>複製貼上該行程式碼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Ctrl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+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/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單行註解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Ctrl + Shift + / </a:t>
            </a:r>
            <a:r>
              <a:rPr lang="zh-TW" altLang="en-US">
                <a:solidFill>
                  <a:srgbClr val="FFFF00"/>
                </a:solidFill>
              </a:rPr>
              <a:t>多行註解</a:t>
            </a:r>
          </a:p>
        </p:txBody>
      </p:sp>
    </p:spTree>
    <p:extLst>
      <p:ext uri="{BB962C8B-B14F-4D97-AF65-F5344CB8AC3E}">
        <p14:creationId xmlns:p14="http://schemas.microsoft.com/office/powerpoint/2010/main" val="189953197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D0CFA1-A780-477D-A8E2-DC1E0E5A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3696C7-C007-4DEA-B48F-04E58323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45" y="1876153"/>
            <a:ext cx="5753100" cy="3631598"/>
          </a:xfrm>
        </p:spPr>
        <p:txBody>
          <a:bodyPr>
            <a:normAutofit/>
          </a:bodyPr>
          <a:lstStyle/>
          <a:p>
            <a:r>
              <a:rPr lang="zh-TW" altLang="en-US"/>
              <a:t>按下右上角的</a:t>
            </a:r>
            <a:r>
              <a:rPr lang="zh-TW" altLang="en-US">
                <a:solidFill>
                  <a:srgbClr val="FFFF00"/>
                </a:solidFill>
              </a:rPr>
              <a:t>執行按鈕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即可</a:t>
            </a:r>
            <a:r>
              <a:rPr lang="zh-TW" altLang="en-US">
                <a:solidFill>
                  <a:srgbClr val="FFC000"/>
                </a:solidFill>
              </a:rPr>
              <a:t>編譯</a:t>
            </a:r>
            <a:r>
              <a:rPr lang="zh-TW" altLang="en-US"/>
              <a:t>與</a:t>
            </a:r>
            <a:r>
              <a:rPr lang="zh-TW" altLang="en-US">
                <a:solidFill>
                  <a:srgbClr val="FFC000"/>
                </a:solidFill>
              </a:rPr>
              <a:t>執行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無需自行輸入指令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執行的</a:t>
            </a:r>
            <a:r>
              <a:rPr lang="zh-TW" altLang="en-US">
                <a:solidFill>
                  <a:srgbClr val="00B0F0"/>
                </a:solidFill>
              </a:rPr>
              <a:t>輸入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輸出</a:t>
            </a:r>
            <a:r>
              <a:rPr lang="zh-TW" altLang="en-US"/>
              <a:t>在下方的</a:t>
            </a:r>
            <a:r>
              <a:rPr lang="zh-TW" altLang="en-US">
                <a:solidFill>
                  <a:srgbClr val="00B0F0"/>
                </a:solidFill>
              </a:rPr>
              <a:t>主控台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按下</a:t>
            </a:r>
            <a:r>
              <a:rPr lang="zh-TW" altLang="en-US">
                <a:solidFill>
                  <a:srgbClr val="FFFF00"/>
                </a:solidFill>
              </a:rPr>
              <a:t>停止按鈕</a:t>
            </a:r>
            <a:r>
              <a:rPr lang="zh-TW" altLang="en-US"/>
              <a:t>可</a:t>
            </a:r>
            <a:r>
              <a:rPr lang="zh-TW" altLang="en-US">
                <a:solidFill>
                  <a:srgbClr val="FFC000"/>
                </a:solidFill>
              </a:rPr>
              <a:t>停止執行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按下</a:t>
            </a:r>
            <a:r>
              <a:rPr lang="zh-TW" altLang="en-US">
                <a:solidFill>
                  <a:srgbClr val="FFFF00"/>
                </a:solidFill>
              </a:rPr>
              <a:t>重啟按鈕</a:t>
            </a:r>
            <a:r>
              <a:rPr lang="zh-TW" altLang="en-US"/>
              <a:t>可</a:t>
            </a:r>
            <a:r>
              <a:rPr lang="zh-TW" altLang="en-US">
                <a:solidFill>
                  <a:srgbClr val="FFC000"/>
                </a:solidFill>
              </a:rPr>
              <a:t>重新執行</a:t>
            </a:r>
            <a:endParaRPr lang="en-US" altLang="zh-TW">
              <a:solidFill>
                <a:srgbClr val="FFC000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0D29172D-9435-406A-B598-CE7725FCAC5B}"/>
              </a:ext>
            </a:extLst>
          </p:cNvPr>
          <p:cNvGrpSpPr/>
          <p:nvPr/>
        </p:nvGrpSpPr>
        <p:grpSpPr>
          <a:xfrm>
            <a:off x="6528816" y="964180"/>
            <a:ext cx="5074922" cy="2727772"/>
            <a:chOff x="3371849" y="1526699"/>
            <a:chExt cx="8598932" cy="462192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F36CFC4-748C-4A24-8DD4-483786ACB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71849" y="1526699"/>
              <a:ext cx="8598932" cy="4621928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3CB28DAE-B1BD-4F56-8C09-7376486D0697}"/>
                </a:ext>
              </a:extLst>
            </p:cNvPr>
            <p:cNvSpPr/>
            <p:nvPr/>
          </p:nvSpPr>
          <p:spPr>
            <a:xfrm>
              <a:off x="9441656" y="1545431"/>
              <a:ext cx="259558" cy="238125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4244E99-E91E-42C6-A1C7-62B413E0F5ED}"/>
              </a:ext>
            </a:extLst>
          </p:cNvPr>
          <p:cNvGrpSpPr/>
          <p:nvPr/>
        </p:nvGrpSpPr>
        <p:grpSpPr>
          <a:xfrm>
            <a:off x="6528816" y="3796358"/>
            <a:ext cx="5074921" cy="2734257"/>
            <a:chOff x="6528816" y="3796358"/>
            <a:chExt cx="5074921" cy="2734257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D317B148-5B81-4242-AC4A-B98F3D559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28816" y="3802845"/>
              <a:ext cx="5074921" cy="2727770"/>
            </a:xfrm>
            <a:prstGeom prst="rect">
              <a:avLst/>
            </a:prstGeom>
          </p:spPr>
        </p:pic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CCDD5A7A-FF8D-41FC-9374-5E77EB7C20DE}"/>
                </a:ext>
              </a:extLst>
            </p:cNvPr>
            <p:cNvSpPr/>
            <p:nvPr/>
          </p:nvSpPr>
          <p:spPr>
            <a:xfrm>
              <a:off x="6695756" y="5402390"/>
              <a:ext cx="4798251" cy="1016698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3B22F53A-755B-4370-8A53-BFF2FD3F593A}"/>
                </a:ext>
              </a:extLst>
            </p:cNvPr>
            <p:cNvSpPr/>
            <p:nvPr/>
          </p:nvSpPr>
          <p:spPr>
            <a:xfrm>
              <a:off x="10370845" y="3796358"/>
              <a:ext cx="173200" cy="175567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DDE2C648-EF03-4B82-9DE1-DAF64622D61A}"/>
                </a:ext>
              </a:extLst>
            </p:cNvPr>
            <p:cNvSpPr/>
            <p:nvPr/>
          </p:nvSpPr>
          <p:spPr>
            <a:xfrm>
              <a:off x="10101574" y="3796358"/>
              <a:ext cx="173200" cy="175567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3D777CAA-6B79-43CD-82F7-C1EDBB140A13}"/>
                </a:ext>
              </a:extLst>
            </p:cNvPr>
            <p:cNvSpPr/>
            <p:nvPr/>
          </p:nvSpPr>
          <p:spPr>
            <a:xfrm>
              <a:off x="6738333" y="5597630"/>
              <a:ext cx="94190" cy="86413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FFBB4A33-3BD0-449D-B7E2-2EA44B05B332}"/>
                </a:ext>
              </a:extLst>
            </p:cNvPr>
            <p:cNvSpPr/>
            <p:nvPr/>
          </p:nvSpPr>
          <p:spPr>
            <a:xfrm>
              <a:off x="6840293" y="5597630"/>
              <a:ext cx="94190" cy="86413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917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2E28C-0A12-4604-B019-E749C1FD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IDE</a:t>
            </a:r>
            <a:endParaRPr lang="zh-TW" altLang="en-US"/>
          </a:p>
        </p:txBody>
      </p:sp>
      <p:sp>
        <p:nvSpPr>
          <p:cNvPr id="18" name="手繪多邊形: 圖案 17">
            <a:extLst>
              <a:ext uri="{FF2B5EF4-FFF2-40B4-BE49-F238E27FC236}">
                <a16:creationId xmlns:a16="http://schemas.microsoft.com/office/drawing/2014/main" id="{DCEC7428-9C2E-408F-BE0C-D53D6A7071D2}"/>
              </a:ext>
            </a:extLst>
          </p:cNvPr>
          <p:cNvSpPr/>
          <p:nvPr/>
        </p:nvSpPr>
        <p:spPr>
          <a:xfrm>
            <a:off x="6878176" y="2556034"/>
            <a:ext cx="4145531" cy="2653250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PyCharm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IntelliJ IDEA</a:t>
            </a:r>
          </a:p>
        </p:txBody>
      </p:sp>
      <p:sp>
        <p:nvSpPr>
          <p:cNvPr id="19" name="手繪多邊形: 圖案 18">
            <a:extLst>
              <a:ext uri="{FF2B5EF4-FFF2-40B4-BE49-F238E27FC236}">
                <a16:creationId xmlns:a16="http://schemas.microsoft.com/office/drawing/2014/main" id="{F2E606E2-D1A0-4F7A-B926-D76CAB7D45BC}"/>
              </a:ext>
            </a:extLst>
          </p:cNvPr>
          <p:cNvSpPr/>
          <p:nvPr/>
        </p:nvSpPr>
        <p:spPr>
          <a:xfrm flipH="1">
            <a:off x="6878175" y="1648716"/>
            <a:ext cx="4145531" cy="911942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B094DFAC-FFF5-433F-8F9D-E7A3CFF49A8E}"/>
              </a:ext>
            </a:extLst>
          </p:cNvPr>
          <p:cNvSpPr/>
          <p:nvPr/>
        </p:nvSpPr>
        <p:spPr>
          <a:xfrm>
            <a:off x="10204083" y="1304086"/>
            <a:ext cx="1320897" cy="68925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73F592CF-813D-40F8-9261-02F4B70290D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585" y="1648715"/>
            <a:ext cx="5969685" cy="3560569"/>
          </a:xfrm>
          <a:prstGeom prst="rect">
            <a:avLst/>
          </a:prstGeom>
        </p:spPr>
      </p:pic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70F458E-532E-4CE5-98D3-6F05B2647F49}"/>
              </a:ext>
            </a:extLst>
          </p:cNvPr>
          <p:cNvSpPr/>
          <p:nvPr/>
        </p:nvSpPr>
        <p:spPr>
          <a:xfrm>
            <a:off x="8628426" y="4815870"/>
            <a:ext cx="177288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253F33F-04EB-413D-9E7A-FAA581839B98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 flipV="1">
            <a:off x="6600270" y="3429000"/>
            <a:ext cx="2028156" cy="15271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A859D05-47C4-4CDA-A334-8425E845E812}"/>
              </a:ext>
            </a:extLst>
          </p:cNvPr>
          <p:cNvSpPr txBox="1"/>
          <p:nvPr/>
        </p:nvSpPr>
        <p:spPr>
          <a:xfrm>
            <a:off x="2771211" y="5657661"/>
            <a:ext cx="6649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>
                <a:solidFill>
                  <a:srgbClr val="FFC000"/>
                </a:solidFill>
              </a:rPr>
              <a:t>一款好的 </a:t>
            </a:r>
            <a:r>
              <a:rPr lang="en-US" altLang="zh-TW" sz="3200">
                <a:solidFill>
                  <a:srgbClr val="FFC000"/>
                </a:solidFill>
              </a:rPr>
              <a:t>IDE </a:t>
            </a:r>
            <a:r>
              <a:rPr lang="zh-TW" altLang="en-US" sz="3200">
                <a:solidFill>
                  <a:srgbClr val="FFC000"/>
                </a:solidFill>
              </a:rPr>
              <a:t>能很大程度加速開發</a:t>
            </a:r>
          </a:p>
        </p:txBody>
      </p:sp>
    </p:spTree>
    <p:extLst>
      <p:ext uri="{BB962C8B-B14F-4D97-AF65-F5344CB8AC3E}">
        <p14:creationId xmlns:p14="http://schemas.microsoft.com/office/powerpoint/2010/main" val="11744032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3C305952-FC7B-45E5-8325-2E353A4B9E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6976" y="1519675"/>
            <a:ext cx="8598933" cy="462192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FD0CFA1-A780-477D-A8E2-DC1E0E5A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除錯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3696C7-C007-4DEA-B48F-04E58323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58183"/>
            <a:ext cx="3028949" cy="1541634"/>
          </a:xfrm>
        </p:spPr>
        <p:txBody>
          <a:bodyPr>
            <a:normAutofit/>
          </a:bodyPr>
          <a:lstStyle/>
          <a:p>
            <a:r>
              <a:rPr lang="zh-TW" altLang="en-US"/>
              <a:t>按下右上角的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除錯按鈕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即可開始進行</a:t>
            </a:r>
            <a:r>
              <a:rPr lang="zh-TW" altLang="en-US">
                <a:solidFill>
                  <a:srgbClr val="FFC000"/>
                </a:solidFill>
              </a:rPr>
              <a:t>除錯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3CB28DAE-B1BD-4F56-8C09-7376486D0697}"/>
              </a:ext>
            </a:extLst>
          </p:cNvPr>
          <p:cNvSpPr/>
          <p:nvPr/>
        </p:nvSpPr>
        <p:spPr>
          <a:xfrm>
            <a:off x="9667874" y="1533526"/>
            <a:ext cx="259558" cy="23812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0986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7AEAEE-E50B-491F-AD80-71495FDFE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除錯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F21787-2803-4A41-93E1-F52410263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8385"/>
            <a:ext cx="10515600" cy="1511935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除錯</a:t>
            </a:r>
            <a:r>
              <a:rPr lang="en-US" altLang="zh-TW">
                <a:solidFill>
                  <a:srgbClr val="FFC000"/>
                </a:solidFill>
              </a:rPr>
              <a:t>(debug)</a:t>
            </a:r>
            <a:r>
              <a:rPr lang="zh-TW" altLang="en-US"/>
              <a:t>比一般</a:t>
            </a:r>
            <a:r>
              <a:rPr lang="zh-TW" altLang="en-US">
                <a:solidFill>
                  <a:srgbClr val="FFC000"/>
                </a:solidFill>
              </a:rPr>
              <a:t>執行</a:t>
            </a:r>
            <a:r>
              <a:rPr lang="zh-TW" altLang="en-US"/>
              <a:t>多的功能在於可以下</a:t>
            </a:r>
            <a:r>
              <a:rPr lang="zh-TW" altLang="en-US">
                <a:solidFill>
                  <a:srgbClr val="00B0F0"/>
                </a:solidFill>
              </a:rPr>
              <a:t>斷點</a:t>
            </a:r>
            <a:r>
              <a:rPr lang="en-US" altLang="zh-TW">
                <a:solidFill>
                  <a:srgbClr val="00B0F0"/>
                </a:solidFill>
              </a:rPr>
              <a:t>(breakpoint)</a:t>
            </a:r>
          </a:p>
          <a:p>
            <a:r>
              <a:rPr lang="zh-TW" altLang="en-US"/>
              <a:t>程式在下</a:t>
            </a:r>
            <a:r>
              <a:rPr lang="zh-TW" altLang="en-US">
                <a:solidFill>
                  <a:srgbClr val="00B0F0"/>
                </a:solidFill>
              </a:rPr>
              <a:t>斷點</a:t>
            </a:r>
            <a:r>
              <a:rPr lang="zh-TW" altLang="en-US"/>
              <a:t>後，當</a:t>
            </a:r>
            <a:r>
              <a:rPr lang="zh-TW" altLang="en-US">
                <a:solidFill>
                  <a:srgbClr val="FFFF00"/>
                </a:solidFill>
              </a:rPr>
              <a:t>執行到下</a:t>
            </a:r>
            <a:r>
              <a:rPr lang="zh-TW" altLang="en-US">
                <a:solidFill>
                  <a:srgbClr val="00B0F0"/>
                </a:solidFill>
              </a:rPr>
              <a:t>斷點</a:t>
            </a:r>
            <a:r>
              <a:rPr lang="zh-TW" altLang="en-US">
                <a:solidFill>
                  <a:srgbClr val="FFFF00"/>
                </a:solidFill>
              </a:rPr>
              <a:t>的行前，就會先暫停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只需要在行編號上點擊左鍵即可下</a:t>
            </a:r>
            <a:r>
              <a:rPr lang="zh-TW" altLang="en-US">
                <a:solidFill>
                  <a:srgbClr val="00B0F0"/>
                </a:solidFill>
              </a:rPr>
              <a:t>斷點</a:t>
            </a:r>
            <a:r>
              <a:rPr lang="zh-TW" altLang="en-US"/>
              <a:t>，再按一次即可移除</a:t>
            </a:r>
            <a:r>
              <a:rPr lang="zh-TW" altLang="en-US">
                <a:solidFill>
                  <a:srgbClr val="00B0F0"/>
                </a:solidFill>
              </a:rPr>
              <a:t>斷點</a:t>
            </a:r>
            <a:endParaRPr lang="en-US" altLang="zh-TW">
              <a:solidFill>
                <a:srgbClr val="00B0F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AA32C6-83EF-4B85-BC96-65AADCF5F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275" y="2560320"/>
            <a:ext cx="9079450" cy="379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166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CD564-8C94-4AE7-B4AF-4D7DE0646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除錯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E81FAE-0EA3-4929-BC80-9BEA86103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54" y="2023142"/>
            <a:ext cx="3996351" cy="2131235"/>
          </a:xfrm>
        </p:spPr>
        <p:txBody>
          <a:bodyPr>
            <a:normAutofit/>
          </a:bodyPr>
          <a:lstStyle/>
          <a:p>
            <a:r>
              <a:rPr lang="zh-TW" altLang="en-US"/>
              <a:t>當程式停下後</a:t>
            </a:r>
            <a:endParaRPr lang="en-US" altLang="zh-TW"/>
          </a:p>
          <a:p>
            <a:r>
              <a:rPr lang="zh-TW" altLang="en-US"/>
              <a:t>即可進行許多操作</a:t>
            </a:r>
            <a:endParaRPr lang="en-US" altLang="zh-TW"/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FFC000"/>
                </a:solidFill>
              </a:rPr>
              <a:t>查看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修改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的值</a:t>
            </a:r>
            <a:endParaRPr lang="en-US" altLang="zh-TW"/>
          </a:p>
          <a:p>
            <a:r>
              <a:rPr lang="zh-TW" altLang="en-US"/>
              <a:t>也可以移除或加新</a:t>
            </a:r>
            <a:r>
              <a:rPr lang="zh-TW" altLang="en-US">
                <a:solidFill>
                  <a:srgbClr val="00B0F0"/>
                </a:solidFill>
              </a:rPr>
              <a:t>斷點</a:t>
            </a: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A35EE1CE-2ABC-4AE7-AF39-DB5D0E31C337}"/>
              </a:ext>
            </a:extLst>
          </p:cNvPr>
          <p:cNvGrpSpPr/>
          <p:nvPr/>
        </p:nvGrpSpPr>
        <p:grpSpPr>
          <a:xfrm>
            <a:off x="2661719" y="1066053"/>
            <a:ext cx="9322845" cy="5327919"/>
            <a:chOff x="2661719" y="1066053"/>
            <a:chExt cx="9322845" cy="5327919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47DFAB45-1C9F-4C9E-8902-AD1B2ADE8878}"/>
                </a:ext>
              </a:extLst>
            </p:cNvPr>
            <p:cNvGrpSpPr/>
            <p:nvPr/>
          </p:nvGrpSpPr>
          <p:grpSpPr>
            <a:xfrm>
              <a:off x="4471243" y="1066053"/>
              <a:ext cx="7513321" cy="4038411"/>
              <a:chOff x="4594860" y="1018796"/>
              <a:chExt cx="7178040" cy="3858197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4B7D7627-8D5D-41E7-B85F-F5CB96405E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594860" y="1018796"/>
                <a:ext cx="7178040" cy="3858197"/>
              </a:xfrm>
              <a:prstGeom prst="rect">
                <a:avLst/>
              </a:prstGeom>
            </p:spPr>
          </p:pic>
          <p:sp>
            <p:nvSpPr>
              <p:cNvPr id="9" name="矩形: 圓角 8">
                <a:extLst>
                  <a:ext uri="{FF2B5EF4-FFF2-40B4-BE49-F238E27FC236}">
                    <a16:creationId xmlns:a16="http://schemas.microsoft.com/office/drawing/2014/main" id="{7C9D298E-3836-45FC-AD78-D8F8DAF52896}"/>
                  </a:ext>
                </a:extLst>
              </p:cNvPr>
              <p:cNvSpPr/>
              <p:nvPr/>
            </p:nvSpPr>
            <p:spPr>
              <a:xfrm>
                <a:off x="6571298" y="3537143"/>
                <a:ext cx="702470" cy="165100"/>
              </a:xfrm>
              <a:prstGeom prst="roundRect">
                <a:avLst>
                  <a:gd name="adj" fmla="val 27922"/>
                </a:avLst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DFA3A6A8-4E7A-4A45-8DDC-61FA8EFDE4CB}"/>
                  </a:ext>
                </a:extLst>
              </p:cNvPr>
              <p:cNvSpPr txBox="1"/>
              <p:nvPr/>
            </p:nvSpPr>
            <p:spPr>
              <a:xfrm>
                <a:off x="5952194" y="3122161"/>
                <a:ext cx="1940677" cy="441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>
                    <a:solidFill>
                      <a:srgbClr val="FFC000"/>
                    </a:solidFill>
                  </a:rPr>
                  <a:t>執行緒和變數</a:t>
                </a: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7A48E2F1-A7DD-4DAD-8C17-8F6268080DA9}"/>
                </a:ext>
              </a:extLst>
            </p:cNvPr>
            <p:cNvGrpSpPr/>
            <p:nvPr/>
          </p:nvGrpSpPr>
          <p:grpSpPr>
            <a:xfrm>
              <a:off x="2661719" y="4426909"/>
              <a:ext cx="9322845" cy="1967063"/>
              <a:chOff x="2339340" y="4900781"/>
              <a:chExt cx="7513320" cy="1585264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ABBC3861-6715-4743-A51A-0D91CE9C33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339340" y="4900781"/>
                <a:ext cx="7513320" cy="158526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EF6BF951-0A9E-4F0C-A549-C62CE785CC58}"/>
                  </a:ext>
                </a:extLst>
              </p:cNvPr>
              <p:cNvSpPr/>
              <p:nvPr/>
            </p:nvSpPr>
            <p:spPr>
              <a:xfrm>
                <a:off x="3808728" y="5584345"/>
                <a:ext cx="6043932" cy="790575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F2E5CF41-0708-4FEB-A312-161F553B3066}"/>
                  </a:ext>
                </a:extLst>
              </p:cNvPr>
              <p:cNvSpPr txBox="1"/>
              <p:nvPr/>
            </p:nvSpPr>
            <p:spPr>
              <a:xfrm>
                <a:off x="4984761" y="6023901"/>
                <a:ext cx="3680780" cy="372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>
                    <a:solidFill>
                      <a:srgbClr val="FFC000"/>
                    </a:solidFill>
                  </a:rPr>
                  <a:t>變數，可右鍵選單進行更多操作</a:t>
                </a:r>
              </a:p>
            </p:txBody>
          </p:sp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A6402C95-2CE9-4C28-A2B6-1D08F01B4BCA}"/>
                  </a:ext>
                </a:extLst>
              </p:cNvPr>
              <p:cNvSpPr/>
              <p:nvPr/>
            </p:nvSpPr>
            <p:spPr>
              <a:xfrm>
                <a:off x="2339340" y="5379558"/>
                <a:ext cx="1431608" cy="995361"/>
              </a:xfrm>
              <a:prstGeom prst="roundRect">
                <a:avLst>
                  <a:gd name="adj" fmla="val 10447"/>
                </a:avLst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9A38BB4-B9DB-4BF4-ABC9-E5B228EEF53A}"/>
                  </a:ext>
                </a:extLst>
              </p:cNvPr>
              <p:cNvSpPr txBox="1"/>
              <p:nvPr/>
            </p:nvSpPr>
            <p:spPr>
              <a:xfrm>
                <a:off x="2605342" y="6023901"/>
                <a:ext cx="899605" cy="372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>
                    <a:solidFill>
                      <a:srgbClr val="92D050"/>
                    </a:solidFill>
                  </a:rPr>
                  <a:t>執行緒</a:t>
                </a:r>
              </a:p>
            </p:txBody>
          </p:sp>
          <p:sp>
            <p:nvSpPr>
              <p:cNvPr id="19" name="矩形: 圓角 18">
                <a:extLst>
                  <a:ext uri="{FF2B5EF4-FFF2-40B4-BE49-F238E27FC236}">
                    <a16:creationId xmlns:a16="http://schemas.microsoft.com/office/drawing/2014/main" id="{BF051765-6047-4247-8166-058C1A593472}"/>
                  </a:ext>
                </a:extLst>
              </p:cNvPr>
              <p:cNvSpPr/>
              <p:nvPr/>
            </p:nvSpPr>
            <p:spPr>
              <a:xfrm>
                <a:off x="3808728" y="5395721"/>
                <a:ext cx="6043932" cy="160051"/>
              </a:xfrm>
              <a:prstGeom prst="roundRect">
                <a:avLst>
                  <a:gd name="adj" fmla="val 31546"/>
                </a:avLst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5B8E67C9-77D0-4FC2-BCAB-4459C98F5079}"/>
                  </a:ext>
                </a:extLst>
              </p:cNvPr>
              <p:cNvSpPr txBox="1"/>
              <p:nvPr/>
            </p:nvSpPr>
            <p:spPr>
              <a:xfrm>
                <a:off x="5373370" y="5044079"/>
                <a:ext cx="2914647" cy="372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>
                    <a:solidFill>
                      <a:srgbClr val="00B0F0"/>
                    </a:solidFill>
                  </a:rPr>
                  <a:t>可輸入表達式，執行操作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454277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E5610-4522-4C17-800E-77DCD45E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除錯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4F4853-B636-45F9-A398-E8D9B4B5F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026"/>
            <a:ext cx="10515598" cy="3581996"/>
          </a:xfrm>
        </p:spPr>
        <p:txBody>
          <a:bodyPr>
            <a:normAutofit/>
          </a:bodyPr>
          <a:lstStyle/>
          <a:p>
            <a:r>
              <a:rPr lang="zh-TW" altLang="en-US"/>
              <a:t>若想要繼續執行，可以選擇：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恢復</a:t>
            </a:r>
            <a:r>
              <a:rPr lang="en-US" altLang="zh-TW">
                <a:solidFill>
                  <a:srgbClr val="00B0F0"/>
                </a:solidFill>
              </a:rPr>
              <a:t>(resume)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en-US" altLang="zh-TW">
                <a:solidFill>
                  <a:srgbClr val="00B0F0"/>
                </a:solidFill>
              </a:rPr>
              <a:t>(step over)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en-US" altLang="zh-TW">
                <a:solidFill>
                  <a:srgbClr val="00B0F0"/>
                </a:solidFill>
              </a:rPr>
              <a:t>(step in)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步出</a:t>
            </a:r>
            <a:r>
              <a:rPr lang="en-US" altLang="zh-TW">
                <a:solidFill>
                  <a:srgbClr val="00B0F0"/>
                </a:solidFill>
              </a:rPr>
              <a:t>(step out)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恢復</a:t>
            </a:r>
            <a:r>
              <a:rPr lang="zh-TW" altLang="en-US"/>
              <a:t>就是程式</a:t>
            </a:r>
            <a:r>
              <a:rPr lang="zh-TW" altLang="en-US">
                <a:solidFill>
                  <a:srgbClr val="FFC000"/>
                </a:solidFill>
              </a:rPr>
              <a:t>繼續執行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FFC000"/>
                </a:solidFill>
              </a:rPr>
              <a:t>執行該行，然後繼續暫停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步出</a:t>
            </a:r>
            <a:r>
              <a:rPr lang="zh-TW" altLang="en-US"/>
              <a:t>在更複雜的程式碼才能體現效果，之後會介紹</a:t>
            </a:r>
            <a:endParaRPr lang="en-US" altLang="zh-TW"/>
          </a:p>
          <a:p>
            <a:r>
              <a:rPr lang="zh-TW" altLang="en-US"/>
              <a:t>另外，還可以暫時</a:t>
            </a:r>
            <a:r>
              <a:rPr lang="zh-TW" altLang="en-US">
                <a:solidFill>
                  <a:srgbClr val="FFC000"/>
                </a:solidFill>
              </a:rPr>
              <a:t>忽略所有斷點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C174589-14F8-4CB5-8AC2-52AA272BB4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199" y="4629022"/>
            <a:ext cx="10515599" cy="1498695"/>
          </a:xfrm>
          <a:prstGeom prst="rect">
            <a:avLst/>
          </a:prstGeom>
          <a:ln>
            <a:noFill/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54636ED3-A95B-4188-A838-487EE2F50B6C}"/>
              </a:ext>
            </a:extLst>
          </p:cNvPr>
          <p:cNvSpPr/>
          <p:nvPr/>
        </p:nvSpPr>
        <p:spPr>
          <a:xfrm>
            <a:off x="3351489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16019A5-68F4-433C-B2A9-0A974BA6320B}"/>
              </a:ext>
            </a:extLst>
          </p:cNvPr>
          <p:cNvSpPr/>
          <p:nvPr/>
        </p:nvSpPr>
        <p:spPr>
          <a:xfrm>
            <a:off x="2256097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B99E9E7D-2EF8-4E3B-A797-787594CECFF5}"/>
              </a:ext>
            </a:extLst>
          </p:cNvPr>
          <p:cNvSpPr/>
          <p:nvPr/>
        </p:nvSpPr>
        <p:spPr>
          <a:xfrm>
            <a:off x="3879723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14ABE2B-E5EE-41F7-BFAD-448C97D5DB80}"/>
              </a:ext>
            </a:extLst>
          </p:cNvPr>
          <p:cNvSpPr/>
          <p:nvPr/>
        </p:nvSpPr>
        <p:spPr>
          <a:xfrm>
            <a:off x="4407956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FEB2A580-AF5B-4947-B86F-3A273E3906E0}"/>
              </a:ext>
            </a:extLst>
          </p:cNvPr>
          <p:cNvSpPr/>
          <p:nvPr/>
        </p:nvSpPr>
        <p:spPr>
          <a:xfrm>
            <a:off x="2050783" y="6214587"/>
            <a:ext cx="855456" cy="372464"/>
          </a:xfrm>
          <a:prstGeom prst="roundRect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恢復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280CA817-52C2-445E-9424-E6AA5D795285}"/>
              </a:ext>
            </a:extLst>
          </p:cNvPr>
          <p:cNvSpPr/>
          <p:nvPr/>
        </p:nvSpPr>
        <p:spPr>
          <a:xfrm>
            <a:off x="3146176" y="5146872"/>
            <a:ext cx="855456" cy="372464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步過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85DAE7D2-F21F-449D-8ACF-53D1D679355F}"/>
              </a:ext>
            </a:extLst>
          </p:cNvPr>
          <p:cNvSpPr/>
          <p:nvPr/>
        </p:nvSpPr>
        <p:spPr>
          <a:xfrm>
            <a:off x="3674409" y="6214587"/>
            <a:ext cx="855456" cy="372464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步入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3B45C4EC-C9E0-47F0-9C4A-FEFCF128C76F}"/>
              </a:ext>
            </a:extLst>
          </p:cNvPr>
          <p:cNvSpPr/>
          <p:nvPr/>
        </p:nvSpPr>
        <p:spPr>
          <a:xfrm>
            <a:off x="4202643" y="5146872"/>
            <a:ext cx="855456" cy="372464"/>
          </a:xfrm>
          <a:prstGeom prst="round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步出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48C10858-8223-44B5-AFA0-6CC3B4281B18}"/>
              </a:ext>
            </a:extLst>
          </p:cNvPr>
          <p:cNvSpPr/>
          <p:nvPr/>
        </p:nvSpPr>
        <p:spPr>
          <a:xfrm>
            <a:off x="4808699" y="6214587"/>
            <a:ext cx="2057344" cy="372464"/>
          </a:xfrm>
          <a:prstGeom prst="roundRect">
            <a:avLst/>
          </a:prstGeom>
          <a:solidFill>
            <a:srgbClr val="FF999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忽略所有斷點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693C3FF2-137D-421B-9C80-31FE3B1A20E3}"/>
              </a:ext>
            </a:extLst>
          </p:cNvPr>
          <p:cNvSpPr/>
          <p:nvPr/>
        </p:nvSpPr>
        <p:spPr>
          <a:xfrm>
            <a:off x="5614956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AB7B2B7B-07C8-4867-8B70-08137A517C88}"/>
              </a:ext>
            </a:extLst>
          </p:cNvPr>
          <p:cNvSpPr txBox="1">
            <a:spLocks/>
          </p:cNvSpPr>
          <p:nvPr/>
        </p:nvSpPr>
        <p:spPr>
          <a:xfrm>
            <a:off x="7682620" y="1047026"/>
            <a:ext cx="3671178" cy="311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0585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D13E6E-FED1-4C6B-8387-3BCBFAA6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58"/>
            <a:ext cx="10515600" cy="1325563"/>
          </a:xfrm>
        </p:spPr>
        <p:txBody>
          <a:bodyPr/>
          <a:lstStyle/>
          <a:p>
            <a:r>
              <a:rPr lang="en-US" altLang="zh-TW"/>
              <a:t>Java IDE</a:t>
            </a:r>
            <a:endParaRPr lang="zh-TW" altLang="en-US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F8E08725-6D7D-4262-9028-15DDC5548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053"/>
            <a:ext cx="10515600" cy="543990"/>
          </a:xfrm>
        </p:spPr>
        <p:txBody>
          <a:bodyPr/>
          <a:lstStyle/>
          <a:p>
            <a:r>
              <a:rPr lang="zh-TW" altLang="en-US"/>
              <a:t>常見的 </a:t>
            </a:r>
            <a:r>
              <a:rPr lang="en-US" altLang="zh-TW"/>
              <a:t>Java IDE </a:t>
            </a:r>
            <a:r>
              <a:rPr lang="zh-TW" altLang="en-US"/>
              <a:t>如下：</a:t>
            </a:r>
          </a:p>
        </p:txBody>
      </p:sp>
      <p:grpSp>
        <p:nvGrpSpPr>
          <p:cNvPr id="1024" name="群組 1023">
            <a:extLst>
              <a:ext uri="{FF2B5EF4-FFF2-40B4-BE49-F238E27FC236}">
                <a16:creationId xmlns:a16="http://schemas.microsoft.com/office/drawing/2014/main" id="{A7D4BA25-5A5B-4AEE-9FB6-24FB36C1D974}"/>
              </a:ext>
            </a:extLst>
          </p:cNvPr>
          <p:cNvGrpSpPr/>
          <p:nvPr/>
        </p:nvGrpSpPr>
        <p:grpSpPr>
          <a:xfrm>
            <a:off x="4354906" y="2504552"/>
            <a:ext cx="3336400" cy="2475322"/>
            <a:chOff x="3985032" y="4196965"/>
            <a:chExt cx="3336400" cy="2475322"/>
          </a:xfrm>
        </p:grpSpPr>
        <p:sp>
          <p:nvSpPr>
            <p:cNvPr id="103" name="手繪多邊形: 圖案 102">
              <a:extLst>
                <a:ext uri="{FF2B5EF4-FFF2-40B4-BE49-F238E27FC236}">
                  <a16:creationId xmlns:a16="http://schemas.microsoft.com/office/drawing/2014/main" id="{63DAEB75-B1F7-4478-BD72-24173D80A8DC}"/>
                </a:ext>
              </a:extLst>
            </p:cNvPr>
            <p:cNvSpPr/>
            <p:nvPr/>
          </p:nvSpPr>
          <p:spPr>
            <a:xfrm>
              <a:off x="3985652" y="4742038"/>
              <a:ext cx="3335780" cy="1930249"/>
            </a:xfrm>
            <a:custGeom>
              <a:avLst/>
              <a:gdLst>
                <a:gd name="connsiteX0" fmla="*/ 2910178 w 3335780"/>
                <a:gd name="connsiteY0" fmla="*/ 0 h 1930249"/>
                <a:gd name="connsiteX1" fmla="*/ 2954302 w 3335780"/>
                <a:gd name="connsiteY1" fmla="*/ 0 h 1930249"/>
                <a:gd name="connsiteX2" fmla="*/ 2956317 w 3335780"/>
                <a:gd name="connsiteY2" fmla="*/ 0 h 1930249"/>
                <a:gd name="connsiteX3" fmla="*/ 3037903 w 3335780"/>
                <a:gd name="connsiteY3" fmla="*/ 0 h 1930249"/>
                <a:gd name="connsiteX4" fmla="*/ 3335779 w 3335780"/>
                <a:gd name="connsiteY4" fmla="*/ 381979 h 1930249"/>
                <a:gd name="connsiteX5" fmla="*/ 3335779 w 3335780"/>
                <a:gd name="connsiteY5" fmla="*/ 567561 h 1930249"/>
                <a:gd name="connsiteX6" fmla="*/ 3335779 w 3335780"/>
                <a:gd name="connsiteY6" fmla="*/ 1240062 h 1930249"/>
                <a:gd name="connsiteX7" fmla="*/ 3335780 w 3335780"/>
                <a:gd name="connsiteY7" fmla="*/ 1240062 h 1930249"/>
                <a:gd name="connsiteX8" fmla="*/ 3335780 w 3335780"/>
                <a:gd name="connsiteY8" fmla="*/ 1362689 h 1930249"/>
                <a:gd name="connsiteX9" fmla="*/ 3335779 w 3335780"/>
                <a:gd name="connsiteY9" fmla="*/ 1362696 h 1930249"/>
                <a:gd name="connsiteX10" fmla="*/ 3335779 w 3335780"/>
                <a:gd name="connsiteY10" fmla="*/ 1425645 h 1930249"/>
                <a:gd name="connsiteX11" fmla="*/ 3335780 w 3335780"/>
                <a:gd name="connsiteY11" fmla="*/ 1425645 h 1930249"/>
                <a:gd name="connsiteX12" fmla="*/ 3335780 w 3335780"/>
                <a:gd name="connsiteY12" fmla="*/ 1548271 h 1930249"/>
                <a:gd name="connsiteX13" fmla="*/ 3037904 w 3335780"/>
                <a:gd name="connsiteY13" fmla="*/ 1930249 h 1930249"/>
                <a:gd name="connsiteX14" fmla="*/ 2956317 w 3335780"/>
                <a:gd name="connsiteY14" fmla="*/ 1930249 h 1930249"/>
                <a:gd name="connsiteX15" fmla="*/ 2954302 w 3335780"/>
                <a:gd name="connsiteY15" fmla="*/ 1930249 h 1930249"/>
                <a:gd name="connsiteX16" fmla="*/ 2930322 w 3335780"/>
                <a:gd name="connsiteY16" fmla="*/ 1930249 h 1930249"/>
                <a:gd name="connsiteX17" fmla="*/ 2910178 w 3335780"/>
                <a:gd name="connsiteY17" fmla="*/ 1930249 h 1930249"/>
                <a:gd name="connsiteX18" fmla="*/ 804379 w 3335780"/>
                <a:gd name="connsiteY18" fmla="*/ 1930249 h 1930249"/>
                <a:gd name="connsiteX19" fmla="*/ 297878 w 3335780"/>
                <a:gd name="connsiteY19" fmla="*/ 1930249 h 1930249"/>
                <a:gd name="connsiteX20" fmla="*/ 2 w 3335780"/>
                <a:gd name="connsiteY20" fmla="*/ 1548271 h 1930249"/>
                <a:gd name="connsiteX21" fmla="*/ 2 w 3335780"/>
                <a:gd name="connsiteY21" fmla="*/ 1448668 h 1930249"/>
                <a:gd name="connsiteX22" fmla="*/ 1 w 3335780"/>
                <a:gd name="connsiteY22" fmla="*/ 1448668 h 1930249"/>
                <a:gd name="connsiteX23" fmla="*/ 1 w 3335780"/>
                <a:gd name="connsiteY23" fmla="*/ 1263086 h 1930249"/>
                <a:gd name="connsiteX24" fmla="*/ 1 w 3335780"/>
                <a:gd name="connsiteY24" fmla="*/ 579042 h 1930249"/>
                <a:gd name="connsiteX25" fmla="*/ 0 w 3335780"/>
                <a:gd name="connsiteY25" fmla="*/ 579042 h 1930249"/>
                <a:gd name="connsiteX26" fmla="*/ 0 w 3335780"/>
                <a:gd name="connsiteY26" fmla="*/ 393460 h 1930249"/>
                <a:gd name="connsiteX27" fmla="*/ 0 w 3335780"/>
                <a:gd name="connsiteY27" fmla="*/ 187183 h 1930249"/>
                <a:gd name="connsiteX28" fmla="*/ 0 w 3335780"/>
                <a:gd name="connsiteY28" fmla="*/ 1601 h 1930249"/>
                <a:gd name="connsiteX29" fmla="*/ 2910178 w 3335780"/>
                <a:gd name="connsiteY29" fmla="*/ 1601 h 193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35780" h="1930249">
                  <a:moveTo>
                    <a:pt x="2910178" y="0"/>
                  </a:moveTo>
                  <a:lnTo>
                    <a:pt x="2954302" y="0"/>
                  </a:lnTo>
                  <a:lnTo>
                    <a:pt x="2956317" y="0"/>
                  </a:lnTo>
                  <a:lnTo>
                    <a:pt x="3037903" y="0"/>
                  </a:lnTo>
                  <a:cubicBezTo>
                    <a:pt x="3202416" y="0"/>
                    <a:pt x="3335779" y="171018"/>
                    <a:pt x="3335779" y="381979"/>
                  </a:cubicBezTo>
                  <a:lnTo>
                    <a:pt x="3335779" y="567561"/>
                  </a:lnTo>
                  <a:lnTo>
                    <a:pt x="3335779" y="1240062"/>
                  </a:lnTo>
                  <a:lnTo>
                    <a:pt x="3335780" y="1240062"/>
                  </a:lnTo>
                  <a:lnTo>
                    <a:pt x="3335780" y="1362689"/>
                  </a:lnTo>
                  <a:lnTo>
                    <a:pt x="3335779" y="1362696"/>
                  </a:lnTo>
                  <a:lnTo>
                    <a:pt x="3335779" y="1425645"/>
                  </a:lnTo>
                  <a:lnTo>
                    <a:pt x="3335780" y="1425645"/>
                  </a:lnTo>
                  <a:lnTo>
                    <a:pt x="3335780" y="1548271"/>
                  </a:lnTo>
                  <a:cubicBezTo>
                    <a:pt x="3335780" y="1759231"/>
                    <a:pt x="3202417" y="1930249"/>
                    <a:pt x="3037904" y="1930249"/>
                  </a:cubicBezTo>
                  <a:lnTo>
                    <a:pt x="2956317" y="1930249"/>
                  </a:lnTo>
                  <a:lnTo>
                    <a:pt x="2954302" y="1930249"/>
                  </a:lnTo>
                  <a:lnTo>
                    <a:pt x="2930322" y="1930249"/>
                  </a:lnTo>
                  <a:lnTo>
                    <a:pt x="2910178" y="1930249"/>
                  </a:lnTo>
                  <a:lnTo>
                    <a:pt x="804379" y="1930249"/>
                  </a:lnTo>
                  <a:lnTo>
                    <a:pt x="297878" y="1930249"/>
                  </a:lnTo>
                  <a:cubicBezTo>
                    <a:pt x="133365" y="1930249"/>
                    <a:pt x="2" y="1759231"/>
                    <a:pt x="2" y="1548271"/>
                  </a:cubicBezTo>
                  <a:lnTo>
                    <a:pt x="2" y="1448668"/>
                  </a:lnTo>
                  <a:lnTo>
                    <a:pt x="1" y="1448668"/>
                  </a:lnTo>
                  <a:lnTo>
                    <a:pt x="1" y="1263086"/>
                  </a:lnTo>
                  <a:lnTo>
                    <a:pt x="1" y="579042"/>
                  </a:lnTo>
                  <a:lnTo>
                    <a:pt x="0" y="579042"/>
                  </a:lnTo>
                  <a:lnTo>
                    <a:pt x="0" y="393460"/>
                  </a:lnTo>
                  <a:lnTo>
                    <a:pt x="0" y="187183"/>
                  </a:lnTo>
                  <a:lnTo>
                    <a:pt x="0" y="1601"/>
                  </a:lnTo>
                  <a:lnTo>
                    <a:pt x="2910178" y="1601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128" name="手繪多邊形: 圖案 127">
              <a:extLst>
                <a:ext uri="{FF2B5EF4-FFF2-40B4-BE49-F238E27FC236}">
                  <a16:creationId xmlns:a16="http://schemas.microsoft.com/office/drawing/2014/main" id="{001111DF-CD7D-4D40-AD8E-F0ED8CBD5CDC}"/>
                </a:ext>
              </a:extLst>
            </p:cNvPr>
            <p:cNvSpPr/>
            <p:nvPr/>
          </p:nvSpPr>
          <p:spPr>
            <a:xfrm>
              <a:off x="3985032" y="4196965"/>
              <a:ext cx="1889273" cy="543990"/>
            </a:xfrm>
            <a:custGeom>
              <a:avLst/>
              <a:gdLst>
                <a:gd name="connsiteX0" fmla="*/ 366337 w 1889273"/>
                <a:gd name="connsiteY0" fmla="*/ 0 h 543990"/>
                <a:gd name="connsiteX1" fmla="*/ 916518 w 1889273"/>
                <a:gd name="connsiteY1" fmla="*/ 0 h 543990"/>
                <a:gd name="connsiteX2" fmla="*/ 1599980 w 1889273"/>
                <a:gd name="connsiteY2" fmla="*/ 0 h 543990"/>
                <a:gd name="connsiteX3" fmla="*/ 1599980 w 1889273"/>
                <a:gd name="connsiteY3" fmla="*/ 1057 h 543990"/>
                <a:gd name="connsiteX4" fmla="*/ 1651430 w 1889273"/>
                <a:gd name="connsiteY4" fmla="*/ 7161 h 543990"/>
                <a:gd name="connsiteX5" fmla="*/ 1889273 w 1889273"/>
                <a:gd name="connsiteY5" fmla="*/ 350621 h 543990"/>
                <a:gd name="connsiteX6" fmla="*/ 1889273 w 1889273"/>
                <a:gd name="connsiteY6" fmla="*/ 456071 h 543990"/>
                <a:gd name="connsiteX7" fmla="*/ 1889273 w 1889273"/>
                <a:gd name="connsiteY7" fmla="*/ 456477 h 543990"/>
                <a:gd name="connsiteX8" fmla="*/ 1889273 w 1889273"/>
                <a:gd name="connsiteY8" fmla="*/ 456478 h 543990"/>
                <a:gd name="connsiteX9" fmla="*/ 1889273 w 1889273"/>
                <a:gd name="connsiteY9" fmla="*/ 475958 h 543990"/>
                <a:gd name="connsiteX10" fmla="*/ 1889273 w 1889273"/>
                <a:gd name="connsiteY10" fmla="*/ 543990 h 543990"/>
                <a:gd name="connsiteX11" fmla="*/ 1599980 w 1889273"/>
                <a:gd name="connsiteY11" fmla="*/ 543990 h 543990"/>
                <a:gd name="connsiteX12" fmla="*/ 1587037 w 1889273"/>
                <a:gd name="connsiteY12" fmla="*/ 543990 h 543990"/>
                <a:gd name="connsiteX13" fmla="*/ 0 w 1889273"/>
                <a:gd name="connsiteY13" fmla="*/ 543990 h 543990"/>
                <a:gd name="connsiteX14" fmla="*/ 0 w 1889273"/>
                <a:gd name="connsiteY14" fmla="*/ 476716 h 543990"/>
                <a:gd name="connsiteX15" fmla="*/ 0 w 1889273"/>
                <a:gd name="connsiteY15" fmla="*/ 456478 h 543990"/>
                <a:gd name="connsiteX16" fmla="*/ 0 w 1889273"/>
                <a:gd name="connsiteY16" fmla="*/ 456477 h 543990"/>
                <a:gd name="connsiteX17" fmla="*/ 0 w 1889273"/>
                <a:gd name="connsiteY17" fmla="*/ 456071 h 543990"/>
                <a:gd name="connsiteX18" fmla="*/ 0 w 1889273"/>
                <a:gd name="connsiteY18" fmla="*/ 351380 h 543990"/>
                <a:gd name="connsiteX19" fmla="*/ 297876 w 1889273"/>
                <a:gd name="connsiteY19" fmla="*/ 796 h 543990"/>
                <a:gd name="connsiteX20" fmla="*/ 359997 w 1889273"/>
                <a:gd name="connsiteY20" fmla="*/ 796 h 54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89273" h="543990">
                  <a:moveTo>
                    <a:pt x="366337" y="0"/>
                  </a:moveTo>
                  <a:lnTo>
                    <a:pt x="916518" y="0"/>
                  </a:lnTo>
                  <a:lnTo>
                    <a:pt x="1599980" y="0"/>
                  </a:lnTo>
                  <a:lnTo>
                    <a:pt x="1599980" y="1057"/>
                  </a:lnTo>
                  <a:lnTo>
                    <a:pt x="1651430" y="7161"/>
                  </a:lnTo>
                  <a:cubicBezTo>
                    <a:pt x="1787167" y="39852"/>
                    <a:pt x="1889273" y="181203"/>
                    <a:pt x="1889273" y="350621"/>
                  </a:cubicBezTo>
                  <a:lnTo>
                    <a:pt x="1889273" y="456071"/>
                  </a:lnTo>
                  <a:lnTo>
                    <a:pt x="1889273" y="456477"/>
                  </a:lnTo>
                  <a:lnTo>
                    <a:pt x="1889273" y="456478"/>
                  </a:lnTo>
                  <a:lnTo>
                    <a:pt x="1889273" y="475958"/>
                  </a:lnTo>
                  <a:lnTo>
                    <a:pt x="1889273" y="543990"/>
                  </a:lnTo>
                  <a:lnTo>
                    <a:pt x="1599980" y="543990"/>
                  </a:lnTo>
                  <a:lnTo>
                    <a:pt x="1587037" y="543990"/>
                  </a:lnTo>
                  <a:lnTo>
                    <a:pt x="0" y="543990"/>
                  </a:lnTo>
                  <a:lnTo>
                    <a:pt x="0" y="476716"/>
                  </a:lnTo>
                  <a:lnTo>
                    <a:pt x="0" y="456478"/>
                  </a:lnTo>
                  <a:lnTo>
                    <a:pt x="0" y="456477"/>
                  </a:lnTo>
                  <a:lnTo>
                    <a:pt x="0" y="456071"/>
                  </a:lnTo>
                  <a:lnTo>
                    <a:pt x="0" y="351380"/>
                  </a:lnTo>
                  <a:cubicBezTo>
                    <a:pt x="0" y="157758"/>
                    <a:pt x="133363" y="796"/>
                    <a:pt x="297876" y="796"/>
                  </a:cubicBezTo>
                  <a:lnTo>
                    <a:pt x="359997" y="796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8DC99E2-64FF-42CB-AD34-817B8EC85C51}"/>
                </a:ext>
              </a:extLst>
            </p:cNvPr>
            <p:cNvSpPr txBox="1"/>
            <p:nvPr/>
          </p:nvSpPr>
          <p:spPr>
            <a:xfrm>
              <a:off x="4245442" y="4248195"/>
              <a:ext cx="13684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Eclipse</a:t>
              </a:r>
            </a:p>
          </p:txBody>
        </p: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BE8F6668-5A78-4CA1-9F36-012591685A88}"/>
                </a:ext>
              </a:extLst>
            </p:cNvPr>
            <p:cNvGrpSpPr/>
            <p:nvPr/>
          </p:nvGrpSpPr>
          <p:grpSpPr>
            <a:xfrm>
              <a:off x="4098862" y="4868166"/>
              <a:ext cx="3109360" cy="1760870"/>
              <a:chOff x="1234120" y="3105900"/>
              <a:chExt cx="3109360" cy="1760870"/>
            </a:xfrm>
          </p:grpSpPr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8D01D57-6298-4EFF-98EF-40425C71C5C7}"/>
                  </a:ext>
                </a:extLst>
              </p:cNvPr>
              <p:cNvSpPr txBox="1"/>
              <p:nvPr/>
            </p:nvSpPr>
            <p:spPr>
              <a:xfrm>
                <a:off x="1369669" y="3851107"/>
                <a:ext cx="283826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作者：</a:t>
                </a:r>
                <a:r>
                  <a:rPr kumimoji="0" lang="en-US" altLang="zh-TW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Eclipse</a:t>
                </a: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基金會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自由開源軟體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使用 </a:t>
                </a:r>
                <a:r>
                  <a:rPr lang="en-US" altLang="zh-TW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Java </a:t>
                </a: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編寫</a:t>
                </a:r>
                <a:endParaRPr kumimoji="0" lang="en-US" altLang="zh-TW" sz="2400" b="0" i="0" u="none" strike="sng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13" name="圖形 12">
                <a:extLst>
                  <a:ext uri="{FF2B5EF4-FFF2-40B4-BE49-F238E27FC236}">
                    <a16:creationId xmlns:a16="http://schemas.microsoft.com/office/drawing/2014/main" id="{D3B4F1E5-8DD9-4C15-862C-1CCF70C30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34120" y="3105900"/>
                <a:ext cx="3109360" cy="727724"/>
              </a:xfrm>
              <a:prstGeom prst="rect">
                <a:avLst/>
              </a:prstGeom>
            </p:spPr>
          </p:pic>
        </p:grpSp>
      </p:grpSp>
      <p:grpSp>
        <p:nvGrpSpPr>
          <p:cNvPr id="1025" name="群組 1024">
            <a:extLst>
              <a:ext uri="{FF2B5EF4-FFF2-40B4-BE49-F238E27FC236}">
                <a16:creationId xmlns:a16="http://schemas.microsoft.com/office/drawing/2014/main" id="{4BAAA26D-9A71-4FD5-A900-4B2447828575}"/>
              </a:ext>
            </a:extLst>
          </p:cNvPr>
          <p:cNvGrpSpPr/>
          <p:nvPr/>
        </p:nvGrpSpPr>
        <p:grpSpPr>
          <a:xfrm>
            <a:off x="841526" y="2517608"/>
            <a:ext cx="3203697" cy="2449210"/>
            <a:chOff x="7277892" y="1584612"/>
            <a:chExt cx="3203697" cy="2449210"/>
          </a:xfrm>
        </p:grpSpPr>
        <p:sp>
          <p:nvSpPr>
            <p:cNvPr id="96" name="手繪多邊形: 圖案 95">
              <a:extLst>
                <a:ext uri="{FF2B5EF4-FFF2-40B4-BE49-F238E27FC236}">
                  <a16:creationId xmlns:a16="http://schemas.microsoft.com/office/drawing/2014/main" id="{E7026344-7DE4-4CD9-A7A0-720BC21C6253}"/>
                </a:ext>
              </a:extLst>
            </p:cNvPr>
            <p:cNvSpPr/>
            <p:nvPr/>
          </p:nvSpPr>
          <p:spPr>
            <a:xfrm>
              <a:off x="7277892" y="2129685"/>
              <a:ext cx="3203697" cy="1904137"/>
            </a:xfrm>
            <a:custGeom>
              <a:avLst/>
              <a:gdLst>
                <a:gd name="connsiteX0" fmla="*/ 2716926 w 3203697"/>
                <a:gd name="connsiteY0" fmla="*/ 0 h 1930249"/>
                <a:gd name="connsiteX1" fmla="*/ 2744131 w 3203697"/>
                <a:gd name="connsiteY1" fmla="*/ 0 h 1930249"/>
                <a:gd name="connsiteX2" fmla="*/ 2757392 w 3203697"/>
                <a:gd name="connsiteY2" fmla="*/ 0 h 1930249"/>
                <a:gd name="connsiteX3" fmla="*/ 2822219 w 3203697"/>
                <a:gd name="connsiteY3" fmla="*/ 0 h 1930249"/>
                <a:gd name="connsiteX4" fmla="*/ 2824234 w 3203697"/>
                <a:gd name="connsiteY4" fmla="*/ 0 h 1930249"/>
                <a:gd name="connsiteX5" fmla="*/ 2905820 w 3203697"/>
                <a:gd name="connsiteY5" fmla="*/ 0 h 1930249"/>
                <a:gd name="connsiteX6" fmla="*/ 3203696 w 3203697"/>
                <a:gd name="connsiteY6" fmla="*/ 381979 h 1930249"/>
                <a:gd name="connsiteX7" fmla="*/ 3203696 w 3203697"/>
                <a:gd name="connsiteY7" fmla="*/ 567561 h 1930249"/>
                <a:gd name="connsiteX8" fmla="*/ 3203696 w 3203697"/>
                <a:gd name="connsiteY8" fmla="*/ 1240062 h 1930249"/>
                <a:gd name="connsiteX9" fmla="*/ 3203697 w 3203697"/>
                <a:gd name="connsiteY9" fmla="*/ 1240062 h 1930249"/>
                <a:gd name="connsiteX10" fmla="*/ 3203697 w 3203697"/>
                <a:gd name="connsiteY10" fmla="*/ 1362689 h 1930249"/>
                <a:gd name="connsiteX11" fmla="*/ 3203696 w 3203697"/>
                <a:gd name="connsiteY11" fmla="*/ 1362696 h 1930249"/>
                <a:gd name="connsiteX12" fmla="*/ 3203696 w 3203697"/>
                <a:gd name="connsiteY12" fmla="*/ 1425645 h 1930249"/>
                <a:gd name="connsiteX13" fmla="*/ 3203697 w 3203697"/>
                <a:gd name="connsiteY13" fmla="*/ 1425645 h 1930249"/>
                <a:gd name="connsiteX14" fmla="*/ 3203697 w 3203697"/>
                <a:gd name="connsiteY14" fmla="*/ 1548271 h 1930249"/>
                <a:gd name="connsiteX15" fmla="*/ 2905821 w 3203697"/>
                <a:gd name="connsiteY15" fmla="*/ 1930249 h 1930249"/>
                <a:gd name="connsiteX16" fmla="*/ 2824234 w 3203697"/>
                <a:gd name="connsiteY16" fmla="*/ 1930249 h 1930249"/>
                <a:gd name="connsiteX17" fmla="*/ 2822219 w 3203697"/>
                <a:gd name="connsiteY17" fmla="*/ 1930249 h 1930249"/>
                <a:gd name="connsiteX18" fmla="*/ 2757392 w 3203697"/>
                <a:gd name="connsiteY18" fmla="*/ 1930249 h 1930249"/>
                <a:gd name="connsiteX19" fmla="*/ 2753636 w 3203697"/>
                <a:gd name="connsiteY19" fmla="*/ 1930249 h 1930249"/>
                <a:gd name="connsiteX20" fmla="*/ 2744131 w 3203697"/>
                <a:gd name="connsiteY20" fmla="*/ 1930249 h 1930249"/>
                <a:gd name="connsiteX21" fmla="*/ 2716926 w 3203697"/>
                <a:gd name="connsiteY21" fmla="*/ 1930249 h 1930249"/>
                <a:gd name="connsiteX22" fmla="*/ 804379 w 3203697"/>
                <a:gd name="connsiteY22" fmla="*/ 1930249 h 1930249"/>
                <a:gd name="connsiteX23" fmla="*/ 297878 w 3203697"/>
                <a:gd name="connsiteY23" fmla="*/ 1930249 h 1930249"/>
                <a:gd name="connsiteX24" fmla="*/ 2 w 3203697"/>
                <a:gd name="connsiteY24" fmla="*/ 1548271 h 1930249"/>
                <a:gd name="connsiteX25" fmla="*/ 2 w 3203697"/>
                <a:gd name="connsiteY25" fmla="*/ 1448668 h 1930249"/>
                <a:gd name="connsiteX26" fmla="*/ 1 w 3203697"/>
                <a:gd name="connsiteY26" fmla="*/ 1448668 h 1930249"/>
                <a:gd name="connsiteX27" fmla="*/ 1 w 3203697"/>
                <a:gd name="connsiteY27" fmla="*/ 1263086 h 1930249"/>
                <a:gd name="connsiteX28" fmla="*/ 1 w 3203697"/>
                <a:gd name="connsiteY28" fmla="*/ 579042 h 1930249"/>
                <a:gd name="connsiteX29" fmla="*/ 0 w 3203697"/>
                <a:gd name="connsiteY29" fmla="*/ 579042 h 1930249"/>
                <a:gd name="connsiteX30" fmla="*/ 0 w 3203697"/>
                <a:gd name="connsiteY30" fmla="*/ 393460 h 1930249"/>
                <a:gd name="connsiteX31" fmla="*/ 0 w 3203697"/>
                <a:gd name="connsiteY31" fmla="*/ 187183 h 1930249"/>
                <a:gd name="connsiteX32" fmla="*/ 0 w 3203697"/>
                <a:gd name="connsiteY32" fmla="*/ 1601 h 1930249"/>
                <a:gd name="connsiteX33" fmla="*/ 2716926 w 3203697"/>
                <a:gd name="connsiteY33" fmla="*/ 1601 h 193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03697" h="1930249">
                  <a:moveTo>
                    <a:pt x="2716926" y="0"/>
                  </a:moveTo>
                  <a:lnTo>
                    <a:pt x="2744131" y="0"/>
                  </a:lnTo>
                  <a:lnTo>
                    <a:pt x="2757392" y="0"/>
                  </a:lnTo>
                  <a:lnTo>
                    <a:pt x="2822219" y="0"/>
                  </a:lnTo>
                  <a:lnTo>
                    <a:pt x="2824234" y="0"/>
                  </a:lnTo>
                  <a:lnTo>
                    <a:pt x="2905820" y="0"/>
                  </a:lnTo>
                  <a:cubicBezTo>
                    <a:pt x="3070333" y="0"/>
                    <a:pt x="3203696" y="171018"/>
                    <a:pt x="3203696" y="381979"/>
                  </a:cubicBezTo>
                  <a:lnTo>
                    <a:pt x="3203696" y="567561"/>
                  </a:lnTo>
                  <a:lnTo>
                    <a:pt x="3203696" y="1240062"/>
                  </a:lnTo>
                  <a:lnTo>
                    <a:pt x="3203697" y="1240062"/>
                  </a:lnTo>
                  <a:lnTo>
                    <a:pt x="3203697" y="1362689"/>
                  </a:lnTo>
                  <a:lnTo>
                    <a:pt x="3203696" y="1362696"/>
                  </a:lnTo>
                  <a:lnTo>
                    <a:pt x="3203696" y="1425645"/>
                  </a:lnTo>
                  <a:lnTo>
                    <a:pt x="3203697" y="1425645"/>
                  </a:lnTo>
                  <a:lnTo>
                    <a:pt x="3203697" y="1548271"/>
                  </a:lnTo>
                  <a:cubicBezTo>
                    <a:pt x="3203697" y="1759231"/>
                    <a:pt x="3070334" y="1930249"/>
                    <a:pt x="2905821" y="1930249"/>
                  </a:cubicBezTo>
                  <a:lnTo>
                    <a:pt x="2824234" y="1930249"/>
                  </a:lnTo>
                  <a:lnTo>
                    <a:pt x="2822219" y="1930249"/>
                  </a:lnTo>
                  <a:lnTo>
                    <a:pt x="2757392" y="1930249"/>
                  </a:lnTo>
                  <a:lnTo>
                    <a:pt x="2753636" y="1930249"/>
                  </a:lnTo>
                  <a:lnTo>
                    <a:pt x="2744131" y="1930249"/>
                  </a:lnTo>
                  <a:lnTo>
                    <a:pt x="2716926" y="1930249"/>
                  </a:lnTo>
                  <a:lnTo>
                    <a:pt x="804379" y="1930249"/>
                  </a:lnTo>
                  <a:lnTo>
                    <a:pt x="297878" y="1930249"/>
                  </a:lnTo>
                  <a:cubicBezTo>
                    <a:pt x="133365" y="1930249"/>
                    <a:pt x="2" y="1759231"/>
                    <a:pt x="2" y="1548271"/>
                  </a:cubicBezTo>
                  <a:lnTo>
                    <a:pt x="2" y="1448668"/>
                  </a:lnTo>
                  <a:lnTo>
                    <a:pt x="1" y="1448668"/>
                  </a:lnTo>
                  <a:lnTo>
                    <a:pt x="1" y="1263086"/>
                  </a:lnTo>
                  <a:lnTo>
                    <a:pt x="1" y="579042"/>
                  </a:lnTo>
                  <a:lnTo>
                    <a:pt x="0" y="579042"/>
                  </a:lnTo>
                  <a:lnTo>
                    <a:pt x="0" y="393460"/>
                  </a:lnTo>
                  <a:lnTo>
                    <a:pt x="0" y="187183"/>
                  </a:lnTo>
                  <a:lnTo>
                    <a:pt x="0" y="1601"/>
                  </a:lnTo>
                  <a:lnTo>
                    <a:pt x="2716926" y="1601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43" name="手繪多邊形: 圖案 42">
              <a:extLst>
                <a:ext uri="{FF2B5EF4-FFF2-40B4-BE49-F238E27FC236}">
                  <a16:creationId xmlns:a16="http://schemas.microsoft.com/office/drawing/2014/main" id="{D1C992C2-572D-4358-98B6-07737C6EEBCE}"/>
                </a:ext>
              </a:extLst>
            </p:cNvPr>
            <p:cNvSpPr/>
            <p:nvPr/>
          </p:nvSpPr>
          <p:spPr>
            <a:xfrm>
              <a:off x="7277892" y="1584612"/>
              <a:ext cx="2753863" cy="543990"/>
            </a:xfrm>
            <a:custGeom>
              <a:avLst/>
              <a:gdLst>
                <a:gd name="connsiteX0" fmla="*/ 383043 w 2879446"/>
                <a:gd name="connsiteY0" fmla="*/ 0 h 568797"/>
                <a:gd name="connsiteX1" fmla="*/ 958313 w 2879446"/>
                <a:gd name="connsiteY1" fmla="*/ 0 h 568797"/>
                <a:gd name="connsiteX2" fmla="*/ 1921134 w 2879446"/>
                <a:gd name="connsiteY2" fmla="*/ 0 h 568797"/>
                <a:gd name="connsiteX3" fmla="*/ 2496404 w 2879446"/>
                <a:gd name="connsiteY3" fmla="*/ 0 h 568797"/>
                <a:gd name="connsiteX4" fmla="*/ 2496715 w 2879446"/>
                <a:gd name="connsiteY4" fmla="*/ 39 h 568797"/>
                <a:gd name="connsiteX5" fmla="*/ 2567986 w 2879446"/>
                <a:gd name="connsiteY5" fmla="*/ 39 h 568797"/>
                <a:gd name="connsiteX6" fmla="*/ 2879446 w 2879446"/>
                <a:gd name="connsiteY6" fmla="*/ 366610 h 568797"/>
                <a:gd name="connsiteX7" fmla="*/ 2879446 w 2879446"/>
                <a:gd name="connsiteY7" fmla="*/ 476868 h 568797"/>
                <a:gd name="connsiteX8" fmla="*/ 2879446 w 2879446"/>
                <a:gd name="connsiteY8" fmla="*/ 477293 h 568797"/>
                <a:gd name="connsiteX9" fmla="*/ 2879446 w 2879446"/>
                <a:gd name="connsiteY9" fmla="*/ 477294 h 568797"/>
                <a:gd name="connsiteX10" fmla="*/ 2879446 w 2879446"/>
                <a:gd name="connsiteY10" fmla="*/ 497662 h 568797"/>
                <a:gd name="connsiteX11" fmla="*/ 2879446 w 2879446"/>
                <a:gd name="connsiteY11" fmla="*/ 568797 h 568797"/>
                <a:gd name="connsiteX12" fmla="*/ 0 w 2879446"/>
                <a:gd name="connsiteY12" fmla="*/ 568797 h 568797"/>
                <a:gd name="connsiteX13" fmla="*/ 0 w 2879446"/>
                <a:gd name="connsiteY13" fmla="*/ 498455 h 568797"/>
                <a:gd name="connsiteX14" fmla="*/ 0 w 2879446"/>
                <a:gd name="connsiteY14" fmla="*/ 477294 h 568797"/>
                <a:gd name="connsiteX15" fmla="*/ 0 w 2879446"/>
                <a:gd name="connsiteY15" fmla="*/ 477293 h 568797"/>
                <a:gd name="connsiteX16" fmla="*/ 0 w 2879446"/>
                <a:gd name="connsiteY16" fmla="*/ 476868 h 568797"/>
                <a:gd name="connsiteX17" fmla="*/ 0 w 2879446"/>
                <a:gd name="connsiteY17" fmla="*/ 367403 h 568797"/>
                <a:gd name="connsiteX18" fmla="*/ 311460 w 2879446"/>
                <a:gd name="connsiteY18" fmla="*/ 832 h 568797"/>
                <a:gd name="connsiteX19" fmla="*/ 376414 w 2879446"/>
                <a:gd name="connsiteY19" fmla="*/ 832 h 56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79446" h="568797">
                  <a:moveTo>
                    <a:pt x="383043" y="0"/>
                  </a:moveTo>
                  <a:lnTo>
                    <a:pt x="958313" y="0"/>
                  </a:lnTo>
                  <a:lnTo>
                    <a:pt x="1921134" y="0"/>
                  </a:lnTo>
                  <a:lnTo>
                    <a:pt x="2496404" y="0"/>
                  </a:lnTo>
                  <a:lnTo>
                    <a:pt x="2496715" y="39"/>
                  </a:lnTo>
                  <a:lnTo>
                    <a:pt x="2567986" y="39"/>
                  </a:lnTo>
                  <a:cubicBezTo>
                    <a:pt x="2740001" y="39"/>
                    <a:pt x="2879446" y="164159"/>
                    <a:pt x="2879446" y="366610"/>
                  </a:cubicBezTo>
                  <a:lnTo>
                    <a:pt x="2879446" y="476868"/>
                  </a:lnTo>
                  <a:lnTo>
                    <a:pt x="2879446" y="477293"/>
                  </a:lnTo>
                  <a:lnTo>
                    <a:pt x="2879446" y="477294"/>
                  </a:lnTo>
                  <a:lnTo>
                    <a:pt x="2879446" y="497662"/>
                  </a:lnTo>
                  <a:lnTo>
                    <a:pt x="2879446" y="568797"/>
                  </a:lnTo>
                  <a:lnTo>
                    <a:pt x="0" y="568797"/>
                  </a:lnTo>
                  <a:lnTo>
                    <a:pt x="0" y="498455"/>
                  </a:lnTo>
                  <a:lnTo>
                    <a:pt x="0" y="477294"/>
                  </a:lnTo>
                  <a:lnTo>
                    <a:pt x="0" y="477293"/>
                  </a:lnTo>
                  <a:lnTo>
                    <a:pt x="0" y="476868"/>
                  </a:lnTo>
                  <a:lnTo>
                    <a:pt x="0" y="367403"/>
                  </a:lnTo>
                  <a:cubicBezTo>
                    <a:pt x="0" y="164952"/>
                    <a:pt x="139445" y="832"/>
                    <a:pt x="311460" y="832"/>
                  </a:cubicBezTo>
                  <a:lnTo>
                    <a:pt x="376414" y="832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66E6ED84-E036-4371-AF32-4E509B4D8C0C}"/>
                </a:ext>
              </a:extLst>
            </p:cNvPr>
            <p:cNvSpPr txBox="1"/>
            <p:nvPr/>
          </p:nvSpPr>
          <p:spPr>
            <a:xfrm>
              <a:off x="7278121" y="1635842"/>
              <a:ext cx="27534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IntelliJ IDEA</a:t>
              </a:r>
            </a:p>
          </p:txBody>
        </p: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1DD9FBEC-A9E5-4CF3-9278-A9ACF257E765}"/>
                </a:ext>
              </a:extLst>
            </p:cNvPr>
            <p:cNvGrpSpPr/>
            <p:nvPr/>
          </p:nvGrpSpPr>
          <p:grpSpPr>
            <a:xfrm>
              <a:off x="7447494" y="2181128"/>
              <a:ext cx="2864492" cy="1849182"/>
              <a:chOff x="6891698" y="3004236"/>
              <a:chExt cx="2864492" cy="1849182"/>
            </a:xfrm>
          </p:grpSpPr>
          <p:pic>
            <p:nvPicPr>
              <p:cNvPr id="26" name="圖形 25">
                <a:extLst>
                  <a:ext uri="{FF2B5EF4-FFF2-40B4-BE49-F238E27FC236}">
                    <a16:creationId xmlns:a16="http://schemas.microsoft.com/office/drawing/2014/main" id="{7757C162-DCD6-41B1-B314-9AE18361D3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244189" y="3004236"/>
                <a:ext cx="2159510" cy="552110"/>
              </a:xfrm>
              <a:prstGeom prst="rect">
                <a:avLst/>
              </a:prstGeom>
            </p:spPr>
          </p:pic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610B7F1F-9505-42C1-AD2F-23438C323B1C}"/>
                  </a:ext>
                </a:extLst>
              </p:cNvPr>
              <p:cNvSpPr txBox="1"/>
              <p:nvPr/>
            </p:nvSpPr>
            <p:spPr>
              <a:xfrm>
                <a:off x="6891698" y="3529979"/>
                <a:ext cx="286449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作者：</a:t>
                </a:r>
                <a:r>
                  <a:rPr lang="en-US" altLang="zh-TW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JetBrains </a:t>
                </a: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公司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免費版：自由開源軟體</a:t>
                </a:r>
                <a:r>
                  <a:rPr kumimoji="0" lang="zh-TW" altLang="en-US" sz="2000" b="0" i="0" u="non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旗艦版：專有軟體</a:t>
                </a:r>
                <a:endParaRPr kumimoji="0" lang="en-US" altLang="zh-TW" sz="2000" b="0" i="0" u="non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使用 </a:t>
                </a:r>
                <a:r>
                  <a:rPr lang="en-US" altLang="zh-TW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Java</a:t>
                </a: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 編寫</a:t>
                </a:r>
                <a:endParaRPr kumimoji="0" lang="en-US" altLang="zh-TW" sz="2400" b="0" i="0" u="non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</p:grp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1D66B322-7E07-4FAB-9BF9-5DFE9EAAFAF0}"/>
              </a:ext>
            </a:extLst>
          </p:cNvPr>
          <p:cNvGrpSpPr/>
          <p:nvPr/>
        </p:nvGrpSpPr>
        <p:grpSpPr>
          <a:xfrm>
            <a:off x="8000989" y="2504552"/>
            <a:ext cx="3352811" cy="2475322"/>
            <a:chOff x="837178" y="1587139"/>
            <a:chExt cx="3352811" cy="2475322"/>
          </a:xfrm>
        </p:grpSpPr>
        <p:sp>
          <p:nvSpPr>
            <p:cNvPr id="80" name="手繪多邊形: 圖案 79">
              <a:extLst>
                <a:ext uri="{FF2B5EF4-FFF2-40B4-BE49-F238E27FC236}">
                  <a16:creationId xmlns:a16="http://schemas.microsoft.com/office/drawing/2014/main" id="{89B54620-BC99-4729-91B6-30227743FFFB}"/>
                </a:ext>
              </a:extLst>
            </p:cNvPr>
            <p:cNvSpPr/>
            <p:nvPr/>
          </p:nvSpPr>
          <p:spPr>
            <a:xfrm>
              <a:off x="837178" y="2132212"/>
              <a:ext cx="3352811" cy="1930249"/>
            </a:xfrm>
            <a:custGeom>
              <a:avLst/>
              <a:gdLst>
                <a:gd name="connsiteX0" fmla="*/ 2919083 w 3352811"/>
                <a:gd name="connsiteY0" fmla="*/ 0 h 1930249"/>
                <a:gd name="connsiteX1" fmla="*/ 2971333 w 3352811"/>
                <a:gd name="connsiteY1" fmla="*/ 0 h 1930249"/>
                <a:gd name="connsiteX2" fmla="*/ 2973348 w 3352811"/>
                <a:gd name="connsiteY2" fmla="*/ 0 h 1930249"/>
                <a:gd name="connsiteX3" fmla="*/ 3054934 w 3352811"/>
                <a:gd name="connsiteY3" fmla="*/ 0 h 1930249"/>
                <a:gd name="connsiteX4" fmla="*/ 3352810 w 3352811"/>
                <a:gd name="connsiteY4" fmla="*/ 381979 h 1930249"/>
                <a:gd name="connsiteX5" fmla="*/ 3352810 w 3352811"/>
                <a:gd name="connsiteY5" fmla="*/ 567561 h 1930249"/>
                <a:gd name="connsiteX6" fmla="*/ 3352810 w 3352811"/>
                <a:gd name="connsiteY6" fmla="*/ 1240062 h 1930249"/>
                <a:gd name="connsiteX7" fmla="*/ 3352811 w 3352811"/>
                <a:gd name="connsiteY7" fmla="*/ 1240062 h 1930249"/>
                <a:gd name="connsiteX8" fmla="*/ 3352811 w 3352811"/>
                <a:gd name="connsiteY8" fmla="*/ 1362689 h 1930249"/>
                <a:gd name="connsiteX9" fmla="*/ 3352810 w 3352811"/>
                <a:gd name="connsiteY9" fmla="*/ 1362696 h 1930249"/>
                <a:gd name="connsiteX10" fmla="*/ 3352810 w 3352811"/>
                <a:gd name="connsiteY10" fmla="*/ 1425645 h 1930249"/>
                <a:gd name="connsiteX11" fmla="*/ 3352811 w 3352811"/>
                <a:gd name="connsiteY11" fmla="*/ 1425645 h 1930249"/>
                <a:gd name="connsiteX12" fmla="*/ 3352811 w 3352811"/>
                <a:gd name="connsiteY12" fmla="*/ 1548271 h 1930249"/>
                <a:gd name="connsiteX13" fmla="*/ 3054935 w 3352811"/>
                <a:gd name="connsiteY13" fmla="*/ 1930249 h 1930249"/>
                <a:gd name="connsiteX14" fmla="*/ 2973348 w 3352811"/>
                <a:gd name="connsiteY14" fmla="*/ 1930249 h 1930249"/>
                <a:gd name="connsiteX15" fmla="*/ 2971333 w 3352811"/>
                <a:gd name="connsiteY15" fmla="*/ 1930249 h 1930249"/>
                <a:gd name="connsiteX16" fmla="*/ 2919083 w 3352811"/>
                <a:gd name="connsiteY16" fmla="*/ 1930249 h 1930249"/>
                <a:gd name="connsiteX17" fmla="*/ 804379 w 3352811"/>
                <a:gd name="connsiteY17" fmla="*/ 1930249 h 1930249"/>
                <a:gd name="connsiteX18" fmla="*/ 297878 w 3352811"/>
                <a:gd name="connsiteY18" fmla="*/ 1930249 h 1930249"/>
                <a:gd name="connsiteX19" fmla="*/ 2 w 3352811"/>
                <a:gd name="connsiteY19" fmla="*/ 1548271 h 1930249"/>
                <a:gd name="connsiteX20" fmla="*/ 2 w 3352811"/>
                <a:gd name="connsiteY20" fmla="*/ 1448668 h 1930249"/>
                <a:gd name="connsiteX21" fmla="*/ 1 w 3352811"/>
                <a:gd name="connsiteY21" fmla="*/ 1448668 h 1930249"/>
                <a:gd name="connsiteX22" fmla="*/ 1 w 3352811"/>
                <a:gd name="connsiteY22" fmla="*/ 1263086 h 1930249"/>
                <a:gd name="connsiteX23" fmla="*/ 1 w 3352811"/>
                <a:gd name="connsiteY23" fmla="*/ 579042 h 1930249"/>
                <a:gd name="connsiteX24" fmla="*/ 0 w 3352811"/>
                <a:gd name="connsiteY24" fmla="*/ 579042 h 1930249"/>
                <a:gd name="connsiteX25" fmla="*/ 0 w 3352811"/>
                <a:gd name="connsiteY25" fmla="*/ 393460 h 1930249"/>
                <a:gd name="connsiteX26" fmla="*/ 0 w 3352811"/>
                <a:gd name="connsiteY26" fmla="*/ 187183 h 1930249"/>
                <a:gd name="connsiteX27" fmla="*/ 0 w 3352811"/>
                <a:gd name="connsiteY27" fmla="*/ 1601 h 1930249"/>
                <a:gd name="connsiteX28" fmla="*/ 2919083 w 3352811"/>
                <a:gd name="connsiteY28" fmla="*/ 1601 h 193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352811" h="1930249">
                  <a:moveTo>
                    <a:pt x="2919083" y="0"/>
                  </a:moveTo>
                  <a:lnTo>
                    <a:pt x="2971333" y="0"/>
                  </a:lnTo>
                  <a:lnTo>
                    <a:pt x="2973348" y="0"/>
                  </a:lnTo>
                  <a:lnTo>
                    <a:pt x="3054934" y="0"/>
                  </a:lnTo>
                  <a:cubicBezTo>
                    <a:pt x="3219447" y="0"/>
                    <a:pt x="3352810" y="171018"/>
                    <a:pt x="3352810" y="381979"/>
                  </a:cubicBezTo>
                  <a:lnTo>
                    <a:pt x="3352810" y="567561"/>
                  </a:lnTo>
                  <a:lnTo>
                    <a:pt x="3352810" y="1240062"/>
                  </a:lnTo>
                  <a:lnTo>
                    <a:pt x="3352811" y="1240062"/>
                  </a:lnTo>
                  <a:lnTo>
                    <a:pt x="3352811" y="1362689"/>
                  </a:lnTo>
                  <a:lnTo>
                    <a:pt x="3352810" y="1362696"/>
                  </a:lnTo>
                  <a:lnTo>
                    <a:pt x="3352810" y="1425645"/>
                  </a:lnTo>
                  <a:lnTo>
                    <a:pt x="3352811" y="1425645"/>
                  </a:lnTo>
                  <a:lnTo>
                    <a:pt x="3352811" y="1548271"/>
                  </a:lnTo>
                  <a:cubicBezTo>
                    <a:pt x="3352811" y="1759231"/>
                    <a:pt x="3219448" y="1930249"/>
                    <a:pt x="3054935" y="1930249"/>
                  </a:cubicBezTo>
                  <a:lnTo>
                    <a:pt x="2973348" y="1930249"/>
                  </a:lnTo>
                  <a:lnTo>
                    <a:pt x="2971333" y="1930249"/>
                  </a:lnTo>
                  <a:lnTo>
                    <a:pt x="2919083" y="1930249"/>
                  </a:lnTo>
                  <a:lnTo>
                    <a:pt x="804379" y="1930249"/>
                  </a:lnTo>
                  <a:lnTo>
                    <a:pt x="297878" y="1930249"/>
                  </a:lnTo>
                  <a:cubicBezTo>
                    <a:pt x="133365" y="1930249"/>
                    <a:pt x="2" y="1759231"/>
                    <a:pt x="2" y="1548271"/>
                  </a:cubicBezTo>
                  <a:lnTo>
                    <a:pt x="2" y="1448668"/>
                  </a:lnTo>
                  <a:lnTo>
                    <a:pt x="1" y="1448668"/>
                  </a:lnTo>
                  <a:lnTo>
                    <a:pt x="1" y="1263086"/>
                  </a:lnTo>
                  <a:lnTo>
                    <a:pt x="1" y="579042"/>
                  </a:lnTo>
                  <a:lnTo>
                    <a:pt x="0" y="579042"/>
                  </a:lnTo>
                  <a:lnTo>
                    <a:pt x="0" y="393460"/>
                  </a:lnTo>
                  <a:lnTo>
                    <a:pt x="0" y="187183"/>
                  </a:lnTo>
                  <a:lnTo>
                    <a:pt x="0" y="1601"/>
                  </a:lnTo>
                  <a:lnTo>
                    <a:pt x="2919083" y="1601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EA9873B3-4C01-4008-977B-3B56980FC06B}"/>
                </a:ext>
              </a:extLst>
            </p:cNvPr>
            <p:cNvSpPr/>
            <p:nvPr/>
          </p:nvSpPr>
          <p:spPr>
            <a:xfrm>
              <a:off x="838200" y="1587139"/>
              <a:ext cx="1923611" cy="543990"/>
            </a:xfrm>
            <a:custGeom>
              <a:avLst/>
              <a:gdLst>
                <a:gd name="connsiteX0" fmla="*/ 366337 w 1923611"/>
                <a:gd name="connsiteY0" fmla="*/ 0 h 543990"/>
                <a:gd name="connsiteX1" fmla="*/ 916518 w 1923611"/>
                <a:gd name="connsiteY1" fmla="*/ 0 h 543990"/>
                <a:gd name="connsiteX2" fmla="*/ 1524568 w 1923611"/>
                <a:gd name="connsiteY2" fmla="*/ 0 h 543990"/>
                <a:gd name="connsiteX3" fmla="*/ 1556961 w 1923611"/>
                <a:gd name="connsiteY3" fmla="*/ 0 h 543990"/>
                <a:gd name="connsiteX4" fmla="*/ 1557275 w 1923611"/>
                <a:gd name="connsiteY4" fmla="*/ 0 h 543990"/>
                <a:gd name="connsiteX5" fmla="*/ 1557572 w 1923611"/>
                <a:gd name="connsiteY5" fmla="*/ 37 h 543990"/>
                <a:gd name="connsiteX6" fmla="*/ 1625735 w 1923611"/>
                <a:gd name="connsiteY6" fmla="*/ 37 h 543990"/>
                <a:gd name="connsiteX7" fmla="*/ 1923611 w 1923611"/>
                <a:gd name="connsiteY7" fmla="*/ 350621 h 543990"/>
                <a:gd name="connsiteX8" fmla="*/ 1923611 w 1923611"/>
                <a:gd name="connsiteY8" fmla="*/ 456070 h 543990"/>
                <a:gd name="connsiteX9" fmla="*/ 1923611 w 1923611"/>
                <a:gd name="connsiteY9" fmla="*/ 456477 h 543990"/>
                <a:gd name="connsiteX10" fmla="*/ 1923611 w 1923611"/>
                <a:gd name="connsiteY10" fmla="*/ 456478 h 543990"/>
                <a:gd name="connsiteX11" fmla="*/ 1923611 w 1923611"/>
                <a:gd name="connsiteY11" fmla="*/ 475957 h 543990"/>
                <a:gd name="connsiteX12" fmla="*/ 1923611 w 1923611"/>
                <a:gd name="connsiteY12" fmla="*/ 543990 h 543990"/>
                <a:gd name="connsiteX13" fmla="*/ 1556961 w 1923611"/>
                <a:gd name="connsiteY13" fmla="*/ 543990 h 543990"/>
                <a:gd name="connsiteX14" fmla="*/ 1524568 w 1923611"/>
                <a:gd name="connsiteY14" fmla="*/ 543990 h 543990"/>
                <a:gd name="connsiteX15" fmla="*/ 0 w 1923611"/>
                <a:gd name="connsiteY15" fmla="*/ 543990 h 543990"/>
                <a:gd name="connsiteX16" fmla="*/ 0 w 1923611"/>
                <a:gd name="connsiteY16" fmla="*/ 476716 h 543990"/>
                <a:gd name="connsiteX17" fmla="*/ 0 w 1923611"/>
                <a:gd name="connsiteY17" fmla="*/ 456478 h 543990"/>
                <a:gd name="connsiteX18" fmla="*/ 0 w 1923611"/>
                <a:gd name="connsiteY18" fmla="*/ 456477 h 543990"/>
                <a:gd name="connsiteX19" fmla="*/ 0 w 1923611"/>
                <a:gd name="connsiteY19" fmla="*/ 456070 h 543990"/>
                <a:gd name="connsiteX20" fmla="*/ 0 w 1923611"/>
                <a:gd name="connsiteY20" fmla="*/ 351379 h 543990"/>
                <a:gd name="connsiteX21" fmla="*/ 297876 w 1923611"/>
                <a:gd name="connsiteY21" fmla="*/ 796 h 543990"/>
                <a:gd name="connsiteX22" fmla="*/ 359997 w 1923611"/>
                <a:gd name="connsiteY22" fmla="*/ 796 h 54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23611" h="543990">
                  <a:moveTo>
                    <a:pt x="366337" y="0"/>
                  </a:moveTo>
                  <a:lnTo>
                    <a:pt x="916518" y="0"/>
                  </a:lnTo>
                  <a:lnTo>
                    <a:pt x="1524568" y="0"/>
                  </a:lnTo>
                  <a:lnTo>
                    <a:pt x="1556961" y="0"/>
                  </a:lnTo>
                  <a:lnTo>
                    <a:pt x="1557275" y="0"/>
                  </a:lnTo>
                  <a:lnTo>
                    <a:pt x="1557572" y="37"/>
                  </a:lnTo>
                  <a:lnTo>
                    <a:pt x="1625735" y="37"/>
                  </a:lnTo>
                  <a:cubicBezTo>
                    <a:pt x="1790248" y="37"/>
                    <a:pt x="1923611" y="157000"/>
                    <a:pt x="1923611" y="350621"/>
                  </a:cubicBezTo>
                  <a:lnTo>
                    <a:pt x="1923611" y="456070"/>
                  </a:lnTo>
                  <a:lnTo>
                    <a:pt x="1923611" y="456477"/>
                  </a:lnTo>
                  <a:lnTo>
                    <a:pt x="1923611" y="456478"/>
                  </a:lnTo>
                  <a:lnTo>
                    <a:pt x="1923611" y="475957"/>
                  </a:lnTo>
                  <a:lnTo>
                    <a:pt x="1923611" y="543990"/>
                  </a:lnTo>
                  <a:lnTo>
                    <a:pt x="1556961" y="543990"/>
                  </a:lnTo>
                  <a:lnTo>
                    <a:pt x="1524568" y="543990"/>
                  </a:lnTo>
                  <a:lnTo>
                    <a:pt x="0" y="543990"/>
                  </a:lnTo>
                  <a:lnTo>
                    <a:pt x="0" y="476716"/>
                  </a:lnTo>
                  <a:lnTo>
                    <a:pt x="0" y="456478"/>
                  </a:lnTo>
                  <a:lnTo>
                    <a:pt x="0" y="456477"/>
                  </a:lnTo>
                  <a:lnTo>
                    <a:pt x="0" y="456070"/>
                  </a:lnTo>
                  <a:lnTo>
                    <a:pt x="0" y="351379"/>
                  </a:lnTo>
                  <a:cubicBezTo>
                    <a:pt x="0" y="157758"/>
                    <a:pt x="133363" y="796"/>
                    <a:pt x="297876" y="796"/>
                  </a:cubicBezTo>
                  <a:lnTo>
                    <a:pt x="359997" y="796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DED657E9-8DAA-4AA0-AB02-0DDD05FAF494}"/>
                </a:ext>
              </a:extLst>
            </p:cNvPr>
            <p:cNvSpPr txBox="1"/>
            <p:nvPr/>
          </p:nvSpPr>
          <p:spPr>
            <a:xfrm>
              <a:off x="982315" y="1635841"/>
              <a:ext cx="1635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Netbeans</a:t>
              </a:r>
            </a:p>
          </p:txBody>
        </p:sp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B6C274EB-C989-4F34-8749-B56D14559F10}"/>
                </a:ext>
              </a:extLst>
            </p:cNvPr>
            <p:cNvGrpSpPr/>
            <p:nvPr/>
          </p:nvGrpSpPr>
          <p:grpSpPr>
            <a:xfrm>
              <a:off x="1158512" y="2175462"/>
              <a:ext cx="2710142" cy="1843748"/>
              <a:chOff x="4431944" y="4685860"/>
              <a:chExt cx="2710142" cy="1843748"/>
            </a:xfrm>
          </p:grpSpPr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DE80B278-3053-468D-A38C-43FE1CFC1EDC}"/>
                  </a:ext>
                </a:extLst>
              </p:cNvPr>
              <p:cNvSpPr txBox="1"/>
              <p:nvPr/>
            </p:nvSpPr>
            <p:spPr>
              <a:xfrm>
                <a:off x="4431944" y="5513945"/>
                <a:ext cx="271014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作者：</a:t>
                </a:r>
                <a:r>
                  <a:rPr kumimoji="0" lang="en-US" altLang="zh-TW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Apache </a:t>
                </a: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基金會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自由開源軟體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使用 </a:t>
                </a:r>
                <a:r>
                  <a:rPr lang="en-US" altLang="zh-TW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Java </a:t>
                </a: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編寫</a:t>
                </a:r>
                <a:endParaRPr kumimoji="0" lang="en-US" altLang="zh-TW" sz="2400" b="0" i="0" u="none" strike="sng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0B7675F3-CF38-45A8-A400-B2499079F8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896" y="4685860"/>
                <a:ext cx="2646238" cy="9208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37" name="內容版面配置區 8">
            <a:extLst>
              <a:ext uri="{FF2B5EF4-FFF2-40B4-BE49-F238E27FC236}">
                <a16:creationId xmlns:a16="http://schemas.microsoft.com/office/drawing/2014/main" id="{09F25B04-C5A0-43EE-A5C3-A432B3970F46}"/>
              </a:ext>
            </a:extLst>
          </p:cNvPr>
          <p:cNvSpPr txBox="1">
            <a:spLocks/>
          </p:cNvSpPr>
          <p:nvPr/>
        </p:nvSpPr>
        <p:spPr>
          <a:xfrm>
            <a:off x="838200" y="5855752"/>
            <a:ext cx="5679141" cy="543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還有許多 </a:t>
            </a:r>
            <a:r>
              <a:rPr lang="en-US" altLang="zh-TW"/>
              <a:t>Java</a:t>
            </a:r>
            <a:r>
              <a:rPr lang="zh-TW" altLang="en-US"/>
              <a:t> </a:t>
            </a:r>
            <a:r>
              <a:rPr lang="en-US" altLang="zh-TW"/>
              <a:t>IDE</a:t>
            </a:r>
            <a:r>
              <a:rPr lang="zh-TW" altLang="en-US"/>
              <a:t>，但極為少見</a:t>
            </a:r>
          </a:p>
        </p:txBody>
      </p:sp>
      <p:sp>
        <p:nvSpPr>
          <p:cNvPr id="144" name="矩形: 圓角 143">
            <a:extLst>
              <a:ext uri="{FF2B5EF4-FFF2-40B4-BE49-F238E27FC236}">
                <a16:creationId xmlns:a16="http://schemas.microsoft.com/office/drawing/2014/main" id="{4862953F-F2D3-478E-A2FA-C9D58BE95911}"/>
              </a:ext>
            </a:extLst>
          </p:cNvPr>
          <p:cNvSpPr/>
          <p:nvPr/>
        </p:nvSpPr>
        <p:spPr>
          <a:xfrm>
            <a:off x="690281" y="2369616"/>
            <a:ext cx="3510683" cy="2733600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箭號: 向下 144">
            <a:extLst>
              <a:ext uri="{FF2B5EF4-FFF2-40B4-BE49-F238E27FC236}">
                <a16:creationId xmlns:a16="http://schemas.microsoft.com/office/drawing/2014/main" id="{A299437F-A783-49EE-9BB7-B88343E314DA}"/>
              </a:ext>
            </a:extLst>
          </p:cNvPr>
          <p:cNvSpPr/>
          <p:nvPr/>
        </p:nvSpPr>
        <p:spPr>
          <a:xfrm rot="17586032">
            <a:off x="4367163" y="4841689"/>
            <a:ext cx="358665" cy="779277"/>
          </a:xfrm>
          <a:prstGeom prst="downArrow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46" name="矩形: 圓角 145">
            <a:extLst>
              <a:ext uri="{FF2B5EF4-FFF2-40B4-BE49-F238E27FC236}">
                <a16:creationId xmlns:a16="http://schemas.microsoft.com/office/drawing/2014/main" id="{DBFCDEA6-ADE6-4744-AD24-1333A79FB180}"/>
              </a:ext>
            </a:extLst>
          </p:cNvPr>
          <p:cNvSpPr/>
          <p:nvPr/>
        </p:nvSpPr>
        <p:spPr>
          <a:xfrm>
            <a:off x="5055425" y="5179291"/>
            <a:ext cx="4870197" cy="440999"/>
          </a:xfrm>
          <a:prstGeom prst="roundRect">
            <a:avLst>
              <a:gd name="adj" fmla="val 32936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IntelliJ IDEA </a:t>
            </a:r>
            <a:r>
              <a:rPr lang="zh-TW" altLang="en-US" sz="2400">
                <a:solidFill>
                  <a:srgbClr val="FFFF00"/>
                </a:solidFill>
              </a:rPr>
              <a:t>是這學年會用的</a:t>
            </a:r>
          </a:p>
        </p:txBody>
      </p:sp>
      <p:grpSp>
        <p:nvGrpSpPr>
          <p:cNvPr id="1049" name="群組 1048">
            <a:extLst>
              <a:ext uri="{FF2B5EF4-FFF2-40B4-BE49-F238E27FC236}">
                <a16:creationId xmlns:a16="http://schemas.microsoft.com/office/drawing/2014/main" id="{B165E6B2-B7F8-471D-95F0-4C9D4AD164AD}"/>
              </a:ext>
            </a:extLst>
          </p:cNvPr>
          <p:cNvGrpSpPr/>
          <p:nvPr/>
        </p:nvGrpSpPr>
        <p:grpSpPr>
          <a:xfrm>
            <a:off x="838200" y="1014199"/>
            <a:ext cx="10515600" cy="1219019"/>
            <a:chOff x="838200" y="1023170"/>
            <a:chExt cx="10515600" cy="1219019"/>
          </a:xfrm>
        </p:grpSpPr>
        <p:sp>
          <p:nvSpPr>
            <p:cNvPr id="184" name="手繪多邊形: 圖案 183">
              <a:extLst>
                <a:ext uri="{FF2B5EF4-FFF2-40B4-BE49-F238E27FC236}">
                  <a16:creationId xmlns:a16="http://schemas.microsoft.com/office/drawing/2014/main" id="{CAE0EFFF-505F-4E28-AC0B-5A67B4998C14}"/>
                </a:ext>
              </a:extLst>
            </p:cNvPr>
            <p:cNvSpPr/>
            <p:nvPr/>
          </p:nvSpPr>
          <p:spPr>
            <a:xfrm>
              <a:off x="838200" y="1040380"/>
              <a:ext cx="10515600" cy="1199640"/>
            </a:xfrm>
            <a:custGeom>
              <a:avLst/>
              <a:gdLst>
                <a:gd name="connsiteX0" fmla="*/ 7334616 w 10515600"/>
                <a:gd name="connsiteY0" fmla="*/ 0 h 1199640"/>
                <a:gd name="connsiteX1" fmla="*/ 10515600 w 10515600"/>
                <a:gd name="connsiteY1" fmla="*/ 0 h 1199640"/>
                <a:gd name="connsiteX2" fmla="*/ 10515600 w 10515600"/>
                <a:gd name="connsiteY2" fmla="*/ 763598 h 1199640"/>
                <a:gd name="connsiteX3" fmla="*/ 10515600 w 10515600"/>
                <a:gd name="connsiteY3" fmla="*/ 798526 h 1199640"/>
                <a:gd name="connsiteX4" fmla="*/ 10515600 w 10515600"/>
                <a:gd name="connsiteY4" fmla="*/ 1199640 h 1199640"/>
                <a:gd name="connsiteX5" fmla="*/ 0 w 10515600"/>
                <a:gd name="connsiteY5" fmla="*/ 1199640 h 1199640"/>
                <a:gd name="connsiteX6" fmla="*/ 0 w 10515600"/>
                <a:gd name="connsiteY6" fmla="*/ 763598 h 1199640"/>
                <a:gd name="connsiteX7" fmla="*/ 7334616 w 10515600"/>
                <a:gd name="connsiteY7" fmla="*/ 763598 h 119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15600" h="1199640">
                  <a:moveTo>
                    <a:pt x="7334616" y="0"/>
                  </a:moveTo>
                  <a:lnTo>
                    <a:pt x="10515600" y="0"/>
                  </a:lnTo>
                  <a:lnTo>
                    <a:pt x="10515600" y="763598"/>
                  </a:lnTo>
                  <a:lnTo>
                    <a:pt x="10515600" y="798526"/>
                  </a:lnTo>
                  <a:lnTo>
                    <a:pt x="10515600" y="1199640"/>
                  </a:lnTo>
                  <a:lnTo>
                    <a:pt x="0" y="1199640"/>
                  </a:lnTo>
                  <a:lnTo>
                    <a:pt x="0" y="763598"/>
                  </a:lnTo>
                  <a:lnTo>
                    <a:pt x="7334616" y="763598"/>
                  </a:lnTo>
                  <a:close/>
                </a:path>
              </a:pathLst>
            </a:custGeom>
            <a:solidFill>
              <a:srgbClr val="273D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grpSp>
          <p:nvGrpSpPr>
            <p:cNvPr id="1043" name="群組 1042">
              <a:extLst>
                <a:ext uri="{FF2B5EF4-FFF2-40B4-BE49-F238E27FC236}">
                  <a16:creationId xmlns:a16="http://schemas.microsoft.com/office/drawing/2014/main" id="{35874E26-9B32-4B88-98DE-4E9608D622E5}"/>
                </a:ext>
              </a:extLst>
            </p:cNvPr>
            <p:cNvGrpSpPr/>
            <p:nvPr/>
          </p:nvGrpSpPr>
          <p:grpSpPr>
            <a:xfrm>
              <a:off x="1590259" y="1803978"/>
              <a:ext cx="1706230" cy="438211"/>
              <a:chOff x="500004" y="1803978"/>
              <a:chExt cx="1706230" cy="438211"/>
            </a:xfrm>
          </p:grpSpPr>
          <p:pic>
            <p:nvPicPr>
              <p:cNvPr id="160" name="圖片 159">
                <a:extLst>
                  <a:ext uri="{FF2B5EF4-FFF2-40B4-BE49-F238E27FC236}">
                    <a16:creationId xmlns:a16="http://schemas.microsoft.com/office/drawing/2014/main" id="{91739291-280D-4095-AA94-10440B2102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500004" y="1803978"/>
                <a:ext cx="1066733" cy="438211"/>
              </a:xfrm>
              <a:custGeom>
                <a:avLst/>
                <a:gdLst>
                  <a:gd name="connsiteX0" fmla="*/ 0 w 1066733"/>
                  <a:gd name="connsiteY0" fmla="*/ 0 h 438211"/>
                  <a:gd name="connsiteX1" fmla="*/ 1066733 w 1066733"/>
                  <a:gd name="connsiteY1" fmla="*/ 0 h 438211"/>
                  <a:gd name="connsiteX2" fmla="*/ 1066733 w 1066733"/>
                  <a:gd name="connsiteY2" fmla="*/ 438211 h 438211"/>
                  <a:gd name="connsiteX3" fmla="*/ 0 w 1066733"/>
                  <a:gd name="connsiteY3" fmla="*/ 438211 h 438211"/>
                  <a:gd name="connsiteX4" fmla="*/ 0 w 1066733"/>
                  <a:gd name="connsiteY4" fmla="*/ 0 h 43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6733" h="438211">
                    <a:moveTo>
                      <a:pt x="0" y="0"/>
                    </a:moveTo>
                    <a:lnTo>
                      <a:pt x="1066733" y="0"/>
                    </a:lnTo>
                    <a:lnTo>
                      <a:pt x="1066733" y="438211"/>
                    </a:lnTo>
                    <a:lnTo>
                      <a:pt x="0" y="43821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159" name="圖片 158">
                <a:extLst>
                  <a:ext uri="{FF2B5EF4-FFF2-40B4-BE49-F238E27FC236}">
                    <a16:creationId xmlns:a16="http://schemas.microsoft.com/office/drawing/2014/main" id="{7C760A08-1D86-4CDA-A3B7-4215442E58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566736" y="1803978"/>
                <a:ext cx="639498" cy="438211"/>
              </a:xfrm>
              <a:custGeom>
                <a:avLst/>
                <a:gdLst>
                  <a:gd name="connsiteX0" fmla="*/ 0 w 639498"/>
                  <a:gd name="connsiteY0" fmla="*/ 0 h 438211"/>
                  <a:gd name="connsiteX1" fmla="*/ 639498 w 639498"/>
                  <a:gd name="connsiteY1" fmla="*/ 0 h 438211"/>
                  <a:gd name="connsiteX2" fmla="*/ 639498 w 639498"/>
                  <a:gd name="connsiteY2" fmla="*/ 438211 h 438211"/>
                  <a:gd name="connsiteX3" fmla="*/ 0 w 639498"/>
                  <a:gd name="connsiteY3" fmla="*/ 438211 h 438211"/>
                  <a:gd name="connsiteX4" fmla="*/ 0 w 639498"/>
                  <a:gd name="connsiteY4" fmla="*/ 0 h 43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498" h="438211">
                    <a:moveTo>
                      <a:pt x="0" y="0"/>
                    </a:moveTo>
                    <a:lnTo>
                      <a:pt x="639498" y="0"/>
                    </a:lnTo>
                    <a:lnTo>
                      <a:pt x="639498" y="438211"/>
                    </a:lnTo>
                    <a:lnTo>
                      <a:pt x="0" y="43821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grpSp>
          <p:nvGrpSpPr>
            <p:cNvPr id="1045" name="群組 1044">
              <a:extLst>
                <a:ext uri="{FF2B5EF4-FFF2-40B4-BE49-F238E27FC236}">
                  <a16:creationId xmlns:a16="http://schemas.microsoft.com/office/drawing/2014/main" id="{9D2B5E94-EF4B-4A19-B5E5-D8A8B79D2852}"/>
                </a:ext>
              </a:extLst>
            </p:cNvPr>
            <p:cNvGrpSpPr/>
            <p:nvPr/>
          </p:nvGrpSpPr>
          <p:grpSpPr>
            <a:xfrm>
              <a:off x="5436324" y="1802894"/>
              <a:ext cx="1173565" cy="438211"/>
              <a:chOff x="5323953" y="1802894"/>
              <a:chExt cx="1173565" cy="438211"/>
            </a:xfrm>
          </p:grpSpPr>
          <p:pic>
            <p:nvPicPr>
              <p:cNvPr id="167" name="圖片 166">
                <a:extLst>
                  <a:ext uri="{FF2B5EF4-FFF2-40B4-BE49-F238E27FC236}">
                    <a16:creationId xmlns:a16="http://schemas.microsoft.com/office/drawing/2014/main" id="{027330FE-413A-4588-87B3-FDDE0AE9E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5323953" y="1802894"/>
                <a:ext cx="700572" cy="438211"/>
              </a:xfrm>
              <a:custGeom>
                <a:avLst/>
                <a:gdLst>
                  <a:gd name="connsiteX0" fmla="*/ 0 w 700572"/>
                  <a:gd name="connsiteY0" fmla="*/ 0 h 438211"/>
                  <a:gd name="connsiteX1" fmla="*/ 700572 w 700572"/>
                  <a:gd name="connsiteY1" fmla="*/ 0 h 438211"/>
                  <a:gd name="connsiteX2" fmla="*/ 700572 w 700572"/>
                  <a:gd name="connsiteY2" fmla="*/ 438211 h 438211"/>
                  <a:gd name="connsiteX3" fmla="*/ 0 w 700572"/>
                  <a:gd name="connsiteY3" fmla="*/ 438211 h 438211"/>
                  <a:gd name="connsiteX4" fmla="*/ 0 w 700572"/>
                  <a:gd name="connsiteY4" fmla="*/ 0 h 43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0572" h="438211">
                    <a:moveTo>
                      <a:pt x="0" y="0"/>
                    </a:moveTo>
                    <a:lnTo>
                      <a:pt x="700572" y="0"/>
                    </a:lnTo>
                    <a:lnTo>
                      <a:pt x="700572" y="438211"/>
                    </a:lnTo>
                    <a:lnTo>
                      <a:pt x="0" y="43821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166" name="圖片 165">
                <a:extLst>
                  <a:ext uri="{FF2B5EF4-FFF2-40B4-BE49-F238E27FC236}">
                    <a16:creationId xmlns:a16="http://schemas.microsoft.com/office/drawing/2014/main" id="{4883C951-1F83-420D-9FC6-A257C822EA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6023416" y="1802894"/>
                <a:ext cx="474102" cy="438211"/>
              </a:xfrm>
              <a:custGeom>
                <a:avLst/>
                <a:gdLst>
                  <a:gd name="connsiteX0" fmla="*/ 0 w 474102"/>
                  <a:gd name="connsiteY0" fmla="*/ 0 h 438211"/>
                  <a:gd name="connsiteX1" fmla="*/ 474102 w 474102"/>
                  <a:gd name="connsiteY1" fmla="*/ 0 h 438211"/>
                  <a:gd name="connsiteX2" fmla="*/ 474102 w 474102"/>
                  <a:gd name="connsiteY2" fmla="*/ 438211 h 438211"/>
                  <a:gd name="connsiteX3" fmla="*/ 0 w 474102"/>
                  <a:gd name="connsiteY3" fmla="*/ 438211 h 438211"/>
                  <a:gd name="connsiteX4" fmla="*/ 0 w 474102"/>
                  <a:gd name="connsiteY4" fmla="*/ 0 h 43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4102" h="438211">
                    <a:moveTo>
                      <a:pt x="0" y="0"/>
                    </a:moveTo>
                    <a:lnTo>
                      <a:pt x="474102" y="0"/>
                    </a:lnTo>
                    <a:lnTo>
                      <a:pt x="474102" y="438211"/>
                    </a:lnTo>
                    <a:lnTo>
                      <a:pt x="0" y="43821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grpSp>
          <p:nvGrpSpPr>
            <p:cNvPr id="1047" name="群組 1046">
              <a:extLst>
                <a:ext uri="{FF2B5EF4-FFF2-40B4-BE49-F238E27FC236}">
                  <a16:creationId xmlns:a16="http://schemas.microsoft.com/office/drawing/2014/main" id="{BD8BA6BC-9C3B-4C6E-BD8A-BC0B4EF56062}"/>
                </a:ext>
              </a:extLst>
            </p:cNvPr>
            <p:cNvGrpSpPr/>
            <p:nvPr/>
          </p:nvGrpSpPr>
          <p:grpSpPr>
            <a:xfrm>
              <a:off x="8966491" y="1803978"/>
              <a:ext cx="1421806" cy="436042"/>
              <a:chOff x="8729524" y="1803978"/>
              <a:chExt cx="1421806" cy="436042"/>
            </a:xfrm>
          </p:grpSpPr>
          <p:pic>
            <p:nvPicPr>
              <p:cNvPr id="174" name="圖片 173">
                <a:extLst>
                  <a:ext uri="{FF2B5EF4-FFF2-40B4-BE49-F238E27FC236}">
                    <a16:creationId xmlns:a16="http://schemas.microsoft.com/office/drawing/2014/main" id="{1906D04A-FEB9-4A49-A1FC-3358FE3D06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8729524" y="1803978"/>
                <a:ext cx="947870" cy="436042"/>
              </a:xfrm>
              <a:custGeom>
                <a:avLst/>
                <a:gdLst>
                  <a:gd name="connsiteX0" fmla="*/ 0 w 947870"/>
                  <a:gd name="connsiteY0" fmla="*/ 0 h 436042"/>
                  <a:gd name="connsiteX1" fmla="*/ 947870 w 947870"/>
                  <a:gd name="connsiteY1" fmla="*/ 0 h 436042"/>
                  <a:gd name="connsiteX2" fmla="*/ 947870 w 947870"/>
                  <a:gd name="connsiteY2" fmla="*/ 436042 h 436042"/>
                  <a:gd name="connsiteX3" fmla="*/ 0 w 947870"/>
                  <a:gd name="connsiteY3" fmla="*/ 436042 h 436042"/>
                  <a:gd name="connsiteX4" fmla="*/ 0 w 947870"/>
                  <a:gd name="connsiteY4" fmla="*/ 0 h 436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7870" h="436042">
                    <a:moveTo>
                      <a:pt x="0" y="0"/>
                    </a:moveTo>
                    <a:lnTo>
                      <a:pt x="947870" y="0"/>
                    </a:lnTo>
                    <a:lnTo>
                      <a:pt x="947870" y="436042"/>
                    </a:lnTo>
                    <a:lnTo>
                      <a:pt x="0" y="43604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173" name="圖片 172">
                <a:extLst>
                  <a:ext uri="{FF2B5EF4-FFF2-40B4-BE49-F238E27FC236}">
                    <a16:creationId xmlns:a16="http://schemas.microsoft.com/office/drawing/2014/main" id="{309B94E9-F6BD-4904-90E5-2173D46942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9593431" y="1803978"/>
                <a:ext cx="557899" cy="436042"/>
              </a:xfrm>
              <a:custGeom>
                <a:avLst/>
                <a:gdLst>
                  <a:gd name="connsiteX0" fmla="*/ 0 w 557899"/>
                  <a:gd name="connsiteY0" fmla="*/ 0 h 436042"/>
                  <a:gd name="connsiteX1" fmla="*/ 557899 w 557899"/>
                  <a:gd name="connsiteY1" fmla="*/ 0 h 436042"/>
                  <a:gd name="connsiteX2" fmla="*/ 557899 w 557899"/>
                  <a:gd name="connsiteY2" fmla="*/ 436042 h 436042"/>
                  <a:gd name="connsiteX3" fmla="*/ 0 w 557899"/>
                  <a:gd name="connsiteY3" fmla="*/ 436042 h 436042"/>
                  <a:gd name="connsiteX4" fmla="*/ 0 w 557899"/>
                  <a:gd name="connsiteY4" fmla="*/ 0 h 436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7899" h="436042">
                    <a:moveTo>
                      <a:pt x="0" y="0"/>
                    </a:moveTo>
                    <a:lnTo>
                      <a:pt x="557899" y="0"/>
                    </a:lnTo>
                    <a:lnTo>
                      <a:pt x="557899" y="436042"/>
                    </a:lnTo>
                    <a:lnTo>
                      <a:pt x="0" y="43604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sp>
          <p:nvSpPr>
            <p:cNvPr id="179" name="文字方塊 178">
              <a:extLst>
                <a:ext uri="{FF2B5EF4-FFF2-40B4-BE49-F238E27FC236}">
                  <a16:creationId xmlns:a16="http://schemas.microsoft.com/office/drawing/2014/main" id="{D7B22725-0CDA-49AA-8B2E-89CEA8CC8990}"/>
                </a:ext>
              </a:extLst>
            </p:cNvPr>
            <p:cNvSpPr txBox="1"/>
            <p:nvPr/>
          </p:nvSpPr>
          <p:spPr>
            <a:xfrm>
              <a:off x="8172816" y="1434646"/>
              <a:ext cx="3179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2023 Stack Overflow </a:t>
              </a:r>
              <a:r>
                <a:rPr lang="zh-TW" altLang="en-US"/>
                <a:t>調查</a:t>
              </a:r>
            </a:p>
          </p:txBody>
        </p:sp>
        <p:pic>
          <p:nvPicPr>
            <p:cNvPr id="180" name="圖片 179">
              <a:hlinkClick r:id="rId14"/>
              <a:extLst>
                <a:ext uri="{FF2B5EF4-FFF2-40B4-BE49-F238E27FC236}">
                  <a16:creationId xmlns:a16="http://schemas.microsoft.com/office/drawing/2014/main" id="{728669EE-95D6-45BA-A1A5-32E5B1921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957626" y="1040380"/>
              <a:ext cx="394266" cy="394266"/>
            </a:xfrm>
            <a:prstGeom prst="rect">
              <a:avLst/>
            </a:prstGeom>
          </p:spPr>
        </p:pic>
        <p:pic>
          <p:nvPicPr>
            <p:cNvPr id="181" name="圖片 180">
              <a:extLst>
                <a:ext uri="{FF2B5EF4-FFF2-40B4-BE49-F238E27FC236}">
                  <a16:creationId xmlns:a16="http://schemas.microsoft.com/office/drawing/2014/main" id="{1D9AA944-BB53-40F1-91A9-A5DE156A8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172817" y="1023170"/>
              <a:ext cx="1657581" cy="428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8669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5" grpId="0" animBg="1"/>
      <p:bldP spid="1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343A5B-C40E-4A85-96A8-123C7751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下載</a:t>
            </a:r>
            <a:r>
              <a:rPr lang="en-US" altLang="zh-TW"/>
              <a:t>/</a:t>
            </a:r>
            <a:r>
              <a:rPr lang="zh-TW" altLang="en-US"/>
              <a:t>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AC4FE2-C376-4D48-AE64-98EF806D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9511"/>
            <a:ext cx="10515600" cy="563643"/>
          </a:xfrm>
        </p:spPr>
        <p:txBody>
          <a:bodyPr/>
          <a:lstStyle/>
          <a:p>
            <a:r>
              <a:rPr lang="en-US" altLang="zh-TW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https://www.jetbrains.com/idea/download/</a:t>
            </a:r>
            <a:endParaRPr lang="zh-TW" altLang="en-US">
              <a:solidFill>
                <a:srgbClr val="FFC000"/>
              </a:solidFill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5EE94BCB-931C-4C01-BFC6-EAD92124D421}"/>
              </a:ext>
            </a:extLst>
          </p:cNvPr>
          <p:cNvGrpSpPr/>
          <p:nvPr/>
        </p:nvGrpSpPr>
        <p:grpSpPr>
          <a:xfrm>
            <a:off x="821763" y="1523155"/>
            <a:ext cx="10530090" cy="2770819"/>
            <a:chOff x="821763" y="3046925"/>
            <a:chExt cx="10530090" cy="277081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D7BFD04A-3DD4-4B0F-BEAB-21134E8EBDC2}"/>
                </a:ext>
              </a:extLst>
            </p:cNvPr>
            <p:cNvGrpSpPr/>
            <p:nvPr/>
          </p:nvGrpSpPr>
          <p:grpSpPr>
            <a:xfrm>
              <a:off x="821763" y="3046926"/>
              <a:ext cx="4081931" cy="2194038"/>
              <a:chOff x="0" y="152403"/>
              <a:chExt cx="6379205" cy="342882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42FFE272-701E-42F0-8301-41F182F19B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152403"/>
                <a:ext cx="6379205" cy="3428822"/>
              </a:xfrm>
              <a:prstGeom prst="rect">
                <a:avLst/>
              </a:prstGeom>
              <a:noFill/>
              <a:ln w="38100">
                <a:solidFill>
                  <a:srgbClr val="FF5050"/>
                </a:solidFill>
              </a:ln>
            </p:spPr>
          </p:pic>
          <p:sp>
            <p:nvSpPr>
              <p:cNvPr id="10" name="乘號 9">
                <a:extLst>
                  <a:ext uri="{FF2B5EF4-FFF2-40B4-BE49-F238E27FC236}">
                    <a16:creationId xmlns:a16="http://schemas.microsoft.com/office/drawing/2014/main" id="{07D9E8A5-ED4B-4121-A124-A07243541DE6}"/>
                  </a:ext>
                </a:extLst>
              </p:cNvPr>
              <p:cNvSpPr/>
              <p:nvPr/>
            </p:nvSpPr>
            <p:spPr>
              <a:xfrm>
                <a:off x="3261439" y="877621"/>
                <a:ext cx="2629552" cy="2629551"/>
              </a:xfrm>
              <a:prstGeom prst="mathMultiply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14EAB681-0910-4C92-82BF-1AD3D70F4ABD}"/>
                </a:ext>
              </a:extLst>
            </p:cNvPr>
            <p:cNvGrpSpPr/>
            <p:nvPr/>
          </p:nvGrpSpPr>
          <p:grpSpPr>
            <a:xfrm>
              <a:off x="7255852" y="3046925"/>
              <a:ext cx="4096001" cy="2201600"/>
              <a:chOff x="7239416" y="3348958"/>
              <a:chExt cx="4096001" cy="2201600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B964F2FE-5155-4148-8F91-35130FE840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239416" y="3348958"/>
                <a:ext cx="4096001" cy="2201600"/>
              </a:xfrm>
              <a:prstGeom prst="rect">
                <a:avLst/>
              </a:prstGeom>
              <a:ln w="38100">
                <a:solidFill>
                  <a:srgbClr val="92D050"/>
                </a:solidFill>
              </a:ln>
            </p:spPr>
          </p:pic>
          <p:sp>
            <p:nvSpPr>
              <p:cNvPr id="12" name="圓形: 空心 11">
                <a:extLst>
                  <a:ext uri="{FF2B5EF4-FFF2-40B4-BE49-F238E27FC236}">
                    <a16:creationId xmlns:a16="http://schemas.microsoft.com/office/drawing/2014/main" id="{25F1773C-6A41-48A6-BDE8-3FDC8354A3DD}"/>
                  </a:ext>
                </a:extLst>
              </p:cNvPr>
              <p:cNvSpPr/>
              <p:nvPr/>
            </p:nvSpPr>
            <p:spPr>
              <a:xfrm>
                <a:off x="9710558" y="3933257"/>
                <a:ext cx="1281953" cy="1281953"/>
              </a:xfrm>
              <a:prstGeom prst="donu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箭號: 向右 13">
              <a:extLst>
                <a:ext uri="{FF2B5EF4-FFF2-40B4-BE49-F238E27FC236}">
                  <a16:creationId xmlns:a16="http://schemas.microsoft.com/office/drawing/2014/main" id="{E50D59E8-5A5A-41EC-B0B3-EFF4077D22D9}"/>
                </a:ext>
              </a:extLst>
            </p:cNvPr>
            <p:cNvSpPr/>
            <p:nvPr/>
          </p:nvSpPr>
          <p:spPr>
            <a:xfrm>
              <a:off x="5339980" y="3181861"/>
              <a:ext cx="1479585" cy="563643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581A9AD-2DAC-4497-82D2-E171C21531B5}"/>
                </a:ext>
              </a:extLst>
            </p:cNvPr>
            <p:cNvSpPr txBox="1"/>
            <p:nvPr/>
          </p:nvSpPr>
          <p:spPr>
            <a:xfrm>
              <a:off x="5767374" y="3726864"/>
              <a:ext cx="615553" cy="152862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 sz="2800">
                  <a:solidFill>
                    <a:srgbClr val="FFC000"/>
                  </a:solidFill>
                </a:rPr>
                <a:t>往下捲動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E8E1C73-805B-4853-88EF-8F2DDC72EB18}"/>
                </a:ext>
              </a:extLst>
            </p:cNvPr>
            <p:cNvSpPr txBox="1"/>
            <p:nvPr/>
          </p:nvSpPr>
          <p:spPr>
            <a:xfrm>
              <a:off x="1478374" y="5294524"/>
              <a:ext cx="27334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FF5050"/>
                  </a:solidFill>
                </a:rPr>
                <a:t>付費版</a:t>
              </a:r>
              <a:r>
                <a:rPr lang="en-US" altLang="zh-TW" sz="2800">
                  <a:solidFill>
                    <a:srgbClr val="FF5050"/>
                  </a:solidFill>
                </a:rPr>
                <a:t>(</a:t>
              </a:r>
              <a:r>
                <a:rPr lang="zh-TW" altLang="en-US" sz="2800">
                  <a:solidFill>
                    <a:srgbClr val="FF5050"/>
                  </a:solidFill>
                </a:rPr>
                <a:t>旗艦版</a:t>
              </a:r>
              <a:r>
                <a:rPr lang="en-US" altLang="zh-TW" sz="2800">
                  <a:solidFill>
                    <a:srgbClr val="FF5050"/>
                  </a:solidFill>
                </a:rPr>
                <a:t>)</a:t>
              </a:r>
              <a:endParaRPr lang="zh-TW" altLang="en-US" sz="2800">
                <a:solidFill>
                  <a:srgbClr val="FF5050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F77AF240-2F70-455C-9EFB-65D387DDFD08}"/>
                </a:ext>
              </a:extLst>
            </p:cNvPr>
            <p:cNvSpPr txBox="1"/>
            <p:nvPr/>
          </p:nvSpPr>
          <p:spPr>
            <a:xfrm>
              <a:off x="8053969" y="5288268"/>
              <a:ext cx="27687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92D050"/>
                  </a:solidFill>
                </a:rPr>
                <a:t>免費版</a:t>
              </a:r>
              <a:r>
                <a:rPr lang="en-US" altLang="zh-TW" sz="2800">
                  <a:solidFill>
                    <a:srgbClr val="92D050"/>
                  </a:solidFill>
                </a:rPr>
                <a:t>(</a:t>
              </a:r>
              <a:r>
                <a:rPr lang="zh-TW" altLang="en-US" sz="2800">
                  <a:solidFill>
                    <a:srgbClr val="92D050"/>
                  </a:solidFill>
                </a:rPr>
                <a:t>社區版</a:t>
              </a:r>
              <a:r>
                <a:rPr lang="en-US" altLang="zh-TW" sz="2800">
                  <a:solidFill>
                    <a:srgbClr val="92D050"/>
                  </a:solidFill>
                </a:rPr>
                <a:t>)</a:t>
              </a:r>
              <a:endParaRPr lang="zh-TW" altLang="en-US" sz="2800">
                <a:solidFill>
                  <a:srgbClr val="92D050"/>
                </a:solidFill>
              </a:endParaRPr>
            </a:p>
          </p:txBody>
        </p:sp>
      </p:grp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4970D05F-92D6-4558-B42C-8567E4D80F69}"/>
              </a:ext>
            </a:extLst>
          </p:cNvPr>
          <p:cNvSpPr txBox="1">
            <a:spLocks/>
          </p:cNvSpPr>
          <p:nvPr/>
        </p:nvSpPr>
        <p:spPr>
          <a:xfrm>
            <a:off x="838200" y="4481899"/>
            <a:ext cx="10515600" cy="1614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選擇 </a:t>
            </a:r>
            <a:r>
              <a:rPr lang="en-US" altLang="zh-TW">
                <a:solidFill>
                  <a:srgbClr val="92D050"/>
                </a:solidFill>
              </a:rPr>
              <a:t>.exe</a:t>
            </a:r>
            <a:r>
              <a:rPr lang="zh-TW" altLang="en-US"/>
              <a:t> 後就會開始下載安裝程式</a:t>
            </a:r>
            <a:endParaRPr lang="en-US" altLang="zh-TW"/>
          </a:p>
          <a:p>
            <a:r>
              <a:rPr lang="zh-TW" altLang="en-US"/>
              <a:t>安裝過程非常簡單</a:t>
            </a:r>
            <a:endParaRPr lang="en-US" altLang="zh-TW"/>
          </a:p>
          <a:p>
            <a:r>
              <a:rPr lang="zh-TW" altLang="en-US"/>
              <a:t>按照安裝程式的說明即可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DFC1248C-3640-457C-90E8-978838C3CF5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08117" y="4327461"/>
            <a:ext cx="4143736" cy="2380008"/>
          </a:xfrm>
          <a:prstGeom prst="rect">
            <a:avLst/>
          </a:prstGeom>
        </p:spPr>
      </p:pic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6CCBE6E0-3943-4273-938D-514C01335505}"/>
              </a:ext>
            </a:extLst>
          </p:cNvPr>
          <p:cNvSpPr/>
          <p:nvPr/>
        </p:nvSpPr>
        <p:spPr>
          <a:xfrm>
            <a:off x="8213655" y="5809129"/>
            <a:ext cx="1416424" cy="2868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997B09E2-DC01-4CCD-A355-50230F19DE31}"/>
              </a:ext>
            </a:extLst>
          </p:cNvPr>
          <p:cNvSpPr/>
          <p:nvPr/>
        </p:nvSpPr>
        <p:spPr>
          <a:xfrm>
            <a:off x="2009774" y="2540796"/>
            <a:ext cx="490539" cy="14502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8E810057-8861-4244-ADF7-18C9EBD55ED3}"/>
              </a:ext>
            </a:extLst>
          </p:cNvPr>
          <p:cNvSpPr/>
          <p:nvPr/>
        </p:nvSpPr>
        <p:spPr>
          <a:xfrm>
            <a:off x="8327790" y="2637702"/>
            <a:ext cx="884238" cy="145020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95780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990CB-009B-4282-9B78-E3AEA7DF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37F62D-5CA0-439F-A244-C7463EED0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88901"/>
            <a:ext cx="2460812" cy="505199"/>
          </a:xfrm>
        </p:spPr>
        <p:txBody>
          <a:bodyPr/>
          <a:lstStyle/>
          <a:p>
            <a:r>
              <a:rPr lang="zh-TW" altLang="en-US"/>
              <a:t>開啟後的介面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AF8B345-A535-40AE-A18B-39D2B86AFE46}"/>
              </a:ext>
            </a:extLst>
          </p:cNvPr>
          <p:cNvGrpSpPr/>
          <p:nvPr/>
        </p:nvGrpSpPr>
        <p:grpSpPr>
          <a:xfrm>
            <a:off x="3889059" y="1531256"/>
            <a:ext cx="7797712" cy="5018610"/>
            <a:chOff x="3889059" y="1531256"/>
            <a:chExt cx="7797712" cy="501861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59D57C6-385B-4E2B-8D43-BED4EBE37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55" t="375" r="355" b="375"/>
            <a:stretch/>
          </p:blipFill>
          <p:spPr>
            <a:xfrm>
              <a:off x="3889059" y="1531256"/>
              <a:ext cx="6151234" cy="5018610"/>
            </a:xfrm>
            <a:prstGeom prst="rect">
              <a:avLst/>
            </a:prstGeom>
          </p:spPr>
        </p:pic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CDD8DDB7-35CE-48E2-BD1F-1F27A9A69C76}"/>
                </a:ext>
              </a:extLst>
            </p:cNvPr>
            <p:cNvGrpSpPr/>
            <p:nvPr/>
          </p:nvGrpSpPr>
          <p:grpSpPr>
            <a:xfrm>
              <a:off x="5296035" y="3558988"/>
              <a:ext cx="6390736" cy="1466910"/>
              <a:chOff x="5547047" y="3558988"/>
              <a:chExt cx="6390736" cy="1466910"/>
            </a:xfrm>
          </p:grpSpPr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86D8AB1B-FEC4-4422-B276-B816FC7B4504}"/>
                  </a:ext>
                </a:extLst>
              </p:cNvPr>
              <p:cNvSpPr/>
              <p:nvPr/>
            </p:nvSpPr>
            <p:spPr>
              <a:xfrm>
                <a:off x="6741459" y="3558988"/>
                <a:ext cx="815788" cy="995083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C701251C-513E-45A6-9266-4C91589AAB3A}"/>
                  </a:ext>
                </a:extLst>
              </p:cNvPr>
              <p:cNvSpPr txBox="1"/>
              <p:nvPr/>
            </p:nvSpPr>
            <p:spPr>
              <a:xfrm>
                <a:off x="5547047" y="3871863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>
                    <a:solidFill>
                      <a:srgbClr val="FFC000"/>
                    </a:solidFill>
                  </a:rPr>
                  <a:t>新增專案</a:t>
                </a:r>
              </a:p>
            </p:txBody>
          </p:sp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A9EA3581-EB18-42FA-A438-9AE68281DD04}"/>
                  </a:ext>
                </a:extLst>
              </p:cNvPr>
              <p:cNvSpPr/>
              <p:nvPr/>
            </p:nvSpPr>
            <p:spPr>
              <a:xfrm>
                <a:off x="8633012" y="3558988"/>
                <a:ext cx="815788" cy="995083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55B7CF00-4149-420D-8753-35844AE48124}"/>
                  </a:ext>
                </a:extLst>
              </p:cNvPr>
              <p:cNvSpPr/>
              <p:nvPr/>
            </p:nvSpPr>
            <p:spPr>
              <a:xfrm>
                <a:off x="7687235" y="3558988"/>
                <a:ext cx="815788" cy="995083"/>
              </a:xfrm>
              <a:prstGeom prst="roundRect">
                <a:avLst/>
              </a:prstGeom>
              <a:noFill/>
              <a:ln w="38100">
                <a:solidFill>
                  <a:srgbClr val="FF99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88FDD46E-CA30-40B0-9373-326DAECF17A1}"/>
                  </a:ext>
                </a:extLst>
              </p:cNvPr>
              <p:cNvSpPr txBox="1"/>
              <p:nvPr/>
            </p:nvSpPr>
            <p:spPr>
              <a:xfrm>
                <a:off x="7150644" y="4625788"/>
                <a:ext cx="1980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9933"/>
                    </a:solidFill>
                  </a:rPr>
                  <a:t>開啟專案資料夾</a:t>
                </a: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4CCC1484-FAA6-4B13-9443-AA050BD50C77}"/>
                  </a:ext>
                </a:extLst>
              </p:cNvPr>
              <p:cNvSpPr txBox="1"/>
              <p:nvPr/>
            </p:nvSpPr>
            <p:spPr>
              <a:xfrm>
                <a:off x="9444792" y="3871863"/>
                <a:ext cx="24929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從版本控制系統獲取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216184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F020B65F-5359-4390-B24F-DB3137D4FD82}"/>
              </a:ext>
            </a:extLst>
          </p:cNvPr>
          <p:cNvGrpSpPr/>
          <p:nvPr/>
        </p:nvGrpSpPr>
        <p:grpSpPr>
          <a:xfrm>
            <a:off x="5879844" y="1451099"/>
            <a:ext cx="5566914" cy="5257593"/>
            <a:chOff x="5879844" y="1451099"/>
            <a:chExt cx="5566914" cy="525759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BC2371CA-4EF4-4CDC-AA25-8214A2B6E0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38" t="444" r="338" b="444"/>
            <a:stretch/>
          </p:blipFill>
          <p:spPr>
            <a:xfrm>
              <a:off x="5879844" y="1451099"/>
              <a:ext cx="5566914" cy="5257593"/>
            </a:xfrm>
            <a:prstGeom prst="rect">
              <a:avLst/>
            </a:prstGeom>
          </p:spPr>
        </p:pic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46E4C1F5-7675-4E4D-9D19-03E7567E1A54}"/>
                </a:ext>
              </a:extLst>
            </p:cNvPr>
            <p:cNvGrpSpPr/>
            <p:nvPr/>
          </p:nvGrpSpPr>
          <p:grpSpPr>
            <a:xfrm>
              <a:off x="7034987" y="1663081"/>
              <a:ext cx="3949725" cy="5026561"/>
              <a:chOff x="6667435" y="1663081"/>
              <a:chExt cx="3949725" cy="5026561"/>
            </a:xfrm>
          </p:grpSpPr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709DDC7-4A45-4D89-9C27-C8C68BC33F40}"/>
                  </a:ext>
                </a:extLst>
              </p:cNvPr>
              <p:cNvSpPr txBox="1"/>
              <p:nvPr/>
            </p:nvSpPr>
            <p:spPr>
              <a:xfrm>
                <a:off x="6667435" y="1663081"/>
                <a:ext cx="1130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FF00"/>
                    </a:solidFill>
                  </a:rPr>
                  <a:t>專案名稱</a:t>
                </a:r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AF457F1-F8E5-4910-BA4F-573FF8EE457A}"/>
                  </a:ext>
                </a:extLst>
              </p:cNvPr>
              <p:cNvSpPr txBox="1"/>
              <p:nvPr/>
            </p:nvSpPr>
            <p:spPr>
              <a:xfrm>
                <a:off x="6678656" y="2510414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C000"/>
                    </a:solidFill>
                  </a:rPr>
                  <a:t>儲存位置</a:t>
                </a:r>
              </a:p>
            </p:txBody>
          </p:sp>
          <p:sp>
            <p:nvSpPr>
              <p:cNvPr id="10" name="矩形: 圓角 9">
                <a:extLst>
                  <a:ext uri="{FF2B5EF4-FFF2-40B4-BE49-F238E27FC236}">
                    <a16:creationId xmlns:a16="http://schemas.microsoft.com/office/drawing/2014/main" id="{FEA2CB45-0407-414C-AF53-18142CABB5EE}"/>
                  </a:ext>
                </a:extLst>
              </p:cNvPr>
              <p:cNvSpPr/>
              <p:nvPr/>
            </p:nvSpPr>
            <p:spPr>
              <a:xfrm>
                <a:off x="7010119" y="1986680"/>
                <a:ext cx="366994" cy="144540"/>
              </a:xfrm>
              <a:prstGeom prst="roundRect">
                <a:avLst/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225133DD-F28A-48AA-B89C-997D0DECBEB9}"/>
                  </a:ext>
                </a:extLst>
              </p:cNvPr>
              <p:cNvSpPr/>
              <p:nvPr/>
            </p:nvSpPr>
            <p:spPr>
              <a:xfrm>
                <a:off x="7010119" y="2383316"/>
                <a:ext cx="478912" cy="144540"/>
              </a:xfrm>
              <a:prstGeom prst="roundRect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2D069B45-6137-418F-9966-6C4D298974FB}"/>
                  </a:ext>
                </a:extLst>
              </p:cNvPr>
              <p:cNvSpPr txBox="1"/>
              <p:nvPr/>
            </p:nvSpPr>
            <p:spPr>
              <a:xfrm>
                <a:off x="8043827" y="3719480"/>
                <a:ext cx="899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FF00"/>
                    </a:solidFill>
                  </a:rPr>
                  <a:t>不要勾</a:t>
                </a:r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77E2C777-E464-4F61-87B8-AFD8F87AF790}"/>
                  </a:ext>
                </a:extLst>
              </p:cNvPr>
              <p:cNvSpPr/>
              <p:nvPr/>
            </p:nvSpPr>
            <p:spPr>
              <a:xfrm>
                <a:off x="7024897" y="3794691"/>
                <a:ext cx="1018930" cy="218910"/>
              </a:xfrm>
              <a:prstGeom prst="roundRect">
                <a:avLst/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58A44F4E-BB05-48DD-A869-08F9C678F3A2}"/>
                  </a:ext>
                </a:extLst>
              </p:cNvPr>
              <p:cNvSpPr/>
              <p:nvPr/>
            </p:nvSpPr>
            <p:spPr>
              <a:xfrm>
                <a:off x="9763125" y="6433430"/>
                <a:ext cx="600075" cy="256212"/>
              </a:xfrm>
              <a:prstGeom prst="roundRect">
                <a:avLst/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2250A4FA-0856-4862-B3FE-4557837DB5FB}"/>
                  </a:ext>
                </a:extLst>
              </p:cNvPr>
              <p:cNvSpPr txBox="1"/>
              <p:nvPr/>
            </p:nvSpPr>
            <p:spPr>
              <a:xfrm>
                <a:off x="9509164" y="603076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FF00"/>
                    </a:solidFill>
                  </a:rPr>
                  <a:t>創建專案</a:t>
                </a:r>
              </a:p>
            </p:txBody>
          </p: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ACBA038-0B43-4F35-A3DB-B217AC47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3FF594-081A-4605-9C68-7591F5F0D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01942"/>
            <a:ext cx="4809652" cy="3155908"/>
          </a:xfrm>
        </p:spPr>
        <p:txBody>
          <a:bodyPr>
            <a:normAutofit/>
          </a:bodyPr>
          <a:lstStyle/>
          <a:p>
            <a:r>
              <a:rPr lang="zh-TW" altLang="en-US"/>
              <a:t>點擊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New Project</a:t>
            </a:r>
            <a:r>
              <a:rPr lang="en-US" altLang="zh-TW"/>
              <a:t>"</a:t>
            </a:r>
            <a:r>
              <a:rPr lang="zh-TW" altLang="en-US"/>
              <a:t> 後</a:t>
            </a:r>
            <a:endParaRPr lang="en-US" altLang="zh-TW"/>
          </a:p>
          <a:p>
            <a:r>
              <a:rPr lang="zh-TW" altLang="en-US"/>
              <a:t>會出現右圖</a:t>
            </a:r>
            <a:r>
              <a:rPr lang="zh-TW" altLang="en-US">
                <a:solidFill>
                  <a:srgbClr val="00B0F0"/>
                </a:solidFill>
              </a:rPr>
              <a:t>視窗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填好名稱後就可以創建</a:t>
            </a:r>
            <a:r>
              <a:rPr lang="zh-TW" altLang="en-US">
                <a:solidFill>
                  <a:srgbClr val="00B0F0"/>
                </a:solidFill>
              </a:rPr>
              <a:t>專案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/>
          </a:p>
          <a:p>
            <a:r>
              <a:rPr lang="zh-TW" altLang="en-US"/>
              <a:t>注意：不要勾選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Add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Sample Code</a:t>
            </a:r>
            <a:r>
              <a:rPr lang="en-US" altLang="zh-TW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13091572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F01EF5-9855-494B-B33C-47D6730F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B5B3C8-13B9-44A0-9206-4004E53D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4962"/>
            <a:ext cx="2466975" cy="1108075"/>
          </a:xfrm>
        </p:spPr>
        <p:txBody>
          <a:bodyPr/>
          <a:lstStyle/>
          <a:p>
            <a:r>
              <a:rPr lang="zh-TW" altLang="en-US"/>
              <a:t>創建完後</a:t>
            </a:r>
            <a:endParaRPr lang="en-US" altLang="zh-TW"/>
          </a:p>
          <a:p>
            <a:r>
              <a:rPr lang="zh-TW" altLang="en-US"/>
              <a:t>就會顯示</a:t>
            </a:r>
            <a:r>
              <a:rPr lang="zh-TW" altLang="en-US">
                <a:solidFill>
                  <a:srgbClr val="00B0F0"/>
                </a:solidFill>
              </a:rPr>
              <a:t>專案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2D2BB7B-1F78-48CD-85ED-F7DACDB03EE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4750" y="1690688"/>
            <a:ext cx="7639050" cy="410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1627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7CDFA-432A-4DA4-A8A6-A9A08B81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5B77A8-147B-4579-8392-606274598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828"/>
            <a:ext cx="3095625" cy="4657528"/>
          </a:xfrm>
        </p:spPr>
        <p:txBody>
          <a:bodyPr>
            <a:normAutofit/>
          </a:bodyPr>
          <a:lstStyle/>
          <a:p>
            <a:r>
              <a:rPr lang="zh-TW" altLang="en-US"/>
              <a:t>要新增 </a:t>
            </a:r>
            <a:r>
              <a:rPr lang="en-US" altLang="zh-TW">
                <a:solidFill>
                  <a:srgbClr val="00B0F0"/>
                </a:solidFill>
              </a:rPr>
              <a:t>class</a:t>
            </a:r>
          </a:p>
          <a:p>
            <a:r>
              <a:rPr lang="zh-TW" altLang="en-US"/>
              <a:t>只需要在資料夾上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右鍵 </a:t>
            </a:r>
            <a:r>
              <a:rPr lang="en-US" altLang="zh-TW">
                <a:solidFill>
                  <a:srgbClr val="92D050"/>
                </a:solidFill>
              </a:rPr>
              <a:t>-&gt; New</a:t>
            </a:r>
          </a:p>
          <a:p>
            <a:r>
              <a:rPr lang="en-US" altLang="zh-TW">
                <a:solidFill>
                  <a:srgbClr val="92D050"/>
                </a:solidFill>
              </a:rPr>
              <a:t>-&gt; Java Class</a:t>
            </a:r>
          </a:p>
          <a:p>
            <a:r>
              <a:rPr lang="zh-TW" altLang="en-US"/>
              <a:t>填入類別名稱</a:t>
            </a:r>
            <a:endParaRPr lang="en-US" altLang="zh-TW"/>
          </a:p>
          <a:p>
            <a:r>
              <a:rPr lang="zh-TW" altLang="en-US"/>
              <a:t>按下 </a:t>
            </a:r>
            <a:r>
              <a:rPr lang="en-US" altLang="zh-TW">
                <a:solidFill>
                  <a:srgbClr val="92D050"/>
                </a:solidFill>
              </a:rPr>
              <a:t>Enter</a:t>
            </a:r>
          </a:p>
          <a:p>
            <a:r>
              <a:rPr lang="zh-TW" altLang="en-US"/>
              <a:t>即可創建</a:t>
            </a:r>
            <a:endParaRPr lang="en-US" altLang="zh-TW"/>
          </a:p>
          <a:p>
            <a:r>
              <a:rPr lang="zh-TW" altLang="en-US"/>
              <a:t>目前 </a:t>
            </a:r>
            <a:r>
              <a:rPr lang="en-US" altLang="zh-TW">
                <a:solidFill>
                  <a:srgbClr val="00B0F0"/>
                </a:solidFill>
              </a:rPr>
              <a:t>class</a:t>
            </a:r>
          </a:p>
          <a:p>
            <a:r>
              <a:rPr lang="zh-TW" altLang="en-US"/>
              <a:t>皆放在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src</a:t>
            </a:r>
            <a:r>
              <a:rPr lang="en-US" altLang="zh-TW"/>
              <a:t>"</a:t>
            </a:r>
            <a:r>
              <a:rPr lang="zh-TW" altLang="en-US"/>
              <a:t> 下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15C06CA-81EE-4F2F-B006-1FD2710F6E1A}"/>
              </a:ext>
            </a:extLst>
          </p:cNvPr>
          <p:cNvGrpSpPr/>
          <p:nvPr/>
        </p:nvGrpSpPr>
        <p:grpSpPr>
          <a:xfrm>
            <a:off x="4126319" y="1772574"/>
            <a:ext cx="7646581" cy="4110037"/>
            <a:chOff x="4126318" y="1690688"/>
            <a:chExt cx="7646581" cy="4110037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4A4012A1-EC2F-446F-8839-230CE815C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26318" y="1690688"/>
              <a:ext cx="7646581" cy="4110037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9D0FECCA-1575-4372-8788-1C21149A6C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51519" y="3850223"/>
              <a:ext cx="3421379" cy="1950502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</p:grp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9D833CF-379D-4D67-A09F-9325B8C42667}"/>
              </a:ext>
            </a:extLst>
          </p:cNvPr>
          <p:cNvSpPr/>
          <p:nvPr/>
        </p:nvSpPr>
        <p:spPr>
          <a:xfrm>
            <a:off x="4443413" y="2571750"/>
            <a:ext cx="1624012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A9B3922C-1EE7-41A7-AF51-21AAC8D8A5F8}"/>
              </a:ext>
            </a:extLst>
          </p:cNvPr>
          <p:cNvSpPr/>
          <p:nvPr/>
        </p:nvSpPr>
        <p:spPr>
          <a:xfrm>
            <a:off x="6126957" y="1971675"/>
            <a:ext cx="1478756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5904D85C-591F-46A9-AA1D-0F1F786473B4}"/>
              </a:ext>
            </a:extLst>
          </p:cNvPr>
          <p:cNvSpPr/>
          <p:nvPr/>
        </p:nvSpPr>
        <p:spPr>
          <a:xfrm>
            <a:off x="7667626" y="1971675"/>
            <a:ext cx="1478756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12338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9AB659-91A6-4FEB-B043-60DCE919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CB438A-14F9-4646-AD1F-1CB2A9C5F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6902"/>
            <a:ext cx="3133165" cy="2631956"/>
          </a:xfrm>
        </p:spPr>
        <p:txBody>
          <a:bodyPr>
            <a:normAutofit/>
          </a:bodyPr>
          <a:lstStyle/>
          <a:p>
            <a:r>
              <a:rPr lang="zh-TW" altLang="en-US"/>
              <a:t>創建完後</a:t>
            </a:r>
            <a:endParaRPr lang="en-US" altLang="zh-TW"/>
          </a:p>
          <a:p>
            <a:r>
              <a:rPr lang="zh-TW" altLang="en-US"/>
              <a:t>會自動開啟檔案</a:t>
            </a:r>
            <a:endParaRPr lang="en-US" altLang="zh-TW"/>
          </a:p>
          <a:p>
            <a:r>
              <a:rPr lang="zh-TW" altLang="en-US"/>
              <a:t>即可在</a:t>
            </a:r>
            <a:r>
              <a:rPr lang="zh-TW" altLang="en-US">
                <a:solidFill>
                  <a:srgbClr val="00B0F0"/>
                </a:solidFill>
              </a:rPr>
              <a:t>編輯區</a:t>
            </a:r>
            <a:r>
              <a:rPr lang="zh-TW" altLang="en-US"/>
              <a:t>編輯</a:t>
            </a:r>
            <a:endParaRPr lang="en-US" altLang="zh-TW"/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專案檔案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都會出現在</a:t>
            </a:r>
            <a:r>
              <a:rPr lang="zh-TW" altLang="en-US">
                <a:solidFill>
                  <a:srgbClr val="00B0F0"/>
                </a:solidFill>
              </a:rPr>
              <a:t>檔案區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9E2C2FA-2474-4CDE-8341-B3DDE168EA07}"/>
              </a:ext>
            </a:extLst>
          </p:cNvPr>
          <p:cNvGrpSpPr/>
          <p:nvPr/>
        </p:nvGrpSpPr>
        <p:grpSpPr>
          <a:xfrm>
            <a:off x="3932834" y="1825625"/>
            <a:ext cx="7878166" cy="4234515"/>
            <a:chOff x="3352800" y="1825626"/>
            <a:chExt cx="8001000" cy="430053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C434771-EC56-4038-B569-B361899E6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52800" y="1825626"/>
              <a:ext cx="8001000" cy="4300538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AE88C6B4-9BC7-44B2-B729-272FFAABF1BD}"/>
                </a:ext>
              </a:extLst>
            </p:cNvPr>
            <p:cNvSpPr/>
            <p:nvPr/>
          </p:nvSpPr>
          <p:spPr>
            <a:xfrm>
              <a:off x="5468471" y="2070847"/>
              <a:ext cx="5674658" cy="3935506"/>
            </a:xfrm>
            <a:prstGeom prst="roundRect">
              <a:avLst>
                <a:gd name="adj" fmla="val 3634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BCC8577-0188-4313-903F-246CADB760A2}"/>
                </a:ext>
              </a:extLst>
            </p:cNvPr>
            <p:cNvSpPr txBox="1"/>
            <p:nvPr/>
          </p:nvSpPr>
          <p:spPr>
            <a:xfrm>
              <a:off x="7751802" y="374506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編輯區</a:t>
              </a: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DD124FC5-B816-4F45-AAD8-EEE7587B88E0}"/>
                </a:ext>
              </a:extLst>
            </p:cNvPr>
            <p:cNvSpPr/>
            <p:nvPr/>
          </p:nvSpPr>
          <p:spPr>
            <a:xfrm>
              <a:off x="3621741" y="2070847"/>
              <a:ext cx="1766047" cy="1550894"/>
            </a:xfrm>
            <a:prstGeom prst="roundRect">
              <a:avLst>
                <a:gd name="adj" fmla="val 3634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5036CB1-23C9-4E07-AAD3-3F085E4D8B5B}"/>
                </a:ext>
              </a:extLst>
            </p:cNvPr>
            <p:cNvSpPr txBox="1"/>
            <p:nvPr/>
          </p:nvSpPr>
          <p:spPr>
            <a:xfrm>
              <a:off x="3950766" y="374506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92D050"/>
                  </a:solidFill>
                </a:rPr>
                <a:t>檔案區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388644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1728</TotalTime>
  <Words>969</Words>
  <Application>Microsoft Office PowerPoint</Application>
  <PresentationFormat>寬螢幕</PresentationFormat>
  <Paragraphs>162</Paragraphs>
  <Slides>23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7" baseType="lpstr">
      <vt:lpstr>Arial</vt:lpstr>
      <vt:lpstr>Calibri</vt:lpstr>
      <vt:lpstr>Consolas</vt:lpstr>
      <vt:lpstr>TYIC</vt:lpstr>
      <vt:lpstr>IntelliJ IDEA</vt:lpstr>
      <vt:lpstr>IDE</vt:lpstr>
      <vt:lpstr>Java IDE</vt:lpstr>
      <vt:lpstr>下載/安裝</vt:lpstr>
      <vt:lpstr>新增專案</vt:lpstr>
      <vt:lpstr>新增專案</vt:lpstr>
      <vt:lpstr>新增專案</vt:lpstr>
      <vt:lpstr>新增檔案</vt:lpstr>
      <vt:lpstr>新增檔案</vt:lpstr>
      <vt:lpstr>編輯</vt:lpstr>
      <vt:lpstr>自動補全</vt:lpstr>
      <vt:lpstr>自動補全</vt:lpstr>
      <vt:lpstr>自動補全</vt:lpstr>
      <vt:lpstr>自動補全</vt:lpstr>
      <vt:lpstr>動作</vt:lpstr>
      <vt:lpstr>自動格式化</vt:lpstr>
      <vt:lpstr>自動格式化</vt:lpstr>
      <vt:lpstr>快捷鍵</vt:lpstr>
      <vt:lpstr>執行</vt:lpstr>
      <vt:lpstr>除錯</vt:lpstr>
      <vt:lpstr>除錯</vt:lpstr>
      <vt:lpstr>除錯</vt:lpstr>
      <vt:lpstr>除錯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05_IntelliJ IDEA</dc:title>
  <dc:creator>Myster; TYIC</dc:creator>
  <cp:lastModifiedBy>Myster</cp:lastModifiedBy>
  <cp:revision>464</cp:revision>
  <dcterms:created xsi:type="dcterms:W3CDTF">2024-07-10T03:40:13Z</dcterms:created>
  <dcterms:modified xsi:type="dcterms:W3CDTF">2025-02-11T17:24:45Z</dcterms:modified>
</cp:coreProperties>
</file>