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0"/>
  </p:notesMasterIdLst>
  <p:sldIdLst>
    <p:sldId id="256" r:id="rId2"/>
    <p:sldId id="311" r:id="rId3"/>
    <p:sldId id="257" r:id="rId4"/>
    <p:sldId id="258" r:id="rId5"/>
    <p:sldId id="259" r:id="rId6"/>
    <p:sldId id="312" r:id="rId7"/>
    <p:sldId id="261" r:id="rId8"/>
    <p:sldId id="260" r:id="rId9"/>
    <p:sldId id="263" r:id="rId10"/>
    <p:sldId id="262" r:id="rId11"/>
    <p:sldId id="264" r:id="rId12"/>
    <p:sldId id="266" r:id="rId13"/>
    <p:sldId id="265" r:id="rId14"/>
    <p:sldId id="267" r:id="rId15"/>
    <p:sldId id="314" r:id="rId16"/>
    <p:sldId id="278" r:id="rId17"/>
    <p:sldId id="268" r:id="rId18"/>
    <p:sldId id="270" r:id="rId19"/>
    <p:sldId id="313" r:id="rId20"/>
    <p:sldId id="271" r:id="rId21"/>
    <p:sldId id="269" r:id="rId22"/>
    <p:sldId id="272" r:id="rId23"/>
    <p:sldId id="274" r:id="rId24"/>
    <p:sldId id="275" r:id="rId25"/>
    <p:sldId id="277" r:id="rId26"/>
    <p:sldId id="273" r:id="rId27"/>
    <p:sldId id="276" r:id="rId28"/>
    <p:sldId id="279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BCBEC4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7B77E-BBE2-46C9-9A39-77F82475482F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FFEF-EA9C-4C1F-9807-7CDA1443C4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94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4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5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7663533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51741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10716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14902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41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2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.wiki/C3t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09_for/src/Main.jav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src/Main1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1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2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1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2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3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3.jav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2_break/src/Main4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1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18DF-9DB1-4B7D-97F2-06AC364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63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4952-0D84-4BD3-864B-96751F05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095019"/>
            <a:ext cx="10954870" cy="2031431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14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支援了一個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多個條件值</a:t>
            </a:r>
            <a:endParaRPr lang="en-US" altLang="zh-TW"/>
          </a:p>
          <a:p>
            <a:r>
              <a:rPr lang="zh-TW" altLang="en-US"/>
              <a:t>以及可以使用</a:t>
            </a:r>
            <a:r>
              <a:rPr lang="zh-TW" altLang="en-US">
                <a:solidFill>
                  <a:srgbClr val="00B0F0"/>
                </a:solidFill>
              </a:rPr>
              <a:t>箭頭 </a:t>
            </a:r>
            <a:r>
              <a:rPr lang="en-US" altLang="zh-TW">
                <a:solidFill>
                  <a:srgbClr val="00B0F0"/>
                </a:solidFill>
              </a:rPr>
              <a:t>"-&gt;" </a:t>
            </a:r>
            <a:r>
              <a:rPr lang="zh-TW" altLang="en-US"/>
              <a:t>來替代冒號，但兩者不可混用</a:t>
            </a:r>
            <a:endParaRPr lang="en-US" altLang="zh-TW"/>
          </a:p>
          <a:p>
            <a:r>
              <a:rPr lang="zh-TW" altLang="en-US"/>
              <a:t>若使用箭頭，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只會執行相等條件值箭頭後方的區塊或陳述式</a:t>
            </a:r>
            <a:endParaRPr lang="en-US" altLang="zh-TW"/>
          </a:p>
          <a:p>
            <a:r>
              <a:rPr lang="zh-TW" altLang="en-US"/>
              <a:t>而不會像是用冒號時會一直往下執行，也就不需要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B641A17-831C-4732-997F-CBFC91FD5926}"/>
              </a:ext>
            </a:extLst>
          </p:cNvPr>
          <p:cNvGrpSpPr/>
          <p:nvPr/>
        </p:nvGrpSpPr>
        <p:grpSpPr>
          <a:xfrm>
            <a:off x="618566" y="3126450"/>
            <a:ext cx="10957110" cy="3323987"/>
            <a:chOff x="398930" y="3285761"/>
            <a:chExt cx="10957110" cy="33239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DC15DEC-9117-43D5-A324-CB1FAA9D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0" y="3285761"/>
              <a:ext cx="10954869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0B7474-531C-4DFF-97F9-7458F4C526AB}"/>
                </a:ext>
              </a:extLst>
            </p:cNvPr>
            <p:cNvSpPr txBox="1"/>
            <p:nvPr/>
          </p:nvSpPr>
          <p:spPr>
            <a:xfrm>
              <a:off x="10771587" y="630197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62C27124-8669-4575-8B2A-3DC48F3B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2288" y="3285761"/>
              <a:ext cx="443752" cy="434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775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BD4558B2-B152-4AF2-8212-53ABEBD70339}"/>
              </a:ext>
            </a:extLst>
          </p:cNvPr>
          <p:cNvGrpSpPr/>
          <p:nvPr/>
        </p:nvGrpSpPr>
        <p:grpSpPr>
          <a:xfrm>
            <a:off x="582705" y="2308505"/>
            <a:ext cx="10771093" cy="4185761"/>
            <a:chOff x="582705" y="2308505"/>
            <a:chExt cx="10771093" cy="4185761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25B7B46-9F15-481F-B3DD-3288C8CD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05" y="2308505"/>
              <a:ext cx="10771093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scanner.nextLine();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output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(input.isEmpty())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沒有輸入任何東西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.println(output);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FA82-E5B1-49BD-A888-F42CEC389792}"/>
                </a:ext>
              </a:extLst>
            </p:cNvPr>
            <p:cNvSpPr txBox="1"/>
            <p:nvPr/>
          </p:nvSpPr>
          <p:spPr>
            <a:xfrm>
              <a:off x="10771587" y="61864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868122B-B178-49BC-B0EB-9F1D23C5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6" y="2308505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0A60615-CE6D-4DF4-9697-7C8E545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03C0E-EB15-432F-802E-AC47594F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982942"/>
            <a:ext cx="10771094" cy="1401669"/>
          </a:xfrm>
        </p:spPr>
        <p:txBody>
          <a:bodyPr>
            <a:normAutofit/>
          </a:bodyPr>
          <a:lstStyle/>
          <a:p>
            <a:r>
              <a:rPr lang="en-US" altLang="zh-TW" sz="2400"/>
              <a:t>Java 14 </a:t>
            </a:r>
            <a:r>
              <a:rPr lang="zh-TW" altLang="en-US" sz="2400"/>
              <a:t>加入了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zh-TW" altLang="en-US" sz="2400">
                <a:solidFill>
                  <a:srgbClr val="CF8E6D"/>
                </a:solidFill>
              </a:rPr>
              <a:t> </a:t>
            </a:r>
            <a:r>
              <a:rPr lang="zh-TW" altLang="en-US" sz="2400"/>
              <a:t>表達式，格式與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en-US" altLang="zh-TW" sz="2400"/>
              <a:t> </a:t>
            </a:r>
            <a:r>
              <a:rPr lang="zh-TW" altLang="en-US" sz="2400"/>
              <a:t>陳述式幾乎相同</a:t>
            </a:r>
            <a:endParaRPr lang="en-US" altLang="zh-TW" sz="2400"/>
          </a:p>
          <a:p>
            <a:r>
              <a:rPr lang="zh-TW" altLang="en-US" sz="2400"/>
              <a:t>但一定需要有 </a:t>
            </a:r>
            <a:r>
              <a:rPr lang="en-US" altLang="zh-TW" sz="2400">
                <a:solidFill>
                  <a:srgbClr val="CF8E6D"/>
                </a:solidFill>
              </a:rPr>
              <a:t>default</a:t>
            </a:r>
            <a:r>
              <a:rPr lang="zh-TW" altLang="en-US" sz="2400"/>
              <a:t>，且 </a:t>
            </a:r>
            <a:r>
              <a:rPr lang="en-US" altLang="zh-TW" sz="2400">
                <a:solidFill>
                  <a:srgbClr val="00B0F0"/>
                </a:solidFill>
              </a:rPr>
              <a:t>"-&gt;"</a:t>
            </a:r>
            <a:r>
              <a:rPr lang="en-US" altLang="zh-TW" sz="2400"/>
              <a:t> </a:t>
            </a:r>
            <a:r>
              <a:rPr lang="zh-TW" altLang="en-US" sz="2400"/>
              <a:t>後方是要回傳的值，並且回傳值後須加分號</a:t>
            </a:r>
            <a:endParaRPr lang="en-US" altLang="zh-TW" sz="2400"/>
          </a:p>
          <a:p>
            <a:r>
              <a:rPr lang="zh-TW" altLang="en-US" sz="2400"/>
              <a:t>而且若使用冒號或是區塊，需使用 </a:t>
            </a:r>
            <a:r>
              <a:rPr lang="en-US" altLang="zh-TW" sz="2400">
                <a:solidFill>
                  <a:srgbClr val="CF8E6D"/>
                </a:solidFill>
              </a:rPr>
              <a:t>yield </a:t>
            </a:r>
            <a:r>
              <a:rPr lang="zh-TW" altLang="en-US" sz="2400"/>
              <a:t>來回傳值，並且會終止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endParaRPr lang="zh-TW" altLang="en-US" sz="2400">
              <a:solidFill>
                <a:srgbClr val="CF8E6D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677C19-1C89-486A-8F03-472BB90F9FED}"/>
              </a:ext>
            </a:extLst>
          </p:cNvPr>
          <p:cNvGrpSpPr/>
          <p:nvPr/>
        </p:nvGrpSpPr>
        <p:grpSpPr>
          <a:xfrm>
            <a:off x="8068234" y="3326747"/>
            <a:ext cx="3285565" cy="646331"/>
            <a:chOff x="8440269" y="5723751"/>
            <a:chExt cx="3285565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40017EB-219B-4192-B3F5-B49C0DD3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現在是星期五晚上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F7CBD1B-3CC3-494F-BA10-B2C9C967D79D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7275FE-295E-47A1-A62F-9A7499408AD0}"/>
              </a:ext>
            </a:extLst>
          </p:cNvPr>
          <p:cNvGrpSpPr/>
          <p:nvPr/>
        </p:nvGrpSpPr>
        <p:grpSpPr>
          <a:xfrm>
            <a:off x="8068234" y="4956020"/>
            <a:ext cx="3285566" cy="646331"/>
            <a:chOff x="8440269" y="5723751"/>
            <a:chExt cx="3285566" cy="646331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93BF6B6-BCAE-4944-96B6-D7411E57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6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沒有輸入任何東西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6542E36-A672-4E46-B8CE-E33904139DBC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6382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1E2C9-AE7A-41C7-85FE-93B611A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三元運算、</a:t>
            </a:r>
            <a:r>
              <a:rPr lang="en-US" altLang="zh-TW"/>
              <a:t>if...else</a:t>
            </a:r>
            <a:r>
              <a:rPr lang="zh-TW" altLang="en-US"/>
              <a:t>、</a:t>
            </a:r>
            <a:r>
              <a:rPr lang="en-US" altLang="zh-TW"/>
              <a:t>switch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41C48-CA97-4983-B5C2-C0EA6674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206"/>
            <a:ext cx="10515600" cy="541057"/>
          </a:xfrm>
        </p:spPr>
        <p:txBody>
          <a:bodyPr/>
          <a:lstStyle/>
          <a:p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有許多相似之處，但仍有不同：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DC386C43-E36C-43D1-94EF-26BE77F4AE01}"/>
              </a:ext>
            </a:extLst>
          </p:cNvPr>
          <p:cNvGrpSpPr/>
          <p:nvPr/>
        </p:nvGrpSpPr>
        <p:grpSpPr>
          <a:xfrm>
            <a:off x="809353" y="2733648"/>
            <a:ext cx="10573294" cy="2012742"/>
            <a:chOff x="809353" y="2564551"/>
            <a:chExt cx="10573294" cy="2012742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50D38397-BC97-4636-BBEF-FA7F9C6A32D2}"/>
                </a:ext>
              </a:extLst>
            </p:cNvPr>
            <p:cNvSpPr/>
            <p:nvPr/>
          </p:nvSpPr>
          <p:spPr>
            <a:xfrm>
              <a:off x="809353" y="3746296"/>
              <a:ext cx="10573294" cy="760484"/>
            </a:xfrm>
            <a:custGeom>
              <a:avLst/>
              <a:gdLst>
                <a:gd name="connsiteX0" fmla="*/ 0 w 10573294"/>
                <a:gd name="connsiteY0" fmla="*/ 0 h 760484"/>
                <a:gd name="connsiteX1" fmla="*/ 10573294 w 10573294"/>
                <a:gd name="connsiteY1" fmla="*/ 0 h 760484"/>
                <a:gd name="connsiteX2" fmla="*/ 10573294 w 10573294"/>
                <a:gd name="connsiteY2" fmla="*/ 171300 h 760484"/>
                <a:gd name="connsiteX3" fmla="*/ 9984110 w 10573294"/>
                <a:gd name="connsiteY3" fmla="*/ 760484 h 760484"/>
                <a:gd name="connsiteX4" fmla="*/ 9747601 w 10573294"/>
                <a:gd name="connsiteY4" fmla="*/ 760484 h 760484"/>
                <a:gd name="connsiteX5" fmla="*/ 9653026 w 10573294"/>
                <a:gd name="connsiteY5" fmla="*/ 760484 h 760484"/>
                <a:gd name="connsiteX6" fmla="*/ 5322492 w 10573294"/>
                <a:gd name="connsiteY6" fmla="*/ 760484 h 760484"/>
                <a:gd name="connsiteX7" fmla="*/ 5250802 w 10573294"/>
                <a:gd name="connsiteY7" fmla="*/ 760484 h 760484"/>
                <a:gd name="connsiteX8" fmla="*/ 5085983 w 10573294"/>
                <a:gd name="connsiteY8" fmla="*/ 760484 h 760484"/>
                <a:gd name="connsiteX9" fmla="*/ 4991408 w 10573294"/>
                <a:gd name="connsiteY9" fmla="*/ 760484 h 760484"/>
                <a:gd name="connsiteX10" fmla="*/ 589184 w 10573294"/>
                <a:gd name="connsiteY10" fmla="*/ 760484 h 760484"/>
                <a:gd name="connsiteX11" fmla="*/ 0 w 10573294"/>
                <a:gd name="connsiteY11" fmla="*/ 171300 h 76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73294" h="760484">
                  <a:moveTo>
                    <a:pt x="0" y="0"/>
                  </a:moveTo>
                  <a:lnTo>
                    <a:pt x="10573294" y="0"/>
                  </a:lnTo>
                  <a:lnTo>
                    <a:pt x="10573294" y="171300"/>
                  </a:lnTo>
                  <a:cubicBezTo>
                    <a:pt x="10573294" y="496697"/>
                    <a:pt x="10309507" y="760484"/>
                    <a:pt x="9984110" y="760484"/>
                  </a:cubicBezTo>
                  <a:lnTo>
                    <a:pt x="9747601" y="760484"/>
                  </a:lnTo>
                  <a:lnTo>
                    <a:pt x="9653026" y="760484"/>
                  </a:lnTo>
                  <a:lnTo>
                    <a:pt x="5322492" y="760484"/>
                  </a:lnTo>
                  <a:lnTo>
                    <a:pt x="5250802" y="760484"/>
                  </a:lnTo>
                  <a:lnTo>
                    <a:pt x="5085983" y="760484"/>
                  </a:lnTo>
                  <a:lnTo>
                    <a:pt x="4991408" y="760484"/>
                  </a:lnTo>
                  <a:lnTo>
                    <a:pt x="589184" y="760484"/>
                  </a:lnTo>
                  <a:cubicBezTo>
                    <a:pt x="263787" y="760484"/>
                    <a:pt x="0" y="496697"/>
                    <a:pt x="0" y="17130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BD91F9C-0355-4F46-9CAE-380CD936D374}"/>
                </a:ext>
              </a:extLst>
            </p:cNvPr>
            <p:cNvSpPr/>
            <p:nvPr/>
          </p:nvSpPr>
          <p:spPr>
            <a:xfrm>
              <a:off x="809353" y="3245772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: 圖案 92">
              <a:extLst>
                <a:ext uri="{FF2B5EF4-FFF2-40B4-BE49-F238E27FC236}">
                  <a16:creationId xmlns:a16="http://schemas.microsoft.com/office/drawing/2014/main" id="{793BC179-5DF7-4886-A755-B66AFADCB3EC}"/>
                </a:ext>
              </a:extLst>
            </p:cNvPr>
            <p:cNvSpPr/>
            <p:nvPr/>
          </p:nvSpPr>
          <p:spPr>
            <a:xfrm>
              <a:off x="809353" y="2564551"/>
              <a:ext cx="10573294" cy="659876"/>
            </a:xfrm>
            <a:custGeom>
              <a:avLst/>
              <a:gdLst>
                <a:gd name="connsiteX0" fmla="*/ 589184 w 10573294"/>
                <a:gd name="connsiteY0" fmla="*/ 0 h 659876"/>
                <a:gd name="connsiteX1" fmla="*/ 4991408 w 10573294"/>
                <a:gd name="connsiteY1" fmla="*/ 0 h 659876"/>
                <a:gd name="connsiteX2" fmla="*/ 5085983 w 10573294"/>
                <a:gd name="connsiteY2" fmla="*/ 0 h 659876"/>
                <a:gd name="connsiteX3" fmla="*/ 5250802 w 10573294"/>
                <a:gd name="connsiteY3" fmla="*/ 0 h 659876"/>
                <a:gd name="connsiteX4" fmla="*/ 5322492 w 10573294"/>
                <a:gd name="connsiteY4" fmla="*/ 0 h 659876"/>
                <a:gd name="connsiteX5" fmla="*/ 9653026 w 10573294"/>
                <a:gd name="connsiteY5" fmla="*/ 0 h 659876"/>
                <a:gd name="connsiteX6" fmla="*/ 9747601 w 10573294"/>
                <a:gd name="connsiteY6" fmla="*/ 0 h 659876"/>
                <a:gd name="connsiteX7" fmla="*/ 9984110 w 10573294"/>
                <a:gd name="connsiteY7" fmla="*/ 0 h 659876"/>
                <a:gd name="connsiteX8" fmla="*/ 10573294 w 10573294"/>
                <a:gd name="connsiteY8" fmla="*/ 589184 h 659876"/>
                <a:gd name="connsiteX9" fmla="*/ 10573294 w 10573294"/>
                <a:gd name="connsiteY9" fmla="*/ 619318 h 659876"/>
                <a:gd name="connsiteX10" fmla="*/ 10573294 w 10573294"/>
                <a:gd name="connsiteY10" fmla="*/ 631072 h 659876"/>
                <a:gd name="connsiteX11" fmla="*/ 10573294 w 10573294"/>
                <a:gd name="connsiteY11" fmla="*/ 659876 h 659876"/>
                <a:gd name="connsiteX12" fmla="*/ 0 w 10573294"/>
                <a:gd name="connsiteY12" fmla="*/ 659876 h 659876"/>
                <a:gd name="connsiteX13" fmla="*/ 0 w 10573294"/>
                <a:gd name="connsiteY13" fmla="*/ 631072 h 659876"/>
                <a:gd name="connsiteX14" fmla="*/ 0 w 10573294"/>
                <a:gd name="connsiteY14" fmla="*/ 619318 h 659876"/>
                <a:gd name="connsiteX15" fmla="*/ 0 w 10573294"/>
                <a:gd name="connsiteY15" fmla="*/ 589184 h 659876"/>
                <a:gd name="connsiteX16" fmla="*/ 589184 w 10573294"/>
                <a:gd name="connsiteY16" fmla="*/ 0 h 65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73294" h="659876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659876"/>
                  </a:lnTo>
                  <a:lnTo>
                    <a:pt x="0" y="65987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2C9CDF1D-70B6-453F-95BD-9ED681389C49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3233852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B9C708A-5152-4F8E-9C1D-169DEABAE588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4E6120F-4625-4567-806A-C2707CE32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500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97BAF2AE-ABBE-4904-B153-CB425080760F}"/>
                </a:ext>
              </a:extLst>
            </p:cNvPr>
            <p:cNvSpPr txBox="1"/>
            <p:nvPr/>
          </p:nvSpPr>
          <p:spPr>
            <a:xfrm>
              <a:off x="5370720" y="3930962"/>
              <a:ext cx="2646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依條件執行陳述式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2F6A977-32A0-4C11-A43A-377DEA754F45}"/>
                </a:ext>
              </a:extLst>
            </p:cNvPr>
            <p:cNvSpPr txBox="1"/>
            <p:nvPr/>
          </p:nvSpPr>
          <p:spPr>
            <a:xfrm>
              <a:off x="6140161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B1D8A05-42A0-453B-B0CA-3665A97AA9C6}"/>
                </a:ext>
              </a:extLst>
            </p:cNvPr>
            <p:cNvSpPr txBox="1"/>
            <p:nvPr/>
          </p:nvSpPr>
          <p:spPr>
            <a:xfrm>
              <a:off x="3114014" y="266836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三元運算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BF85F5D7-13B0-4541-9E33-3C95885A2007}"/>
                </a:ext>
              </a:extLst>
            </p:cNvPr>
            <p:cNvSpPr txBox="1"/>
            <p:nvPr/>
          </p:nvSpPr>
          <p:spPr>
            <a:xfrm>
              <a:off x="2668379" y="3930962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依條件傳回結果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60293AE-0587-4C7B-8715-16F957798337}"/>
                </a:ext>
              </a:extLst>
            </p:cNvPr>
            <p:cNvSpPr txBox="1"/>
            <p:nvPr/>
          </p:nvSpPr>
          <p:spPr>
            <a:xfrm>
              <a:off x="3283932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表達式</a:t>
              </a: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6007000F-F87D-46E4-96A2-9C86070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7CE99175-745C-4669-846F-C928D051CAC9}"/>
                </a:ext>
              </a:extLst>
            </p:cNvPr>
            <p:cNvSpPr txBox="1"/>
            <p:nvPr/>
          </p:nvSpPr>
          <p:spPr>
            <a:xfrm>
              <a:off x="1234802" y="26683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B74BF9C8-D236-4103-AE9F-EFBED59F8076}"/>
                </a:ext>
              </a:extLst>
            </p:cNvPr>
            <p:cNvSpPr txBox="1"/>
            <p:nvPr/>
          </p:nvSpPr>
          <p:spPr>
            <a:xfrm>
              <a:off x="1234802" y="39309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301EA63-62D9-4214-88F1-A12F4B644B41}"/>
                </a:ext>
              </a:extLst>
            </p:cNvPr>
            <p:cNvSpPr txBox="1"/>
            <p:nvPr/>
          </p:nvSpPr>
          <p:spPr>
            <a:xfrm>
              <a:off x="1234802" y="32683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類型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5EB3493-DDA5-451B-A689-A0501C1285DA}"/>
                </a:ext>
              </a:extLst>
            </p:cNvPr>
            <p:cNvSpPr txBox="1"/>
            <p:nvPr/>
          </p:nvSpPr>
          <p:spPr>
            <a:xfrm>
              <a:off x="5837194" y="2668369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if...else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6B9E5706-EEE0-4404-8A00-112F302FD5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8214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5CA59110-5669-4BE8-BA42-BB7FF822F202}"/>
                </a:ext>
              </a:extLst>
            </p:cNvPr>
            <p:cNvSpPr txBox="1"/>
            <p:nvPr/>
          </p:nvSpPr>
          <p:spPr>
            <a:xfrm>
              <a:off x="8292865" y="3746296"/>
              <a:ext cx="29546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依傳入值執行陳述式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或傳回結果</a:t>
              </a: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B5AA2C37-3EB7-4681-967F-E6ABD3770E14}"/>
                </a:ext>
              </a:extLst>
            </p:cNvPr>
            <p:cNvSpPr txBox="1"/>
            <p:nvPr/>
          </p:nvSpPr>
          <p:spPr>
            <a:xfrm>
              <a:off x="8430722" y="3268392"/>
              <a:ext cx="2678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 或 表達式</a:t>
              </a: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3250788-9D3B-4843-AE26-E19844918F4F}"/>
                </a:ext>
              </a:extLst>
            </p:cNvPr>
            <p:cNvSpPr txBox="1"/>
            <p:nvPr/>
          </p:nvSpPr>
          <p:spPr>
            <a:xfrm>
              <a:off x="9168104" y="266836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switch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0" name="內容版面配置區 2">
            <a:extLst>
              <a:ext uri="{FF2B5EF4-FFF2-40B4-BE49-F238E27FC236}">
                <a16:creationId xmlns:a16="http://schemas.microsoft.com/office/drawing/2014/main" id="{DCC4F648-A031-48CD-8898-B344801FEF0C}"/>
              </a:ext>
            </a:extLst>
          </p:cNvPr>
          <p:cNvSpPr txBox="1">
            <a:spLocks/>
          </p:cNvSpPr>
          <p:nvPr/>
        </p:nvSpPr>
        <p:spPr>
          <a:xfrm>
            <a:off x="838200" y="4994776"/>
            <a:ext cx="10515600" cy="109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作為陳述式時可以與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互換</a:t>
            </a:r>
            <a:endParaRPr lang="en-US" altLang="zh-TW"/>
          </a:p>
          <a:p>
            <a:r>
              <a:rPr lang="zh-TW" altLang="en-US"/>
              <a:t>而作為表達式時可以與</a:t>
            </a:r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互換</a:t>
            </a:r>
          </a:p>
        </p:txBody>
      </p:sp>
    </p:spTree>
    <p:extLst>
      <p:ext uri="{BB962C8B-B14F-4D97-AF65-F5344CB8AC3E}">
        <p14:creationId xmlns:p14="http://schemas.microsoft.com/office/powerpoint/2010/main" val="33048139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B1C9A-8D7E-40A5-8232-75E712B1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0742A-15BC-4017-86F9-E4A18070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928"/>
            <a:ext cx="10515600" cy="48726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r>
              <a:rPr lang="en-US" altLang="zh-TW"/>
              <a:t>(loop)</a:t>
            </a:r>
            <a:r>
              <a:rPr lang="zh-TW" altLang="en-US"/>
              <a:t>是用來重複執行某些程式碼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0FC592-FD95-4EC3-BA43-A466FD5BC7C9}"/>
              </a:ext>
            </a:extLst>
          </p:cNvPr>
          <p:cNvGrpSpPr/>
          <p:nvPr/>
        </p:nvGrpSpPr>
        <p:grpSpPr>
          <a:xfrm>
            <a:off x="838200" y="1569197"/>
            <a:ext cx="10515600" cy="1200329"/>
            <a:chOff x="838200" y="2642475"/>
            <a:chExt cx="1051560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179E55B0-94BF-45EC-BDFF-7B54F29E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⓪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初始化變數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lang="en-US" altLang="zh-TW" sz="2400">
                  <a:solidFill>
                    <a:srgbClr val="FFC00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➂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修改變數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8F6F41E-4515-40E4-B97F-112983E91B75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EBBDA7-F539-469B-8272-F7D642A8E113}"/>
              </a:ext>
            </a:extLst>
          </p:cNvPr>
          <p:cNvSpPr txBox="1">
            <a:spLocks/>
          </p:cNvSpPr>
          <p:nvPr/>
        </p:nvSpPr>
        <p:spPr>
          <a:xfrm>
            <a:off x="838200" y="2850208"/>
            <a:ext cx="10515600" cy="357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皆可省略，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預設為真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可以是宣告或是賦值，也可以是其他表達式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迴圈，否則跳出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可以是賦值，或是其他表達式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92D050"/>
                </a:solidFill>
                <a:latin typeface="+mj-ea"/>
                <a:ea typeface="+mj-ea"/>
                <a:cs typeface="JetBrains Mono" panose="02000009000000000000" pitchFamily="49" charset="0"/>
              </a:rPr>
              <a:t>⓪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後方的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內只有一行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則可以不寫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，直接寫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1709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5ECDA-815E-4003-8BFF-B68798FB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4DA7382-80F8-4874-8D41-60D47A10D7D9}"/>
              </a:ext>
            </a:extLst>
          </p:cNvPr>
          <p:cNvGrpSpPr/>
          <p:nvPr/>
        </p:nvGrpSpPr>
        <p:grpSpPr>
          <a:xfrm>
            <a:off x="838200" y="1024039"/>
            <a:ext cx="8050006" cy="2893100"/>
            <a:chOff x="377072" y="3545156"/>
            <a:chExt cx="8050006" cy="289310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AFCA8131-BB06-47A7-95DB-73FC1E96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805000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BC3E72F-C1DA-480D-9B79-3DA01831976A}"/>
                </a:ext>
              </a:extLst>
            </p:cNvPr>
            <p:cNvSpPr txBox="1"/>
            <p:nvPr/>
          </p:nvSpPr>
          <p:spPr>
            <a:xfrm>
              <a:off x="7793571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3F7F62-A0A5-4F1F-B9B6-5194D1E37141}"/>
              </a:ext>
            </a:extLst>
          </p:cNvPr>
          <p:cNvSpPr/>
          <p:nvPr/>
        </p:nvSpPr>
        <p:spPr>
          <a:xfrm>
            <a:off x="1654459" y="2380175"/>
            <a:ext cx="4238341" cy="830997"/>
          </a:xfrm>
          <a:prstGeom prst="roundRect">
            <a:avLst>
              <a:gd name="adj" fmla="val 1037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C348BCA-41DF-41A5-8CB6-B7E3B46697AB}"/>
              </a:ext>
            </a:extLst>
          </p:cNvPr>
          <p:cNvSpPr txBox="1"/>
          <p:nvPr/>
        </p:nvSpPr>
        <p:spPr>
          <a:xfrm>
            <a:off x="5933551" y="239421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程式碼有許多行重複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適合使用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for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迴圈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14D4386-7D3D-44FE-9F46-1DC12459C1EA}"/>
              </a:ext>
            </a:extLst>
          </p:cNvPr>
          <p:cNvGrpSpPr/>
          <p:nvPr/>
        </p:nvGrpSpPr>
        <p:grpSpPr>
          <a:xfrm>
            <a:off x="838200" y="4465888"/>
            <a:ext cx="3821784" cy="1569661"/>
            <a:chOff x="7532016" y="3452824"/>
            <a:chExt cx="3821784" cy="156966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7F2F1438-F309-49A2-9BAB-EC50BA6F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6A0B3F7-84FC-4699-8C6C-7ECB02E21410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6533644-16EE-4EE7-B206-FD360D2594A2}"/>
              </a:ext>
            </a:extLst>
          </p:cNvPr>
          <p:cNvGrpSpPr/>
          <p:nvPr/>
        </p:nvGrpSpPr>
        <p:grpSpPr>
          <a:xfrm>
            <a:off x="4935070" y="4019612"/>
            <a:ext cx="6907660" cy="2462213"/>
            <a:chOff x="4935070" y="4019612"/>
            <a:chExt cx="6907660" cy="246221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3725812-3D36-418C-93F6-650FF74011F3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F9C5EFB0-CF8F-4552-9E0D-DB8412A3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44D2EB1-C3FF-42E0-B00F-D17C70CBE579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32" name="圖片 31">
              <a:hlinkClick r:id="rId2"/>
              <a:extLst>
                <a:ext uri="{FF2B5EF4-FFF2-40B4-BE49-F238E27FC236}">
                  <a16:creationId xmlns:a16="http://schemas.microsoft.com/office/drawing/2014/main" id="{CC6CA7BA-B9B3-4BE6-BB45-959ABE86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58A7B2BF-E762-4B80-887E-7A506B004D1C}"/>
              </a:ext>
            </a:extLst>
          </p:cNvPr>
          <p:cNvSpPr/>
          <p:nvPr/>
        </p:nvSpPr>
        <p:spPr>
          <a:xfrm>
            <a:off x="6291737" y="451556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CE478E4-C322-45C1-8D59-A78BA7466C93}"/>
              </a:ext>
            </a:extLst>
          </p:cNvPr>
          <p:cNvSpPr/>
          <p:nvPr/>
        </p:nvSpPr>
        <p:spPr>
          <a:xfrm>
            <a:off x="1677319" y="152380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8163915-8E80-4AF1-ADAB-7AD8BD26C5C5}"/>
              </a:ext>
            </a:extLst>
          </p:cNvPr>
          <p:cNvCxnSpPr>
            <a:cxnSpLocks/>
            <a:stCxn id="36" idx="2"/>
            <a:endCxn id="35" idx="1"/>
          </p:cNvCxnSpPr>
          <p:nvPr/>
        </p:nvCxnSpPr>
        <p:spPr>
          <a:xfrm>
            <a:off x="2188892" y="1730842"/>
            <a:ext cx="4102845" cy="28882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5F69231-DD7A-4189-BE86-F2B0CD1550D3}"/>
              </a:ext>
            </a:extLst>
          </p:cNvPr>
          <p:cNvSpPr/>
          <p:nvPr/>
        </p:nvSpPr>
        <p:spPr>
          <a:xfrm>
            <a:off x="8138762" y="4515568"/>
            <a:ext cx="37234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439FE45-4177-4358-8D03-382BBD36FD2E}"/>
              </a:ext>
            </a:extLst>
          </p:cNvPr>
          <p:cNvSpPr/>
          <p:nvPr/>
        </p:nvSpPr>
        <p:spPr>
          <a:xfrm>
            <a:off x="4437859" y="2158258"/>
            <a:ext cx="347502" cy="127074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6F69A43-E37E-402F-B436-AD1D3D4F677D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785361" y="2793629"/>
            <a:ext cx="3353401" cy="182545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5442575-E1E2-4C6B-B7A6-57BDAE1F3564}"/>
              </a:ext>
            </a:extLst>
          </p:cNvPr>
          <p:cNvSpPr/>
          <p:nvPr/>
        </p:nvSpPr>
        <p:spPr>
          <a:xfrm rot="3342049">
            <a:off x="9033287" y="2820028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93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35" grpId="0" animBg="1"/>
      <p:bldP spid="36" grpId="0" animBg="1"/>
      <p:bldP spid="39" grpId="0" animBg="1"/>
      <p:bldP spid="40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EBD2D-E243-497C-8F47-641514CF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661A3A-7C60-4318-9774-2CDF3D799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2496"/>
          </a:xfrm>
        </p:spPr>
        <p:txBody>
          <a:bodyPr/>
          <a:lstStyle/>
          <a:p>
            <a:r>
              <a:rPr lang="zh-TW" altLang="en-US"/>
              <a:t>常見 </a:t>
            </a:r>
            <a:r>
              <a:rPr lang="en-US" altLang="zh-TW"/>
              <a:t>for </a:t>
            </a:r>
            <a:r>
              <a:rPr lang="zh-TW" altLang="en-US"/>
              <a:t>循環架構與其循環次數：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9852B4C-868B-46A5-AFD8-7A1754E7854D}"/>
              </a:ext>
            </a:extLst>
          </p:cNvPr>
          <p:cNvSpPr txBox="1"/>
          <p:nvPr/>
        </p:nvSpPr>
        <p:spPr>
          <a:xfrm>
            <a:off x="1814430" y="2860974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n([0 ,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A7D7673-D60E-4F62-8CB2-FACE7317EAC6}"/>
              </a:ext>
            </a:extLst>
          </p:cNvPr>
          <p:cNvSpPr txBox="1"/>
          <p:nvPr/>
        </p:nvSpPr>
        <p:spPr>
          <a:xfrm>
            <a:off x="7839695" y="2860974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n([1 ,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235349-9B25-4C6B-A685-18E9B4673865}"/>
              </a:ext>
            </a:extLst>
          </p:cNvPr>
          <p:cNvSpPr txBox="1"/>
          <p:nvPr/>
        </p:nvSpPr>
        <p:spPr>
          <a:xfrm>
            <a:off x="7652144" y="4446129"/>
            <a:ext cx="2932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0]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707682-BA62-4324-9FDF-AFD163DD607A}"/>
              </a:ext>
            </a:extLst>
          </p:cNvPr>
          <p:cNvSpPr txBox="1"/>
          <p:nvPr/>
        </p:nvSpPr>
        <p:spPr>
          <a:xfrm>
            <a:off x="1832060" y="446138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 , 0)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m</a:t>
            </a:r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4978EFE-EB39-4F6B-9A9D-D733E337D748}"/>
              </a:ext>
            </a:extLst>
          </p:cNvPr>
          <p:cNvGrpSpPr/>
          <p:nvPr/>
        </p:nvGrpSpPr>
        <p:grpSpPr>
          <a:xfrm>
            <a:off x="6863468" y="1937644"/>
            <a:ext cx="4490332" cy="923330"/>
            <a:chOff x="6863468" y="2572394"/>
            <a:chExt cx="4490332" cy="92333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9848D4FF-6A3C-4CB5-9AE1-4FFCABF6A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3468" y="2572394"/>
              <a:ext cx="4490332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lang="en-US" altLang="zh-TW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9682F3B-BC63-403F-AC5C-29A7C8A9413C}"/>
                </a:ext>
              </a:extLst>
            </p:cNvPr>
            <p:cNvSpPr txBox="1"/>
            <p:nvPr/>
          </p:nvSpPr>
          <p:spPr>
            <a:xfrm>
              <a:off x="10720289" y="315717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2E07B6D-EF9D-43F8-B08C-AB19C0EBE8B2}"/>
              </a:ext>
            </a:extLst>
          </p:cNvPr>
          <p:cNvGrpSpPr/>
          <p:nvPr/>
        </p:nvGrpSpPr>
        <p:grpSpPr>
          <a:xfrm>
            <a:off x="6863467" y="3522799"/>
            <a:ext cx="4490332" cy="923330"/>
            <a:chOff x="6863467" y="4315082"/>
            <a:chExt cx="4490332" cy="923330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30CB11EC-283D-42C3-BADD-C9BE4C522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3467" y="4315082"/>
              <a:ext cx="4490332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&gt;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0CD255B-C00E-454A-A501-55F6F2BCDBB5}"/>
                </a:ext>
              </a:extLst>
            </p:cNvPr>
            <p:cNvSpPr txBox="1"/>
            <p:nvPr/>
          </p:nvSpPr>
          <p:spPr>
            <a:xfrm>
              <a:off x="10720289" y="4899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1DDAE79-8889-4BEF-AF84-BE05EA48B483}"/>
              </a:ext>
            </a:extLst>
          </p:cNvPr>
          <p:cNvGrpSpPr/>
          <p:nvPr/>
        </p:nvGrpSpPr>
        <p:grpSpPr>
          <a:xfrm>
            <a:off x="838199" y="3522799"/>
            <a:ext cx="4490332" cy="923330"/>
            <a:chOff x="838199" y="4315082"/>
            <a:chExt cx="4490332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9F4641D1-F3CE-4F26-AF38-C1DD743C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315082"/>
              <a:ext cx="4490331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CD1D533-A457-4A36-A349-53812F52D5EF}"/>
                </a:ext>
              </a:extLst>
            </p:cNvPr>
            <p:cNvSpPr txBox="1"/>
            <p:nvPr/>
          </p:nvSpPr>
          <p:spPr>
            <a:xfrm>
              <a:off x="4695024" y="4899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505D063-2398-4EA9-946B-8B084F0DB51A}"/>
              </a:ext>
            </a:extLst>
          </p:cNvPr>
          <p:cNvGrpSpPr/>
          <p:nvPr/>
        </p:nvGrpSpPr>
        <p:grpSpPr>
          <a:xfrm>
            <a:off x="838200" y="1937644"/>
            <a:ext cx="4490332" cy="923330"/>
            <a:chOff x="838200" y="2572394"/>
            <a:chExt cx="4490332" cy="92333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377B65A-5D04-46A2-AD14-A539257F8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72394"/>
              <a:ext cx="4490332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D70F5A5-477C-4CEC-91A1-7FCE8118EE5A}"/>
                </a:ext>
              </a:extLst>
            </p:cNvPr>
            <p:cNvSpPr txBox="1"/>
            <p:nvPr/>
          </p:nvSpPr>
          <p:spPr>
            <a:xfrm>
              <a:off x="4695024" y="315717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A88710F-2AE7-4996-A82B-7D8B07E66C97}"/>
              </a:ext>
            </a:extLst>
          </p:cNvPr>
          <p:cNvSpPr txBox="1"/>
          <p:nvPr/>
        </p:nvSpPr>
        <p:spPr>
          <a:xfrm>
            <a:off x="838199" y="5139004"/>
            <a:ext cx="1051559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集合為若干不重複元素形成的群體，以列舉法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1 ,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2 , ... ,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m}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或描述法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變數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條件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開區間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、閉區間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半開區間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∩ 表交集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兩集合共有元素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表示集合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的元素個數、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為所有整數之集合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974CD2B-5E48-465B-8C1E-3A89799902CC}"/>
              </a:ext>
            </a:extLst>
          </p:cNvPr>
          <p:cNvGrpSpPr/>
          <p:nvPr/>
        </p:nvGrpSpPr>
        <p:grpSpPr>
          <a:xfrm>
            <a:off x="9340744" y="5945067"/>
            <a:ext cx="2013052" cy="394266"/>
            <a:chOff x="9389406" y="6123076"/>
            <a:chExt cx="2013052" cy="394266"/>
          </a:xfrm>
        </p:grpSpPr>
        <p:pic>
          <p:nvPicPr>
            <p:cNvPr id="26" name="圖片 25">
              <a:hlinkClick r:id="rId3"/>
              <a:extLst>
                <a:ext uri="{FF2B5EF4-FFF2-40B4-BE49-F238E27FC236}">
                  <a16:creationId xmlns:a16="http://schemas.microsoft.com/office/drawing/2014/main" id="{9356F631-AE1E-47E8-9D12-9DFCEA890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5BD5AD4-E69D-4146-8D3B-640752C9F7A4}"/>
                </a:ext>
              </a:extLst>
            </p:cNvPr>
            <p:cNvSpPr txBox="1"/>
            <p:nvPr/>
          </p:nvSpPr>
          <p:spPr>
            <a:xfrm>
              <a:off x="9389406" y="6135543"/>
              <a:ext cx="1696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/>
                <a:t>維基百科</a:t>
              </a:r>
              <a:r>
                <a:rPr lang="en-US" altLang="zh-TW"/>
                <a:t>-</a:t>
              </a:r>
              <a:r>
                <a:rPr lang="zh-TW" altLang="en-US"/>
                <a:t>集合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04982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07A0D-7EAD-4404-9461-504F2CC4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作用域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75D4F-4C26-4C22-86D4-4A5E3079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27" y="1793794"/>
            <a:ext cx="3881990" cy="435673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en-US" altLang="zh-TW">
                <a:solidFill>
                  <a:srgbClr val="00B0F0"/>
                </a:solidFill>
              </a:rPr>
              <a:t>(scope)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FF00"/>
                </a:solidFill>
              </a:rPr>
              <a:t>作用的範圍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即為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區塊或 </a:t>
            </a:r>
            <a:r>
              <a:rPr lang="en-US" altLang="zh-TW">
                <a:solidFill>
                  <a:srgbClr val="FFC000"/>
                </a:solidFill>
              </a:rPr>
              <a:t>for </a:t>
            </a:r>
            <a:r>
              <a:rPr lang="zh-TW" altLang="en-US">
                <a:solidFill>
                  <a:srgbClr val="FFC000"/>
                </a:solidFill>
              </a:rPr>
              <a:t>迴圈內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從宣告變數後到結束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且 </a:t>
            </a:r>
            <a:r>
              <a:rPr lang="en-US" altLang="zh-TW"/>
              <a:t>Java </a:t>
            </a:r>
            <a:r>
              <a:rPr lang="zh-TW" altLang="en-US">
                <a:solidFill>
                  <a:srgbClr val="FFFF00"/>
                </a:solidFill>
              </a:rPr>
              <a:t>不允許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同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內</a:t>
            </a:r>
            <a:endParaRPr lang="en-US" altLang="zh-TW"/>
          </a:p>
          <a:p>
            <a:r>
              <a:rPr lang="zh-TW" altLang="en-US"/>
              <a:t>出現同名稱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1B856B7-AA7D-4464-B76E-C10F35303A09}"/>
              </a:ext>
            </a:extLst>
          </p:cNvPr>
          <p:cNvGrpSpPr/>
          <p:nvPr/>
        </p:nvGrpSpPr>
        <p:grpSpPr>
          <a:xfrm>
            <a:off x="4781117" y="4106241"/>
            <a:ext cx="6907660" cy="2462213"/>
            <a:chOff x="4935070" y="4019612"/>
            <a:chExt cx="6907660" cy="2462213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8BCE078-35AB-4674-907E-E2745FFB3472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FCBE136-708B-49C2-991D-3E4ABC1B7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57DC76-E159-4558-807C-4EB7B89E077E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7059C6E-68EB-4E07-927E-6BBF60E3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CEDDF8D-8CD9-49D8-9A00-28E4CAE89F0E}"/>
              </a:ext>
            </a:extLst>
          </p:cNvPr>
          <p:cNvGrpSpPr/>
          <p:nvPr/>
        </p:nvGrpSpPr>
        <p:grpSpPr>
          <a:xfrm>
            <a:off x="5510541" y="1133767"/>
            <a:ext cx="6178236" cy="2893100"/>
            <a:chOff x="377073" y="3545156"/>
            <a:chExt cx="6178236" cy="289310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1C1C2198-8148-4A71-9EF4-01A2A7182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3" y="3545156"/>
              <a:ext cx="617823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BAD6F7E-A27B-41DB-AB0E-7490F1C6C4E0}"/>
                </a:ext>
              </a:extLst>
            </p:cNvPr>
            <p:cNvSpPr txBox="1"/>
            <p:nvPr/>
          </p:nvSpPr>
          <p:spPr>
            <a:xfrm>
              <a:off x="5921802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2BA04FC-8D59-4999-977F-1FAB86049900}"/>
              </a:ext>
            </a:extLst>
          </p:cNvPr>
          <p:cNvSpPr/>
          <p:nvPr/>
        </p:nvSpPr>
        <p:spPr>
          <a:xfrm>
            <a:off x="6367014" y="1654675"/>
            <a:ext cx="1023145" cy="18275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92DF61C-8A5F-428C-AF0E-EDD0E8280460}"/>
              </a:ext>
            </a:extLst>
          </p:cNvPr>
          <p:cNvSpPr/>
          <p:nvPr/>
        </p:nvSpPr>
        <p:spPr>
          <a:xfrm>
            <a:off x="6130115" y="4628582"/>
            <a:ext cx="1023145" cy="17112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580641D-A1BF-497A-A300-D5B20D12466C}"/>
              </a:ext>
            </a:extLst>
          </p:cNvPr>
          <p:cNvSpPr/>
          <p:nvPr/>
        </p:nvSpPr>
        <p:spPr>
          <a:xfrm>
            <a:off x="5618542" y="4601266"/>
            <a:ext cx="5960840" cy="1549260"/>
          </a:xfrm>
          <a:prstGeom prst="roundRect">
            <a:avLst>
              <a:gd name="adj" fmla="val 79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0DCFD73-94DE-48A1-93FA-190617A7C715}"/>
              </a:ext>
            </a:extLst>
          </p:cNvPr>
          <p:cNvSpPr/>
          <p:nvPr/>
        </p:nvSpPr>
        <p:spPr>
          <a:xfrm>
            <a:off x="6274051" y="1632450"/>
            <a:ext cx="5305331" cy="1998848"/>
          </a:xfrm>
          <a:prstGeom prst="roundRect">
            <a:avLst>
              <a:gd name="adj" fmla="val 6324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474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F06F1-7932-46C9-A282-7583ED97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476DD-0EEA-4083-8BA7-1C3056A0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11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迴圈也是用來重複執行某些程式碼</a:t>
            </a:r>
          </a:p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5ED80A-9973-492B-9022-5C10E7D9D556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023DAC85-93A0-41AE-A62A-B89A3DFD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A415CC-BBF8-4658-B13C-096F2ADFABA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725A592-6C94-403E-A257-EA091053A224}"/>
              </a:ext>
            </a:extLst>
          </p:cNvPr>
          <p:cNvSpPr txBox="1">
            <a:spLocks/>
          </p:cNvSpPr>
          <p:nvPr/>
        </p:nvSpPr>
        <p:spPr>
          <a:xfrm>
            <a:off x="838200" y="3620552"/>
            <a:ext cx="10515600" cy="252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不同的是，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/>
              <a:t> 無法</a:t>
            </a:r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不可省略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while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92659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B9B6DD5B-D7B2-40D2-83CE-B62516E1B895}"/>
              </a:ext>
            </a:extLst>
          </p:cNvPr>
          <p:cNvGrpSpPr/>
          <p:nvPr/>
        </p:nvGrpSpPr>
        <p:grpSpPr>
          <a:xfrm>
            <a:off x="4827140" y="3574232"/>
            <a:ext cx="6907660" cy="3108543"/>
            <a:chOff x="4827140" y="3574232"/>
            <a:chExt cx="6907660" cy="31085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8CBFC75-97ED-4B68-8F46-0C0B7A92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140" y="3574232"/>
              <a:ext cx="690766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&lt;=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i++;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C971151-AAB8-4F99-9E38-656777C30DE7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33" name="圖片 32">
              <a:hlinkClick r:id="rId2"/>
              <a:extLst>
                <a:ext uri="{FF2B5EF4-FFF2-40B4-BE49-F238E27FC236}">
                  <a16:creationId xmlns:a16="http://schemas.microsoft.com/office/drawing/2014/main" id="{E51CC030-731E-4977-940E-FB142C44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582630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26739B3-D28E-41CC-8C0E-E34628F4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5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C77F1A9-6ADC-465A-80AB-FF243E1D9370}"/>
              </a:ext>
            </a:extLst>
          </p:cNvPr>
          <p:cNvGrpSpPr/>
          <p:nvPr/>
        </p:nvGrpSpPr>
        <p:grpSpPr>
          <a:xfrm>
            <a:off x="838200" y="1030162"/>
            <a:ext cx="6907660" cy="2462213"/>
            <a:chOff x="4935070" y="4019612"/>
            <a:chExt cx="6907660" cy="246221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A167966-D2F6-415B-8C0E-8E16BBF2FDCF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879F1F53-14F2-4B3C-AA48-3D59F2CEE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6BC1B5F-7B34-4EEA-974F-2CDC23699990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4"/>
              <a:extLst>
                <a:ext uri="{FF2B5EF4-FFF2-40B4-BE49-F238E27FC236}">
                  <a16:creationId xmlns:a16="http://schemas.microsoft.com/office/drawing/2014/main" id="{5BECD5D3-56AF-4D44-9D6C-6E4ED9703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EBD72CD-5E67-457D-A012-F2C6E35FEB69}"/>
              </a:ext>
            </a:extLst>
          </p:cNvPr>
          <p:cNvSpPr/>
          <p:nvPr/>
        </p:nvSpPr>
        <p:spPr>
          <a:xfrm>
            <a:off x="5658749" y="4104677"/>
            <a:ext cx="1023145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9044F08-2A32-41C0-849B-CD4CDC41C359}"/>
              </a:ext>
            </a:extLst>
          </p:cNvPr>
          <p:cNvSpPr/>
          <p:nvPr/>
        </p:nvSpPr>
        <p:spPr>
          <a:xfrm>
            <a:off x="2202420" y="1531136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0566393-58CE-4ED5-90AD-11AAF1790E25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2713993" y="1738170"/>
            <a:ext cx="2944756" cy="24470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6A90D08-0129-4B44-BA61-B34D63B9B729}"/>
              </a:ext>
            </a:extLst>
          </p:cNvPr>
          <p:cNvSpPr/>
          <p:nvPr/>
        </p:nvSpPr>
        <p:spPr>
          <a:xfrm>
            <a:off x="6368706" y="4309328"/>
            <a:ext cx="631376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8FB6985-7B05-4D39-8A71-27310EC97D8D}"/>
              </a:ext>
            </a:extLst>
          </p:cNvPr>
          <p:cNvSpPr/>
          <p:nvPr/>
        </p:nvSpPr>
        <p:spPr>
          <a:xfrm>
            <a:off x="3277219" y="1531136"/>
            <a:ext cx="68518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3DF9B2B-8120-4F13-AC32-33B3FEDE467A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3962401" y="1634653"/>
            <a:ext cx="2721993" cy="267467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F7539AAA-96D3-4BC4-8D41-7A3978D03A87}"/>
              </a:ext>
            </a:extLst>
          </p:cNvPr>
          <p:cNvSpPr/>
          <p:nvPr/>
        </p:nvSpPr>
        <p:spPr>
          <a:xfrm rot="3056419">
            <a:off x="7848196" y="2340605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5535FBC-656F-45BE-AFC0-0CA899E06E57}"/>
              </a:ext>
            </a:extLst>
          </p:cNvPr>
          <p:cNvGrpSpPr/>
          <p:nvPr/>
        </p:nvGrpSpPr>
        <p:grpSpPr>
          <a:xfrm>
            <a:off x="838200" y="4309328"/>
            <a:ext cx="3821784" cy="1569661"/>
            <a:chOff x="7532016" y="3452824"/>
            <a:chExt cx="3821784" cy="1569661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1AF7C633-EF09-4530-8C8D-C0C44643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17AF925-2F57-40F4-84C3-0EAFAC72E9B4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26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B98C1-44E4-48B2-93B4-2F21317B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596CE-E225-4A20-BBC5-D2CE3F0A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786"/>
            <a:ext cx="10515600" cy="2562264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EOF(End of File)</a:t>
            </a:r>
            <a:r>
              <a:rPr lang="zh-TW" altLang="en-US"/>
              <a:t> 是一個 </a:t>
            </a:r>
            <a:r>
              <a:rPr lang="en-US" altLang="zh-TW">
                <a:solidFill>
                  <a:srgbClr val="00B0F0"/>
                </a:solidFill>
              </a:rPr>
              <a:t>ASCII </a:t>
            </a:r>
            <a:r>
              <a:rPr lang="zh-TW" altLang="en-US">
                <a:solidFill>
                  <a:srgbClr val="00B0F0"/>
                </a:solidFill>
              </a:rPr>
              <a:t>控制字元</a:t>
            </a:r>
            <a:r>
              <a:rPr lang="zh-TW" altLang="en-US"/>
              <a:t>，編碼為</a:t>
            </a:r>
            <a:r>
              <a:rPr lang="en-US" altLang="zh-TW"/>
              <a:t> 4</a:t>
            </a:r>
          </a:p>
          <a:p>
            <a:r>
              <a:rPr lang="zh-TW" altLang="en-US"/>
              <a:t>該字元代表檔案到此結束，出現在所有檔案的結尾</a:t>
            </a:r>
            <a:endParaRPr lang="en-US" altLang="zh-TW"/>
          </a:p>
          <a:p>
            <a:r>
              <a:rPr lang="zh-TW" altLang="en-US"/>
              <a:t>在主控台中按下 </a:t>
            </a:r>
            <a:r>
              <a:rPr lang="en-US" altLang="zh-TW">
                <a:solidFill>
                  <a:srgbClr val="92D050"/>
                </a:solidFill>
              </a:rPr>
              <a:t>Ctrl + D </a:t>
            </a:r>
            <a:r>
              <a:rPr lang="zh-TW" altLang="en-US"/>
              <a:t>可輸入該字元，代表輸入結束</a:t>
            </a:r>
            <a:endParaRPr lang="en-US" altLang="zh-TW"/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00B05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hasNextXXX()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作為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的條件</a:t>
            </a:r>
            <a:endParaRPr lang="en-US" altLang="zh-TW"/>
          </a:p>
          <a:p>
            <a:r>
              <a:rPr lang="zh-TW" altLang="en-US"/>
              <a:t>便可持續輸入直到 </a:t>
            </a:r>
            <a:r>
              <a:rPr lang="en-US" altLang="zh-TW">
                <a:solidFill>
                  <a:srgbClr val="00B0F0"/>
                </a:solidFill>
              </a:rPr>
              <a:t>EOF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F3DC319-1D5D-45A0-8DB5-11FF0577CBDC}"/>
              </a:ext>
            </a:extLst>
          </p:cNvPr>
          <p:cNvGrpSpPr/>
          <p:nvPr/>
        </p:nvGrpSpPr>
        <p:grpSpPr>
          <a:xfrm>
            <a:off x="4963909" y="3213897"/>
            <a:ext cx="6389891" cy="3416320"/>
            <a:chOff x="5344909" y="3277272"/>
            <a:chExt cx="6389891" cy="3416320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D89DA99F-DE19-4C9F-AFA6-DBBAD3447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909" y="3277272"/>
              <a:ext cx="6389891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sum +=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.println(sum);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BBFBC15-760D-42A2-83A4-34544E641EA2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55BD86CD-2D86-4DD6-8B5D-57C77F13D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277272"/>
              <a:ext cx="443752" cy="434104"/>
            </a:xfrm>
            <a:prstGeom prst="rect">
              <a:avLst/>
            </a:prstGeom>
          </p:spPr>
        </p:pic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F75233B-45DA-4445-88A5-CE522FF1FEA3}"/>
              </a:ext>
            </a:extLst>
          </p:cNvPr>
          <p:cNvGrpSpPr/>
          <p:nvPr/>
        </p:nvGrpSpPr>
        <p:grpSpPr>
          <a:xfrm>
            <a:off x="1530035" y="4038172"/>
            <a:ext cx="2435382" cy="1631216"/>
            <a:chOff x="2353901" y="4183027"/>
            <a:chExt cx="2435382" cy="163121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4821A72D-F162-4736-AE30-C0A21388F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3901" y="4183027"/>
              <a:ext cx="243538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5 6 7 8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222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5 4 81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338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707D753-A842-4D72-B917-691700481A2B}"/>
                </a:ext>
              </a:extLst>
            </p:cNvPr>
            <p:cNvSpPr txBox="1"/>
            <p:nvPr/>
          </p:nvSpPr>
          <p:spPr>
            <a:xfrm>
              <a:off x="3819146" y="547568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569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</a:t>
            </a:r>
            <a:r>
              <a:rPr lang="zh-TW" altLang="en-US">
                <a:solidFill>
                  <a:srgbClr val="00B0F0"/>
                </a:solidFill>
              </a:rPr>
              <a:t>三元運算</a:t>
            </a:r>
            <a:r>
              <a:rPr lang="zh-TW" altLang="en-US"/>
              <a:t>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F5028-2E83-426E-9647-20CC0EDD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do...while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A89479A-D86D-4C15-B97C-12CFA46562D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1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do...while</a:t>
            </a:r>
            <a:r>
              <a:rPr lang="en-US" altLang="zh-TW"/>
              <a:t> </a:t>
            </a:r>
            <a:r>
              <a:rPr lang="zh-TW" altLang="en-US"/>
              <a:t>與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幾乎一樣，只是保證會執行一次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D37AE5B-FCED-4738-94DB-967235CDC833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E2274FCD-108F-44C6-86FD-74F7CD04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do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365A7E-768F-4FFC-91F5-8046647ED9D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5D727DD-BA0A-4656-8FEA-F9E7371EF347}"/>
              </a:ext>
            </a:extLst>
          </p:cNvPr>
          <p:cNvSpPr txBox="1">
            <a:spLocks/>
          </p:cNvSpPr>
          <p:nvPr/>
        </p:nvSpPr>
        <p:spPr>
          <a:xfrm>
            <a:off x="838200" y="3711414"/>
            <a:ext cx="10515600" cy="205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第一次迴圈不會判斷執行條件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</a:p>
          <a:p>
            <a:r>
              <a:rPr lang="zh-TW" altLang="en-US"/>
              <a:t>注意 </a:t>
            </a:r>
            <a:r>
              <a:rPr lang="en-US" altLang="zh-TW">
                <a:solidFill>
                  <a:srgbClr val="CF8E6D"/>
                </a:solidFill>
              </a:rPr>
              <a:t>do...while </a:t>
            </a:r>
            <a:r>
              <a:rPr lang="zh-TW" altLang="en-US"/>
              <a:t>後方有一個分號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89794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3C645-9D26-4A0C-BBD1-5C01FF9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9B029-E06D-4E6B-B299-6250615E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59"/>
            <a:ext cx="10515600" cy="54638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可以跳過該次迴圈，然後執行下次迴圈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D8752AC-AA55-4464-A6A0-2CAC4B020036}"/>
              </a:ext>
            </a:extLst>
          </p:cNvPr>
          <p:cNvGrpSpPr/>
          <p:nvPr/>
        </p:nvGrpSpPr>
        <p:grpSpPr>
          <a:xfrm>
            <a:off x="9745103" y="2996572"/>
            <a:ext cx="1608697" cy="2308324"/>
            <a:chOff x="9651139" y="2072238"/>
            <a:chExt cx="1608697" cy="2308324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1A136C3-6A15-4479-B6D3-2F826B39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2072238"/>
              <a:ext cx="1608697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DD5E692-7288-4C9A-8367-58EC28420224}"/>
                </a:ext>
              </a:extLst>
            </p:cNvPr>
            <p:cNvSpPr txBox="1"/>
            <p:nvPr/>
          </p:nvSpPr>
          <p:spPr>
            <a:xfrm>
              <a:off x="10087720" y="398045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C2FA52C-02AF-432F-BE4F-4384919894CD}"/>
              </a:ext>
            </a:extLst>
          </p:cNvPr>
          <p:cNvGrpSpPr/>
          <p:nvPr/>
        </p:nvGrpSpPr>
        <p:grpSpPr>
          <a:xfrm>
            <a:off x="838200" y="2072237"/>
            <a:ext cx="8510663" cy="4155989"/>
            <a:chOff x="838200" y="2072237"/>
            <a:chExt cx="8510663" cy="415598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9749FCB-4CFD-46A0-A3EA-359895625213}"/>
                </a:ext>
              </a:extLst>
            </p:cNvPr>
            <p:cNvGrpSpPr/>
            <p:nvPr/>
          </p:nvGrpSpPr>
          <p:grpSpPr>
            <a:xfrm>
              <a:off x="838200" y="2073242"/>
              <a:ext cx="8510663" cy="4154984"/>
              <a:chOff x="838200" y="2073242"/>
              <a:chExt cx="8510663" cy="4154984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8F4F629-4D19-41C8-A546-668F2232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073242"/>
                <a:ext cx="8510663" cy="4154984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n; i++)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958CC39-6C5F-4F0D-84BF-E0A48F55317D}"/>
                  </a:ext>
                </a:extLst>
              </p:cNvPr>
              <p:cNvSpPr txBox="1"/>
              <p:nvPr/>
            </p:nvSpPr>
            <p:spPr>
              <a:xfrm>
                <a:off x="8599940" y="5828116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38C90582-EF31-485F-9686-E6D4CA68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2072237"/>
              <a:ext cx="558526" cy="54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4511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860A4DC-9988-4DAC-90D7-FAE2607B2AAD}"/>
              </a:ext>
            </a:extLst>
          </p:cNvPr>
          <p:cNvGrpSpPr/>
          <p:nvPr/>
        </p:nvGrpSpPr>
        <p:grpSpPr>
          <a:xfrm>
            <a:off x="838200" y="2554183"/>
            <a:ext cx="7023076" cy="3139321"/>
            <a:chOff x="838200" y="2554183"/>
            <a:chExt cx="7023076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0C7F5DE-37FB-4B7F-B480-51FC8242C0C1}"/>
                </a:ext>
              </a:extLst>
            </p:cNvPr>
            <p:cNvGrpSpPr/>
            <p:nvPr/>
          </p:nvGrpSpPr>
          <p:grpSpPr>
            <a:xfrm>
              <a:off x="838200" y="2554183"/>
              <a:ext cx="7023076" cy="3139321"/>
              <a:chOff x="838200" y="2890486"/>
              <a:chExt cx="7023076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1B2E85B0-E044-4DEB-9A15-AE55F471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90486"/>
                <a:ext cx="7023076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(j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691253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6321269-5642-4ADA-A95D-EB14708A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164" y="2554184"/>
              <a:ext cx="480112" cy="46967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322"/>
            <a:ext cx="10515600" cy="1064861"/>
          </a:xfrm>
        </p:spPr>
        <p:txBody>
          <a:bodyPr/>
          <a:lstStyle/>
          <a:p>
            <a:r>
              <a:rPr lang="zh-TW" altLang="en-US"/>
              <a:t>在巢狀迴圈</a:t>
            </a:r>
            <a:r>
              <a:rPr lang="en-US" altLang="zh-TW"/>
              <a:t>(nested loop)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continue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3128491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E4 E5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 F4 F5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734046"/>
            <a:ext cx="1165225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455160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</a:p>
        </p:txBody>
      </p:sp>
    </p:spTree>
    <p:extLst>
      <p:ext uri="{BB962C8B-B14F-4D97-AF65-F5344CB8AC3E}">
        <p14:creationId xmlns:p14="http://schemas.microsoft.com/office/powerpoint/2010/main" val="809968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DEC27-5145-4AD7-825F-88842CEA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78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C91FA-7E66-4955-92E5-62B49F85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62"/>
            <a:ext cx="10515600" cy="511261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可以跳出迴圈，不再執行該迴圈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50CF1B4-D779-4980-B272-BAC8A703B1F6}"/>
              </a:ext>
            </a:extLst>
          </p:cNvPr>
          <p:cNvGrpSpPr/>
          <p:nvPr/>
        </p:nvGrpSpPr>
        <p:grpSpPr>
          <a:xfrm>
            <a:off x="838200" y="1829623"/>
            <a:ext cx="8510663" cy="4524315"/>
            <a:chOff x="838200" y="1888577"/>
            <a:chExt cx="8510663" cy="452431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D29604C-2AE6-40B5-BC9D-A7B472DEC37E}"/>
                </a:ext>
              </a:extLst>
            </p:cNvPr>
            <p:cNvGrpSpPr/>
            <p:nvPr/>
          </p:nvGrpSpPr>
          <p:grpSpPr>
            <a:xfrm>
              <a:off x="838200" y="1888577"/>
              <a:ext cx="8510663" cy="4524315"/>
              <a:chOff x="838200" y="1888577"/>
              <a:chExt cx="8510663" cy="4524315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40F7C9B-78E5-454F-B2A4-5C6F14070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888577"/>
                <a:ext cx="8510663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Main1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while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(++i &gt; n)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38BDE6B-55CC-43C6-B16F-68FB00318BFC}"/>
                  </a:ext>
                </a:extLst>
              </p:cNvPr>
              <p:cNvSpPr txBox="1"/>
              <p:nvPr/>
            </p:nvSpPr>
            <p:spPr>
              <a:xfrm>
                <a:off x="8599940" y="6012782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  <a:latin typeface="+mj-lt"/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  <a:latin typeface="+mj-lt"/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337EB7BC-48F0-487B-A5B1-8C65CDC44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1888577"/>
              <a:ext cx="558526" cy="546383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27C8141-E8AF-4F88-88B4-4A1FD68D782B}"/>
              </a:ext>
            </a:extLst>
          </p:cNvPr>
          <p:cNvGrpSpPr/>
          <p:nvPr/>
        </p:nvGrpSpPr>
        <p:grpSpPr>
          <a:xfrm>
            <a:off x="9745103" y="2014288"/>
            <a:ext cx="1608697" cy="4154984"/>
            <a:chOff x="9651139" y="1148908"/>
            <a:chExt cx="1608697" cy="4154984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0B4B6BEA-C629-4198-9029-0C2C3546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1148908"/>
              <a:ext cx="1608697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7C61691-F80B-4FD4-920D-B9C71E9DCEE0}"/>
                </a:ext>
              </a:extLst>
            </p:cNvPr>
            <p:cNvSpPr txBox="1"/>
            <p:nvPr/>
          </p:nvSpPr>
          <p:spPr>
            <a:xfrm>
              <a:off x="10087720" y="490378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18005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52F211E3-D4FF-4E44-8AE5-F985FE65FF56}"/>
              </a:ext>
            </a:extLst>
          </p:cNvPr>
          <p:cNvGrpSpPr/>
          <p:nvPr/>
        </p:nvGrpSpPr>
        <p:grpSpPr>
          <a:xfrm>
            <a:off x="838200" y="2426508"/>
            <a:ext cx="7023076" cy="3139321"/>
            <a:chOff x="838200" y="2554183"/>
            <a:chExt cx="7023076" cy="3139321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5DA012-A9FD-4D20-A8CA-45AFB4625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54183"/>
              <a:ext cx="7023076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860A4DC-9988-4DAC-90D7-FAE2607B2AAD}"/>
                </a:ext>
              </a:extLst>
            </p:cNvPr>
            <p:cNvGrpSpPr/>
            <p:nvPr/>
          </p:nvGrpSpPr>
          <p:grpSpPr>
            <a:xfrm>
              <a:off x="7227769" y="2554184"/>
              <a:ext cx="633507" cy="3139320"/>
              <a:chOff x="7227769" y="2554184"/>
              <a:chExt cx="633507" cy="3139320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354950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5" name="圖片 14">
                <a:hlinkClick r:id="rId2"/>
                <a:extLst>
                  <a:ext uri="{FF2B5EF4-FFF2-40B4-BE49-F238E27FC236}">
                    <a16:creationId xmlns:a16="http://schemas.microsoft.com/office/drawing/2014/main" id="{26321269-5642-4ADA-A95D-EB14708A5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1164" y="2554184"/>
                <a:ext cx="480112" cy="469674"/>
              </a:xfrm>
              <a:prstGeom prst="rect">
                <a:avLst/>
              </a:prstGeom>
            </p:spPr>
          </p:pic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在巢狀迴圈中，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2987944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F1 F2 F3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604520"/>
            <a:ext cx="783441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325634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28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3A18F-5BF2-473B-BC55-FF405467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1E40C-80C6-41A9-B857-5566DFD4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8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  <a:r>
              <a:rPr lang="zh-TW" altLang="en-US"/>
              <a:t>就是個標記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A241EB-CC45-4B6F-B5E5-2EF4DCCBC833}"/>
              </a:ext>
            </a:extLst>
          </p:cNvPr>
          <p:cNvGrpSpPr/>
          <p:nvPr/>
        </p:nvGrpSpPr>
        <p:grpSpPr>
          <a:xfrm>
            <a:off x="838200" y="2481264"/>
            <a:ext cx="10515600" cy="523220"/>
            <a:chOff x="3521799" y="943555"/>
            <a:chExt cx="10515600" cy="52322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5EB76DA-4118-4FC7-A147-810DCCCC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799" y="943555"/>
              <a:ext cx="10515600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rPr>
                <a:t>標籤名稱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: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陳述式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、表達式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或區塊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n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646DC4-0678-448E-868B-179B5B7D4908}"/>
                </a:ext>
              </a:extLst>
            </p:cNvPr>
            <p:cNvSpPr txBox="1"/>
            <p:nvPr/>
          </p:nvSpPr>
          <p:spPr>
            <a:xfrm>
              <a:off x="13346184" y="109744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9C439C-63C0-4389-9998-A7D150B5D87A}"/>
              </a:ext>
            </a:extLst>
          </p:cNvPr>
          <p:cNvSpPr txBox="1">
            <a:spLocks/>
          </p:cNvSpPr>
          <p:nvPr/>
        </p:nvSpPr>
        <p:spPr>
          <a:xfrm>
            <a:off x="838200" y="3158372"/>
            <a:ext cx="10515600" cy="1020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可以搭配 </a:t>
            </a:r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來使用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為標記的陳述式、表達式或區塊內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3A0BF2-A169-4790-B529-407337EBDB85}"/>
              </a:ext>
            </a:extLst>
          </p:cNvPr>
          <p:cNvGrpSpPr/>
          <p:nvPr/>
        </p:nvGrpSpPr>
        <p:grpSpPr>
          <a:xfrm>
            <a:off x="8648701" y="4332692"/>
            <a:ext cx="2705099" cy="1569660"/>
            <a:chOff x="6648450" y="4332692"/>
            <a:chExt cx="2705099" cy="156966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6024CCBA-2B19-46CE-B68E-24A6175F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50" y="4332692"/>
              <a:ext cx="270509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label2: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D2132E4-6119-43AE-A626-CAB2A8CB4979}"/>
                </a:ext>
              </a:extLst>
            </p:cNvPr>
            <p:cNvSpPr txBox="1"/>
            <p:nvPr/>
          </p:nvSpPr>
          <p:spPr>
            <a:xfrm>
              <a:off x="8662334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7CFE2C-3C84-4EF6-A227-E8CE975DFC23}"/>
              </a:ext>
            </a:extLst>
          </p:cNvPr>
          <p:cNvGrpSpPr/>
          <p:nvPr/>
        </p:nvGrpSpPr>
        <p:grpSpPr>
          <a:xfrm>
            <a:off x="838199" y="4332692"/>
            <a:ext cx="2705100" cy="1569660"/>
            <a:chOff x="838200" y="4332692"/>
            <a:chExt cx="2705100" cy="156966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83CC556-C627-46B6-B55F-E6477164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D0871DB-B487-4FDF-A09D-825FE222BE18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ABD7B18-D113-4FBA-B5FD-BE3D5F50A859}"/>
              </a:ext>
            </a:extLst>
          </p:cNvPr>
          <p:cNvGrpSpPr/>
          <p:nvPr/>
        </p:nvGrpSpPr>
        <p:grpSpPr>
          <a:xfrm>
            <a:off x="4743450" y="4332692"/>
            <a:ext cx="2705100" cy="1569660"/>
            <a:chOff x="838200" y="4332692"/>
            <a:chExt cx="2705100" cy="156966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E154A58E-1BE5-49B1-808B-CA78C538C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E41A94C-818C-4E4C-B094-6DB20E816CAF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78641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continue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D89BDF84-F595-404F-B042-E10E78AF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731"/>
            <a:ext cx="10515600" cy="1004735"/>
          </a:xfrm>
        </p:spPr>
        <p:txBody>
          <a:bodyPr>
            <a:normAutofit/>
          </a:bodyPr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55878C4-E068-4AD4-BE63-EF260A5BBDA5}"/>
              </a:ext>
            </a:extLst>
          </p:cNvPr>
          <p:cNvGrpSpPr/>
          <p:nvPr/>
        </p:nvGrpSpPr>
        <p:grpSpPr>
          <a:xfrm>
            <a:off x="838200" y="2463968"/>
            <a:ext cx="6866299" cy="4031873"/>
            <a:chOff x="838200" y="2463968"/>
            <a:chExt cx="6866299" cy="4031873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FAC59C46-AE7A-468E-8080-3C0DFE45D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63968"/>
              <a:ext cx="6866299" cy="403187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682939-ED63-41D4-918E-BA25116F1112}"/>
                </a:ext>
              </a:extLst>
            </p:cNvPr>
            <p:cNvSpPr txBox="1"/>
            <p:nvPr/>
          </p:nvSpPr>
          <p:spPr>
            <a:xfrm>
              <a:off x="7070992" y="615728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BB8EE92B-2E93-43DA-AD37-158062AD5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387" y="2463968"/>
              <a:ext cx="480112" cy="469674"/>
            </a:xfrm>
            <a:prstGeom prst="rect">
              <a:avLst/>
            </a:prstGeom>
          </p:spPr>
        </p:pic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3114393" y="4502296"/>
            <a:ext cx="1720158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778000" y="3020417"/>
            <a:ext cx="5175250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38200" y="1954911"/>
            <a:ext cx="10515599" cy="461665"/>
            <a:chOff x="6726725" y="1964831"/>
            <a:chExt cx="10515599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15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continue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608817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727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6B7E43C2-E91B-4D4E-B40F-790BAF163260}"/>
              </a:ext>
            </a:extLst>
          </p:cNvPr>
          <p:cNvGrpSpPr/>
          <p:nvPr/>
        </p:nvGrpSpPr>
        <p:grpSpPr>
          <a:xfrm>
            <a:off x="838200" y="2720761"/>
            <a:ext cx="7023076" cy="3693319"/>
            <a:chOff x="838200" y="2720761"/>
            <a:chExt cx="7023076" cy="3693319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30A79697-EE04-484C-AD87-158B0D0D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720761"/>
              <a:ext cx="7023076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55878C4-E068-4AD4-BE63-EF260A5BBDA5}"/>
                </a:ext>
              </a:extLst>
            </p:cNvPr>
            <p:cNvGrpSpPr/>
            <p:nvPr/>
          </p:nvGrpSpPr>
          <p:grpSpPr>
            <a:xfrm>
              <a:off x="7203800" y="2720761"/>
              <a:ext cx="633507" cy="3693319"/>
              <a:chOff x="6462973" y="2479356"/>
              <a:chExt cx="633507" cy="3693319"/>
            </a:xfrm>
          </p:grpSpPr>
          <p:pic>
            <p:nvPicPr>
              <p:cNvPr id="14" name="圖片 13">
                <a:hlinkClick r:id="rId2"/>
                <a:extLst>
                  <a:ext uri="{FF2B5EF4-FFF2-40B4-BE49-F238E27FC236}">
                    <a16:creationId xmlns:a16="http://schemas.microsoft.com/office/drawing/2014/main" id="{BB8EE92B-2E93-43DA-AD37-158062AD5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6368" y="2479356"/>
                <a:ext cx="480112" cy="469674"/>
              </a:xfrm>
              <a:prstGeom prst="rect">
                <a:avLst/>
              </a:prstGeom>
            </p:spPr>
          </p:pic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1682939-ED63-41D4-918E-BA25116F1112}"/>
                  </a:ext>
                </a:extLst>
              </p:cNvPr>
              <p:cNvSpPr txBox="1"/>
              <p:nvPr/>
            </p:nvSpPr>
            <p:spPr>
              <a:xfrm>
                <a:off x="6462973" y="583412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A74A4186-D4D3-48A8-A0C1-BAF0418C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66"/>
            <a:ext cx="10515600" cy="1029239"/>
          </a:xfrm>
        </p:spPr>
        <p:txBody>
          <a:bodyPr/>
          <a:lstStyle/>
          <a:p>
            <a:r>
              <a:rPr lang="zh-TW" altLang="en-US"/>
              <a:t>若在巢狀迴圈中想指定跳出某個迴圈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828756"/>
            <a:ext cx="3060824" cy="1477328"/>
            <a:chOff x="8292976" y="3028985"/>
            <a:chExt cx="3060824" cy="1477328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3028985"/>
              <a:ext cx="3060824" cy="147732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16775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5640310" y="4467992"/>
            <a:ext cx="1563490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859480" y="3350818"/>
            <a:ext cx="5854071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52463" y="2120905"/>
            <a:ext cx="10501336" cy="461665"/>
            <a:chOff x="6726725" y="1964831"/>
            <a:chExt cx="10501336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899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0F2F9-D487-406D-A575-82309A0E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break </a:t>
            </a:r>
            <a:r>
              <a:rPr lang="zh-TW" altLang="en-US"/>
              <a:t>與標籤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81806-4BA5-4094-9500-25236B8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59593"/>
            <a:ext cx="10515600" cy="929931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若想要跳出某個區塊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標記區塊，然後使用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6815529-1A79-43E3-BF60-5C8210A592F4}"/>
              </a:ext>
            </a:extLst>
          </p:cNvPr>
          <p:cNvGrpSpPr/>
          <p:nvPr/>
        </p:nvGrpSpPr>
        <p:grpSpPr>
          <a:xfrm>
            <a:off x="852463" y="1989524"/>
            <a:ext cx="10501336" cy="461665"/>
            <a:chOff x="6726725" y="1964831"/>
            <a:chExt cx="10501336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1755422-5D68-456D-936B-AF96DED5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A5537E8-8A8E-4BE6-BFE2-85215CC9F55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77136A3-4AE6-451D-AE0C-9AB66F17EA28}"/>
              </a:ext>
            </a:extLst>
          </p:cNvPr>
          <p:cNvGrpSpPr/>
          <p:nvPr/>
        </p:nvGrpSpPr>
        <p:grpSpPr>
          <a:xfrm>
            <a:off x="9017251" y="3653854"/>
            <a:ext cx="2336547" cy="1754326"/>
            <a:chOff x="8807705" y="2751987"/>
            <a:chExt cx="2336547" cy="1754326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91EB5A12-14C4-42B1-A65D-E8494E564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705" y="2751987"/>
              <a:ext cx="2336547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E4 E5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A09CE1D-9634-49D7-A370-9B8029D2C2BD}"/>
                </a:ext>
              </a:extLst>
            </p:cNvPr>
            <p:cNvSpPr txBox="1"/>
            <p:nvPr/>
          </p:nvSpPr>
          <p:spPr>
            <a:xfrm>
              <a:off x="10286325" y="416775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E0E5E7-E8C4-4CD7-9121-D0443C0E79CB}"/>
              </a:ext>
            </a:extLst>
          </p:cNvPr>
          <p:cNvGrpSpPr/>
          <p:nvPr/>
        </p:nvGrpSpPr>
        <p:grpSpPr>
          <a:xfrm>
            <a:off x="838200" y="2537849"/>
            <a:ext cx="7458075" cy="3978327"/>
            <a:chOff x="838200" y="2537849"/>
            <a:chExt cx="7458075" cy="397832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4162AC5-16B3-4350-ACFE-93E818378A4F}"/>
                </a:ext>
              </a:extLst>
            </p:cNvPr>
            <p:cNvGrpSpPr/>
            <p:nvPr/>
          </p:nvGrpSpPr>
          <p:grpSpPr>
            <a:xfrm>
              <a:off x="838200" y="2545858"/>
              <a:ext cx="7458075" cy="3970318"/>
              <a:chOff x="838200" y="2545858"/>
              <a:chExt cx="7458075" cy="3970318"/>
            </a:xfrm>
          </p:grpSpPr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4F6133A9-A50C-4FF5-AEE1-18B572EE1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545858"/>
                <a:ext cx="7458075" cy="397031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Main4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label: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label;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"done!"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B44D6A9-AD30-499D-9044-62774E0F458C}"/>
                  </a:ext>
                </a:extLst>
              </p:cNvPr>
              <p:cNvSpPr txBox="1"/>
              <p:nvPr/>
            </p:nvSpPr>
            <p:spPr>
              <a:xfrm>
                <a:off x="7662768" y="617762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A3DE028A-9E2A-4922-A805-99C4EC080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163" y="2537849"/>
              <a:ext cx="480112" cy="469674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09D9831-E6BD-47F6-96B8-770E1FD40CAC}"/>
              </a:ext>
            </a:extLst>
          </p:cNvPr>
          <p:cNvSpPr/>
          <p:nvPr/>
        </p:nvSpPr>
        <p:spPr>
          <a:xfrm>
            <a:off x="4372824" y="4553893"/>
            <a:ext cx="1563490" cy="2453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4DDC2CC-26B1-47FF-B251-ED5D641AB301}"/>
              </a:ext>
            </a:extLst>
          </p:cNvPr>
          <p:cNvSpPr/>
          <p:nvPr/>
        </p:nvSpPr>
        <p:spPr>
          <a:xfrm>
            <a:off x="1859480" y="3168715"/>
            <a:ext cx="6370120" cy="2752252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872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680"/>
            <a:ext cx="10515600" cy="324061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流程控制</a:t>
            </a:r>
            <a:r>
              <a:rPr lang="en-US" altLang="zh-TW">
                <a:solidFill>
                  <a:srgbClr val="00B0F0"/>
                </a:solidFill>
              </a:rPr>
              <a:t>(flow control)</a:t>
            </a:r>
            <a:r>
              <a:rPr lang="zh-TW" altLang="en-US"/>
              <a:t>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zh-TW" altLang="en-US"/>
              <a:t>不同的是</a:t>
            </a:r>
            <a:endParaRPr lang="en-US" altLang="zh-TW"/>
          </a:p>
          <a:p>
            <a:r>
              <a:rPr lang="zh-TW" altLang="en-US"/>
              <a:t>大部分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zh-TW" altLang="en-US"/>
              <a:t>的結尾不需要分號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FFFF0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後方區塊裡的程式碼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內只有一行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則可以不寫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，直接寫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61" y="1235976"/>
            <a:ext cx="11220278" cy="1540134"/>
          </a:xfrm>
        </p:spPr>
        <p:txBody>
          <a:bodyPr>
            <a:normAutofit/>
          </a:bodyPr>
          <a:lstStyle/>
          <a:p>
            <a:r>
              <a:rPr lang="zh-TW" altLang="en-US"/>
              <a:t>由剛剛介紹的 </a:t>
            </a:r>
            <a:r>
              <a:rPr lang="en-US" altLang="zh-TW">
                <a:solidFill>
                  <a:srgbClr val="CF8E6D"/>
                </a:solidFill>
              </a:rPr>
              <a:t>if...else </a:t>
            </a:r>
            <a:r>
              <a:rPr lang="zh-TW" altLang="en-US"/>
              <a:t>特性</a:t>
            </a:r>
            <a:endParaRPr lang="en-US" altLang="zh-TW"/>
          </a:p>
          <a:p>
            <a:r>
              <a:rPr lang="zh-TW" altLang="en-US"/>
              <a:t>可以對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得出以下結論：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進入某個</a:t>
            </a:r>
            <a:r>
              <a:rPr lang="zh-TW" altLang="en-US"/>
              <a:t>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 </a:t>
            </a:r>
            <a:r>
              <a:rPr lang="zh-TW" altLang="en-US">
                <a:solidFill>
                  <a:srgbClr val="FFFF00"/>
                </a:solidFill>
              </a:rPr>
              <a:t>判斷，代表前方的所有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皆不成立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A2E9205A-EA93-4DE2-8023-E21256A23BBC}"/>
              </a:ext>
            </a:extLst>
          </p:cNvPr>
          <p:cNvGrpSpPr/>
          <p:nvPr/>
        </p:nvGrpSpPr>
        <p:grpSpPr>
          <a:xfrm>
            <a:off x="485861" y="2776109"/>
            <a:ext cx="11220278" cy="3693319"/>
            <a:chOff x="485853" y="2893804"/>
            <a:chExt cx="11220278" cy="3693319"/>
          </a:xfrm>
        </p:grpSpPr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5869A186-A500-44CC-B8D5-41B4292D4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53" y="2893804"/>
              <a:ext cx="11220278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"(100, inf)"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"(0, 100]"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"unreachable"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&lt; 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"(-inf, -100)"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"[-100, 0]"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CE7D592-757A-4B2E-BFEF-B3768551B18C}"/>
                </a:ext>
              </a:extLst>
            </p:cNvPr>
            <p:cNvSpPr txBox="1"/>
            <p:nvPr/>
          </p:nvSpPr>
          <p:spPr>
            <a:xfrm>
              <a:off x="11014916" y="621779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0AEB6D-2435-4532-9E28-7B3B6B1E551C}"/>
              </a:ext>
            </a:extLst>
          </p:cNvPr>
          <p:cNvGrpSpPr/>
          <p:nvPr/>
        </p:nvGrpSpPr>
        <p:grpSpPr>
          <a:xfrm>
            <a:off x="9179472" y="2776108"/>
            <a:ext cx="2526667" cy="584775"/>
            <a:chOff x="8914885" y="5754529"/>
            <a:chExt cx="2526667" cy="584775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DAB013F9-7B62-4FC8-AE8D-B0BBA687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(100, inf)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9DBD143-FA32-4E18-B8E8-4CD4952297ED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F3B08839-6370-4D12-B5A3-3837B095D440}"/>
              </a:ext>
            </a:extLst>
          </p:cNvPr>
          <p:cNvGrpSpPr/>
          <p:nvPr/>
        </p:nvGrpSpPr>
        <p:grpSpPr>
          <a:xfrm>
            <a:off x="9179472" y="3370121"/>
            <a:ext cx="2526667" cy="584775"/>
            <a:chOff x="8914885" y="5754529"/>
            <a:chExt cx="2526667" cy="584775"/>
          </a:xfrm>
        </p:grpSpPr>
        <p:sp>
          <p:nvSpPr>
            <p:cNvPr id="31" name="Rectangle 1">
              <a:extLst>
                <a:ext uri="{FF2B5EF4-FFF2-40B4-BE49-F238E27FC236}">
                  <a16:creationId xmlns:a16="http://schemas.microsoft.com/office/drawing/2014/main" id="{42961374-E1D9-443A-8555-6CD240BC1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(0, 100]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610B519-D4B6-4632-9812-872A0A1583FF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AD5222D-CD7C-47FC-8CF8-242E2D7C787C}"/>
              </a:ext>
            </a:extLst>
          </p:cNvPr>
          <p:cNvGrpSpPr/>
          <p:nvPr/>
        </p:nvGrpSpPr>
        <p:grpSpPr>
          <a:xfrm>
            <a:off x="9179472" y="3966521"/>
            <a:ext cx="2526667" cy="584775"/>
            <a:chOff x="8914885" y="5754529"/>
            <a:chExt cx="2526667" cy="584775"/>
          </a:xfrm>
        </p:grpSpPr>
        <p:sp>
          <p:nvSpPr>
            <p:cNvPr id="37" name="Rectangle 1">
              <a:extLst>
                <a:ext uri="{FF2B5EF4-FFF2-40B4-BE49-F238E27FC236}">
                  <a16:creationId xmlns:a16="http://schemas.microsoft.com/office/drawing/2014/main" id="{9A480C9B-CCB6-4F30-A07A-C27EFBE1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(0, 100]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0B975F3-87F4-467E-918D-CBF3D91ED1C0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AEE39F09-7C93-4BA9-B744-ECB4693981BB}"/>
              </a:ext>
            </a:extLst>
          </p:cNvPr>
          <p:cNvGrpSpPr/>
          <p:nvPr/>
        </p:nvGrpSpPr>
        <p:grpSpPr>
          <a:xfrm>
            <a:off x="9179472" y="5142222"/>
            <a:ext cx="2526667" cy="584775"/>
            <a:chOff x="8914885" y="5754529"/>
            <a:chExt cx="2526667" cy="584775"/>
          </a:xfrm>
        </p:grpSpPr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BCE20345-6F85-437B-8AE0-88532CAA9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[-100, 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28CEE009-5A8F-4853-B9BB-E8D850A6B489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4FA4A1-69E6-4CD4-86E7-9EF9ADC25B20}"/>
              </a:ext>
            </a:extLst>
          </p:cNvPr>
          <p:cNvGrpSpPr/>
          <p:nvPr/>
        </p:nvGrpSpPr>
        <p:grpSpPr>
          <a:xfrm>
            <a:off x="9179472" y="4562921"/>
            <a:ext cx="2526667" cy="584775"/>
            <a:chOff x="8914885" y="5754529"/>
            <a:chExt cx="2526667" cy="584775"/>
          </a:xfrm>
        </p:grpSpPr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B39A4271-C4DE-4A82-91D4-7A630156A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-101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(-inf, -100)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9A015DC-6150-4500-885F-DEC674582F39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0873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DB2DCC-280A-493E-8ED3-BB53B3873919}"/>
              </a:ext>
            </a:extLst>
          </p:cNvPr>
          <p:cNvGrpSpPr/>
          <p:nvPr/>
        </p:nvGrpSpPr>
        <p:grpSpPr>
          <a:xfrm>
            <a:off x="466164" y="1599545"/>
            <a:ext cx="10887635" cy="4770537"/>
            <a:chOff x="466164" y="1599545"/>
            <a:chExt cx="10887635" cy="477053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E297E17-56BB-418D-B55B-653CAC68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4" y="1599545"/>
              <a:ext cx="10887635" cy="477053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FF9DA4-B64F-4919-AD0A-841D2296A78C}"/>
                </a:ext>
              </a:extLst>
            </p:cNvPr>
            <p:cNvSpPr txBox="1"/>
            <p:nvPr/>
          </p:nvSpPr>
          <p:spPr>
            <a:xfrm>
              <a:off x="10720292" y="60315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A175219C-789C-485B-9A24-33ED5ABB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996" y="1603301"/>
              <a:ext cx="484195" cy="473668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7241986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3763679" y="5723751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845465" y="501458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7241980" y="2895092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7241984" y="2249357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845464" y="296529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7241984" y="1597889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845463" y="193146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F2B4081-72F4-4A27-818D-A56AD97690C6}"/>
              </a:ext>
            </a:extLst>
          </p:cNvPr>
          <p:cNvGrpSpPr/>
          <p:nvPr/>
        </p:nvGrpSpPr>
        <p:grpSpPr>
          <a:xfrm>
            <a:off x="7241984" y="5091153"/>
            <a:ext cx="3478306" cy="646331"/>
            <a:chOff x="8247530" y="3659080"/>
            <a:chExt cx="3478306" cy="646331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0F954C4D-EF63-4596-AD19-E473C0CDF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怎麼忍心讓你受折磨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1D121DB-0DAD-44C3-9743-B2A53AC7A883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7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454"/>
            <a:ext cx="10515600" cy="49178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的作用是根據不同的傳入值做不同的事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800FCD-9533-43D6-9E69-DBE5324A0C15}"/>
              </a:ext>
            </a:extLst>
          </p:cNvPr>
          <p:cNvGrpSpPr/>
          <p:nvPr/>
        </p:nvGrpSpPr>
        <p:grpSpPr>
          <a:xfrm>
            <a:off x="838199" y="1828602"/>
            <a:ext cx="10515599" cy="3046988"/>
            <a:chOff x="838199" y="2505670"/>
            <a:chExt cx="10515599" cy="304698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B1463C64-A78C-483B-964D-C1452569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505670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傳入值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9619BF5-D5DF-48C9-8B10-27F1D0B4E6C9}"/>
                </a:ext>
              </a:extLst>
            </p:cNvPr>
            <p:cNvSpPr txBox="1"/>
            <p:nvPr/>
          </p:nvSpPr>
          <p:spPr>
            <a:xfrm>
              <a:off x="10662583" y="51833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1AC35B3-079D-4BFF-8EBA-7C6F762C2B4D}"/>
              </a:ext>
            </a:extLst>
          </p:cNvPr>
          <p:cNvSpPr txBox="1">
            <a:spLocks/>
          </p:cNvSpPr>
          <p:nvPr/>
        </p:nvSpPr>
        <p:spPr>
          <a:xfrm>
            <a:off x="838200" y="4969951"/>
            <a:ext cx="10515600" cy="152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可以有若干個，而 </a:t>
            </a:r>
            <a:r>
              <a:rPr lang="en-US" altLang="zh-TW">
                <a:solidFill>
                  <a:srgbClr val="CF8E6D"/>
                </a:solidFill>
              </a:rPr>
              <a:t>default</a:t>
            </a:r>
            <a:r>
              <a:rPr lang="en-US" altLang="zh-TW"/>
              <a:t> </a:t>
            </a:r>
            <a:r>
              <a:rPr lang="zh-TW" altLang="en-US"/>
              <a:t>可以省略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當傳入值和某個條件值相等時，便會從相等的條件值那行開始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往下執行直到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結束，而不管中間的條件值是否相等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80CA8-876E-4217-A9BD-AB9CEFF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流程控制陳述式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78B13C-F600-4BCE-95AC-AD0A926D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524"/>
            <a:ext cx="4479973" cy="5262978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zh-TW" altLang="en-US"/>
              <a:t>可以使用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立刻結束</a:t>
            </a:r>
            <a:endParaRPr lang="en-US" altLang="zh-TW"/>
          </a:p>
          <a:p>
            <a:r>
              <a:rPr lang="zh-TW" altLang="en-US"/>
              <a:t>從而避免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一直往下執行的情況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與上個程式碼同樣的功能</a:t>
            </a:r>
            <a:endParaRPr lang="en-US" altLang="zh-TW"/>
          </a:p>
          <a:p>
            <a:r>
              <a:rPr lang="zh-TW" altLang="en-US"/>
              <a:t>在這種情況下寫成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比剛剛的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</a:p>
          <a:p>
            <a:r>
              <a:rPr lang="zh-TW" altLang="en-US"/>
              <a:t>更容易閱讀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7FF8E8-D036-4AB1-81B1-0DB6E9915839}"/>
              </a:ext>
            </a:extLst>
          </p:cNvPr>
          <p:cNvGrpSpPr/>
          <p:nvPr/>
        </p:nvGrpSpPr>
        <p:grpSpPr>
          <a:xfrm>
            <a:off x="5318173" y="1067524"/>
            <a:ext cx="6035627" cy="5478423"/>
            <a:chOff x="5318173" y="959802"/>
            <a:chExt cx="6035627" cy="547842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6F64937-1DBF-4691-A37D-6499BF47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73" y="959802"/>
              <a:ext cx="6035627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zh-TW" altLang="zh-TW" sz="1400" b="0" i="0" kern="120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Consolas" panose="020B0609020204030204" pitchFamily="49" charset="0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34357D-51E0-4583-B0C6-C0D66334D64B}"/>
                </a:ext>
              </a:extLst>
            </p:cNvPr>
            <p:cNvSpPr txBox="1"/>
            <p:nvPr/>
          </p:nvSpPr>
          <p:spPr>
            <a:xfrm>
              <a:off x="10720293" y="609967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D1571D73-5792-4CA0-B822-81FDDCCC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605" y="959802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3349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2726</TotalTime>
  <Words>4798</Words>
  <Application>Microsoft Office PowerPoint</Application>
  <PresentationFormat>寬螢幕</PresentationFormat>
  <Paragraphs>344</Paragraphs>
  <Slides>28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微軟正黑體</vt:lpstr>
      <vt:lpstr>微軟正黑體 Light</vt:lpstr>
      <vt:lpstr>Arial</vt:lpstr>
      <vt:lpstr>Calibri</vt:lpstr>
      <vt:lpstr>Consolas</vt:lpstr>
      <vt:lpstr>JetBrains Mono</vt:lpstr>
      <vt:lpstr>Times New Roman</vt:lpstr>
      <vt:lpstr>TYIC</vt:lpstr>
      <vt:lpstr>流程控制</vt:lpstr>
      <vt:lpstr>三元運算</vt:lpstr>
      <vt:lpstr>流程控制</vt:lpstr>
      <vt:lpstr>if...else</vt:lpstr>
      <vt:lpstr>if...else</vt:lpstr>
      <vt:lpstr>if...else</vt:lpstr>
      <vt:lpstr>if...else</vt:lpstr>
      <vt:lpstr>switch 流程控制陳述式</vt:lpstr>
      <vt:lpstr>switch 流程控制陳述式</vt:lpstr>
      <vt:lpstr>switch 流程控制陳述式</vt:lpstr>
      <vt:lpstr>switch 表達式</vt:lpstr>
      <vt:lpstr>三元運算、if...else、switch</vt:lpstr>
      <vt:lpstr>for</vt:lpstr>
      <vt:lpstr>for</vt:lpstr>
      <vt:lpstr>for</vt:lpstr>
      <vt:lpstr>作用域</vt:lpstr>
      <vt:lpstr>while</vt:lpstr>
      <vt:lpstr>while</vt:lpstr>
      <vt:lpstr>while</vt:lpstr>
      <vt:lpstr>do...while</vt:lpstr>
      <vt:lpstr>continue</vt:lpstr>
      <vt:lpstr>continue</vt:lpstr>
      <vt:lpstr>break</vt:lpstr>
      <vt:lpstr>break</vt:lpstr>
      <vt:lpstr>標籤</vt:lpstr>
      <vt:lpstr>continue 與標籤</vt:lpstr>
      <vt:lpstr>break 與標籤</vt:lpstr>
      <vt:lpstr>break 與標籤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06_流程控制</dc:title>
  <dc:creator>Myster; TYIC</dc:creator>
  <cp:lastModifiedBy>Myster</cp:lastModifiedBy>
  <cp:revision>621</cp:revision>
  <dcterms:created xsi:type="dcterms:W3CDTF">2024-07-12T16:14:45Z</dcterms:created>
  <dcterms:modified xsi:type="dcterms:W3CDTF">2025-02-10T16:35:20Z</dcterms:modified>
</cp:coreProperties>
</file>