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87" autoAdjust="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44194-6483-4812-93AF-B4D587E71D5A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D794F-D260-40E9-BC79-955A8FD7C0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59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794F-D260-40E9-BC79-955A8FD7C0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127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794F-D260-40E9-BC79-955A8FD7C0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61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27586083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44885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97403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98901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0B68A-3EFD-4530-A6DD-D3A294C6C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228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YSHIC/Java_Code/blob/main/20_package/20_package_01/src/org/tyic/Main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20_package/20_package_01/src/org/tyic/util/Util.jav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YSHIC/Java_Code/blob/main/20_package/20_package_02/src/org/tyic/Main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YSHIC/Java_Code/blob/main/20_package/20_package_02/src/org/tyic/Animal.java" TargetMode="External"/><Relationship Id="rId5" Type="http://schemas.openxmlformats.org/officeDocument/2006/relationships/hyperlink" Target="https://github.com/TYSHIC/Java_Code/blob/main/20_package/20_package_02/src/org/tyic/animals/Dog.java" TargetMode="External"/><Relationship Id="rId4" Type="http://schemas.openxmlformats.org/officeDocument/2006/relationships/hyperlink" Target="https://github.com/TYSHIC/Java_Code/blob/main/20_package/20_package_02/src/org/tyic/animals/Cat.jav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F721B-4AAD-4F12-8BF2-933B80123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套件與存取修飾子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5AE36D-BC0B-490E-A1B0-1E8386494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82916878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3A506-3D06-4850-A0D2-09F5F927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AB0F96-9F49-4701-963A-C89908F6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69"/>
            <a:ext cx="10515600" cy="508009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/>
              <a:t>就是個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用來放置、區分不同用途的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名稱通常使用全小寫</a:t>
            </a:r>
            <a:endParaRPr lang="en-US" altLang="zh-TW"/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時，不同</a:t>
            </a:r>
            <a:r>
              <a:rPr lang="zh-TW" altLang="en-US">
                <a:solidFill>
                  <a:srgbClr val="00B0F0"/>
                </a:solidFill>
              </a:rPr>
              <a:t>層級</a:t>
            </a:r>
            <a:r>
              <a:rPr lang="en-US" altLang="zh-TW">
                <a:solidFill>
                  <a:srgbClr val="00B0F0"/>
                </a:solidFill>
              </a:rPr>
              <a:t>(level)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/>
              <a:t>" </a:t>
            </a:r>
            <a:r>
              <a:rPr lang="zh-TW" altLang="en-US"/>
              <a:t>連接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通常來說會先在</a:t>
            </a:r>
            <a:r>
              <a:rPr lang="zh-TW" altLang="en-US">
                <a:solidFill>
                  <a:srgbClr val="00B0F0"/>
                </a:solidFill>
              </a:rPr>
              <a:t>原始碼</a:t>
            </a:r>
            <a:r>
              <a:rPr lang="en-US" altLang="zh-TW">
                <a:solidFill>
                  <a:srgbClr val="00B0F0"/>
                </a:solidFill>
              </a:rPr>
              <a:t>(source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src)</a:t>
            </a:r>
            <a:r>
              <a:rPr lang="zh-TW" altLang="en-US">
                <a:solidFill>
                  <a:srgbClr val="00B0F0"/>
                </a:solidFill>
              </a:rPr>
              <a:t>根目錄</a:t>
            </a:r>
            <a:r>
              <a:rPr lang="en-US" altLang="zh-TW">
                <a:solidFill>
                  <a:srgbClr val="00B0F0"/>
                </a:solidFill>
              </a:rPr>
              <a:t>(root)</a:t>
            </a:r>
            <a:r>
              <a:rPr lang="zh-TW" altLang="en-US"/>
              <a:t>下</a:t>
            </a:r>
            <a:endParaRPr lang="en-US" altLang="zh-TW"/>
          </a:p>
          <a:p>
            <a:r>
              <a:rPr lang="zh-TW" altLang="en-US"/>
              <a:t>以作者和功能命名新增幾層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，避免與其他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衝突</a:t>
            </a:r>
            <a:endParaRPr lang="en-US" altLang="zh-TW"/>
          </a:p>
          <a:p>
            <a:r>
              <a:rPr lang="zh-TW" altLang="en-US"/>
              <a:t>例如：</a:t>
            </a:r>
            <a:r>
              <a:rPr lang="en-US" altLang="zh-TW">
                <a:solidFill>
                  <a:srgbClr val="92D050"/>
                </a:solidFill>
              </a:rPr>
              <a:t>me.tyic.main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com.example.hello</a:t>
            </a:r>
          </a:p>
          <a:p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下的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名稱依功能命名，如：</a:t>
            </a:r>
            <a:r>
              <a:rPr lang="en-US" altLang="zh-TW">
                <a:solidFill>
                  <a:srgbClr val="92D050"/>
                </a:solidFill>
              </a:rPr>
              <a:t>me.tyic.main.util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r>
              <a:rPr lang="zh-TW" altLang="en-US"/>
              <a:t>皆放在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及其</a:t>
            </a:r>
            <a:r>
              <a:rPr lang="zh-TW" altLang="en-US">
                <a:solidFill>
                  <a:srgbClr val="00B0F0"/>
                </a:solidFill>
              </a:rPr>
              <a:t>子套件</a:t>
            </a:r>
            <a:r>
              <a:rPr lang="zh-TW" altLang="en-US"/>
              <a:t>之下</a:t>
            </a:r>
          </a:p>
        </p:txBody>
      </p:sp>
    </p:spTree>
    <p:extLst>
      <p:ext uri="{BB962C8B-B14F-4D97-AF65-F5344CB8AC3E}">
        <p14:creationId xmlns:p14="http://schemas.microsoft.com/office/powerpoint/2010/main" val="42863795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8F5D752-9E13-4BA2-B298-6FDF2B6B0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7"/>
          <a:stretch/>
        </p:blipFill>
        <p:spPr>
          <a:xfrm>
            <a:off x="3379944" y="1690688"/>
            <a:ext cx="8393434" cy="451067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4A5AC189-082B-4D6F-AD6A-E15767ED5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727" y="1691042"/>
            <a:ext cx="3137743" cy="2417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E3996C8-BDBF-48E4-A2E0-EE6542783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764" y="5173906"/>
            <a:ext cx="4639614" cy="10242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6DBB3D0-744D-43C0-AA29-AA285038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446704E-A6B2-4AD1-AAA3-781FD05CD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42" y="2140659"/>
            <a:ext cx="3070162" cy="3624916"/>
          </a:xfrm>
        </p:spPr>
        <p:txBody>
          <a:bodyPr/>
          <a:lstStyle/>
          <a:p>
            <a:r>
              <a:rPr lang="zh-TW" altLang="en-US"/>
              <a:t>要新增 </a:t>
            </a:r>
            <a:r>
              <a:rPr lang="en-US" altLang="zh-TW">
                <a:solidFill>
                  <a:srgbClr val="00B0F0"/>
                </a:solidFill>
              </a:rPr>
              <a:t>package</a:t>
            </a:r>
          </a:p>
          <a:p>
            <a:r>
              <a:rPr lang="zh-TW" altLang="en-US"/>
              <a:t>只需要在資料夾上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New</a:t>
            </a:r>
          </a:p>
          <a:p>
            <a:r>
              <a:rPr lang="en-US" altLang="zh-TW">
                <a:solidFill>
                  <a:srgbClr val="92D050"/>
                </a:solidFill>
              </a:rPr>
              <a:t>-&gt; Package</a:t>
            </a:r>
          </a:p>
          <a:p>
            <a:r>
              <a:rPr lang="zh-TW" altLang="en-US"/>
              <a:t>填入類別名稱</a:t>
            </a:r>
            <a:endParaRPr lang="en-US" altLang="zh-TW"/>
          </a:p>
          <a:p>
            <a:r>
              <a:rPr lang="zh-TW" altLang="en-US"/>
              <a:t>按下 </a:t>
            </a:r>
            <a:r>
              <a:rPr lang="en-US" altLang="zh-TW">
                <a:solidFill>
                  <a:srgbClr val="92D050"/>
                </a:solidFill>
              </a:rPr>
              <a:t>Enter</a:t>
            </a:r>
          </a:p>
          <a:p>
            <a:r>
              <a:rPr lang="zh-TW" altLang="en-US"/>
              <a:t>即可創建</a:t>
            </a:r>
            <a:endParaRPr lang="en-US" altLang="zh-TW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70A7B49C-6719-4320-BDCF-D6535D5FB777}"/>
              </a:ext>
            </a:extLst>
          </p:cNvPr>
          <p:cNvSpPr/>
          <p:nvPr/>
        </p:nvSpPr>
        <p:spPr>
          <a:xfrm>
            <a:off x="3668798" y="2737809"/>
            <a:ext cx="152867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5E4FF39-DD91-4527-B479-0B6C0B9DB185}"/>
              </a:ext>
            </a:extLst>
          </p:cNvPr>
          <p:cNvSpPr/>
          <p:nvPr/>
        </p:nvSpPr>
        <p:spPr>
          <a:xfrm>
            <a:off x="5272967" y="1918588"/>
            <a:ext cx="159455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E6D7D6D-CC24-464B-8D13-2C5838A7728B}"/>
              </a:ext>
            </a:extLst>
          </p:cNvPr>
          <p:cNvSpPr/>
          <p:nvPr/>
        </p:nvSpPr>
        <p:spPr>
          <a:xfrm>
            <a:off x="6962605" y="2624755"/>
            <a:ext cx="159455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105392B-75F5-45BA-98D5-72167B829B2A}"/>
              </a:ext>
            </a:extLst>
          </p:cNvPr>
          <p:cNvSpPr/>
          <p:nvPr/>
        </p:nvSpPr>
        <p:spPr>
          <a:xfrm>
            <a:off x="8910137" y="2420417"/>
            <a:ext cx="637680" cy="173576"/>
          </a:xfrm>
          <a:prstGeom prst="roundRect">
            <a:avLst>
              <a:gd name="adj" fmla="val 23977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C1AF0DB-A3B6-4BC0-8630-625F0BA25C6D}"/>
              </a:ext>
            </a:extLst>
          </p:cNvPr>
          <p:cNvSpPr txBox="1"/>
          <p:nvPr/>
        </p:nvSpPr>
        <p:spPr>
          <a:xfrm>
            <a:off x="9543724" y="2326060"/>
            <a:ext cx="1715971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原始碼根目錄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866CB55-C8C3-4352-A67E-9D7D16480587}"/>
              </a:ext>
            </a:extLst>
          </p:cNvPr>
          <p:cNvSpPr/>
          <p:nvPr/>
        </p:nvSpPr>
        <p:spPr>
          <a:xfrm>
            <a:off x="9106235" y="2665670"/>
            <a:ext cx="1166355" cy="173577"/>
          </a:xfrm>
          <a:prstGeom prst="roundRect">
            <a:avLst>
              <a:gd name="adj" fmla="val 23030"/>
            </a:avLst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559A6D-CEA8-4A3B-BA54-6CC97896B638}"/>
              </a:ext>
            </a:extLst>
          </p:cNvPr>
          <p:cNvSpPr txBox="1"/>
          <p:nvPr/>
        </p:nvSpPr>
        <p:spPr>
          <a:xfrm>
            <a:off x="10255922" y="2574493"/>
            <a:ext cx="1253113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初始套件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16DB158C-EC10-46F5-A470-7036CAE97A24}"/>
              </a:ext>
            </a:extLst>
          </p:cNvPr>
          <p:cNvSpPr/>
          <p:nvPr/>
        </p:nvSpPr>
        <p:spPr>
          <a:xfrm>
            <a:off x="9290887" y="2906933"/>
            <a:ext cx="657255" cy="173576"/>
          </a:xfrm>
          <a:prstGeom prst="roundRect">
            <a:avLst>
              <a:gd name="adj" fmla="val 22462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3D32-3B3D-48E3-8BA3-AC8369C25CBE}"/>
              </a:ext>
            </a:extLst>
          </p:cNvPr>
          <p:cNvSpPr txBox="1"/>
          <p:nvPr/>
        </p:nvSpPr>
        <p:spPr>
          <a:xfrm>
            <a:off x="9891919" y="2803383"/>
            <a:ext cx="1016159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子套件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3A23E5E-9696-4A5D-A08F-B9D3378C287E}"/>
              </a:ext>
            </a:extLst>
          </p:cNvPr>
          <p:cNvCxnSpPr>
            <a:cxnSpLocks/>
          </p:cNvCxnSpPr>
          <p:nvPr/>
        </p:nvCxnSpPr>
        <p:spPr>
          <a:xfrm>
            <a:off x="9061449" y="2585700"/>
            <a:ext cx="0" cy="99792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83834C1-A1E7-4885-8CAD-D300367C46B2}"/>
              </a:ext>
            </a:extLst>
          </p:cNvPr>
          <p:cNvCxnSpPr/>
          <p:nvPr/>
        </p:nvCxnSpPr>
        <p:spPr>
          <a:xfrm>
            <a:off x="9051131" y="3586795"/>
            <a:ext cx="120479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4841707-FC7D-443A-9741-B9E861E8B061}"/>
              </a:ext>
            </a:extLst>
          </p:cNvPr>
          <p:cNvCxnSpPr>
            <a:cxnSpLocks/>
          </p:cNvCxnSpPr>
          <p:nvPr/>
        </p:nvCxnSpPr>
        <p:spPr>
          <a:xfrm>
            <a:off x="9240042" y="2834485"/>
            <a:ext cx="0" cy="74437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5DE71E4-979E-4700-BAF1-EBFE0EFAB351}"/>
              </a:ext>
            </a:extLst>
          </p:cNvPr>
          <p:cNvCxnSpPr>
            <a:cxnSpLocks/>
          </p:cNvCxnSpPr>
          <p:nvPr/>
        </p:nvCxnSpPr>
        <p:spPr>
          <a:xfrm>
            <a:off x="9454355" y="3075747"/>
            <a:ext cx="0" cy="27133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1B7735C-2D44-4CD6-9D9E-AC6EF2CC8904}"/>
              </a:ext>
            </a:extLst>
          </p:cNvPr>
          <p:cNvCxnSpPr>
            <a:cxnSpLocks/>
          </p:cNvCxnSpPr>
          <p:nvPr/>
        </p:nvCxnSpPr>
        <p:spPr>
          <a:xfrm>
            <a:off x="9454355" y="3336764"/>
            <a:ext cx="801567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9955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43F1B-5FBA-470A-B626-CADBE26B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02A9D3-EBC3-48DD-BA8C-FA80BA4E6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1024761"/>
            <a:ext cx="11387328" cy="513709"/>
          </a:xfrm>
        </p:spPr>
        <p:txBody>
          <a:bodyPr/>
          <a:lstStyle/>
          <a:p>
            <a:r>
              <a:rPr lang="zh-TW" altLang="en-US"/>
              <a:t>若有使用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，需要在每個檔案最上方加上一行標示：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12D9EAD-2FDB-44FA-8403-36A07BEDE6E3}"/>
              </a:ext>
            </a:extLst>
          </p:cNvPr>
          <p:cNvGrpSpPr/>
          <p:nvPr/>
        </p:nvGrpSpPr>
        <p:grpSpPr>
          <a:xfrm>
            <a:off x="402336" y="1452055"/>
            <a:ext cx="11384280" cy="488825"/>
            <a:chOff x="-36774" y="2331089"/>
            <a:chExt cx="11466774" cy="48882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5AD38C38-D39F-4ACF-A898-EE9C45D09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774" y="2331089"/>
              <a:ext cx="11466774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package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檔案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所屬套件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5ED489E-DA30-4488-8518-22D1014266A8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EC05713-5F06-4E54-8209-5546A2784D37}"/>
              </a:ext>
            </a:extLst>
          </p:cNvPr>
          <p:cNvGrpSpPr/>
          <p:nvPr/>
        </p:nvGrpSpPr>
        <p:grpSpPr>
          <a:xfrm>
            <a:off x="402336" y="2004736"/>
            <a:ext cx="6811480" cy="4524315"/>
            <a:chOff x="402336" y="2004736"/>
            <a:chExt cx="6811480" cy="4524315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2669532F-4126-44F4-A37F-C6BD58D1C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36" y="2004736"/>
              <a:ext cx="6811480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me.tyic.main.util.Util;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(number))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prime%n"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number);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not prime%n"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number);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 = scanner.nextInt();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 = scanner.nextInt();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^ %d = 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base, power, Util.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(base, power));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07BCEA8-28CD-49E0-9A32-DE5203BB6409}"/>
                </a:ext>
              </a:extLst>
            </p:cNvPr>
            <p:cNvSpPr txBox="1"/>
            <p:nvPr/>
          </p:nvSpPr>
          <p:spPr>
            <a:xfrm>
              <a:off x="6584867" y="6190497"/>
              <a:ext cx="628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9931660B-7D41-4152-B872-B0FE20619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0568" y="2004736"/>
              <a:ext cx="383248" cy="374916"/>
            </a:xfrm>
            <a:prstGeom prst="rect">
              <a:avLst/>
            </a:prstGeom>
          </p:spPr>
        </p:pic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2D7C4D7-A497-4134-B526-0C4B57EB3BF7}"/>
              </a:ext>
            </a:extLst>
          </p:cNvPr>
          <p:cNvGrpSpPr/>
          <p:nvPr/>
        </p:nvGrpSpPr>
        <p:grpSpPr>
          <a:xfrm>
            <a:off x="7526959" y="2004736"/>
            <a:ext cx="4262705" cy="4524315"/>
            <a:chOff x="7526959" y="2004736"/>
            <a:chExt cx="4262705" cy="4524315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43E6FA10-F97D-44BD-9357-F862E60A1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6959" y="2004736"/>
              <a:ext cx="4262705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me.tyic.main.util;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9594A1D-A1DB-4F62-B733-BC26055C8A5B}"/>
                </a:ext>
              </a:extLst>
            </p:cNvPr>
            <p:cNvSpPr txBox="1"/>
            <p:nvPr/>
          </p:nvSpPr>
          <p:spPr>
            <a:xfrm>
              <a:off x="11157666" y="6190497"/>
              <a:ext cx="628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4"/>
              <a:extLst>
                <a:ext uri="{FF2B5EF4-FFF2-40B4-BE49-F238E27FC236}">
                  <a16:creationId xmlns:a16="http://schemas.microsoft.com/office/drawing/2014/main" id="{937CA96F-4CE8-4966-9E4C-CA0BA75DF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367" y="2004736"/>
              <a:ext cx="383248" cy="374916"/>
            </a:xfrm>
            <a:prstGeom prst="rect">
              <a:avLst/>
            </a:prstGeom>
          </p:spPr>
        </p:pic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EF61CB90-8F65-4F57-B5FD-1E5A52956504}"/>
              </a:ext>
            </a:extLst>
          </p:cNvPr>
          <p:cNvGrpSpPr/>
          <p:nvPr/>
        </p:nvGrpSpPr>
        <p:grpSpPr>
          <a:xfrm>
            <a:off x="4621492" y="2492791"/>
            <a:ext cx="2592324" cy="1077218"/>
            <a:chOff x="8761475" y="5244726"/>
            <a:chExt cx="2592324" cy="1077218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E1BFF7D0-DCD0-4CE4-B126-6953E9472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1475" y="5244726"/>
              <a:ext cx="2592324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^ 4 = 16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CCF592F-936C-4505-B893-211E41A1687E}"/>
                </a:ext>
              </a:extLst>
            </p:cNvPr>
            <p:cNvSpPr txBox="1"/>
            <p:nvPr/>
          </p:nvSpPr>
          <p:spPr>
            <a:xfrm>
              <a:off x="10473430" y="601416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7271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F3F47-E5D5-46D2-87DA-C069F6CA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657882-59A1-4BAD-90E5-0CBE76652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92"/>
            <a:ext cx="10515600" cy="483813"/>
          </a:xfrm>
        </p:spPr>
        <p:txBody>
          <a:bodyPr>
            <a:normAutofit/>
          </a:bodyPr>
          <a:lstStyle/>
          <a:p>
            <a:r>
              <a:rPr lang="zh-TW" altLang="en-US"/>
              <a:t>若要使用其他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，須使用以下格式：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FBA29E3-2C6A-41E2-A284-B3CAED0D2B05}"/>
              </a:ext>
            </a:extLst>
          </p:cNvPr>
          <p:cNvGrpSpPr/>
          <p:nvPr/>
        </p:nvGrpSpPr>
        <p:grpSpPr>
          <a:xfrm>
            <a:off x="838200" y="2527426"/>
            <a:ext cx="10515600" cy="488825"/>
            <a:chOff x="838201" y="2331089"/>
            <a:chExt cx="10591799" cy="488825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F7E7A0A0-28C6-4597-B544-7E302C015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套件中的類別或介面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75CA7DA-CDC3-4531-BA3A-FD9B28E269F9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93FD157-ADA7-45B8-9327-14EACD69A98F}"/>
              </a:ext>
            </a:extLst>
          </p:cNvPr>
          <p:cNvSpPr txBox="1">
            <a:spLocks/>
          </p:cNvSpPr>
          <p:nvPr/>
        </p:nvSpPr>
        <p:spPr>
          <a:xfrm>
            <a:off x="838200" y="4031072"/>
            <a:ext cx="10515600" cy="495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若想要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套件中的所有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，可以使用以下格式：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48012DE-589B-475F-8F6A-DCBF2578B761}"/>
              </a:ext>
            </a:extLst>
          </p:cNvPr>
          <p:cNvGrpSpPr/>
          <p:nvPr/>
        </p:nvGrpSpPr>
        <p:grpSpPr>
          <a:xfrm>
            <a:off x="838200" y="4540243"/>
            <a:ext cx="10515600" cy="488825"/>
            <a:chOff x="838201" y="2331089"/>
            <a:chExt cx="10591799" cy="488825"/>
          </a:xfrm>
        </p:grpSpPr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id="{BD2FF24E-5981-435E-9CD0-1D3DD2388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.*;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71723A2-4CAD-4DDD-AEC3-FD044E45B6D1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C2DDC16D-4B17-4B07-A32D-1CE5967F0B3C}"/>
              </a:ext>
            </a:extLst>
          </p:cNvPr>
          <p:cNvSpPr txBox="1">
            <a:spLocks/>
          </p:cNvSpPr>
          <p:nvPr/>
        </p:nvSpPr>
        <p:spPr>
          <a:xfrm>
            <a:off x="838200" y="5043126"/>
            <a:ext cx="10515600" cy="1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若是在同一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下，則不需要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即可直接使用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會自動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  <a:r>
              <a:rPr lang="zh-TW" altLang="en-US"/>
              <a:t>，所以該套件內的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皆可直接使用，如：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等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CCD026EE-3ADC-4A91-9111-CECB71F72974}"/>
              </a:ext>
            </a:extLst>
          </p:cNvPr>
          <p:cNvSpPr txBox="1">
            <a:spLocks/>
          </p:cNvSpPr>
          <p:nvPr/>
        </p:nvSpPr>
        <p:spPr>
          <a:xfrm>
            <a:off x="838200" y="2029552"/>
            <a:ext cx="10515600" cy="483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若想省略前方的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，就必須先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en-US" altLang="zh-TW">
                <a:solidFill>
                  <a:srgbClr val="FFC000"/>
                </a:solidFill>
              </a:rPr>
              <a:t>(import)</a:t>
            </a:r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8AEB344-B993-42AC-B929-0FDEF567EBDF}"/>
              </a:ext>
            </a:extLst>
          </p:cNvPr>
          <p:cNvGrpSpPr/>
          <p:nvPr/>
        </p:nvGrpSpPr>
        <p:grpSpPr>
          <a:xfrm>
            <a:off x="838200" y="1526666"/>
            <a:ext cx="10515600" cy="488825"/>
            <a:chOff x="838201" y="2331089"/>
            <a:chExt cx="10591799" cy="488825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8BF7DDFF-87C9-41F3-A98C-E202AE7F4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套件中的類別或介面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1E26B29-1863-4EB4-BE22-FE25BFEFB0A5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9DA4416-F47B-4FFC-A623-3229081679F3}"/>
              </a:ext>
            </a:extLst>
          </p:cNvPr>
          <p:cNvGrpSpPr/>
          <p:nvPr/>
        </p:nvGrpSpPr>
        <p:grpSpPr>
          <a:xfrm>
            <a:off x="838200" y="3528186"/>
            <a:ext cx="10515600" cy="488825"/>
            <a:chOff x="838201" y="2331089"/>
            <a:chExt cx="10591799" cy="488825"/>
          </a:xfrm>
        </p:grpSpPr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463E2E48-F586-4922-86B9-75298F387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static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套件中的類別或介面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靜態欄位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BE22EEB-D914-4009-B09F-46ADE9A1F02B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9F7A2ED7-B91B-46D6-BB06-DCC48ED08413}"/>
              </a:ext>
            </a:extLst>
          </p:cNvPr>
          <p:cNvSpPr txBox="1">
            <a:spLocks/>
          </p:cNvSpPr>
          <p:nvPr/>
        </p:nvSpPr>
        <p:spPr>
          <a:xfrm>
            <a:off x="838200" y="3030312"/>
            <a:ext cx="3441192" cy="483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也可以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</a:p>
        </p:txBody>
      </p:sp>
    </p:spTree>
    <p:extLst>
      <p:ext uri="{BB962C8B-B14F-4D97-AF65-F5344CB8AC3E}">
        <p14:creationId xmlns:p14="http://schemas.microsoft.com/office/powerpoint/2010/main" val="11434000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7E84F2-5C82-49C0-AAD9-BE5BA323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存取修飾子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55122E-F5F9-4702-BFFD-29888D6EF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370"/>
            <a:ext cx="10515600" cy="50536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存取修飾子</a:t>
            </a:r>
            <a:r>
              <a:rPr lang="zh-TW" altLang="en-US"/>
              <a:t>有四種：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50325C49-7699-4CC2-B9CF-54D74046F75D}"/>
              </a:ext>
            </a:extLst>
          </p:cNvPr>
          <p:cNvGrpSpPr/>
          <p:nvPr/>
        </p:nvGrpSpPr>
        <p:grpSpPr>
          <a:xfrm>
            <a:off x="1693474" y="2319032"/>
            <a:ext cx="8805052" cy="3592722"/>
            <a:chOff x="1693474" y="2514975"/>
            <a:chExt cx="8805052" cy="3592722"/>
          </a:xfrm>
        </p:grpSpPr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52901F14-AEE9-4BE2-A950-7284F9E07FF0}"/>
                </a:ext>
              </a:extLst>
            </p:cNvPr>
            <p:cNvSpPr/>
            <p:nvPr/>
          </p:nvSpPr>
          <p:spPr>
            <a:xfrm>
              <a:off x="1693476" y="3174887"/>
              <a:ext cx="8805050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FEF69D7E-DA28-450B-A9A3-C628077E1312}"/>
                </a:ext>
              </a:extLst>
            </p:cNvPr>
            <p:cNvSpPr/>
            <p:nvPr/>
          </p:nvSpPr>
          <p:spPr>
            <a:xfrm>
              <a:off x="1693476" y="3679141"/>
              <a:ext cx="8805050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A476492C-0B27-4FBC-97EA-2842E5438941}"/>
                </a:ext>
              </a:extLst>
            </p:cNvPr>
            <p:cNvSpPr/>
            <p:nvPr/>
          </p:nvSpPr>
          <p:spPr>
            <a:xfrm>
              <a:off x="1693475" y="4254673"/>
              <a:ext cx="8805050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1CE69D0B-D77C-41E6-B1AD-D97CE7132497}"/>
                </a:ext>
              </a:extLst>
            </p:cNvPr>
            <p:cNvSpPr/>
            <p:nvPr/>
          </p:nvSpPr>
          <p:spPr>
            <a:xfrm>
              <a:off x="1693474" y="2514975"/>
              <a:ext cx="8805051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28373DE5-EBC9-40C7-8796-09D771A886E4}"/>
                </a:ext>
              </a:extLst>
            </p:cNvPr>
            <p:cNvSpPr/>
            <p:nvPr/>
          </p:nvSpPr>
          <p:spPr>
            <a:xfrm>
              <a:off x="1694031" y="5523499"/>
              <a:ext cx="8804077" cy="584198"/>
            </a:xfrm>
            <a:custGeom>
              <a:avLst/>
              <a:gdLst>
                <a:gd name="connsiteX0" fmla="*/ 0 w 7537562"/>
                <a:gd name="connsiteY0" fmla="*/ 0 h 584198"/>
                <a:gd name="connsiteX1" fmla="*/ 7537562 w 7537562"/>
                <a:gd name="connsiteY1" fmla="*/ 0 h 584198"/>
                <a:gd name="connsiteX2" fmla="*/ 7528053 w 7537562"/>
                <a:gd name="connsiteY2" fmla="*/ 113755 h 584198"/>
                <a:gd name="connsiteX3" fmla="*/ 7049393 w 7537562"/>
                <a:gd name="connsiteY3" fmla="*/ 584198 h 584198"/>
                <a:gd name="connsiteX4" fmla="*/ 6853266 w 7537562"/>
                <a:gd name="connsiteY4" fmla="*/ 584198 h 584198"/>
                <a:gd name="connsiteX5" fmla="*/ 6774839 w 7537562"/>
                <a:gd name="connsiteY5" fmla="*/ 584198 h 584198"/>
                <a:gd name="connsiteX6" fmla="*/ 6274140 w 7537562"/>
                <a:gd name="connsiteY6" fmla="*/ 584198 h 584198"/>
                <a:gd name="connsiteX7" fmla="*/ 6119708 w 7537562"/>
                <a:gd name="connsiteY7" fmla="*/ 584198 h 584198"/>
                <a:gd name="connsiteX8" fmla="*/ 6118243 w 7537562"/>
                <a:gd name="connsiteY8" fmla="*/ 584198 h 584198"/>
                <a:gd name="connsiteX9" fmla="*/ 6078013 w 7537562"/>
                <a:gd name="connsiteY9" fmla="*/ 584198 h 584198"/>
                <a:gd name="connsiteX10" fmla="*/ 5999586 w 7537562"/>
                <a:gd name="connsiteY10" fmla="*/ 584198 h 584198"/>
                <a:gd name="connsiteX11" fmla="*/ 5923581 w 7537562"/>
                <a:gd name="connsiteY11" fmla="*/ 584198 h 584198"/>
                <a:gd name="connsiteX12" fmla="*/ 5922116 w 7537562"/>
                <a:gd name="connsiteY12" fmla="*/ 584198 h 584198"/>
                <a:gd name="connsiteX13" fmla="*/ 5845154 w 7537562"/>
                <a:gd name="connsiteY13" fmla="*/ 584198 h 584198"/>
                <a:gd name="connsiteX14" fmla="*/ 5843689 w 7537562"/>
                <a:gd name="connsiteY14" fmla="*/ 584198 h 584198"/>
                <a:gd name="connsiteX15" fmla="*/ 5344455 w 7537562"/>
                <a:gd name="connsiteY15" fmla="*/ 584198 h 584198"/>
                <a:gd name="connsiteX16" fmla="*/ 5342990 w 7537562"/>
                <a:gd name="connsiteY16" fmla="*/ 584198 h 584198"/>
                <a:gd name="connsiteX17" fmla="*/ 5188558 w 7537562"/>
                <a:gd name="connsiteY17" fmla="*/ 584198 h 584198"/>
                <a:gd name="connsiteX18" fmla="*/ 5148328 w 7537562"/>
                <a:gd name="connsiteY18" fmla="*/ 584198 h 584198"/>
                <a:gd name="connsiteX19" fmla="*/ 5146863 w 7537562"/>
                <a:gd name="connsiteY19" fmla="*/ 584198 h 584198"/>
                <a:gd name="connsiteX20" fmla="*/ 5069901 w 7537562"/>
                <a:gd name="connsiteY20" fmla="*/ 584198 h 584198"/>
                <a:gd name="connsiteX21" fmla="*/ 5068436 w 7537562"/>
                <a:gd name="connsiteY21" fmla="*/ 584198 h 584198"/>
                <a:gd name="connsiteX22" fmla="*/ 4992431 w 7537562"/>
                <a:gd name="connsiteY22" fmla="*/ 584198 h 584198"/>
                <a:gd name="connsiteX23" fmla="*/ 4914004 w 7537562"/>
                <a:gd name="connsiteY23" fmla="*/ 584198 h 584198"/>
                <a:gd name="connsiteX24" fmla="*/ 4413305 w 7537562"/>
                <a:gd name="connsiteY24" fmla="*/ 584198 h 584198"/>
                <a:gd name="connsiteX25" fmla="*/ 4217178 w 7537562"/>
                <a:gd name="connsiteY25" fmla="*/ 584198 h 584198"/>
                <a:gd name="connsiteX26" fmla="*/ 4138751 w 7537562"/>
                <a:gd name="connsiteY26" fmla="*/ 584198 h 584198"/>
                <a:gd name="connsiteX27" fmla="*/ 3124257 w 7537562"/>
                <a:gd name="connsiteY27" fmla="*/ 584198 h 584198"/>
                <a:gd name="connsiteX28" fmla="*/ 2349005 w 7537562"/>
                <a:gd name="connsiteY28" fmla="*/ 584198 h 584198"/>
                <a:gd name="connsiteX29" fmla="*/ 2194573 w 7537562"/>
                <a:gd name="connsiteY29" fmla="*/ 584198 h 584198"/>
                <a:gd name="connsiteX30" fmla="*/ 2193107 w 7537562"/>
                <a:gd name="connsiteY30" fmla="*/ 584198 h 584198"/>
                <a:gd name="connsiteX31" fmla="*/ 1419319 w 7537562"/>
                <a:gd name="connsiteY31" fmla="*/ 584198 h 584198"/>
                <a:gd name="connsiteX32" fmla="*/ 1417854 w 7537562"/>
                <a:gd name="connsiteY32" fmla="*/ 584198 h 584198"/>
                <a:gd name="connsiteX33" fmla="*/ 1263422 w 7537562"/>
                <a:gd name="connsiteY33" fmla="*/ 584198 h 584198"/>
                <a:gd name="connsiteX34" fmla="*/ 488169 w 7537562"/>
                <a:gd name="connsiteY34" fmla="*/ 584198 h 584198"/>
                <a:gd name="connsiteX35" fmla="*/ 9509 w 7537562"/>
                <a:gd name="connsiteY35" fmla="*/ 113755 h 58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537562" h="584198">
                  <a:moveTo>
                    <a:pt x="0" y="0"/>
                  </a:moveTo>
                  <a:lnTo>
                    <a:pt x="7537562" y="0"/>
                  </a:lnTo>
                  <a:lnTo>
                    <a:pt x="7528053" y="113755"/>
                  </a:lnTo>
                  <a:cubicBezTo>
                    <a:pt x="7482494" y="382236"/>
                    <a:pt x="7285502" y="584198"/>
                    <a:pt x="7049393" y="584198"/>
                  </a:cubicBezTo>
                  <a:lnTo>
                    <a:pt x="6853266" y="584198"/>
                  </a:lnTo>
                  <a:lnTo>
                    <a:pt x="6774839" y="584198"/>
                  </a:lnTo>
                  <a:lnTo>
                    <a:pt x="6274140" y="584198"/>
                  </a:lnTo>
                  <a:lnTo>
                    <a:pt x="6119708" y="584198"/>
                  </a:lnTo>
                  <a:lnTo>
                    <a:pt x="6118243" y="584198"/>
                  </a:lnTo>
                  <a:lnTo>
                    <a:pt x="6078013" y="584198"/>
                  </a:lnTo>
                  <a:lnTo>
                    <a:pt x="5999586" y="584198"/>
                  </a:lnTo>
                  <a:lnTo>
                    <a:pt x="5923581" y="584198"/>
                  </a:lnTo>
                  <a:lnTo>
                    <a:pt x="5922116" y="584198"/>
                  </a:lnTo>
                  <a:lnTo>
                    <a:pt x="5845154" y="584198"/>
                  </a:lnTo>
                  <a:lnTo>
                    <a:pt x="5843689" y="584198"/>
                  </a:lnTo>
                  <a:lnTo>
                    <a:pt x="5344455" y="584198"/>
                  </a:lnTo>
                  <a:lnTo>
                    <a:pt x="5342990" y="584198"/>
                  </a:lnTo>
                  <a:lnTo>
                    <a:pt x="5188558" y="584198"/>
                  </a:lnTo>
                  <a:lnTo>
                    <a:pt x="5148328" y="584198"/>
                  </a:lnTo>
                  <a:lnTo>
                    <a:pt x="5146863" y="584198"/>
                  </a:lnTo>
                  <a:lnTo>
                    <a:pt x="5069901" y="584198"/>
                  </a:lnTo>
                  <a:lnTo>
                    <a:pt x="5068436" y="584198"/>
                  </a:lnTo>
                  <a:lnTo>
                    <a:pt x="4992431" y="584198"/>
                  </a:lnTo>
                  <a:lnTo>
                    <a:pt x="4914004" y="584198"/>
                  </a:lnTo>
                  <a:lnTo>
                    <a:pt x="4413305" y="584198"/>
                  </a:lnTo>
                  <a:lnTo>
                    <a:pt x="4217178" y="584198"/>
                  </a:lnTo>
                  <a:lnTo>
                    <a:pt x="4138751" y="584198"/>
                  </a:lnTo>
                  <a:lnTo>
                    <a:pt x="3124257" y="584198"/>
                  </a:lnTo>
                  <a:lnTo>
                    <a:pt x="2349005" y="584198"/>
                  </a:lnTo>
                  <a:lnTo>
                    <a:pt x="2194573" y="584198"/>
                  </a:lnTo>
                  <a:lnTo>
                    <a:pt x="2193107" y="584198"/>
                  </a:lnTo>
                  <a:lnTo>
                    <a:pt x="1419319" y="584198"/>
                  </a:lnTo>
                  <a:lnTo>
                    <a:pt x="1417854" y="584198"/>
                  </a:lnTo>
                  <a:lnTo>
                    <a:pt x="1263422" y="584198"/>
                  </a:lnTo>
                  <a:lnTo>
                    <a:pt x="488169" y="584198"/>
                  </a:lnTo>
                  <a:cubicBezTo>
                    <a:pt x="252061" y="584198"/>
                    <a:pt x="55068" y="382236"/>
                    <a:pt x="9509" y="113755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B4C0CD16-5D6E-45A6-BDDB-84017090F389}"/>
                </a:ext>
              </a:extLst>
            </p:cNvPr>
            <p:cNvCxnSpPr>
              <a:cxnSpLocks/>
              <a:stCxn id="55" idx="0"/>
              <a:endCxn id="55" idx="23"/>
            </p:cNvCxnSpPr>
            <p:nvPr/>
          </p:nvCxnSpPr>
          <p:spPr>
            <a:xfrm>
              <a:off x="1693476" y="3174887"/>
              <a:ext cx="8805050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BD4B9953-5C44-4D56-A03B-787BD16B7911}"/>
                </a:ext>
              </a:extLst>
            </p:cNvPr>
            <p:cNvCxnSpPr>
              <a:cxnSpLocks/>
            </p:cNvCxnSpPr>
            <p:nvPr/>
          </p:nvCxnSpPr>
          <p:spPr>
            <a:xfrm>
              <a:off x="4696621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E61621B9-288D-40A0-ACFC-BE8F3E14D28D}"/>
                </a:ext>
              </a:extLst>
            </p:cNvPr>
            <p:cNvCxnSpPr>
              <a:cxnSpLocks/>
              <a:stCxn id="58" idx="47"/>
            </p:cNvCxnSpPr>
            <p:nvPr/>
          </p:nvCxnSpPr>
          <p:spPr>
            <a:xfrm>
              <a:off x="1693475" y="5506956"/>
              <a:ext cx="8805050" cy="2071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96B1EDD9-233B-4F4D-B079-D019AD01F0FF}"/>
                </a:ext>
              </a:extLst>
            </p:cNvPr>
            <p:cNvCxnSpPr>
              <a:cxnSpLocks/>
              <a:stCxn id="57" idx="0"/>
              <a:endCxn id="57" idx="23"/>
            </p:cNvCxnSpPr>
            <p:nvPr/>
          </p:nvCxnSpPr>
          <p:spPr>
            <a:xfrm>
              <a:off x="1693476" y="3679141"/>
              <a:ext cx="8805050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3796128B-BFC6-48AC-B529-4C4D29F14BF5}"/>
                </a:ext>
              </a:extLst>
            </p:cNvPr>
            <p:cNvCxnSpPr>
              <a:cxnSpLocks/>
              <a:stCxn id="58" idx="0"/>
              <a:endCxn id="58" idx="23"/>
            </p:cNvCxnSpPr>
            <p:nvPr/>
          </p:nvCxnSpPr>
          <p:spPr>
            <a:xfrm>
              <a:off x="1693475" y="4254673"/>
              <a:ext cx="8805050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57D6DB5C-8730-46F7-9AC0-D8BA056664D2}"/>
                </a:ext>
              </a:extLst>
            </p:cNvPr>
            <p:cNvSpPr txBox="1"/>
            <p:nvPr/>
          </p:nvSpPr>
          <p:spPr>
            <a:xfrm>
              <a:off x="2361065" y="2626362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存取修飾子</a:t>
              </a: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637E13C9-E5B6-4A59-BDCA-A1945B46CB6C}"/>
                </a:ext>
              </a:extLst>
            </p:cNvPr>
            <p:cNvSpPr txBox="1"/>
            <p:nvPr/>
          </p:nvSpPr>
          <p:spPr>
            <a:xfrm>
              <a:off x="2535792" y="5596181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private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3F1DACFF-5161-4D32-B54D-8951C8A4EB64}"/>
                </a:ext>
              </a:extLst>
            </p:cNvPr>
            <p:cNvSpPr txBox="1"/>
            <p:nvPr/>
          </p:nvSpPr>
          <p:spPr>
            <a:xfrm>
              <a:off x="2365874" y="3746471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protected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07B245C2-DC08-4372-92D2-4490A230443D}"/>
                </a:ext>
              </a:extLst>
            </p:cNvPr>
            <p:cNvSpPr txBox="1"/>
            <p:nvPr/>
          </p:nvSpPr>
          <p:spPr>
            <a:xfrm>
              <a:off x="1758040" y="4272662"/>
              <a:ext cx="29295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(default)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(no modifier)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(package-private)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D891FFCA-FC65-4715-82EF-8CAEC2500509}"/>
                </a:ext>
              </a:extLst>
            </p:cNvPr>
            <p:cNvSpPr txBox="1"/>
            <p:nvPr/>
          </p:nvSpPr>
          <p:spPr>
            <a:xfrm>
              <a:off x="2620751" y="319786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public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FB67FAF2-BF3E-4EE5-A210-133BA677561C}"/>
                </a:ext>
              </a:extLst>
            </p:cNvPr>
            <p:cNvSpPr txBox="1"/>
            <p:nvPr/>
          </p:nvSpPr>
          <p:spPr>
            <a:xfrm>
              <a:off x="8941408" y="2626362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任何地方</a:t>
              </a:r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71657980-24DC-410D-AF20-38BEB8CBC1D9}"/>
                </a:ext>
              </a:extLst>
            </p:cNvPr>
            <p:cNvSpPr txBox="1"/>
            <p:nvPr/>
          </p:nvSpPr>
          <p:spPr>
            <a:xfrm>
              <a:off x="7484660" y="2626362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子類別內</a:t>
              </a:r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2A5A7BE6-5F8F-4B8F-ADD8-7D5815158BD3}"/>
                </a:ext>
              </a:extLst>
            </p:cNvPr>
            <p:cNvSpPr txBox="1"/>
            <p:nvPr/>
          </p:nvSpPr>
          <p:spPr>
            <a:xfrm>
              <a:off x="6084919" y="26263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同個套件</a:t>
              </a:r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102B40AB-F905-45B0-8303-3D300D5FD740}"/>
                </a:ext>
              </a:extLst>
            </p:cNvPr>
            <p:cNvSpPr txBox="1"/>
            <p:nvPr/>
          </p:nvSpPr>
          <p:spPr>
            <a:xfrm>
              <a:off x="4662655" y="2626362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類別內部</a:t>
              </a:r>
            </a:p>
          </p:txBody>
        </p:sp>
        <p:sp>
          <p:nvSpPr>
            <p:cNvPr id="7" name="圓形: 空心 6">
              <a:extLst>
                <a:ext uri="{FF2B5EF4-FFF2-40B4-BE49-F238E27FC236}">
                  <a16:creationId xmlns:a16="http://schemas.microsoft.com/office/drawing/2014/main" id="{C0EF6DC3-37DF-42FF-9633-5E7DC8FACB83}"/>
                </a:ext>
              </a:extLst>
            </p:cNvPr>
            <p:cNvSpPr/>
            <p:nvPr/>
          </p:nvSpPr>
          <p:spPr>
            <a:xfrm>
              <a:off x="9491943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圓形: 空心 68">
              <a:extLst>
                <a:ext uri="{FF2B5EF4-FFF2-40B4-BE49-F238E27FC236}">
                  <a16:creationId xmlns:a16="http://schemas.microsoft.com/office/drawing/2014/main" id="{9E0041D4-76B9-4D1C-8D61-66EA36A1E895}"/>
                </a:ext>
              </a:extLst>
            </p:cNvPr>
            <p:cNvSpPr/>
            <p:nvPr/>
          </p:nvSpPr>
          <p:spPr>
            <a:xfrm>
              <a:off x="8035195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圓形: 空心 69">
              <a:extLst>
                <a:ext uri="{FF2B5EF4-FFF2-40B4-BE49-F238E27FC236}">
                  <a16:creationId xmlns:a16="http://schemas.microsoft.com/office/drawing/2014/main" id="{0F1FB0CF-EF27-4154-BB47-DC5B76E49F64}"/>
                </a:ext>
              </a:extLst>
            </p:cNvPr>
            <p:cNvSpPr/>
            <p:nvPr/>
          </p:nvSpPr>
          <p:spPr>
            <a:xfrm>
              <a:off x="8035195" y="380392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圓形: 空心 72">
              <a:extLst>
                <a:ext uri="{FF2B5EF4-FFF2-40B4-BE49-F238E27FC236}">
                  <a16:creationId xmlns:a16="http://schemas.microsoft.com/office/drawing/2014/main" id="{BFE14776-8D1F-4BA2-A272-D6EEF1CE9703}"/>
                </a:ext>
              </a:extLst>
            </p:cNvPr>
            <p:cNvSpPr/>
            <p:nvPr/>
          </p:nvSpPr>
          <p:spPr>
            <a:xfrm>
              <a:off x="6619424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圓形: 空心 78">
              <a:extLst>
                <a:ext uri="{FF2B5EF4-FFF2-40B4-BE49-F238E27FC236}">
                  <a16:creationId xmlns:a16="http://schemas.microsoft.com/office/drawing/2014/main" id="{CAA270E8-9AD1-4929-AF55-D8D483AB1590}"/>
                </a:ext>
              </a:extLst>
            </p:cNvPr>
            <p:cNvSpPr/>
            <p:nvPr/>
          </p:nvSpPr>
          <p:spPr>
            <a:xfrm>
              <a:off x="6619424" y="380392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圓形: 空心 79">
              <a:extLst>
                <a:ext uri="{FF2B5EF4-FFF2-40B4-BE49-F238E27FC236}">
                  <a16:creationId xmlns:a16="http://schemas.microsoft.com/office/drawing/2014/main" id="{527B5D20-1A91-4771-BBE4-E7278E51EB3B}"/>
                </a:ext>
              </a:extLst>
            </p:cNvPr>
            <p:cNvSpPr/>
            <p:nvPr/>
          </p:nvSpPr>
          <p:spPr>
            <a:xfrm>
              <a:off x="6619424" y="4699445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圓形: 空心 81">
              <a:extLst>
                <a:ext uri="{FF2B5EF4-FFF2-40B4-BE49-F238E27FC236}">
                  <a16:creationId xmlns:a16="http://schemas.microsoft.com/office/drawing/2014/main" id="{46FCBDBD-494C-4E2C-82D2-66F65C694639}"/>
                </a:ext>
              </a:extLst>
            </p:cNvPr>
            <p:cNvSpPr/>
            <p:nvPr/>
          </p:nvSpPr>
          <p:spPr>
            <a:xfrm>
              <a:off x="5213190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圓形: 空心 89">
              <a:extLst>
                <a:ext uri="{FF2B5EF4-FFF2-40B4-BE49-F238E27FC236}">
                  <a16:creationId xmlns:a16="http://schemas.microsoft.com/office/drawing/2014/main" id="{CC1619E2-6410-477F-9DE0-C3E4F8B5621F}"/>
                </a:ext>
              </a:extLst>
            </p:cNvPr>
            <p:cNvSpPr/>
            <p:nvPr/>
          </p:nvSpPr>
          <p:spPr>
            <a:xfrm>
              <a:off x="5213190" y="380392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圓形: 空心 90">
              <a:extLst>
                <a:ext uri="{FF2B5EF4-FFF2-40B4-BE49-F238E27FC236}">
                  <a16:creationId xmlns:a16="http://schemas.microsoft.com/office/drawing/2014/main" id="{56E261F3-0A41-40D9-856E-587ABEB1CB19}"/>
                </a:ext>
              </a:extLst>
            </p:cNvPr>
            <p:cNvSpPr/>
            <p:nvPr/>
          </p:nvSpPr>
          <p:spPr>
            <a:xfrm>
              <a:off x="5213190" y="4699445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圓形: 空心 91">
              <a:extLst>
                <a:ext uri="{FF2B5EF4-FFF2-40B4-BE49-F238E27FC236}">
                  <a16:creationId xmlns:a16="http://schemas.microsoft.com/office/drawing/2014/main" id="{8E6AACF5-35B0-441D-B62F-A79522E6D648}"/>
                </a:ext>
              </a:extLst>
            </p:cNvPr>
            <p:cNvSpPr/>
            <p:nvPr/>
          </p:nvSpPr>
          <p:spPr>
            <a:xfrm>
              <a:off x="5213190" y="565363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乘號 8">
              <a:extLst>
                <a:ext uri="{FF2B5EF4-FFF2-40B4-BE49-F238E27FC236}">
                  <a16:creationId xmlns:a16="http://schemas.microsoft.com/office/drawing/2014/main" id="{BA7FDFE8-7E5D-42EA-AE21-750070B73167}"/>
                </a:ext>
              </a:extLst>
            </p:cNvPr>
            <p:cNvSpPr/>
            <p:nvPr/>
          </p:nvSpPr>
          <p:spPr>
            <a:xfrm>
              <a:off x="9408035" y="4615537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乘號 92">
              <a:extLst>
                <a:ext uri="{FF2B5EF4-FFF2-40B4-BE49-F238E27FC236}">
                  <a16:creationId xmlns:a16="http://schemas.microsoft.com/office/drawing/2014/main" id="{D5ED77F1-3F4E-4DF2-8389-077EF9C6AACE}"/>
                </a:ext>
              </a:extLst>
            </p:cNvPr>
            <p:cNvSpPr/>
            <p:nvPr/>
          </p:nvSpPr>
          <p:spPr>
            <a:xfrm>
              <a:off x="9408035" y="556972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乘號 93">
              <a:extLst>
                <a:ext uri="{FF2B5EF4-FFF2-40B4-BE49-F238E27FC236}">
                  <a16:creationId xmlns:a16="http://schemas.microsoft.com/office/drawing/2014/main" id="{53D81FC6-8A3E-409C-9444-14BA18757E96}"/>
                </a:ext>
              </a:extLst>
            </p:cNvPr>
            <p:cNvSpPr/>
            <p:nvPr/>
          </p:nvSpPr>
          <p:spPr>
            <a:xfrm>
              <a:off x="9408035" y="372001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乘號 94">
              <a:extLst>
                <a:ext uri="{FF2B5EF4-FFF2-40B4-BE49-F238E27FC236}">
                  <a16:creationId xmlns:a16="http://schemas.microsoft.com/office/drawing/2014/main" id="{ACF396E7-BB9C-4B8A-B39B-ACBB0E64BF4A}"/>
                </a:ext>
              </a:extLst>
            </p:cNvPr>
            <p:cNvSpPr/>
            <p:nvPr/>
          </p:nvSpPr>
          <p:spPr>
            <a:xfrm>
              <a:off x="7951287" y="4615537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乘號 95">
              <a:extLst>
                <a:ext uri="{FF2B5EF4-FFF2-40B4-BE49-F238E27FC236}">
                  <a16:creationId xmlns:a16="http://schemas.microsoft.com/office/drawing/2014/main" id="{C693ECE9-EE9B-4B13-83ED-659D480FA990}"/>
                </a:ext>
              </a:extLst>
            </p:cNvPr>
            <p:cNvSpPr/>
            <p:nvPr/>
          </p:nvSpPr>
          <p:spPr>
            <a:xfrm>
              <a:off x="7951287" y="556972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乘號 96">
              <a:extLst>
                <a:ext uri="{FF2B5EF4-FFF2-40B4-BE49-F238E27FC236}">
                  <a16:creationId xmlns:a16="http://schemas.microsoft.com/office/drawing/2014/main" id="{3709207B-250A-4192-A677-00F79C9DD457}"/>
                </a:ext>
              </a:extLst>
            </p:cNvPr>
            <p:cNvSpPr/>
            <p:nvPr/>
          </p:nvSpPr>
          <p:spPr>
            <a:xfrm>
              <a:off x="6535516" y="556972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52603FC7-D566-42B2-9513-24AE481B7126}"/>
                </a:ext>
              </a:extLst>
            </p:cNvPr>
            <p:cNvCxnSpPr>
              <a:cxnSpLocks/>
            </p:cNvCxnSpPr>
            <p:nvPr/>
          </p:nvCxnSpPr>
          <p:spPr>
            <a:xfrm>
              <a:off x="6073591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3F49DE01-37D2-44D7-9531-9C81EBCEE3D7}"/>
                </a:ext>
              </a:extLst>
            </p:cNvPr>
            <p:cNvCxnSpPr>
              <a:cxnSpLocks/>
            </p:cNvCxnSpPr>
            <p:nvPr/>
          </p:nvCxnSpPr>
          <p:spPr>
            <a:xfrm>
              <a:off x="7493576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D627267-6990-4A41-8904-7F11293A68CF}"/>
                </a:ext>
              </a:extLst>
            </p:cNvPr>
            <p:cNvCxnSpPr>
              <a:cxnSpLocks/>
            </p:cNvCxnSpPr>
            <p:nvPr/>
          </p:nvCxnSpPr>
          <p:spPr>
            <a:xfrm>
              <a:off x="8923577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469652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30BD7-DB56-412B-8446-F32CE30E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存取修飾子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98552DE-769A-4236-8A04-834E44A3E65A}"/>
              </a:ext>
            </a:extLst>
          </p:cNvPr>
          <p:cNvGrpSpPr/>
          <p:nvPr/>
        </p:nvGrpSpPr>
        <p:grpSpPr>
          <a:xfrm>
            <a:off x="404087" y="1136065"/>
            <a:ext cx="11480065" cy="5339923"/>
            <a:chOff x="404087" y="1136065"/>
            <a:chExt cx="11480065" cy="533992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253F494A-CF15-4B8E-998B-457B556F0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87" y="1136065"/>
              <a:ext cx="3570208" cy="263149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me.tyic.main.animals.Cat;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me.tyic.main.animals.Dog;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animal2.printInfo();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3F8040A5-B909-41B4-98D9-131C24051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4295" y="1136065"/>
              <a:ext cx="4801314" cy="533992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me.tyic.main.animals.Cat;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me.tyic.main.animals.Dog;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abstract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cat)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cat.meow();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9032CCD5-DFA2-441F-80D8-9ADEEFDE6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5609" y="3429000"/>
              <a:ext cx="3108543" cy="229293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CCEC9835-E598-416D-BC30-335F6A50B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5609" y="1136065"/>
              <a:ext cx="3108543" cy="229293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E142677-1514-47E6-A73D-240F4C501441}"/>
              </a:ext>
            </a:extLst>
          </p:cNvPr>
          <p:cNvGrpSpPr/>
          <p:nvPr/>
        </p:nvGrpSpPr>
        <p:grpSpPr>
          <a:xfrm>
            <a:off x="404086" y="4403033"/>
            <a:ext cx="3395513" cy="1631216"/>
            <a:chOff x="8761474" y="5172751"/>
            <a:chExt cx="3395513" cy="1631216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D1CA787B-D544-4283-A7E9-5A8B88882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1474" y="5172751"/>
              <a:ext cx="3395513" cy="1631216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9E3B221-4EC0-4E50-A195-FF501E4BC00F}"/>
                </a:ext>
              </a:extLst>
            </p:cNvPr>
            <p:cNvSpPr txBox="1"/>
            <p:nvPr/>
          </p:nvSpPr>
          <p:spPr>
            <a:xfrm>
              <a:off x="11376004" y="649619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805154-C715-42CC-8E6D-FB638992A53C}"/>
              </a:ext>
            </a:extLst>
          </p:cNvPr>
          <p:cNvSpPr txBox="1"/>
          <p:nvPr/>
        </p:nvSpPr>
        <p:spPr>
          <a:xfrm>
            <a:off x="3345346" y="3429000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17" name="圖片 16">
            <a:hlinkClick r:id="rId2"/>
            <a:extLst>
              <a:ext uri="{FF2B5EF4-FFF2-40B4-BE49-F238E27FC236}">
                <a16:creationId xmlns:a16="http://schemas.microsoft.com/office/drawing/2014/main" id="{175CA6E1-DD67-4F02-936A-A886A3B00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047" y="1136065"/>
            <a:ext cx="383248" cy="374916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061BCE-3F2E-4EE6-B6E2-7790E2E65ABB}"/>
              </a:ext>
            </a:extLst>
          </p:cNvPr>
          <p:cNvSpPr txBox="1"/>
          <p:nvPr/>
        </p:nvSpPr>
        <p:spPr>
          <a:xfrm>
            <a:off x="11255203" y="3082197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19" name="圖片 18">
            <a:hlinkClick r:id="rId4"/>
            <a:extLst>
              <a:ext uri="{FF2B5EF4-FFF2-40B4-BE49-F238E27FC236}">
                <a16:creationId xmlns:a16="http://schemas.microsoft.com/office/drawing/2014/main" id="{3C68831B-F181-4C89-9F09-BD19F1889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904" y="1146866"/>
            <a:ext cx="383248" cy="374916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1EE49FD9-DAFC-4180-AE8D-436E1919581B}"/>
              </a:ext>
            </a:extLst>
          </p:cNvPr>
          <p:cNvSpPr txBox="1"/>
          <p:nvPr/>
        </p:nvSpPr>
        <p:spPr>
          <a:xfrm>
            <a:off x="11255203" y="5375132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21" name="圖片 20">
            <a:hlinkClick r:id="rId5"/>
            <a:extLst>
              <a:ext uri="{FF2B5EF4-FFF2-40B4-BE49-F238E27FC236}">
                <a16:creationId xmlns:a16="http://schemas.microsoft.com/office/drawing/2014/main" id="{89CA4B5D-EF30-42CC-88FB-97E3BCDCC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904" y="3429824"/>
            <a:ext cx="383248" cy="374916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C08A47F8-3129-4B15-94D8-1F8F1C4FC983}"/>
              </a:ext>
            </a:extLst>
          </p:cNvPr>
          <p:cNvSpPr txBox="1"/>
          <p:nvPr/>
        </p:nvSpPr>
        <p:spPr>
          <a:xfrm>
            <a:off x="8146660" y="6137434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23" name="圖片 22">
            <a:hlinkClick r:id="rId6"/>
            <a:extLst>
              <a:ext uri="{FF2B5EF4-FFF2-40B4-BE49-F238E27FC236}">
                <a16:creationId xmlns:a16="http://schemas.microsoft.com/office/drawing/2014/main" id="{26DF3E90-1457-439E-B26E-099BE5BD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361" y="1136065"/>
            <a:ext cx="383248" cy="37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2206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6B839-1AE1-4FDB-930D-28A768CB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存取修飾子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823D9AC-2BDF-4FC4-9800-76B3A00E4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99" y="2694305"/>
            <a:ext cx="3413950" cy="2142871"/>
          </a:xfrm>
        </p:spPr>
        <p:txBody>
          <a:bodyPr>
            <a:normAutofit/>
          </a:bodyPr>
          <a:lstStyle/>
          <a:p>
            <a:r>
              <a:rPr lang="zh-TW" altLang="en-US"/>
              <a:t>任何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存取權限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繼承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實作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只能擴大而不能縮小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否則會編譯失敗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C50B0A-B48D-4E28-892A-6B7F93B63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1829449"/>
            <a:ext cx="3775393" cy="427809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編譯失敗</a:t>
            </a:r>
            <a:endParaRPr kumimoji="0" lang="en-US" altLang="zh-TW" sz="1600" b="0" i="0" u="none" strike="noStrike" cap="none" normalizeH="0" baseline="0">
              <a:ln>
                <a:noFill/>
              </a:ln>
              <a:solidFill>
                <a:srgbClr val="CF8E6D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protected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Worker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extends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@Override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5BF9F64-4955-49AC-9598-861B2FCF8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889" y="1829449"/>
            <a:ext cx="3775393" cy="427809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編譯</a:t>
            </a:r>
            <a:r>
              <a:rPr kumimoji="0" lang="zh-TW" altLang="en-US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成功</a:t>
            </a:r>
            <a:endParaRPr kumimoji="0" lang="en-US" altLang="zh-TW" sz="1600" b="0" i="0" u="none" strike="noStrike" cap="none" normalizeH="0" baseline="0">
              <a:ln>
                <a:noFill/>
              </a:ln>
              <a:solidFill>
                <a:srgbClr val="CF8E6D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protected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Worker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extends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@Override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ublic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4227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1247</TotalTime>
  <Words>1324</Words>
  <Application>Microsoft Office PowerPoint</Application>
  <PresentationFormat>寬螢幕</PresentationFormat>
  <Paragraphs>92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Arial</vt:lpstr>
      <vt:lpstr>Calibri</vt:lpstr>
      <vt:lpstr>Consolas</vt:lpstr>
      <vt:lpstr>JetBrains Mono</vt:lpstr>
      <vt:lpstr>TYIC</vt:lpstr>
      <vt:lpstr>套件與存取修飾子</vt:lpstr>
      <vt:lpstr>套件</vt:lpstr>
      <vt:lpstr>套件</vt:lpstr>
      <vt:lpstr>套件</vt:lpstr>
      <vt:lpstr>載入</vt:lpstr>
      <vt:lpstr>存取修飾子</vt:lpstr>
      <vt:lpstr>存取修飾子</vt:lpstr>
      <vt:lpstr>存取修飾子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09_套件與存取修飾子</dc:title>
  <dc:creator>Myster; TYIC</dc:creator>
  <cp:lastModifiedBy>Myster</cp:lastModifiedBy>
  <cp:revision>266</cp:revision>
  <dcterms:created xsi:type="dcterms:W3CDTF">2024-08-15T02:15:02Z</dcterms:created>
  <dcterms:modified xsi:type="dcterms:W3CDTF">2025-02-10T16:36:05Z</dcterms:modified>
</cp:coreProperties>
</file>