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0"/>
  </p:notesMasterIdLst>
  <p:sldIdLst>
    <p:sldId id="256" r:id="rId2"/>
    <p:sldId id="298" r:id="rId3"/>
    <p:sldId id="299" r:id="rId4"/>
    <p:sldId id="300" r:id="rId5"/>
    <p:sldId id="257" r:id="rId6"/>
    <p:sldId id="302" r:id="rId7"/>
    <p:sldId id="301" r:id="rId8"/>
    <p:sldId id="303" r:id="rId9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995" autoAdjust="0"/>
    <p:restoredTop sz="93824" autoAdjust="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559CBB-996B-4E7C-AC21-A3B4A6AAAEAF}" type="datetimeFigureOut">
              <a:rPr lang="zh-TW" altLang="en-US" smtClean="0"/>
              <a:t>2025/2/11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B233BD-CD00-4596-BDC2-DB5B89DB1F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59987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86492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82824667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516630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7856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3027513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26916-6B7B-4442-B28D-7E8C7A44FD3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0218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7_null/src/Main.java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28_reference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33CC93-D1FF-432C-BB39-1F4C5F4D39F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空值與參考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BFB2C26-ED0D-46DE-959A-56C00B593F3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072656853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F878F7D-09E7-4387-9663-8521B6CD9F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8114BD0-5B23-4FCD-8D5D-945252F715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8230"/>
            <a:ext cx="10515600" cy="2524566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中，若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則會在使用時就有可能會報錯，且為</a:t>
            </a:r>
            <a:r>
              <a:rPr lang="zh-TW" altLang="en-US">
                <a:solidFill>
                  <a:srgbClr val="00B0F0"/>
                </a:solidFill>
              </a:rPr>
              <a:t>執行時期錯誤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這是因為如果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時，預設值為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</a:p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代表</a:t>
            </a:r>
            <a:r>
              <a:rPr lang="zh-TW" altLang="en-US">
                <a:solidFill>
                  <a:srgbClr val="00B0F0"/>
                </a:solidFill>
              </a:rPr>
              <a:t>空值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空指標，</a:t>
            </a:r>
            <a:r>
              <a:rPr lang="en-US" altLang="zh-TW">
                <a:solidFill>
                  <a:srgbClr val="00B0F0"/>
                </a:solidFill>
              </a:rPr>
              <a:t>null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pointer)</a:t>
            </a:r>
            <a:r>
              <a:rPr lang="zh-TW" altLang="en-US"/>
              <a:t>，也就是沒有這個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理所當然的，沒有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就沒辦法進行操作，也就引發錯誤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7425342-EDCB-402D-8B86-168DB10DB4AD}"/>
              </a:ext>
            </a:extLst>
          </p:cNvPr>
          <p:cNvGrpSpPr/>
          <p:nvPr/>
        </p:nvGrpSpPr>
        <p:grpSpPr>
          <a:xfrm>
            <a:off x="2132415" y="3709337"/>
            <a:ext cx="7927170" cy="2800767"/>
            <a:chOff x="2132415" y="3709337"/>
            <a:chExt cx="7927170" cy="2800767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348530E7-8C00-42AB-9BEB-5C6F96D7A8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32415" y="3709337"/>
              <a:ext cx="7927170" cy="280076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integer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Exception in thread "main" java.lang.NullPointerException: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Cannot invoke "java.lang.Integer.intValue()"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because "Main.integer" is null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 at Main.main(Main.java:5)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6A9EFDFF-AEF0-4076-98A6-B934EA9452EB}"/>
                </a:ext>
              </a:extLst>
            </p:cNvPr>
            <p:cNvSpPr txBox="1"/>
            <p:nvPr/>
          </p:nvSpPr>
          <p:spPr>
            <a:xfrm>
              <a:off x="9368370" y="61407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112913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42DF82-5621-404D-BAD4-00901C060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null</a:t>
            </a:r>
            <a:endParaRPr lang="zh-TW" altLang="en-US"/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F8DECD51-F731-4D7B-8199-A3FE2E6624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0165"/>
            <a:ext cx="10515600" cy="2602939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雖然不是任何一個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其子類別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但任何可以填入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的地方都可以填入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，表示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不存在</a:t>
            </a:r>
            <a:endParaRPr lang="en-US" altLang="zh-TW"/>
          </a:p>
          <a:p>
            <a:r>
              <a:rPr lang="zh-TW" altLang="en-US"/>
              <a:t>而因為</a:t>
            </a:r>
            <a:r>
              <a:rPr lang="zh-TW" altLang="en-US">
                <a:solidFill>
                  <a:srgbClr val="00B0F0"/>
                </a:solidFill>
              </a:rPr>
              <a:t>編譯器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IDE</a:t>
            </a:r>
            <a:r>
              <a:rPr lang="en-US" altLang="zh-TW"/>
              <a:t> </a:t>
            </a:r>
            <a:r>
              <a:rPr lang="zh-TW" altLang="en-US"/>
              <a:t>可能檢查不出對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zh-TW" altLang="en-US"/>
              <a:t> 進行操作的問題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>
                <a:solidFill>
                  <a:srgbClr val="CF8E6D"/>
                </a:solidFill>
              </a:rPr>
              <a:t>null</a:t>
            </a:r>
            <a:r>
              <a:rPr lang="en-US" altLang="zh-TW"/>
              <a:t> </a:t>
            </a:r>
            <a:r>
              <a:rPr lang="zh-TW" altLang="en-US"/>
              <a:t>是個非常危險的存在，盡量不要使用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空指標</a:t>
            </a:r>
            <a:r>
              <a:rPr lang="zh-TW" altLang="en-US"/>
              <a:t>的發明人</a:t>
            </a:r>
            <a:r>
              <a:rPr lang="zh-TW" altLang="en-US">
                <a:solidFill>
                  <a:srgbClr val="00B0F0"/>
                </a:solidFill>
              </a:rPr>
              <a:t>東尼</a:t>
            </a:r>
            <a:r>
              <a:rPr lang="en-US" altLang="zh-TW">
                <a:solidFill>
                  <a:srgbClr val="00B0F0"/>
                </a:solidFill>
              </a:rPr>
              <a:t>·</a:t>
            </a:r>
            <a:r>
              <a:rPr lang="zh-TW" altLang="en-US">
                <a:solidFill>
                  <a:srgbClr val="00B0F0"/>
                </a:solidFill>
              </a:rPr>
              <a:t>霍爾</a:t>
            </a:r>
            <a:r>
              <a:rPr lang="en-US" altLang="zh-TW">
                <a:solidFill>
                  <a:srgbClr val="00B0F0"/>
                </a:solidFill>
              </a:rPr>
              <a:t>(Tony Hoare)</a:t>
            </a:r>
            <a:r>
              <a:rPr lang="zh-TW" altLang="en-US"/>
              <a:t>在 </a:t>
            </a:r>
            <a:r>
              <a:rPr lang="en-US" altLang="zh-TW"/>
              <a:t>2009 </a:t>
            </a:r>
            <a:r>
              <a:rPr lang="zh-TW" altLang="en-US"/>
              <a:t>年曾說過：</a:t>
            </a:r>
            <a:endParaRPr lang="en-US" altLang="zh-TW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D64CB3FD-FA83-497C-B61C-7FD299B98D3C}"/>
              </a:ext>
            </a:extLst>
          </p:cNvPr>
          <p:cNvSpPr txBox="1">
            <a:spLocks/>
          </p:cNvSpPr>
          <p:nvPr/>
        </p:nvSpPr>
        <p:spPr>
          <a:xfrm>
            <a:off x="2492188" y="3783103"/>
            <a:ext cx="7207624" cy="2602939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 call it my billion-dollar mistake. </a:t>
            </a:r>
          </a:p>
          <a:p>
            <a:pPr algn="ctr"/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It was the invention of the null reference in 1965.</a:t>
            </a: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我在 </a:t>
            </a:r>
            <a:r>
              <a:rPr lang="en-US" altLang="zh-TW" i="1">
                <a:latin typeface="Times New Roman" panose="02020603050405020304" pitchFamily="18" charset="0"/>
                <a:cs typeface="Times New Roman" panose="02020603050405020304" pitchFamily="18" charset="0"/>
              </a:rPr>
              <a:t>1965</a:t>
            </a:r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年發明了空指標，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zh-TW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這是個十億美元的錯誤。</a:t>
            </a:r>
            <a:endParaRPr lang="en-US" altLang="zh-TW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altLang="zh-TW">
                <a:latin typeface="Times New Roman" panose="02020603050405020304" pitchFamily="18" charset="0"/>
                <a:cs typeface="Times New Roman" panose="02020603050405020304" pitchFamily="18" charset="0"/>
              </a:rPr>
              <a:t>- Tony Hoare (2009) </a:t>
            </a:r>
          </a:p>
        </p:txBody>
      </p:sp>
    </p:spTree>
    <p:extLst>
      <p:ext uri="{BB962C8B-B14F-4D97-AF65-F5344CB8AC3E}">
        <p14:creationId xmlns:p14="http://schemas.microsoft.com/office/powerpoint/2010/main" val="4167178474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6F606337-EDB0-406B-953D-7E6B6F7C5355}"/>
              </a:ext>
            </a:extLst>
          </p:cNvPr>
          <p:cNvGrpSpPr/>
          <p:nvPr/>
        </p:nvGrpSpPr>
        <p:grpSpPr>
          <a:xfrm>
            <a:off x="424009" y="1976071"/>
            <a:ext cx="11308224" cy="4524315"/>
            <a:chOff x="424009" y="1796778"/>
            <a:chExt cx="11308224" cy="4524315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9D4814A-D538-418A-B0B5-74999AB3AE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4105102"/>
              <a:ext cx="6522940" cy="5847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B495E498-7C37-412D-A3F2-3F04CB9EF6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46949" y="1796778"/>
              <a:ext cx="4785284" cy="452431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(data ==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data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E8949F22-9954-4AD7-9445-FF898FD7D4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4009" y="1796778"/>
              <a:ext cx="6522940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A001057-0ACC-4066-A99F-E87F0D5980A4}"/>
                </a:ext>
              </a:extLst>
            </p:cNvPr>
            <p:cNvSpPr/>
            <p:nvPr/>
          </p:nvSpPr>
          <p:spPr>
            <a:xfrm>
              <a:off x="424009" y="4689877"/>
              <a:ext cx="6522940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22" name="圖片 21">
              <a:hlinkClick r:id="rId2"/>
              <a:extLst>
                <a:ext uri="{FF2B5EF4-FFF2-40B4-BE49-F238E27FC236}">
                  <a16:creationId xmlns:a16="http://schemas.microsoft.com/office/drawing/2014/main" id="{82159D8B-EF9E-4ECC-95AB-6F0D844B6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13527" y="1797161"/>
              <a:ext cx="418706" cy="409602"/>
            </a:xfrm>
            <a:prstGeom prst="rect">
              <a:avLst/>
            </a:prstGeom>
          </p:spPr>
        </p:pic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0A54CDB-634C-4B38-B2F7-CFE33503D45B}"/>
                </a:ext>
              </a:extLst>
            </p:cNvPr>
            <p:cNvSpPr txBox="1"/>
            <p:nvPr/>
          </p:nvSpPr>
          <p:spPr>
            <a:xfrm>
              <a:off x="11041018" y="595176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0D06B7CC-48E8-430D-A885-EC4A019CB1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908"/>
            <a:ext cx="10515600" cy="1325563"/>
          </a:xfrm>
        </p:spPr>
        <p:txBody>
          <a:bodyPr/>
          <a:lstStyle/>
          <a:p>
            <a:r>
              <a:rPr lang="zh-TW" altLang="en-US"/>
              <a:t>空值檢查</a:t>
            </a:r>
          </a:p>
        </p:txBody>
      </p:sp>
      <p:sp>
        <p:nvSpPr>
          <p:cNvPr id="28" name="內容版面配置區 27">
            <a:extLst>
              <a:ext uri="{FF2B5EF4-FFF2-40B4-BE49-F238E27FC236}">
                <a16:creationId xmlns:a16="http://schemas.microsoft.com/office/drawing/2014/main" id="{DA19333F-861A-43DF-AA7D-EAEB1D6E03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009" y="997388"/>
            <a:ext cx="11308224" cy="1052616"/>
          </a:xfrm>
        </p:spPr>
        <p:txBody>
          <a:bodyPr/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必須做好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空值檢查</a:t>
            </a:r>
            <a:r>
              <a:rPr lang="en-US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(null check)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，避免天外飛來一個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欲檢查一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物件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是否為 </a:t>
            </a:r>
            <a:r>
              <a:rPr lang="en-US" altLang="zh-TW" sz="2800" kern="1200">
                <a:solidFill>
                  <a:srgbClr val="CF8E6D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null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，可以直接使用</a:t>
            </a:r>
            <a:r>
              <a:rPr lang="zh-TW" altLang="zh-TW" sz="2800" kern="1200">
                <a:solidFill>
                  <a:srgbClr val="00B0F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比較運算子</a:t>
            </a:r>
            <a:endParaRPr lang="zh-TW" altLang="zh-TW">
              <a:effectLst/>
            </a:endParaRP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D7C730-588C-4B83-9D8F-578138F98581}"/>
              </a:ext>
            </a:extLst>
          </p:cNvPr>
          <p:cNvGrpSpPr/>
          <p:nvPr/>
        </p:nvGrpSpPr>
        <p:grpSpPr>
          <a:xfrm>
            <a:off x="1141532" y="5146023"/>
            <a:ext cx="5316843" cy="830997"/>
            <a:chOff x="-3181825" y="2995825"/>
            <a:chExt cx="5316843" cy="830997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2221399-3C0D-4C74-9EF3-573008885B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181825" y="2995825"/>
              <a:ext cx="5304092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Person{name=,age=0}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9B70C22F-5298-4014-A218-6009EFBBD3CC}"/>
                </a:ext>
              </a:extLst>
            </p:cNvPr>
            <p:cNvSpPr txBox="1"/>
            <p:nvPr/>
          </p:nvSpPr>
          <p:spPr>
            <a:xfrm>
              <a:off x="1194426" y="3457490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36443309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7036DB-72B8-4E89-8D7D-8B9EBE7F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記憶體分配</a:t>
            </a:r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EFCFB276-302C-426C-8E8F-929C21D38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0388"/>
            <a:ext cx="10515600" cy="4341812"/>
          </a:xfrm>
        </p:spPr>
        <p:txBody>
          <a:bodyPr>
            <a:normAutofit/>
          </a:bodyPr>
          <a:lstStyle/>
          <a:p>
            <a:r>
              <a:rPr lang="zh-TW" altLang="en-US"/>
              <a:t>當我們</a:t>
            </a:r>
            <a:r>
              <a:rPr lang="zh-TW" altLang="en-US">
                <a:solidFill>
                  <a:srgbClr val="FFC000"/>
                </a:solidFill>
              </a:rPr>
              <a:t>宣告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時</a:t>
            </a:r>
            <a:endParaRPr lang="en-US" altLang="zh-TW"/>
          </a:p>
          <a:p>
            <a:r>
              <a:rPr lang="zh-TW" altLang="en-US"/>
              <a:t>電腦就會分配</a:t>
            </a:r>
            <a:r>
              <a:rPr lang="zh-TW" altLang="en-US">
                <a:solidFill>
                  <a:srgbClr val="00B0F0"/>
                </a:solidFill>
              </a:rPr>
              <a:t>記憶體空間</a:t>
            </a:r>
            <a:r>
              <a:rPr lang="zh-TW" altLang="en-US"/>
              <a:t>讓我們儲存</a:t>
            </a:r>
            <a:endParaRPr lang="en-US" altLang="zh-TW"/>
          </a:p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</a:t>
            </a:r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 個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  <a:p>
            <a:r>
              <a:rPr lang="zh-TW" altLang="en-US"/>
              <a:t>通常為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4 </a:t>
            </a:r>
            <a:r>
              <a:rPr lang="zh-TW" altLang="en-US">
                <a:solidFill>
                  <a:srgbClr val="00B0F0"/>
                </a:solidFill>
              </a:rPr>
              <a:t>或 </a:t>
            </a:r>
            <a:r>
              <a:rPr lang="en-US" altLang="zh-TW">
                <a:solidFill>
                  <a:srgbClr val="00B0F0"/>
                </a:solidFill>
              </a:rPr>
              <a:t>8 Bytes(</a:t>
            </a:r>
            <a:r>
              <a:rPr lang="zh-TW" altLang="en-US">
                <a:solidFill>
                  <a:srgbClr val="00B0F0"/>
                </a:solidFill>
              </a:rPr>
              <a:t>位元組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其中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1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Byte </a:t>
            </a:r>
            <a:r>
              <a:rPr lang="zh-TW" altLang="en-US"/>
              <a:t>為</a:t>
            </a:r>
            <a:r>
              <a:rPr lang="en-US" altLang="zh-TW">
                <a:solidFill>
                  <a:srgbClr val="00B0F0"/>
                </a:solidFill>
              </a:rPr>
              <a:t> 8 bits(</a:t>
            </a:r>
            <a:r>
              <a:rPr lang="zh-TW" altLang="en-US">
                <a:solidFill>
                  <a:srgbClr val="00B0F0"/>
                </a:solidFill>
              </a:rPr>
              <a:t>位元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記憶體大小</a:t>
            </a:r>
            <a:r>
              <a:rPr lang="zh-TW" altLang="en-US"/>
              <a:t>通常與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有關</a:t>
            </a:r>
            <a:endParaRPr lang="en-US" altLang="zh-TW"/>
          </a:p>
          <a:p>
            <a:r>
              <a:rPr lang="zh-TW" altLang="en-US"/>
              <a:t>但實際上也是視不同的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而定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05755702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C737E81-3C49-4A2C-8912-063D64105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7"/>
            <a:ext cx="10515600" cy="1325563"/>
          </a:xfrm>
        </p:spPr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EC77CD-7357-4C93-B87D-D6604751EA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235" y="1544073"/>
            <a:ext cx="6227251" cy="466846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每一格都有一個代表</a:t>
            </a:r>
            <a:r>
              <a:rPr lang="zh-TW" altLang="en-US">
                <a:solidFill>
                  <a:srgbClr val="00B0F0"/>
                </a:solidFill>
              </a:rPr>
              <a:t>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en-US" altLang="zh-TW">
                <a:solidFill>
                  <a:srgbClr val="00B0F0"/>
                </a:solidFill>
              </a:rPr>
              <a:t>(memory address)</a:t>
            </a:r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/>
              <a:t>在</a:t>
            </a:r>
            <a:r>
              <a:rPr lang="zh-TW" altLang="en-US">
                <a:solidFill>
                  <a:srgbClr val="FFC000"/>
                </a:solidFill>
              </a:rPr>
              <a:t>獲取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賦值</a:t>
            </a:r>
            <a:r>
              <a:rPr lang="zh-TW" altLang="en-US"/>
              <a:t>即將內容</a:t>
            </a:r>
            <a:r>
              <a:rPr lang="zh-TW" altLang="en-US">
                <a:solidFill>
                  <a:srgbClr val="FFC000"/>
                </a:solidFill>
              </a:rPr>
              <a:t>寫入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/>
              <a:t>Java</a:t>
            </a:r>
            <a:r>
              <a:rPr lang="zh-TW" altLang="en-US"/>
              <a:t> 中，若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而若</a:t>
            </a:r>
            <a:r>
              <a:rPr lang="zh-TW" altLang="en-US">
                <a:solidFill>
                  <a:srgbClr val="00B0F0"/>
                </a:solidFill>
              </a:rPr>
              <a:t>變數型別</a:t>
            </a:r>
            <a:r>
              <a:rPr lang="zh-TW" altLang="en-US"/>
              <a:t>不是</a:t>
            </a:r>
            <a:r>
              <a:rPr lang="zh-TW" altLang="en-US">
                <a:solidFill>
                  <a:srgbClr val="00B0F0"/>
                </a:solidFill>
              </a:rPr>
              <a:t>基本資料型別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則在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/>
              <a:t>的是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5A53117-00FF-489A-AF5F-3C56AAC4BF67}"/>
              </a:ext>
            </a:extLst>
          </p:cNvPr>
          <p:cNvGrpSpPr/>
          <p:nvPr/>
        </p:nvGrpSpPr>
        <p:grpSpPr>
          <a:xfrm>
            <a:off x="6675486" y="5258639"/>
            <a:ext cx="5234125" cy="1200329"/>
            <a:chOff x="-1129396" y="2811159"/>
            <a:chExt cx="5234125" cy="1200329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D032F6-3E53-4990-827A-54A1F8EBB1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129396" y="2811159"/>
              <a:ext cx="5234125" cy="1200329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C78C1D9F-EF70-4C11-BE72-662CAFEA18F5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F2DB1DCE-4470-4FF3-8BA6-DBFF37EA2A3D}"/>
              </a:ext>
            </a:extLst>
          </p:cNvPr>
          <p:cNvGrpSpPr/>
          <p:nvPr/>
        </p:nvGrpSpPr>
        <p:grpSpPr>
          <a:xfrm>
            <a:off x="6675486" y="1326100"/>
            <a:ext cx="5234125" cy="3797602"/>
            <a:chOff x="6571129" y="1058646"/>
            <a:chExt cx="5234125" cy="379760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2B42C8D8-1F56-4550-B627-A447FC3A83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A9280FE3-1437-4D8B-BA6E-1F4C5603BD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6323BF96-72E2-4CC6-838D-C9274C6597AF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680003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5BBFD4-CA68-4F76-93EF-3020DA3D0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參考</a:t>
            </a:r>
          </a:p>
        </p:txBody>
      </p:sp>
      <p:sp>
        <p:nvSpPr>
          <p:cNvPr id="68" name="內容版面配置區 67">
            <a:extLst>
              <a:ext uri="{FF2B5EF4-FFF2-40B4-BE49-F238E27FC236}">
                <a16:creationId xmlns:a16="http://schemas.microsoft.com/office/drawing/2014/main" id="{38B86B4E-6B6F-494E-8681-EE7117CAD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690688"/>
            <a:ext cx="11190390" cy="476380"/>
          </a:xfrm>
        </p:spPr>
        <p:txBody>
          <a:bodyPr/>
          <a:lstStyle/>
          <a:p>
            <a:r>
              <a:rPr lang="zh-TW" altLang="en-US"/>
              <a:t>假設下方的程式碼執行時</a:t>
            </a:r>
            <a:r>
              <a:rPr lang="zh-TW" altLang="en-US">
                <a:solidFill>
                  <a:srgbClr val="00B0F0"/>
                </a:solidFill>
              </a:rPr>
              <a:t>記憶體配置</a:t>
            </a:r>
            <a:r>
              <a:rPr lang="zh-TW" altLang="en-US"/>
              <a:t>如下：</a:t>
            </a:r>
            <a:endParaRPr lang="en-US" altLang="zh-TW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31BD8E25-2E37-4B46-8717-4BF16A6C1673}"/>
              </a:ext>
            </a:extLst>
          </p:cNvPr>
          <p:cNvGrpSpPr/>
          <p:nvPr/>
        </p:nvGrpSpPr>
        <p:grpSpPr>
          <a:xfrm>
            <a:off x="6489665" y="2221812"/>
            <a:ext cx="5234125" cy="3797602"/>
            <a:chOff x="6571129" y="1058646"/>
            <a:chExt cx="5234125" cy="3797602"/>
          </a:xfrm>
        </p:grpSpPr>
        <p:sp>
          <p:nvSpPr>
            <p:cNvPr id="24" name="Rectangle 1">
              <a:extLst>
                <a:ext uri="{FF2B5EF4-FFF2-40B4-BE49-F238E27FC236}">
                  <a16:creationId xmlns:a16="http://schemas.microsoft.com/office/drawing/2014/main" id="{283044E3-DCEF-4050-B2E6-AFF5FFB51B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1129" y="1070596"/>
              <a:ext cx="5234125" cy="378565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java.util.Arrays;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b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[]{a[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]};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c = 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[] d = Arrays.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copyOf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(a, a.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]++;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.println(b[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.println(c[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.println(d[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5" name="圖片 24">
              <a:hlinkClick r:id="rId2"/>
              <a:extLst>
                <a:ext uri="{FF2B5EF4-FFF2-40B4-BE49-F238E27FC236}">
                  <a16:creationId xmlns:a16="http://schemas.microsoft.com/office/drawing/2014/main" id="{4CBF3841-6985-466E-81E9-FB125B462E7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386548" y="1058646"/>
              <a:ext cx="418706" cy="409602"/>
            </a:xfrm>
            <a:prstGeom prst="rect">
              <a:avLst/>
            </a:prstGeom>
          </p:spPr>
        </p:pic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D25E3FBD-49C6-4538-967E-B6DF9DDDEF48}"/>
                </a:ext>
              </a:extLst>
            </p:cNvPr>
            <p:cNvSpPr txBox="1"/>
            <p:nvPr/>
          </p:nvSpPr>
          <p:spPr>
            <a:xfrm>
              <a:off x="11114039" y="44869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DD70C70F-B9AD-4594-A8F5-32EEE85B9903}"/>
              </a:ext>
            </a:extLst>
          </p:cNvPr>
          <p:cNvGrpSpPr/>
          <p:nvPr/>
        </p:nvGrpSpPr>
        <p:grpSpPr>
          <a:xfrm>
            <a:off x="10500108" y="4416085"/>
            <a:ext cx="1223682" cy="1200329"/>
            <a:chOff x="2881047" y="2811159"/>
            <a:chExt cx="1223682" cy="1200329"/>
          </a:xfrm>
        </p:grpSpPr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F4B9157B-72AC-4A69-AB38-1C94293820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81047" y="2811159"/>
              <a:ext cx="1223682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4E628555-0C59-4FCC-9D5A-872F66D1E720}"/>
                </a:ext>
              </a:extLst>
            </p:cNvPr>
            <p:cNvSpPr txBox="1"/>
            <p:nvPr/>
          </p:nvSpPr>
          <p:spPr>
            <a:xfrm>
              <a:off x="3164137" y="3637244"/>
              <a:ext cx="9405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output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5A1B58CB-1C10-4763-84F5-E32DD6BE034D}"/>
              </a:ext>
            </a:extLst>
          </p:cNvPr>
          <p:cNvGrpSpPr/>
          <p:nvPr/>
        </p:nvGrpSpPr>
        <p:grpSpPr>
          <a:xfrm>
            <a:off x="533400" y="2291924"/>
            <a:ext cx="5822576" cy="1200708"/>
            <a:chOff x="838200" y="1692141"/>
            <a:chExt cx="5822576" cy="1200708"/>
          </a:xfrm>
        </p:grpSpPr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95346F43-8116-4AAF-A56A-C769A45995D3}"/>
                </a:ext>
              </a:extLst>
            </p:cNvPr>
            <p:cNvGrpSpPr/>
            <p:nvPr/>
          </p:nvGrpSpPr>
          <p:grpSpPr>
            <a:xfrm>
              <a:off x="2577352" y="1799716"/>
              <a:ext cx="3943351" cy="531820"/>
              <a:chOff x="829235" y="1799716"/>
              <a:chExt cx="3943351" cy="531820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17A30F38-BFA0-4A36-ACE9-4E71E0DEDE5B}"/>
                  </a:ext>
                </a:extLst>
              </p:cNvPr>
              <p:cNvSpPr/>
              <p:nvPr/>
            </p:nvSpPr>
            <p:spPr>
              <a:xfrm>
                <a:off x="829236" y="1799716"/>
                <a:ext cx="3943350" cy="514418"/>
              </a:xfrm>
              <a:prstGeom prst="rect">
                <a:avLst/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cxnSp>
            <p:nvCxnSpPr>
              <p:cNvPr id="51" name="直線接點 50">
                <a:extLst>
                  <a:ext uri="{FF2B5EF4-FFF2-40B4-BE49-F238E27FC236}">
                    <a16:creationId xmlns:a16="http://schemas.microsoft.com/office/drawing/2014/main" id="{ED5DCC0F-ED88-48F2-9943-C95342C27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923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7136DC7-03E6-4BFD-85EC-90D24E0136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7258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BFBD0CF1-4E30-41C1-B869-4AD11B42F4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3685" y="1799716"/>
                <a:ext cx="0" cy="514418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線接點 56">
                <a:extLst>
                  <a:ext uri="{FF2B5EF4-FFF2-40B4-BE49-F238E27FC236}">
                    <a16:creationId xmlns:a16="http://schemas.microsoft.com/office/drawing/2014/main" id="{21CD03C7-BECC-4D1C-A09E-58272654E7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58135" y="1799716"/>
                <a:ext cx="0" cy="531820"/>
              </a:xfrm>
              <a:prstGeom prst="line">
                <a:avLst/>
              </a:prstGeom>
              <a:ln w="38100">
                <a:solidFill>
                  <a:srgbClr val="92D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群組 31">
                <a:extLst>
                  <a:ext uri="{FF2B5EF4-FFF2-40B4-BE49-F238E27FC236}">
                    <a16:creationId xmlns:a16="http://schemas.microsoft.com/office/drawing/2014/main" id="{BFBCEC74-5311-47B4-AAD8-E77BC202B0D5}"/>
                  </a:ext>
                </a:extLst>
              </p:cNvPr>
              <p:cNvGrpSpPr/>
              <p:nvPr/>
            </p:nvGrpSpPr>
            <p:grpSpPr>
              <a:xfrm>
                <a:off x="829872" y="1840068"/>
                <a:ext cx="3942078" cy="400110"/>
                <a:chOff x="838837" y="4585458"/>
                <a:chExt cx="3942078" cy="400110"/>
              </a:xfrm>
            </p:grpSpPr>
            <p:sp>
              <p:nvSpPr>
                <p:cNvPr id="42" name="文字方塊 41">
                  <a:extLst>
                    <a:ext uri="{FF2B5EF4-FFF2-40B4-BE49-F238E27FC236}">
                      <a16:creationId xmlns:a16="http://schemas.microsoft.com/office/drawing/2014/main" id="{3B75B821-5193-429F-8A54-8301DC54AA59}"/>
                    </a:ext>
                  </a:extLst>
                </p:cNvPr>
                <p:cNvSpPr txBox="1"/>
                <p:nvPr/>
              </p:nvSpPr>
              <p:spPr>
                <a:xfrm>
                  <a:off x="838837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3" name="文字方塊 42">
                  <a:extLst>
                    <a:ext uri="{FF2B5EF4-FFF2-40B4-BE49-F238E27FC236}">
                      <a16:creationId xmlns:a16="http://schemas.microsoft.com/office/drawing/2014/main" id="{9F526FDE-1924-4396-AD2C-C15A4DDF2374}"/>
                    </a:ext>
                  </a:extLst>
                </p:cNvPr>
                <p:cNvSpPr txBox="1"/>
                <p:nvPr/>
              </p:nvSpPr>
              <p:spPr>
                <a:xfrm>
                  <a:off x="2153286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  <p:sp>
              <p:nvSpPr>
                <p:cNvPr id="44" name="文字方塊 43">
                  <a:extLst>
                    <a:ext uri="{FF2B5EF4-FFF2-40B4-BE49-F238E27FC236}">
                      <a16:creationId xmlns:a16="http://schemas.microsoft.com/office/drawing/2014/main" id="{97DE2355-C69D-445D-A2DA-078F501C007D}"/>
                    </a:ext>
                  </a:extLst>
                </p:cNvPr>
                <p:cNvSpPr txBox="1"/>
                <p:nvPr/>
              </p:nvSpPr>
              <p:spPr>
                <a:xfrm>
                  <a:off x="3467735" y="4585458"/>
                  <a:ext cx="1313180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altLang="zh-TW" sz="2000">
                      <a:solidFill>
                        <a:srgbClr val="CF8E6D"/>
                      </a:solidFill>
                    </a:rPr>
                    <a:t>int</a:t>
                  </a:r>
                  <a:r>
                    <a:rPr lang="en-US" altLang="zh-TW" sz="2000">
                      <a:solidFill>
                        <a:srgbClr val="00B0F0"/>
                      </a:solidFill>
                    </a:rPr>
                    <a:t>[]{1}</a:t>
                  </a:r>
                  <a:endParaRPr lang="zh-TW" altLang="en-US" sz="2000">
                    <a:solidFill>
                      <a:srgbClr val="00B0F0"/>
                    </a:solidFill>
                  </a:endParaRPr>
                </a:p>
              </p:txBody>
            </p:sp>
          </p:grpSp>
        </p:grpSp>
        <p:grpSp>
          <p:nvGrpSpPr>
            <p:cNvPr id="33" name="群組 32">
              <a:extLst>
                <a:ext uri="{FF2B5EF4-FFF2-40B4-BE49-F238E27FC236}">
                  <a16:creationId xmlns:a16="http://schemas.microsoft.com/office/drawing/2014/main" id="{B1246028-0D33-480F-BEFC-264D0BF7320E}"/>
                </a:ext>
              </a:extLst>
            </p:cNvPr>
            <p:cNvGrpSpPr/>
            <p:nvPr/>
          </p:nvGrpSpPr>
          <p:grpSpPr>
            <a:xfrm>
              <a:off x="2632493" y="2369707"/>
              <a:ext cx="3833074" cy="461665"/>
              <a:chOff x="893341" y="3703141"/>
              <a:chExt cx="3833074" cy="461665"/>
            </a:xfrm>
          </p:grpSpPr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310E4846-F1FC-43E2-AF2C-8470DFB2FD45}"/>
                  </a:ext>
                </a:extLst>
              </p:cNvPr>
              <p:cNvSpPr txBox="1"/>
              <p:nvPr/>
            </p:nvSpPr>
            <p:spPr>
              <a:xfrm>
                <a:off x="893341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E728415E-D901-4B82-A46C-FE756136E767}"/>
                  </a:ext>
                </a:extLst>
              </p:cNvPr>
              <p:cNvSpPr txBox="1"/>
              <p:nvPr/>
            </p:nvSpPr>
            <p:spPr>
              <a:xfrm>
                <a:off x="2207790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0xF008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  <p:sp>
            <p:nvSpPr>
              <p:cNvPr id="36" name="文字方塊 35">
                <a:extLst>
                  <a:ext uri="{FF2B5EF4-FFF2-40B4-BE49-F238E27FC236}">
                    <a16:creationId xmlns:a16="http://schemas.microsoft.com/office/drawing/2014/main" id="{4CBCCFB5-D699-4C4D-8884-82865E27A28A}"/>
                  </a:ext>
                </a:extLst>
              </p:cNvPr>
              <p:cNvSpPr txBox="1"/>
              <p:nvPr/>
            </p:nvSpPr>
            <p:spPr>
              <a:xfrm>
                <a:off x="3522239" y="3703141"/>
                <a:ext cx="120417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zh-TW" sz="2400">
                    <a:solidFill>
                      <a:srgbClr val="FFFF00"/>
                    </a:solidFill>
                  </a:rPr>
                  <a:t>0xF010</a:t>
                </a:r>
                <a:endParaRPr lang="zh-TW" altLang="en-US" sz="2400">
                  <a:solidFill>
                    <a:srgbClr val="FFFF00"/>
                  </a:solidFill>
                </a:endParaRPr>
              </a:p>
            </p:txBody>
          </p:sp>
        </p:grpSp>
        <p:sp>
          <p:nvSpPr>
            <p:cNvPr id="30" name="矩形: 圓角 29">
              <a:extLst>
                <a:ext uri="{FF2B5EF4-FFF2-40B4-BE49-F238E27FC236}">
                  <a16:creationId xmlns:a16="http://schemas.microsoft.com/office/drawing/2014/main" id="{AF968129-8F8A-4461-962D-6569D9F81030}"/>
                </a:ext>
              </a:extLst>
            </p:cNvPr>
            <p:cNvSpPr/>
            <p:nvPr/>
          </p:nvSpPr>
          <p:spPr>
            <a:xfrm>
              <a:off x="838200" y="1692141"/>
              <a:ext cx="5822576" cy="1200708"/>
            </a:xfrm>
            <a:prstGeom prst="roundRect">
              <a:avLst>
                <a:gd name="adj" fmla="val 11296"/>
              </a:avLst>
            </a:prstGeom>
            <a:noFill/>
            <a:ln w="5715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65F92638-BBD4-4E23-80DC-80C4C39F2632}"/>
                </a:ext>
              </a:extLst>
            </p:cNvPr>
            <p:cNvSpPr txBox="1"/>
            <p:nvPr/>
          </p:nvSpPr>
          <p:spPr>
            <a:xfrm>
              <a:off x="838200" y="1869871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92D050"/>
                  </a:solidFill>
                </a:rPr>
                <a:t>記憶體內容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E3731899-B9A2-45BE-99BD-39B6F08DA72D}"/>
                </a:ext>
              </a:extLst>
            </p:cNvPr>
            <p:cNvSpPr txBox="1"/>
            <p:nvPr/>
          </p:nvSpPr>
          <p:spPr>
            <a:xfrm>
              <a:off x="853803" y="2365284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rgbClr val="FFFF00"/>
                  </a:solidFill>
                </a:rPr>
                <a:t>記憶體位址</a:t>
              </a:r>
            </a:p>
          </p:txBody>
        </p:sp>
      </p:grpSp>
      <p:sp>
        <p:nvSpPr>
          <p:cNvPr id="69" name="內容版面配置區 67">
            <a:extLst>
              <a:ext uri="{FF2B5EF4-FFF2-40B4-BE49-F238E27FC236}">
                <a16:creationId xmlns:a16="http://schemas.microsoft.com/office/drawing/2014/main" id="{E44F01C0-925C-4170-8251-4F6917C0E52A}"/>
              </a:ext>
            </a:extLst>
          </p:cNvPr>
          <p:cNvSpPr txBox="1">
            <a:spLocks/>
          </p:cNvSpPr>
          <p:nvPr/>
        </p:nvSpPr>
        <p:spPr>
          <a:xfrm>
            <a:off x="533401" y="3670362"/>
            <a:ext cx="5822575" cy="23429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a[0]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zh-TW" altLang="en-US"/>
              <a:t>指向 </a:t>
            </a:r>
            <a:r>
              <a:rPr lang="en-US" altLang="zh-TW">
                <a:solidFill>
                  <a:srgbClr val="CF8E6D"/>
                </a:solidFill>
              </a:rPr>
              <a:t>int</a:t>
            </a:r>
            <a:r>
              <a:rPr lang="en-US" altLang="zh-TW">
                <a:solidFill>
                  <a:srgbClr val="00B0F0"/>
                </a:solidFill>
              </a:rPr>
              <a:t>[]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傳遞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00B0F0"/>
                </a:solidFill>
              </a:rPr>
              <a:t>b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新實例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0xF008</a:t>
            </a:r>
          </a:p>
          <a:p>
            <a:r>
              <a:rPr lang="en-US" altLang="zh-TW">
                <a:solidFill>
                  <a:srgbClr val="00B0F0"/>
                </a:solidFill>
              </a:rPr>
              <a:t>c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參考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a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0xF000</a:t>
            </a:r>
          </a:p>
          <a:p>
            <a:r>
              <a:rPr lang="en-US" altLang="zh-TW">
                <a:solidFill>
                  <a:srgbClr val="00B0F0"/>
                </a:solidFill>
              </a:rPr>
              <a:t>d</a:t>
            </a:r>
            <a:r>
              <a:rPr lang="zh-TW" altLang="en-US">
                <a:solidFill>
                  <a:srgbClr val="00B0F0"/>
                </a:solidFill>
              </a:rPr>
              <a:t> 變數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新物件</a:t>
            </a:r>
            <a:r>
              <a:rPr lang="zh-TW" altLang="en-US"/>
              <a:t>，指向 </a:t>
            </a:r>
            <a:r>
              <a:rPr lang="en-US" altLang="zh-TW">
                <a:solidFill>
                  <a:srgbClr val="FFFF00"/>
                </a:solidFill>
              </a:rPr>
              <a:t>0xF010</a:t>
            </a:r>
          </a:p>
        </p:txBody>
      </p:sp>
    </p:spTree>
    <p:extLst>
      <p:ext uri="{BB962C8B-B14F-4D97-AF65-F5344CB8AC3E}">
        <p14:creationId xmlns:p14="http://schemas.microsoft.com/office/powerpoint/2010/main" val="1333113415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BC4E889-50A4-492D-AA52-9CF73B337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指標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FDA3-2AAE-4A27-A7DF-73C394EFCA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38"/>
            <a:ext cx="10515600" cy="3598862"/>
          </a:xfrm>
        </p:spPr>
        <p:txBody>
          <a:bodyPr/>
          <a:lstStyle/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就是一個指向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的東西</a:t>
            </a:r>
            <a:endParaRPr lang="en-US" altLang="zh-TW"/>
          </a:p>
          <a:p>
            <a:r>
              <a:rPr lang="zh-TW" altLang="en-US"/>
              <a:t>一般的指標可以進行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，如往後移 </a:t>
            </a:r>
            <a:r>
              <a:rPr lang="en-US" altLang="zh-TW">
                <a:solidFill>
                  <a:srgbClr val="00B0F0"/>
                </a:solidFill>
              </a:rPr>
              <a:t>4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Bytes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就是一個不可以進行</a:t>
            </a:r>
            <a:r>
              <a:rPr lang="zh-TW" altLang="en-US">
                <a:solidFill>
                  <a:srgbClr val="00B0F0"/>
                </a:solidFill>
              </a:rPr>
              <a:t>記憶體位址運算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指向一個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稱為</a:t>
            </a:r>
            <a:r>
              <a:rPr lang="zh-TW" altLang="en-US">
                <a:solidFill>
                  <a:srgbClr val="00B0F0"/>
                </a:solidFill>
              </a:rPr>
              <a:t>參考</a:t>
            </a:r>
            <a:r>
              <a:rPr lang="en-US" altLang="zh-TW">
                <a:solidFill>
                  <a:srgbClr val="00B0F0"/>
                </a:solidFill>
              </a:rPr>
              <a:t>(reference)</a:t>
            </a:r>
          </a:p>
          <a:p>
            <a:r>
              <a:rPr lang="zh-TW" altLang="en-US">
                <a:solidFill>
                  <a:srgbClr val="FFC000"/>
                </a:solidFill>
              </a:rPr>
              <a:t>讀取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指向的</a:t>
            </a:r>
            <a:r>
              <a:rPr lang="zh-TW" altLang="en-US">
                <a:solidFill>
                  <a:srgbClr val="00B0F0"/>
                </a:solidFill>
              </a:rPr>
              <a:t>記憶體位址</a:t>
            </a:r>
            <a:r>
              <a:rPr lang="zh-TW" altLang="en-US"/>
              <a:t>的內容稱為</a:t>
            </a:r>
            <a:r>
              <a:rPr lang="zh-TW" altLang="en-US">
                <a:solidFill>
                  <a:srgbClr val="00B0F0"/>
                </a:solidFill>
              </a:rPr>
              <a:t>解除參考</a:t>
            </a:r>
            <a:r>
              <a:rPr lang="en-US" altLang="zh-TW">
                <a:solidFill>
                  <a:srgbClr val="00B0F0"/>
                </a:solidFill>
              </a:rPr>
              <a:t>(dereference)</a:t>
            </a:r>
          </a:p>
          <a:p>
            <a:r>
              <a:rPr lang="zh-TW" altLang="en-US"/>
              <a:t>但因為 </a:t>
            </a:r>
            <a:r>
              <a:rPr lang="en-US" altLang="zh-TW"/>
              <a:t>Java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zh-TW" altLang="en-US"/>
              <a:t>完全由 </a:t>
            </a:r>
            <a:r>
              <a:rPr lang="en-US" altLang="zh-TW">
                <a:solidFill>
                  <a:srgbClr val="00B0F0"/>
                </a:solidFill>
              </a:rPr>
              <a:t>Java </a:t>
            </a:r>
            <a:r>
              <a:rPr lang="zh-TW" altLang="en-US">
                <a:solidFill>
                  <a:srgbClr val="00B0F0"/>
                </a:solidFill>
              </a:rPr>
              <a:t>虛擬機</a:t>
            </a:r>
            <a:r>
              <a:rPr lang="zh-TW" altLang="en-US"/>
              <a:t>管理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Java </a:t>
            </a:r>
            <a:r>
              <a:rPr lang="zh-TW" altLang="en-US"/>
              <a:t>中並沒有一般的</a:t>
            </a:r>
            <a:r>
              <a:rPr lang="zh-TW" altLang="en-US">
                <a:solidFill>
                  <a:srgbClr val="00B0F0"/>
                </a:solidFill>
              </a:rPr>
              <a:t>指標</a:t>
            </a:r>
            <a:r>
              <a:rPr lang="zh-TW" altLang="en-US"/>
              <a:t>，只有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空指標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281757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248</TotalTime>
  <Words>1162</Words>
  <Application>Microsoft Office PowerPoint</Application>
  <PresentationFormat>寬螢幕</PresentationFormat>
  <Paragraphs>88</Paragraphs>
  <Slides>8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Arial</vt:lpstr>
      <vt:lpstr>Calibri</vt:lpstr>
      <vt:lpstr>Consolas</vt:lpstr>
      <vt:lpstr>Times New Roman</vt:lpstr>
      <vt:lpstr>TYIC</vt:lpstr>
      <vt:lpstr>空值與參考</vt:lpstr>
      <vt:lpstr>null</vt:lpstr>
      <vt:lpstr>null</vt:lpstr>
      <vt:lpstr>空值檢查</vt:lpstr>
      <vt:lpstr>記憶體分配</vt:lpstr>
      <vt:lpstr>參考</vt:lpstr>
      <vt:lpstr>參考</vt:lpstr>
      <vt:lpstr>指標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11_空值與參考</dc:title>
  <dc:creator>Myster; TYIC</dc:creator>
  <cp:lastModifiedBy>Myster</cp:lastModifiedBy>
  <cp:revision>207</cp:revision>
  <dcterms:created xsi:type="dcterms:W3CDTF">2024-08-28T08:17:03Z</dcterms:created>
  <dcterms:modified xsi:type="dcterms:W3CDTF">2025-02-10T16:36:32Z</dcterms:modified>
</cp:coreProperties>
</file>