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4"/>
  </p:notesMasterIdLst>
  <p:sldIdLst>
    <p:sldId id="256" r:id="rId2"/>
    <p:sldId id="291" r:id="rId3"/>
    <p:sldId id="293" r:id="rId4"/>
    <p:sldId id="325" r:id="rId5"/>
    <p:sldId id="324" r:id="rId6"/>
    <p:sldId id="329" r:id="rId7"/>
    <p:sldId id="338" r:id="rId8"/>
    <p:sldId id="339" r:id="rId9"/>
    <p:sldId id="305" r:id="rId10"/>
    <p:sldId id="331" r:id="rId11"/>
    <p:sldId id="332" r:id="rId12"/>
    <p:sldId id="260" r:id="rId13"/>
    <p:sldId id="314" r:id="rId14"/>
    <p:sldId id="294" r:id="rId15"/>
    <p:sldId id="304" r:id="rId16"/>
    <p:sldId id="299" r:id="rId17"/>
    <p:sldId id="296" r:id="rId18"/>
    <p:sldId id="311" r:id="rId19"/>
    <p:sldId id="308" r:id="rId20"/>
    <p:sldId id="309" r:id="rId21"/>
    <p:sldId id="310" r:id="rId22"/>
    <p:sldId id="297" r:id="rId23"/>
    <p:sldId id="312" r:id="rId24"/>
    <p:sldId id="307" r:id="rId25"/>
    <p:sldId id="317" r:id="rId26"/>
    <p:sldId id="315" r:id="rId27"/>
    <p:sldId id="295" r:id="rId28"/>
    <p:sldId id="298" r:id="rId29"/>
    <p:sldId id="306" r:id="rId30"/>
    <p:sldId id="301" r:id="rId31"/>
    <p:sldId id="302" r:id="rId32"/>
    <p:sldId id="321" r:id="rId33"/>
    <p:sldId id="322" r:id="rId34"/>
    <p:sldId id="323" r:id="rId35"/>
    <p:sldId id="327" r:id="rId36"/>
    <p:sldId id="326" r:id="rId37"/>
    <p:sldId id="328" r:id="rId38"/>
    <p:sldId id="334" r:id="rId39"/>
    <p:sldId id="333" r:id="rId40"/>
    <p:sldId id="335" r:id="rId41"/>
    <p:sldId id="336" r:id="rId42"/>
    <p:sldId id="33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599934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7979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10460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6185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4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a/438744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270"/>
            <a:ext cx="10515600" cy="32212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是個抽象概念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概念在任何程式語言皆是恆定的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64592"/>
            <a:ext cx="1906486" cy="8148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963154" y="2071999"/>
            <a:ext cx="584758" cy="143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2479406"/>
            <a:ext cx="771993" cy="120528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890169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071999"/>
            <a:ext cx="2651125" cy="33947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389495"/>
            <a:ext cx="825595" cy="21847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7001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V="1">
            <a:off x="3535084" y="2479406"/>
            <a:ext cx="2474827" cy="6604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3139832"/>
            <a:ext cx="2341389" cy="7395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22206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3936396"/>
            <a:ext cx="0" cy="153033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389495"/>
            <a:ext cx="2197947" cy="5783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7426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2"/>
          </p:cNvCxnSpPr>
          <p:nvPr/>
        </p:nvCxnSpPr>
        <p:spPr>
          <a:xfrm flipV="1">
            <a:off x="4295876" y="2479406"/>
            <a:ext cx="1714035" cy="14884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575532F-CDEC-48EE-B822-8932851BB374}"/>
              </a:ext>
            </a:extLst>
          </p:cNvPr>
          <p:cNvGrpSpPr/>
          <p:nvPr/>
        </p:nvGrpSpPr>
        <p:grpSpPr>
          <a:xfrm>
            <a:off x="8168313" y="898254"/>
            <a:ext cx="3436242" cy="394266"/>
            <a:chOff x="7966216" y="6123076"/>
            <a:chExt cx="3436242" cy="394266"/>
          </a:xfrm>
        </p:grpSpPr>
        <p:pic>
          <p:nvPicPr>
            <p:cNvPr id="31" name="圖片 30">
              <a:hlinkClick r:id="rId2"/>
              <a:extLst>
                <a:ext uri="{FF2B5EF4-FFF2-40B4-BE49-F238E27FC236}">
                  <a16:creationId xmlns:a16="http://schemas.microsoft.com/office/drawing/2014/main" id="{200FCFAB-0A3B-42C2-AFD6-A6EE77A0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543C1FC-ED4F-4345-A6D9-343480BA45DA}"/>
                </a:ext>
              </a:extLst>
            </p:cNvPr>
            <p:cNvSpPr txBox="1"/>
            <p:nvPr/>
          </p:nvSpPr>
          <p:spPr>
            <a:xfrm>
              <a:off x="7966216" y="6135543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為何集合類別還要實作介面？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529"/>
            <a:ext cx="10515600" cy="3609880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儲存容量可動態增長有明顯的衝突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5227846" y="1721702"/>
            <a:ext cx="171083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4008299"/>
            <a:ext cx="2012800" cy="85242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279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4860721"/>
            <a:ext cx="0" cy="7560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5005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CFD05FF-1AA7-4827-8DF8-D3C655F9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為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306"/>
            <a:ext cx="10515600" cy="395054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從雙端佇列頭部推入元素，等價於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2"/>
            <a:ext cx="10515600" cy="5151814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r>
              <a:rPr lang="zh-TW" altLang="en-US"/>
              <a:t>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  <a:p>
            <a:endParaRPr lang="en-US" altLang="zh-TW" sz="2800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8899" y="5378168"/>
            <a:ext cx="1976721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95620" y="5754536"/>
            <a:ext cx="165707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7260" y="3432080"/>
            <a:ext cx="0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530573" y="1041993"/>
            <a:ext cx="11159142" cy="5521727"/>
            <a:chOff x="440926" y="1041993"/>
            <a:chExt cx="11159142" cy="552172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" y="1041993"/>
              <a:ext cx="480342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50" y="1900905"/>
              <a:ext cx="6355717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19438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991507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334000" y="771428"/>
            <a:ext cx="6355718" cy="1107996"/>
            <a:chOff x="2376641" y="5826893"/>
            <a:chExt cx="3575097" cy="110799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641" y="5826893"/>
              <a:ext cx="3575095" cy="110799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2" y="-6401"/>
            <a:ext cx="502733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57791-D6AC-4929-BB7D-CD2A955D8A6B}"/>
              </a:ext>
            </a:extLst>
          </p:cNvPr>
          <p:cNvGrpSpPr/>
          <p:nvPr/>
        </p:nvGrpSpPr>
        <p:grpSpPr>
          <a:xfrm>
            <a:off x="829235" y="1850192"/>
            <a:ext cx="10515600" cy="4323030"/>
            <a:chOff x="829235" y="1825159"/>
            <a:chExt cx="10515600" cy="4323030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22671735-48FB-4A59-A5AB-C7230EB6B8A4}"/>
                </a:ext>
              </a:extLst>
            </p:cNvPr>
            <p:cNvGrpSpPr/>
            <p:nvPr/>
          </p:nvGrpSpPr>
          <p:grpSpPr>
            <a:xfrm>
              <a:off x="829235" y="2343978"/>
              <a:ext cx="10515600" cy="3804211"/>
              <a:chOff x="829235" y="2049742"/>
              <a:chExt cx="10515600" cy="3804211"/>
            </a:xfrm>
          </p:grpSpPr>
          <p:cxnSp>
            <p:nvCxnSpPr>
              <p:cNvPr id="210" name="直線接點 209">
                <a:extLst>
                  <a:ext uri="{FF2B5EF4-FFF2-40B4-BE49-F238E27FC236}">
                    <a16:creationId xmlns:a16="http://schemas.microsoft.com/office/drawing/2014/main" id="{DA37BA22-D68E-4B61-ADD9-FB4EF18B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47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>
                <a:extLst>
                  <a:ext uri="{FF2B5EF4-FFF2-40B4-BE49-F238E27FC236}">
                    <a16:creationId xmlns:a16="http://schemas.microsoft.com/office/drawing/2014/main" id="{56386A7B-A668-44B3-A0C4-E46A9326E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9214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>
                <a:extLst>
                  <a:ext uri="{FF2B5EF4-FFF2-40B4-BE49-F238E27FC236}">
                    <a16:creationId xmlns:a16="http://schemas.microsoft.com/office/drawing/2014/main" id="{EBEACC61-7AFD-44DB-8E08-F20168878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10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AF430ED0-78AF-40A5-ABA3-19D8531C2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5DD4BBA-C660-46C3-A8D5-CD5FBF849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453F73C-0285-4B77-B9BE-3BF9B323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59827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B4DE3062-C4FB-4F8E-ACFB-3852EA064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5842933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5F27680-66D6-49A2-9805-EAB9893D2EE7}"/>
                </a:ext>
              </a:extLst>
            </p:cNvPr>
            <p:cNvSpPr txBox="1"/>
            <p:nvPr/>
          </p:nvSpPr>
          <p:spPr>
            <a:xfrm>
              <a:off x="1098204" y="1825159"/>
              <a:ext cx="2127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0 ~ 28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A2B690-DABE-44AF-829F-D7F5AC1FA895}"/>
                </a:ext>
              </a:extLst>
            </p:cNvPr>
            <p:cNvSpPr txBox="1"/>
            <p:nvPr/>
          </p:nvSpPr>
          <p:spPr>
            <a:xfrm>
              <a:off x="3582695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29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272D62-9323-402C-A251-881D6E4A2613}"/>
                </a:ext>
              </a:extLst>
            </p:cNvPr>
            <p:cNvSpPr txBox="1"/>
            <p:nvPr/>
          </p:nvSpPr>
          <p:spPr>
            <a:xfrm>
              <a:off x="5697264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30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B406274-AA93-477C-B474-99B22A313882}"/>
                </a:ext>
              </a:extLst>
            </p:cNvPr>
            <p:cNvSpPr txBox="1"/>
            <p:nvPr/>
          </p:nvSpPr>
          <p:spPr>
            <a:xfrm>
              <a:off x="8753578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31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C6D7FD4-9586-41C7-B8D1-2DFEDD7919A8}"/>
                </a:ext>
              </a:extLst>
            </p:cNvPr>
            <p:cNvGrpSpPr/>
            <p:nvPr/>
          </p:nvGrpSpPr>
          <p:grpSpPr>
            <a:xfrm>
              <a:off x="3786545" y="3917974"/>
              <a:ext cx="1040134" cy="690277"/>
              <a:chOff x="3662537" y="2205269"/>
              <a:chExt cx="1040134" cy="690277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1BDF5E6-2834-4ECC-B7CD-67BD3133F42F}"/>
                  </a:ext>
                </a:extLst>
              </p:cNvPr>
              <p:cNvGrpSpPr/>
              <p:nvPr/>
            </p:nvGrpSpPr>
            <p:grpSpPr>
              <a:xfrm>
                <a:off x="3753508" y="2285552"/>
                <a:ext cx="864342" cy="514418"/>
                <a:chOff x="7311138" y="4988298"/>
                <a:chExt cx="864342" cy="514418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6CD803-572D-43D5-884D-77464F95E15A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A4617BA7-569B-4024-ACA8-81C50D18437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A389F37E-D8D2-4068-B919-8C13DF4BA013}"/>
                  </a:ext>
                </a:extLst>
              </p:cNvPr>
              <p:cNvSpPr/>
              <p:nvPr/>
            </p:nvSpPr>
            <p:spPr>
              <a:xfrm>
                <a:off x="3662537" y="2205269"/>
                <a:ext cx="1040134" cy="690277"/>
              </a:xfrm>
              <a:prstGeom prst="roundRect">
                <a:avLst>
                  <a:gd name="adj" fmla="val 10044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1C2142D-0061-4DA8-8346-FFA3651EEACC}"/>
                </a:ext>
              </a:extLst>
            </p:cNvPr>
            <p:cNvGrpSpPr/>
            <p:nvPr/>
          </p:nvGrpSpPr>
          <p:grpSpPr>
            <a:xfrm>
              <a:off x="5854285" y="2599448"/>
              <a:ext cx="1133792" cy="3327328"/>
              <a:chOff x="5692589" y="2496705"/>
              <a:chExt cx="1133792" cy="332732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1EE864C-4149-4498-84BE-024E1B802B78}"/>
                  </a:ext>
                </a:extLst>
              </p:cNvPr>
              <p:cNvGrpSpPr/>
              <p:nvPr/>
            </p:nvGrpSpPr>
            <p:grpSpPr>
              <a:xfrm>
                <a:off x="5833841" y="2698396"/>
                <a:ext cx="864342" cy="2956567"/>
                <a:chOff x="5833841" y="2698396"/>
                <a:chExt cx="864342" cy="2956567"/>
              </a:xfrm>
            </p:grpSpPr>
            <p:grpSp>
              <p:nvGrpSpPr>
                <p:cNvPr id="111" name="群組 110">
                  <a:extLst>
                    <a:ext uri="{FF2B5EF4-FFF2-40B4-BE49-F238E27FC236}">
                      <a16:creationId xmlns:a16="http://schemas.microsoft.com/office/drawing/2014/main" id="{B4A60284-F6B3-4054-92BE-80E4527E61A1}"/>
                    </a:ext>
                  </a:extLst>
                </p:cNvPr>
                <p:cNvGrpSpPr/>
                <p:nvPr/>
              </p:nvGrpSpPr>
              <p:grpSpPr>
                <a:xfrm>
                  <a:off x="5833841" y="26983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B01D46B2-F4E0-4F1C-913F-6D69D28A04F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" name="文字方塊 94">
                    <a:extLst>
                      <a:ext uri="{FF2B5EF4-FFF2-40B4-BE49-F238E27FC236}">
                        <a16:creationId xmlns:a16="http://schemas.microsoft.com/office/drawing/2014/main" id="{C389A2D3-8C02-4292-8F45-9580AEDD58E0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obj1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03" name="直線單箭頭接點 102">
                  <a:extLst>
                    <a:ext uri="{FF2B5EF4-FFF2-40B4-BE49-F238E27FC236}">
                      <a16:creationId xmlns:a16="http://schemas.microsoft.com/office/drawing/2014/main" id="{FEBF53E6-50EC-4A83-84D6-5BAB8FBE6ADB}"/>
                    </a:ext>
                  </a:extLst>
                </p:cNvPr>
                <p:cNvCxnSpPr>
                  <a:cxnSpLocks/>
                  <a:stCxn id="94" idx="2"/>
                  <a:endCxn id="113" idx="0"/>
                </p:cNvCxnSpPr>
                <p:nvPr/>
              </p:nvCxnSpPr>
              <p:spPr>
                <a:xfrm>
                  <a:off x="6266012" y="3212814"/>
                  <a:ext cx="0" cy="2996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53A86CD9-1056-4BD6-98FF-7BCA08EB42DE}"/>
                    </a:ext>
                  </a:extLst>
                </p:cNvPr>
                <p:cNvGrpSpPr/>
                <p:nvPr/>
              </p:nvGrpSpPr>
              <p:grpSpPr>
                <a:xfrm>
                  <a:off x="5833841" y="351244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03E6269-E7C5-4AD1-96BA-8D20697E4540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4" name="文字方塊 113">
                    <a:extLst>
                      <a:ext uri="{FF2B5EF4-FFF2-40B4-BE49-F238E27FC236}">
                        <a16:creationId xmlns:a16="http://schemas.microsoft.com/office/drawing/2014/main" id="{131884B5-5A05-492B-A6CB-9AA80C6C5C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obj2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98F4AA10-E70E-4ABA-B9E2-0F2056798109}"/>
                    </a:ext>
                  </a:extLst>
                </p:cNvPr>
                <p:cNvGrpSpPr/>
                <p:nvPr/>
              </p:nvGrpSpPr>
              <p:grpSpPr>
                <a:xfrm>
                  <a:off x="5833841" y="43264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DCFD3F71-2F8D-4C4E-86B7-3BB9EEA942F3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F71B9597-9929-4B9F-96F6-C5536E1E49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obj3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19" name="直線單箭頭接點 118">
                  <a:extLst>
                    <a:ext uri="{FF2B5EF4-FFF2-40B4-BE49-F238E27FC236}">
                      <a16:creationId xmlns:a16="http://schemas.microsoft.com/office/drawing/2014/main" id="{9045F140-9BF0-4CDD-AE70-35E21BFC4E0E}"/>
                    </a:ext>
                  </a:extLst>
                </p:cNvPr>
                <p:cNvCxnSpPr>
                  <a:cxnSpLocks/>
                  <a:stCxn id="113" idx="2"/>
                  <a:endCxn id="118" idx="0"/>
                </p:cNvCxnSpPr>
                <p:nvPr/>
              </p:nvCxnSpPr>
              <p:spPr>
                <a:xfrm>
                  <a:off x="6266012" y="4026864"/>
                  <a:ext cx="1" cy="3260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群組 122">
                  <a:extLst>
                    <a:ext uri="{FF2B5EF4-FFF2-40B4-BE49-F238E27FC236}">
                      <a16:creationId xmlns:a16="http://schemas.microsoft.com/office/drawing/2014/main" id="{1FAC1CE8-4566-493D-865C-B27A36577DF5}"/>
                    </a:ext>
                  </a:extLst>
                </p:cNvPr>
                <p:cNvGrpSpPr/>
                <p:nvPr/>
              </p:nvGrpSpPr>
              <p:grpSpPr>
                <a:xfrm>
                  <a:off x="5833841" y="5140545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B16CF41C-1613-4416-8A81-4A31BB8011A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" name="文字方塊 124">
                    <a:extLst>
                      <a:ext uri="{FF2B5EF4-FFF2-40B4-BE49-F238E27FC236}">
                        <a16:creationId xmlns:a16="http://schemas.microsoft.com/office/drawing/2014/main" id="{942D1751-706D-49CE-B73D-F8CC32FA807A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obj4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26" name="直線單箭頭接點 125">
                  <a:extLst>
                    <a:ext uri="{FF2B5EF4-FFF2-40B4-BE49-F238E27FC236}">
                      <a16:creationId xmlns:a16="http://schemas.microsoft.com/office/drawing/2014/main" id="{A906C4FC-575A-4E57-B1B5-8001F2B823E2}"/>
                    </a:ext>
                  </a:extLst>
                </p:cNvPr>
                <p:cNvCxnSpPr>
                  <a:cxnSpLocks/>
                  <a:stCxn id="117" idx="2"/>
                  <a:endCxn id="124" idx="0"/>
                </p:cNvCxnSpPr>
                <p:nvPr/>
              </p:nvCxnSpPr>
              <p:spPr>
                <a:xfrm>
                  <a:off x="6266012" y="4840914"/>
                  <a:ext cx="0" cy="29963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矩形: 圓角 134">
                <a:extLst>
                  <a:ext uri="{FF2B5EF4-FFF2-40B4-BE49-F238E27FC236}">
                    <a16:creationId xmlns:a16="http://schemas.microsoft.com/office/drawing/2014/main" id="{C23E09DE-6FAD-485F-BAF6-5DB3976E8E07}"/>
                  </a:ext>
                </a:extLst>
              </p:cNvPr>
              <p:cNvSpPr/>
              <p:nvPr/>
            </p:nvSpPr>
            <p:spPr>
              <a:xfrm>
                <a:off x="5692589" y="2496705"/>
                <a:ext cx="1133792" cy="3327328"/>
              </a:xfrm>
              <a:prstGeom prst="roundRect">
                <a:avLst>
                  <a:gd name="adj" fmla="val 8272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BE8C8FC-FEC9-44BF-99A9-CA50B6E45804}"/>
                </a:ext>
              </a:extLst>
            </p:cNvPr>
            <p:cNvSpPr txBox="1"/>
            <p:nvPr/>
          </p:nvSpPr>
          <p:spPr>
            <a:xfrm>
              <a:off x="1599305" y="3970725"/>
              <a:ext cx="10887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>
                  <a:solidFill>
                    <a:srgbClr val="CF8E6D"/>
                  </a:solidFill>
                  <a:latin typeface="+mj-lt"/>
                </a:rPr>
                <a:t>null</a:t>
              </a:r>
              <a:endParaRPr lang="zh-TW" altLang="en-US" sz="3200">
                <a:solidFill>
                  <a:srgbClr val="CF8E6D"/>
                </a:solidFill>
                <a:latin typeface="+mj-lt"/>
              </a:endParaRPr>
            </a:p>
          </p:txBody>
        </p: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9F1AE92E-95A7-47BA-A372-348F7F202EA3}"/>
                </a:ext>
              </a:extLst>
            </p:cNvPr>
            <p:cNvGrpSpPr/>
            <p:nvPr/>
          </p:nvGrpSpPr>
          <p:grpSpPr>
            <a:xfrm>
              <a:off x="7726404" y="2539399"/>
              <a:ext cx="3502183" cy="3447427"/>
              <a:chOff x="7726404" y="2182408"/>
              <a:chExt cx="3502183" cy="3447427"/>
            </a:xfrm>
          </p:grpSpPr>
          <p:sp>
            <p:nvSpPr>
              <p:cNvPr id="163" name="矩形: 圓角 162">
                <a:extLst>
                  <a:ext uri="{FF2B5EF4-FFF2-40B4-BE49-F238E27FC236}">
                    <a16:creationId xmlns:a16="http://schemas.microsoft.com/office/drawing/2014/main" id="{1F45FC8A-1A3A-43C2-9EA3-C59B44FAAAE9}"/>
                  </a:ext>
                </a:extLst>
              </p:cNvPr>
              <p:cNvSpPr/>
              <p:nvPr/>
            </p:nvSpPr>
            <p:spPr>
              <a:xfrm>
                <a:off x="7726404" y="2182408"/>
                <a:ext cx="3502183" cy="3447427"/>
              </a:xfrm>
              <a:prstGeom prst="roundRect">
                <a:avLst>
                  <a:gd name="adj" fmla="val 6641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2A2564B1-76B7-4093-9E91-F00B94679FBB}"/>
                  </a:ext>
                </a:extLst>
              </p:cNvPr>
              <p:cNvGrpSpPr/>
              <p:nvPr/>
            </p:nvGrpSpPr>
            <p:grpSpPr>
              <a:xfrm>
                <a:off x="7852656" y="2274185"/>
                <a:ext cx="3251038" cy="3241888"/>
                <a:chOff x="7852656" y="2274185"/>
                <a:chExt cx="3251038" cy="3241888"/>
              </a:xfrm>
            </p:grpSpPr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9A10792B-EE78-4940-94EF-D93D9CEAAAA5}"/>
                    </a:ext>
                  </a:extLst>
                </p:cNvPr>
                <p:cNvSpPr/>
                <p:nvPr/>
              </p:nvSpPr>
              <p:spPr>
                <a:xfrm>
                  <a:off x="8915722" y="2274185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obj1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DBBEDAC3-1953-4048-987B-F1414A8B89A7}"/>
                    </a:ext>
                  </a:extLst>
                </p:cNvPr>
                <p:cNvSpPr/>
                <p:nvPr/>
              </p:nvSpPr>
              <p:spPr>
                <a:xfrm>
                  <a:off x="8951844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obj3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9E902EB-2A79-4282-8527-6E15F7351549}"/>
                    </a:ext>
                  </a:extLst>
                </p:cNvPr>
                <p:cNvSpPr/>
                <p:nvPr/>
              </p:nvSpPr>
              <p:spPr>
                <a:xfrm>
                  <a:off x="9508266" y="3014820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obj2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707785A7-4141-492A-848E-188453CBBB70}"/>
                    </a:ext>
                  </a:extLst>
                </p:cNvPr>
                <p:cNvSpPr/>
                <p:nvPr/>
              </p:nvSpPr>
              <p:spPr>
                <a:xfrm>
                  <a:off x="8407535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obj7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939A2ADA-6ABF-48D6-9158-7539C59B9260}"/>
                    </a:ext>
                  </a:extLst>
                </p:cNvPr>
                <p:cNvSpPr/>
                <p:nvPr/>
              </p:nvSpPr>
              <p:spPr>
                <a:xfrm>
                  <a:off x="9577382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obj5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64F07D4C-91AA-4B7D-B779-3569F41D93B9}"/>
                    </a:ext>
                  </a:extLst>
                </p:cNvPr>
                <p:cNvSpPr/>
                <p:nvPr/>
              </p:nvSpPr>
              <p:spPr>
                <a:xfrm>
                  <a:off x="10076866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obj6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004BC540-019D-46BB-B0B6-BB8E2C11832A}"/>
                    </a:ext>
                  </a:extLst>
                </p:cNvPr>
                <p:cNvCxnSpPr>
                  <a:cxnSpLocks/>
                  <a:stCxn id="53" idx="4"/>
                  <a:endCxn id="52" idx="0"/>
                </p:cNvCxnSpPr>
                <p:nvPr/>
              </p:nvCxnSpPr>
              <p:spPr>
                <a:xfrm flipH="1">
                  <a:off x="10090796" y="4093808"/>
                  <a:ext cx="499484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7DF7C87F-6663-4B5C-B53E-2A6261DC8FC5}"/>
                    </a:ext>
                  </a:extLst>
                </p:cNvPr>
                <p:cNvCxnSpPr>
                  <a:cxnSpLocks/>
                  <a:stCxn id="49" idx="4"/>
                  <a:endCxn id="51" idx="0"/>
                </p:cNvCxnSpPr>
                <p:nvPr/>
              </p:nvCxnSpPr>
              <p:spPr>
                <a:xfrm flipH="1">
                  <a:off x="8920949" y="4093808"/>
                  <a:ext cx="544309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519976E-B5E0-4BFD-99CB-73D411B56520}"/>
                    </a:ext>
                  </a:extLst>
                </p:cNvPr>
                <p:cNvCxnSpPr>
                  <a:cxnSpLocks/>
                  <a:stCxn id="50" idx="4"/>
                  <a:endCxn id="53" idx="0"/>
                </p:cNvCxnSpPr>
                <p:nvPr/>
              </p:nvCxnSpPr>
              <p:spPr>
                <a:xfrm>
                  <a:off x="10021680" y="3408551"/>
                  <a:ext cx="568600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C7337543-3D96-433A-AE0B-FCD49DEA6039}"/>
                    </a:ext>
                  </a:extLst>
                </p:cNvPr>
                <p:cNvCxnSpPr>
                  <a:cxnSpLocks/>
                  <a:stCxn id="48" idx="4"/>
                  <a:endCxn id="50" idx="0"/>
                </p:cNvCxnSpPr>
                <p:nvPr/>
              </p:nvCxnSpPr>
              <p:spPr>
                <a:xfrm>
                  <a:off x="9429136" y="2667916"/>
                  <a:ext cx="592544" cy="346904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DE3900E3-18C9-402E-A9F4-6A05C62CF48B}"/>
                    </a:ext>
                  </a:extLst>
                </p:cNvPr>
                <p:cNvSpPr/>
                <p:nvPr/>
              </p:nvSpPr>
              <p:spPr>
                <a:xfrm>
                  <a:off x="8366070" y="2990294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obj4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0FF35745-0465-4826-B2A7-0A105A280029}"/>
                    </a:ext>
                  </a:extLst>
                </p:cNvPr>
                <p:cNvCxnSpPr>
                  <a:cxnSpLocks/>
                  <a:stCxn id="50" idx="4"/>
                  <a:endCxn id="49" idx="0"/>
                </p:cNvCxnSpPr>
                <p:nvPr/>
              </p:nvCxnSpPr>
              <p:spPr>
                <a:xfrm flipH="1">
                  <a:off x="9465258" y="3408551"/>
                  <a:ext cx="556422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BD12CA52-A98A-4763-8676-47DA85839B83}"/>
                    </a:ext>
                  </a:extLst>
                </p:cNvPr>
                <p:cNvCxnSpPr>
                  <a:cxnSpLocks/>
                  <a:stCxn id="48" idx="4"/>
                  <a:endCxn id="58" idx="0"/>
                </p:cNvCxnSpPr>
                <p:nvPr/>
              </p:nvCxnSpPr>
              <p:spPr>
                <a:xfrm flipH="1">
                  <a:off x="8879484" y="2667916"/>
                  <a:ext cx="549652" cy="32237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橢圓 171">
                  <a:extLst>
                    <a:ext uri="{FF2B5EF4-FFF2-40B4-BE49-F238E27FC236}">
                      <a16:creationId xmlns:a16="http://schemas.microsoft.com/office/drawing/2014/main" id="{3B71CB53-58C7-4B18-9193-01FA041A6ED0}"/>
                    </a:ext>
                  </a:extLst>
                </p:cNvPr>
                <p:cNvSpPr/>
                <p:nvPr/>
              </p:nvSpPr>
              <p:spPr>
                <a:xfrm>
                  <a:off x="7852656" y="3700076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obj8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173" name="直線接點 172">
                  <a:extLst>
                    <a:ext uri="{FF2B5EF4-FFF2-40B4-BE49-F238E27FC236}">
                      <a16:creationId xmlns:a16="http://schemas.microsoft.com/office/drawing/2014/main" id="{A2D03983-9A65-486C-8235-4CF8BDB9C019}"/>
                    </a:ext>
                  </a:extLst>
                </p:cNvPr>
                <p:cNvCxnSpPr>
                  <a:cxnSpLocks/>
                  <a:stCxn id="58" idx="4"/>
                  <a:endCxn id="172" idx="0"/>
                </p:cNvCxnSpPr>
                <p:nvPr/>
              </p:nvCxnSpPr>
              <p:spPr>
                <a:xfrm flipH="1">
                  <a:off x="8366070" y="3384025"/>
                  <a:ext cx="513414" cy="316051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橢圓 197">
                  <a:extLst>
                    <a:ext uri="{FF2B5EF4-FFF2-40B4-BE49-F238E27FC236}">
                      <a16:creationId xmlns:a16="http://schemas.microsoft.com/office/drawing/2014/main" id="{F2722173-2537-4605-B110-97EA51BA0EC9}"/>
                    </a:ext>
                  </a:extLst>
                </p:cNvPr>
                <p:cNvSpPr/>
                <p:nvPr/>
              </p:nvSpPr>
              <p:spPr>
                <a:xfrm>
                  <a:off x="8976814" y="5122342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obj9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01" name="直線接點 200">
                  <a:extLst>
                    <a:ext uri="{FF2B5EF4-FFF2-40B4-BE49-F238E27FC236}">
                      <a16:creationId xmlns:a16="http://schemas.microsoft.com/office/drawing/2014/main" id="{EDBD337B-4DFD-40D3-BC88-B0A3B1A5075D}"/>
                    </a:ext>
                  </a:extLst>
                </p:cNvPr>
                <p:cNvCxnSpPr>
                  <a:cxnSpLocks/>
                  <a:stCxn id="51" idx="4"/>
                  <a:endCxn id="198" idx="0"/>
                </p:cNvCxnSpPr>
                <p:nvPr/>
              </p:nvCxnSpPr>
              <p:spPr>
                <a:xfrm>
                  <a:off x="8920949" y="4820704"/>
                  <a:ext cx="569279" cy="30163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6"/>
            <a:ext cx="10515600" cy="4081834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集合類別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(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使用 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Arrays</a:t>
            </a:r>
            <a:r>
              <a:rPr lang="de-DE" altLang="zh-TW" sz="2400">
                <a:solidFill>
                  <a:srgbClr val="00B0F0"/>
                </a:solidFill>
              </a:rPr>
              <a:t>.</a:t>
            </a:r>
            <a:r>
              <a:rPr lang="de-DE" altLang="zh-TW" sz="2400">
                <a:solidFill>
                  <a:srgbClr val="92D05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(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[] array)</a:t>
            </a:r>
            <a:r>
              <a:rPr lang="de-DE" altLang="zh-TW" sz="2400"/>
              <a:t>)</a:t>
            </a:r>
            <a:endParaRPr lang="en-US" altLang="zh-TW" sz="2400"/>
          </a:p>
          <a:p>
            <a:r>
              <a:rPr lang="zh-TW" altLang="en-US" sz="2400"/>
              <a:t>就可以取得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來源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並進行</a:t>
            </a:r>
            <a:r>
              <a:rPr lang="zh-TW" altLang="en-US" sz="2400">
                <a:solidFill>
                  <a:srgbClr val="00B0F0"/>
                </a:solidFill>
              </a:rPr>
              <a:t>管線操作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排除重複元素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3"/>
            <a:ext cx="10515600" cy="3687390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F68001-56CB-49A9-A702-6F46389E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3"/>
            <a:ext cx="10515600" cy="545418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對每個元素操作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5133882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  <a:p>
            <a:endParaRPr lang="en-US" altLang="zh-TW" sz="2400">
              <a:solidFill>
                <a:srgbClr val="FFC000"/>
              </a:solidFill>
            </a:endParaRPr>
          </a:p>
          <a:p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鏈式呼叫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最後一個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一定要是不返回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終端方法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/>
              <a:t>否則前面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中介操作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皆不會實際執行</a:t>
            </a:r>
            <a:endParaRPr lang="en-US" altLang="zh-TW" sz="2400"/>
          </a:p>
          <a:p>
            <a:r>
              <a:rPr lang="zh-TW" altLang="en-US" sz="2400"/>
              <a:t>許多</a:t>
            </a:r>
            <a:r>
              <a:rPr lang="zh-TW" altLang="en-US" sz="2400">
                <a:solidFill>
                  <a:srgbClr val="00B0F0"/>
                </a:solidFill>
              </a:rPr>
              <a:t>資料類別</a:t>
            </a:r>
            <a:r>
              <a:rPr lang="zh-TW" altLang="en-US" sz="2400"/>
              <a:t>都支援使用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，如：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集合框架</a:t>
            </a:r>
            <a:r>
              <a:rPr lang="zh-TW" altLang="en-US" sz="2400"/>
              <a:t>等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11513" y="1529789"/>
            <a:ext cx="10442287" cy="4801314"/>
            <a:chOff x="795505" y="1798730"/>
            <a:chExt cx="10442287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05" y="1798730"/>
              <a:ext cx="10442282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.&lt;StringBuilder&gt;collect(StringBuilder::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623071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157348" y="1529789"/>
            <a:ext cx="3196450" cy="1200329"/>
            <a:chOff x="4153732" y="5780729"/>
            <a:chExt cx="1798006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406035" y="6642504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EDF28-6431-4880-8E53-4C1C4828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1A48C-A4A5-4637-9AF6-9DEB07E7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897623"/>
            <a:ext cx="10901082" cy="420734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Objects</a:t>
            </a:r>
          </a:p>
          <a:p>
            <a:r>
              <a:rPr lang="zh-TW" altLang="en-US"/>
              <a:t>下方為部分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，皆含有</a:t>
            </a:r>
            <a:r>
              <a:rPr lang="zh-TW" altLang="en-US">
                <a:solidFill>
                  <a:srgbClr val="00B0F0"/>
                </a:solidFill>
              </a:rPr>
              <a:t>空值檢查</a:t>
            </a:r>
            <a:r>
              <a:rPr lang="zh-TW" altLang="en-US"/>
              <a:t>，方便直接使用：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... values)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a,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b)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compare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a,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b, </a:t>
            </a:r>
            <a:r>
              <a:rPr lang="fr-FR" altLang="zh-TW">
                <a:solidFill>
                  <a:srgbClr val="FFC000"/>
                </a:solidFill>
              </a:rPr>
              <a:t>Comparator</a:t>
            </a:r>
            <a:r>
              <a:rPr lang="fr-FR" altLang="zh-TW">
                <a:solidFill>
                  <a:srgbClr val="00B0F0"/>
                </a:solidFill>
              </a:rPr>
              <a:t>&lt;? </a:t>
            </a:r>
            <a:r>
              <a:rPr lang="fr-FR" altLang="zh-TW">
                <a:solidFill>
                  <a:srgbClr val="CF8E6D"/>
                </a:solidFill>
              </a:rPr>
              <a:t>super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isNull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nonNull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requireNonNull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nullDefault)</a:t>
            </a:r>
          </a:p>
        </p:txBody>
      </p:sp>
    </p:spTree>
    <p:extLst>
      <p:ext uri="{BB962C8B-B14F-4D97-AF65-F5344CB8AC3E}">
        <p14:creationId xmlns:p14="http://schemas.microsoft.com/office/powerpoint/2010/main" val="803745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9B96A-8B17-457B-996B-018F1B7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1325563"/>
          </a:xfrm>
        </p:spPr>
        <p:txBody>
          <a:bodyPr/>
          <a:lstStyle/>
          <a:p>
            <a:r>
              <a:rPr lang="zh-TW" altLang="en-US"/>
              <a:t>物件工具類別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E062297-899C-467E-A904-3A552A2BC73B}"/>
              </a:ext>
            </a:extLst>
          </p:cNvPr>
          <p:cNvGrpSpPr/>
          <p:nvPr/>
        </p:nvGrpSpPr>
        <p:grpSpPr>
          <a:xfrm>
            <a:off x="1102309" y="1039742"/>
            <a:ext cx="10059164" cy="3293209"/>
            <a:chOff x="1102309" y="1057672"/>
            <a:chExt cx="10059164" cy="3293209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56220FE9-F720-4D6C-B7D2-898FABB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09" y="1057672"/>
              <a:ext cx="10059164" cy="32932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NULL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"hashCode:"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"isNull:"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"toStringDefault:"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"Default 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"requireNonNull:"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3063C22-DD25-40DB-816B-0DD236C489D2}"/>
                </a:ext>
              </a:extLst>
            </p:cNvPr>
            <p:cNvSpPr txBox="1"/>
            <p:nvPr/>
          </p:nvSpPr>
          <p:spPr>
            <a:xfrm>
              <a:off x="10470258" y="39815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DC4D93A-678A-43AD-A9DD-913C0FD7CA33}"/>
              </a:ext>
            </a:extLst>
          </p:cNvPr>
          <p:cNvGrpSpPr/>
          <p:nvPr/>
        </p:nvGrpSpPr>
        <p:grpSpPr>
          <a:xfrm>
            <a:off x="1092929" y="4450055"/>
            <a:ext cx="10077924" cy="2062103"/>
            <a:chOff x="1092929" y="4459020"/>
            <a:chExt cx="10077924" cy="2062103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3299D59B-1846-4D02-85A9-62B85C06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29" y="4459020"/>
              <a:ext cx="10077924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hashCode:0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isNull:true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nonNull:false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toString:null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toStringDefault:Default Text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Exception in thread "main" java.lang.NullPointerException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java.base/java.util.Objects.requireNonNull(Objects.java:233)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JAVA.main(JAVA.java:11)</a:t>
              </a:r>
              <a:endParaRPr lang="zh-TW" altLang="zh-TW" sz="1600">
                <a:solidFill>
                  <a:srgbClr val="F7546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4580BED-6E56-4107-9AF1-6B1AEB2595DD}"/>
                </a:ext>
              </a:extLst>
            </p:cNvPr>
            <p:cNvSpPr txBox="1"/>
            <p:nvPr/>
          </p:nvSpPr>
          <p:spPr>
            <a:xfrm>
              <a:off x="10226364" y="61517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38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4066</TotalTime>
  <Words>7190</Words>
  <Application>Microsoft Office PowerPoint</Application>
  <PresentationFormat>寬螢幕</PresentationFormat>
  <Paragraphs>472</Paragraphs>
  <Slides>42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6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物件工具類別</vt:lpstr>
      <vt:lpstr>物件工具類別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</vt:lpstr>
      <vt:lpstr>ArrayDeque 與 Stack</vt:lpstr>
      <vt:lpstr>ArrayDeque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Myster; TYIC</dc:creator>
  <cp:lastModifiedBy>Myster</cp:lastModifiedBy>
  <cp:revision>1784</cp:revision>
  <dcterms:created xsi:type="dcterms:W3CDTF">2024-08-26T05:06:42Z</dcterms:created>
  <dcterms:modified xsi:type="dcterms:W3CDTF">2025-02-10T16:37:06Z</dcterms:modified>
</cp:coreProperties>
</file>