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20423005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48871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0954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94319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D5044-97D7-4BE0-BCD7-617DADF09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883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115Gs_4IH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minecraft.wiki/w/%E6%A0%87%E7%AD%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h.minecraft.wiki/w/%E9%85%8D%E6%96%B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A47BA-D365-4E10-B9CB-D0132D075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2669"/>
            <a:ext cx="9144000" cy="2387600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專案：</a:t>
            </a:r>
            <a:br>
              <a:rPr lang="en-US" altLang="zh-TW"/>
            </a:br>
            <a:r>
              <a:rPr lang="zh-TW" altLang="en-US"/>
              <a:t>標籤、配方、戰利品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2A6A19-91C6-41AA-B80F-9C77DDF75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2344"/>
            <a:ext cx="9144000" cy="1655762"/>
          </a:xfrm>
        </p:spPr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5936001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8C556-829F-4CB1-AC97-FCA65686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熔煉配方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AFBC15B9-2FBD-468E-953D-57ACA68F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365"/>
            <a:ext cx="10515600" cy="4601788"/>
          </a:xfrm>
        </p:spPr>
        <p:txBody>
          <a:bodyPr>
            <a:normAutofit/>
          </a:bodyPr>
          <a:lstStyle/>
          <a:p>
            <a:r>
              <a:rPr lang="zh-TW" altLang="en-US" sz="2800"/>
              <a:t>所有種類的</a:t>
            </a:r>
            <a:r>
              <a:rPr lang="zh-TW" altLang="en-US" sz="2800">
                <a:solidFill>
                  <a:srgbClr val="00B0F0"/>
                </a:solidFill>
              </a:rPr>
              <a:t>熔煉配方</a:t>
            </a:r>
            <a:r>
              <a:rPr lang="zh-TW" altLang="en-US" sz="2800"/>
              <a:t>格式皆相同</a:t>
            </a:r>
            <a:r>
              <a:rPr lang="zh-TW" altLang="en-US"/>
              <a:t>，常見的</a:t>
            </a:r>
            <a:r>
              <a:rPr lang="zh-TW" altLang="en-US">
                <a:solidFill>
                  <a:srgbClr val="00B0F0"/>
                </a:solidFill>
              </a:rPr>
              <a:t>熔煉配方</a:t>
            </a:r>
            <a:r>
              <a:rPr lang="zh-TW" altLang="en-US"/>
              <a:t>格式如下</a:t>
            </a:r>
            <a:endParaRPr lang="en-US" altLang="zh-TW"/>
          </a:p>
          <a:p>
            <a:r>
              <a:rPr lang="zh-TW" altLang="en-US" sz="2800"/>
              <a:t>其中 </a:t>
            </a:r>
            <a:r>
              <a:rPr lang="en-US" altLang="zh-TW" sz="2800">
                <a:solidFill>
                  <a:srgbClr val="92D050"/>
                </a:solidFill>
              </a:rPr>
              <a:t>type</a:t>
            </a:r>
            <a:r>
              <a:rPr lang="en-US" altLang="zh-TW" sz="2800"/>
              <a:t> </a:t>
            </a:r>
            <a:r>
              <a:rPr lang="zh-TW" altLang="en-US" sz="2800"/>
              <a:t>的值可為</a:t>
            </a:r>
            <a:endParaRPr lang="en-US" altLang="zh-TW" sz="2800"/>
          </a:p>
          <a:p>
            <a:r>
              <a:rPr lang="en-US" altLang="zh-TW" sz="2800">
                <a:solidFill>
                  <a:srgbClr val="92D050"/>
                </a:solidFill>
              </a:rPr>
              <a:t>minecraft:smelting</a:t>
            </a:r>
            <a:r>
              <a:rPr lang="zh-TW" altLang="en-US" sz="2800"/>
              <a:t>、</a:t>
            </a:r>
            <a:endParaRPr lang="en-US" altLang="zh-TW" sz="2800"/>
          </a:p>
          <a:p>
            <a:r>
              <a:rPr lang="en-US" altLang="zh-TW" sz="2800">
                <a:solidFill>
                  <a:srgbClr val="92D050"/>
                </a:solidFill>
              </a:rPr>
              <a:t>minecraft:</a:t>
            </a:r>
            <a:r>
              <a:rPr lang="en-US" altLang="zh-TW">
                <a:solidFill>
                  <a:srgbClr val="92D050"/>
                </a:solidFill>
              </a:rPr>
              <a:t>campfire_cooking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 sz="2800">
                <a:solidFill>
                  <a:srgbClr val="92D050"/>
                </a:solidFill>
              </a:rPr>
              <a:t>minecraft:</a:t>
            </a:r>
            <a:r>
              <a:rPr lang="en-US" altLang="zh-TW">
                <a:solidFill>
                  <a:srgbClr val="92D050"/>
                </a:solidFill>
              </a:rPr>
              <a:t>smoking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 sz="2800">
                <a:solidFill>
                  <a:srgbClr val="92D050"/>
                </a:solidFill>
              </a:rPr>
              <a:t>minecraft:blasting</a:t>
            </a:r>
          </a:p>
          <a:p>
            <a:endParaRPr lang="en-US" altLang="zh-TW" sz="2800">
              <a:solidFill>
                <a:srgbClr val="92D050"/>
              </a:solidFill>
            </a:endParaRPr>
          </a:p>
          <a:p>
            <a:r>
              <a:rPr lang="en-US" altLang="zh-TW" sz="2800">
                <a:solidFill>
                  <a:srgbClr val="92D050"/>
                </a:solidFill>
              </a:rPr>
              <a:t>ingredients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值</a:t>
            </a:r>
            <a:r>
              <a:rPr lang="zh-TW" altLang="en-US" sz="2800"/>
              <a:t>為一</a:t>
            </a:r>
            <a:r>
              <a:rPr lang="zh-TW" altLang="en-US" sz="2800">
                <a:solidFill>
                  <a:srgbClr val="00B0F0"/>
                </a:solidFill>
              </a:rPr>
              <a:t>字串</a:t>
            </a:r>
            <a:r>
              <a:rPr lang="zh-TW" altLang="en-US" sz="2800"/>
              <a:t>，表</a:t>
            </a:r>
            <a:r>
              <a:rPr lang="zh-TW" altLang="en-US" sz="2800">
                <a:solidFill>
                  <a:srgbClr val="00B0F0"/>
                </a:solidFill>
              </a:rPr>
              <a:t>熔煉原料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標識符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en-US" altLang="zh-TW" sz="2800">
                <a:solidFill>
                  <a:srgbClr val="92D050"/>
                </a:solidFill>
              </a:rPr>
              <a:t>experience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值</a:t>
            </a:r>
            <a:r>
              <a:rPr lang="zh-TW" altLang="en-US" sz="2800"/>
              <a:t>為一</a:t>
            </a:r>
            <a:r>
              <a:rPr lang="zh-TW" altLang="en-US">
                <a:solidFill>
                  <a:srgbClr val="00B0F0"/>
                </a:solidFill>
              </a:rPr>
              <a:t>小數</a:t>
            </a:r>
            <a:r>
              <a:rPr lang="zh-TW" altLang="en-US" sz="2800"/>
              <a:t>，表該</a:t>
            </a:r>
            <a:r>
              <a:rPr lang="zh-TW" altLang="en-US">
                <a:solidFill>
                  <a:srgbClr val="00B0F0"/>
                </a:solidFill>
              </a:rPr>
              <a:t>熔煉</a:t>
            </a:r>
            <a:r>
              <a:rPr lang="zh-TW" altLang="en-US"/>
              <a:t>可獲得的經驗值</a:t>
            </a:r>
            <a:endParaRPr lang="en-US" altLang="zh-TW" sz="280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CECE6A7-9532-439C-ABA2-784954061171}"/>
              </a:ext>
            </a:extLst>
          </p:cNvPr>
          <p:cNvGrpSpPr/>
          <p:nvPr/>
        </p:nvGrpSpPr>
        <p:grpSpPr>
          <a:xfrm>
            <a:off x="6736830" y="2372753"/>
            <a:ext cx="4616970" cy="2585323"/>
            <a:chOff x="6736830" y="1825625"/>
            <a:chExt cx="4616970" cy="258532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0D896580-2653-42DF-ADEF-ED94E8443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830" y="1825625"/>
              <a:ext cx="4616970" cy="25853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smelting_recipe_type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"ingredient"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result_item_identifier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result_item_identifier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"experience"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experience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0DA075D-26AD-4EC6-9443-8B778C461AB6}"/>
                </a:ext>
              </a:extLst>
            </p:cNvPr>
            <p:cNvSpPr txBox="1"/>
            <p:nvPr/>
          </p:nvSpPr>
          <p:spPr>
            <a:xfrm>
              <a:off x="10771588" y="4103171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57421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7AEC1-977B-468E-B26B-2A1DF5F0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熔煉配方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EE884C-01D8-4FE8-BA17-5FC28C29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50658"/>
          </a:xfrm>
        </p:spPr>
        <p:txBody>
          <a:bodyPr/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熔煉配方 </a:t>
            </a:r>
            <a:r>
              <a:rPr lang="en-US" altLang="zh-TW">
                <a:solidFill>
                  <a:srgbClr val="92D050"/>
                </a:solidFill>
              </a:rPr>
              <a:t>smelting/pale_moss_block.json</a:t>
            </a:r>
          </a:p>
          <a:p>
            <a:r>
              <a:rPr lang="zh-TW" altLang="en-US"/>
              <a:t>展示影片：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https://youtu.be/a115Gs_4IHQ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64B5642-8DD8-426E-B564-4AB388957B2C}"/>
              </a:ext>
            </a:extLst>
          </p:cNvPr>
          <p:cNvGrpSpPr/>
          <p:nvPr/>
        </p:nvGrpSpPr>
        <p:grpSpPr>
          <a:xfrm>
            <a:off x="3252914" y="3200866"/>
            <a:ext cx="5686172" cy="2862322"/>
            <a:chOff x="838200" y="3254655"/>
            <a:chExt cx="5686172" cy="286232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A477659-62FF-4CEC-834A-160A00AAC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254655"/>
              <a:ext cx="5686172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"minecraft:smelting"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"ingredient"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"minecraft:moss_block"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"minecraft:pale_moss_block"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"experience"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20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3681FE2-7C36-4C49-B017-A761AEE6813B}"/>
                </a:ext>
              </a:extLst>
            </p:cNvPr>
            <p:cNvSpPr txBox="1"/>
            <p:nvPr/>
          </p:nvSpPr>
          <p:spPr>
            <a:xfrm>
              <a:off x="3457506" y="5809200"/>
              <a:ext cx="3066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smelting/pale_moss_block.json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21237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1F89A-759A-43C5-A380-56A6ADC8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9EE62CFE-E846-4AB1-ADF1-A68624900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717"/>
            <a:ext cx="10515600" cy="476315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(tag)</a:t>
            </a:r>
            <a:r>
              <a:rPr lang="zh-TW" altLang="en-US"/>
              <a:t>是用於將</a:t>
            </a:r>
            <a:r>
              <a:rPr lang="zh-TW" altLang="en-US">
                <a:solidFill>
                  <a:srgbClr val="00B0F0"/>
                </a:solidFill>
              </a:rPr>
              <a:t>遊戲資源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等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分組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使用 </a:t>
            </a:r>
            <a:r>
              <a:rPr lang="en-US" altLang="zh-TW">
                <a:solidFill>
                  <a:srgbClr val="92D05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檔案進行設定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92D050"/>
                </a:solidFill>
              </a:rPr>
              <a:t>data/namespace/tags</a:t>
            </a:r>
          </a:p>
          <a:p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子資料夾</a:t>
            </a:r>
            <a:r>
              <a:rPr lang="zh-TW" altLang="en-US"/>
              <a:t>下的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會被直接套用至特定種類</a:t>
            </a:r>
            <a:r>
              <a:rPr lang="zh-TW" altLang="en-US">
                <a:solidFill>
                  <a:srgbClr val="00B0F0"/>
                </a:solidFill>
              </a:rPr>
              <a:t>資源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 </a:t>
            </a:r>
            <a:r>
              <a:rPr lang="en-US" altLang="zh-TW">
                <a:solidFill>
                  <a:srgbClr val="92D050"/>
                </a:solidFill>
              </a:rPr>
              <a:t>item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92D050"/>
                </a:solidFill>
              </a:rPr>
              <a:t>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子資料夾</a:t>
            </a:r>
            <a:r>
              <a:rPr lang="zh-TW" altLang="en-US"/>
              <a:t>下的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分別會直接套用至指定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標籤名稱</a:t>
            </a:r>
            <a:r>
              <a:rPr lang="zh-TW" altLang="en-US"/>
              <a:t>即為該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更多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的資訊</a:t>
            </a:r>
            <a:endParaRPr lang="en-US" altLang="zh-TW"/>
          </a:p>
          <a:p>
            <a:r>
              <a:rPr lang="zh-TW" altLang="en-US"/>
              <a:t>請參閱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22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(https://zh.minecraft.wiki/w/%E6%A0%87%E7%AD%BE)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7557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91192-515F-4075-B2E9-05731B2A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D0FE4-6D5A-44B4-B831-968116E7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的常見格式如右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values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為一</a:t>
            </a:r>
            <a:r>
              <a:rPr lang="zh-TW" altLang="en-US">
                <a:solidFill>
                  <a:srgbClr val="00B0F0"/>
                </a:solidFill>
              </a:rPr>
              <a:t>字串列表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為要被該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標記的資源的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或是以</a:t>
            </a:r>
            <a:r>
              <a:rPr lang="zh-TW" altLang="en-US">
                <a:solidFill>
                  <a:srgbClr val="92D050"/>
                </a:solidFill>
              </a:rPr>
              <a:t>井字</a:t>
            </a:r>
            <a:r>
              <a:rPr lang="en-US" altLang="zh-TW">
                <a:solidFill>
                  <a:srgbClr val="92D050"/>
                </a:solidFill>
              </a:rPr>
              <a:t>(#)</a:t>
            </a:r>
            <a:r>
              <a:rPr lang="zh-TW" altLang="en-US"/>
              <a:t>開頭表示包含另一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本身僅有分組的作用</a:t>
            </a:r>
            <a:endParaRPr lang="en-US" altLang="zh-TW"/>
          </a:p>
          <a:p>
            <a:r>
              <a:rPr lang="zh-TW" altLang="en-US"/>
              <a:t>並無其他實際功用</a:t>
            </a:r>
            <a:endParaRPr lang="en-US" altLang="zh-TW"/>
          </a:p>
          <a:p>
            <a:r>
              <a:rPr lang="zh-TW" altLang="en-US"/>
              <a:t>若兩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則此兩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的內容會疊加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ADD635A-E712-4A91-8BFE-87C5ECA02A41}"/>
              </a:ext>
            </a:extLst>
          </p:cNvPr>
          <p:cNvGrpSpPr/>
          <p:nvPr/>
        </p:nvGrpSpPr>
        <p:grpSpPr>
          <a:xfrm>
            <a:off x="8206785" y="2570133"/>
            <a:ext cx="3147015" cy="2862322"/>
            <a:chOff x="7940686" y="3406974"/>
            <a:chExt cx="3147015" cy="2862322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F533983-B05A-4AE5-A062-1AC3981E2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0686" y="3406974"/>
              <a:ext cx="3147015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"values"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identifier_1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identifier_2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en-US" altLang="zh-TW" sz="20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"#another_tag_1"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    "#another_tag_2"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en-US" altLang="zh-TW" sz="20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E139484-CA4B-4884-8D5F-883A735E5195}"/>
                </a:ext>
              </a:extLst>
            </p:cNvPr>
            <p:cNvSpPr txBox="1"/>
            <p:nvPr/>
          </p:nvSpPr>
          <p:spPr>
            <a:xfrm>
              <a:off x="10454193" y="5930742"/>
              <a:ext cx="633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3"/>
                  </a:solidFill>
                </a:rPr>
                <a:t>json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3028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4D4A-3C03-496B-8605-478DA221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195FC-B222-49E7-9D40-7876FAB8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106"/>
            <a:ext cx="10515600" cy="1603376"/>
          </a:xfrm>
        </p:spPr>
        <p:txBody>
          <a:bodyPr>
            <a:normAutofit/>
          </a:bodyPr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data/minecraft/tags/item/chicken_food.json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如下</a:t>
            </a:r>
            <a:endParaRPr lang="en-US" altLang="zh-TW"/>
          </a:p>
          <a:p>
            <a:r>
              <a:rPr lang="zh-TW" altLang="en-US"/>
              <a:t>其使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tyicmod:tyic_logo </a:t>
            </a:r>
            <a:r>
              <a:rPr lang="zh-TW" altLang="en-US"/>
              <a:t>可以用於餵</a:t>
            </a:r>
            <a:r>
              <a:rPr lang="zh-TW" altLang="en-US">
                <a:solidFill>
                  <a:srgbClr val="92D050"/>
                </a:solidFill>
              </a:rPr>
              <a:t>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6943C9-E065-4E03-9938-D27B0358A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76" y="3003458"/>
            <a:ext cx="5734424" cy="32256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96E95CAA-838A-46CE-BAD0-C50FBCD24FC7}"/>
              </a:ext>
            </a:extLst>
          </p:cNvPr>
          <p:cNvGrpSpPr/>
          <p:nvPr/>
        </p:nvGrpSpPr>
        <p:grpSpPr>
          <a:xfrm>
            <a:off x="838200" y="3646769"/>
            <a:ext cx="4092787" cy="1938992"/>
            <a:chOff x="838200" y="3646769"/>
            <a:chExt cx="4092787" cy="1938992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937B5F9-F702-4BE6-AA95-C7AB7A4DE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646769"/>
              <a:ext cx="409278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"values"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"tyicmod:tyic_logo"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5258FBD-DBDD-467D-B95E-2BEE8E88231B}"/>
                </a:ext>
              </a:extLst>
            </p:cNvPr>
            <p:cNvSpPr txBox="1"/>
            <p:nvPr/>
          </p:nvSpPr>
          <p:spPr>
            <a:xfrm>
              <a:off x="2277696" y="5247207"/>
              <a:ext cx="26532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3"/>
                  </a:solidFill>
                </a:rPr>
                <a:t>item/chicken_food.json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2408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0246E-3035-4189-BDD0-C6933F1A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配方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0D0DD44-49F5-45BD-8DED-91AE51AD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6235"/>
            <a:ext cx="10515600" cy="363360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en-US" altLang="zh-TW">
                <a:solidFill>
                  <a:srgbClr val="00B0F0"/>
                </a:solidFill>
              </a:rPr>
              <a:t>(recipe)</a:t>
            </a:r>
            <a:r>
              <a:rPr lang="zh-TW" altLang="en-US"/>
              <a:t>使用 </a:t>
            </a:r>
            <a:r>
              <a:rPr lang="en-US" altLang="zh-TW">
                <a:solidFill>
                  <a:srgbClr val="92D05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檔案進行設定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92D050"/>
                </a:solidFill>
              </a:rPr>
              <a:t>data/namespace/recipe</a:t>
            </a:r>
          </a:p>
          <a:p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包含</a:t>
            </a:r>
            <a:r>
              <a:rPr lang="zh-TW" altLang="en-US">
                <a:solidFill>
                  <a:srgbClr val="00B0F0"/>
                </a:solidFill>
              </a:rPr>
              <a:t>合成</a:t>
            </a:r>
            <a:r>
              <a:rPr lang="en-US" altLang="zh-TW">
                <a:solidFill>
                  <a:srgbClr val="00B0F0"/>
                </a:solidFill>
              </a:rPr>
              <a:t>(crafting)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熔煉</a:t>
            </a:r>
            <a:r>
              <a:rPr lang="en-US" altLang="zh-TW">
                <a:solidFill>
                  <a:srgbClr val="00B0F0"/>
                </a:solidFill>
              </a:rPr>
              <a:t>(smelting)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等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合成配方</a:t>
            </a:r>
            <a:r>
              <a:rPr lang="zh-TW" altLang="en-US"/>
              <a:t>包含</a:t>
            </a:r>
            <a:r>
              <a:rPr lang="zh-TW" altLang="en-US">
                <a:solidFill>
                  <a:srgbClr val="00B0F0"/>
                </a:solidFill>
              </a:rPr>
              <a:t>有序</a:t>
            </a:r>
            <a:r>
              <a:rPr lang="en-US" altLang="zh-TW">
                <a:solidFill>
                  <a:srgbClr val="00B0F0"/>
                </a:solidFill>
              </a:rPr>
              <a:t>(shaped)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無序</a:t>
            </a:r>
            <a:r>
              <a:rPr lang="en-US" altLang="zh-TW">
                <a:solidFill>
                  <a:srgbClr val="00B0F0"/>
                </a:solidFill>
              </a:rPr>
              <a:t>(shapeless)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熔煉配方</a:t>
            </a:r>
            <a:r>
              <a:rPr lang="zh-TW" altLang="en-US"/>
              <a:t>包含</a:t>
            </a:r>
            <a:r>
              <a:rPr lang="zh-TW" altLang="en-US">
                <a:solidFill>
                  <a:srgbClr val="00B0F0"/>
                </a:solidFill>
              </a:rPr>
              <a:t>熔爐</a:t>
            </a:r>
            <a:r>
              <a:rPr lang="en-US" altLang="zh-TW">
                <a:solidFill>
                  <a:srgbClr val="00B0F0"/>
                </a:solidFill>
              </a:rPr>
              <a:t>(smelting)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高爐</a:t>
            </a:r>
            <a:r>
              <a:rPr lang="en-US" altLang="zh-TW">
                <a:solidFill>
                  <a:srgbClr val="00B0F0"/>
                </a:solidFill>
              </a:rPr>
              <a:t>(blasting)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煙燻爐</a:t>
            </a:r>
            <a:r>
              <a:rPr lang="en-US" altLang="zh-TW">
                <a:solidFill>
                  <a:srgbClr val="00B0F0"/>
                </a:solidFill>
              </a:rPr>
              <a:t>(smoking)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營火</a:t>
            </a:r>
            <a:r>
              <a:rPr lang="en-US" altLang="zh-TW">
                <a:solidFill>
                  <a:srgbClr val="00B0F0"/>
                </a:solidFill>
              </a:rPr>
              <a:t>(campfire cooking)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更多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的資訊，請參閱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4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(https://zh.minecraft.wiki/w/%E9%85%8D%E6%96%B9)</a:t>
            </a:r>
            <a:endParaRPr lang="en-US" altLang="zh-TW" sz="12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171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4975F-34D4-4193-8080-F8950FB6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93"/>
            <a:ext cx="10515600" cy="1325563"/>
          </a:xfrm>
        </p:spPr>
        <p:txBody>
          <a:bodyPr/>
          <a:lstStyle/>
          <a:p>
            <a:r>
              <a:rPr lang="zh-TW" altLang="en-US"/>
              <a:t>有序配方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FA86140-42E2-407E-A295-AA792B0D5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941"/>
            <a:ext cx="10515600" cy="5500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有序配方即有固定物品擺放順序的配方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zh-TW" altLang="en-US" sz="2400">
                <a:solidFill>
                  <a:srgbClr val="00B0F0"/>
                </a:solidFill>
              </a:rPr>
              <a:t>有序配方</a:t>
            </a:r>
            <a:r>
              <a:rPr lang="zh-TW" altLang="en-US" sz="2400"/>
              <a:t>的常見格式如右</a:t>
            </a:r>
            <a:endParaRPr lang="en-US" altLang="zh-TW" sz="2400"/>
          </a:p>
          <a:p>
            <a:r>
              <a:rPr lang="zh-TW" altLang="en-US" sz="2400"/>
              <a:t>其中 </a:t>
            </a:r>
            <a:r>
              <a:rPr lang="en-US" altLang="zh-TW" sz="2400">
                <a:solidFill>
                  <a:srgbClr val="92D050"/>
                </a:solidFill>
              </a:rPr>
              <a:t>pattern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為一</a:t>
            </a:r>
            <a:r>
              <a:rPr lang="zh-TW" altLang="en-US" sz="2400">
                <a:solidFill>
                  <a:srgbClr val="00B0F0"/>
                </a:solidFill>
              </a:rPr>
              <a:t>字串列表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至多三個</a:t>
            </a:r>
            <a:r>
              <a:rPr lang="zh-TW" altLang="en-US" sz="2400">
                <a:solidFill>
                  <a:srgbClr val="00B0F0"/>
                </a:solidFill>
              </a:rPr>
              <a:t>字串</a:t>
            </a:r>
            <a:r>
              <a:rPr lang="zh-TW" altLang="en-US" sz="2400"/>
              <a:t>，每個</a:t>
            </a:r>
            <a:r>
              <a:rPr lang="zh-TW" altLang="en-US" sz="2400">
                <a:solidFill>
                  <a:srgbClr val="00B0F0"/>
                </a:solidFill>
              </a:rPr>
              <a:t>字串</a:t>
            </a:r>
            <a:r>
              <a:rPr lang="zh-TW" altLang="en-US" sz="2400"/>
              <a:t>至多三個</a:t>
            </a:r>
            <a:r>
              <a:rPr lang="zh-TW" altLang="en-US" sz="2400">
                <a:solidFill>
                  <a:srgbClr val="00B0F0"/>
                </a:solidFill>
              </a:rPr>
              <a:t>字元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非常直覺地表示</a:t>
            </a:r>
            <a:r>
              <a:rPr lang="zh-TW" altLang="en-US" sz="2400">
                <a:solidFill>
                  <a:srgbClr val="00B0F0"/>
                </a:solidFill>
              </a:rPr>
              <a:t>合成原料</a:t>
            </a:r>
            <a:r>
              <a:rPr lang="zh-TW" altLang="en-US" sz="2400"/>
              <a:t>的擺放樣式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每個</a:t>
            </a:r>
            <a:r>
              <a:rPr lang="zh-TW" altLang="en-US" sz="2400">
                <a:solidFill>
                  <a:srgbClr val="00B0F0"/>
                </a:solidFill>
              </a:rPr>
              <a:t>字元</a:t>
            </a:r>
            <a:r>
              <a:rPr lang="zh-TW" altLang="en-US" sz="2400"/>
              <a:t>為 </a:t>
            </a:r>
            <a:r>
              <a:rPr lang="en-US" altLang="zh-TW" sz="2400">
                <a:solidFill>
                  <a:srgbClr val="92D050"/>
                </a:solidFill>
              </a:rPr>
              <a:t>key</a:t>
            </a:r>
            <a:r>
              <a:rPr lang="zh-TW" altLang="en-US" sz="2400">
                <a:solidFill>
                  <a:srgbClr val="92D050"/>
                </a:solidFill>
              </a:rPr>
              <a:t> 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鍵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92D050"/>
                </a:solidFill>
              </a:rPr>
              <a:t>key</a:t>
            </a:r>
            <a:r>
              <a:rPr lang="zh-TW" altLang="en-US" sz="2400">
                <a:solidFill>
                  <a:srgbClr val="92D050"/>
                </a:solidFill>
              </a:rPr>
              <a:t> 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為</a:t>
            </a:r>
            <a:r>
              <a:rPr lang="zh-TW" altLang="en-US" sz="2400">
                <a:solidFill>
                  <a:srgbClr val="00B0F0"/>
                </a:solidFill>
              </a:rPr>
              <a:t>合成原料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標識符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或以</a:t>
            </a:r>
            <a:r>
              <a:rPr lang="zh-TW" altLang="en-US" sz="2400">
                <a:solidFill>
                  <a:srgbClr val="92D050"/>
                </a:solidFill>
              </a:rPr>
              <a:t>井字</a:t>
            </a:r>
            <a:r>
              <a:rPr lang="en-US" altLang="zh-TW" sz="2400">
                <a:solidFill>
                  <a:srgbClr val="92D050"/>
                </a:solidFill>
              </a:rPr>
              <a:t>(#)</a:t>
            </a:r>
            <a:r>
              <a:rPr lang="zh-TW" altLang="en-US" sz="2400"/>
              <a:t>開頭為</a:t>
            </a:r>
            <a:r>
              <a:rPr lang="zh-TW" altLang="en-US" sz="2400">
                <a:solidFill>
                  <a:srgbClr val="00B0F0"/>
                </a:solidFill>
              </a:rPr>
              <a:t>物品標籤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標識符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92D050"/>
                </a:solidFill>
              </a:rPr>
              <a:t>result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為一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該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id</a:t>
            </a:r>
            <a:r>
              <a:rPr lang="en-US" altLang="zh-TW" sz="2400"/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為一</a:t>
            </a:r>
            <a:r>
              <a:rPr lang="zh-TW" altLang="en-US" sz="2400">
                <a:solidFill>
                  <a:srgbClr val="00B0F0"/>
                </a:solidFill>
              </a:rPr>
              <a:t>字串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表</a:t>
            </a:r>
            <a:r>
              <a:rPr lang="zh-TW" altLang="en-US" sz="2400">
                <a:solidFill>
                  <a:srgbClr val="00B0F0"/>
                </a:solidFill>
              </a:rPr>
              <a:t>合成結果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標識符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92D050"/>
                </a:solidFill>
              </a:rPr>
              <a:t>count</a:t>
            </a:r>
            <a:r>
              <a:rPr lang="en-US" altLang="zh-TW" sz="2400"/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為一</a:t>
            </a:r>
            <a:r>
              <a:rPr lang="zh-TW" altLang="en-US" sz="2400">
                <a:solidFill>
                  <a:srgbClr val="00B0F0"/>
                </a:solidFill>
              </a:rPr>
              <a:t>整數</a:t>
            </a:r>
            <a:r>
              <a:rPr lang="zh-TW" altLang="en-US" sz="2400"/>
              <a:t>，表</a:t>
            </a:r>
            <a:r>
              <a:rPr lang="zh-TW" altLang="en-US" sz="2400">
                <a:solidFill>
                  <a:srgbClr val="00B0F0"/>
                </a:solidFill>
              </a:rPr>
              <a:t>合成結果堆疊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數量</a:t>
            </a:r>
            <a:endParaRPr lang="en-US" altLang="zh-TW" sz="2400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7CEF966-495C-4945-99E3-51D15BED357C}"/>
              </a:ext>
            </a:extLst>
          </p:cNvPr>
          <p:cNvGrpSpPr/>
          <p:nvPr/>
        </p:nvGrpSpPr>
        <p:grpSpPr>
          <a:xfrm>
            <a:off x="6356919" y="1030941"/>
            <a:ext cx="4996881" cy="4801314"/>
            <a:chOff x="6905146" y="1564015"/>
            <a:chExt cx="4996881" cy="4801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7A27AA8-C0EB-43E8-B0DE-DB39A8A3B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5146" y="1564015"/>
              <a:ext cx="4996881" cy="480131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"minecraft:crafting_shaped"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"pattern"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line_1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line_2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line_3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"key"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key_1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item_identifier_1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key_2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item_identifier_2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en-US" altLang="zh-TW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result_item_identifier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result_itemstack_count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F7E24443-EB0B-4D55-A78D-FEE97D6648CE}"/>
                </a:ext>
              </a:extLst>
            </p:cNvPr>
            <p:cNvSpPr txBox="1"/>
            <p:nvPr/>
          </p:nvSpPr>
          <p:spPr>
            <a:xfrm>
              <a:off x="11319815" y="6055250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52681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1C9D6-144F-47A6-A00C-27BF5E7E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有序配方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E5E33-23E2-4988-8CC9-671F184D5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2093"/>
          </a:xfrm>
        </p:spPr>
        <p:txBody>
          <a:bodyPr/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有序配方 </a:t>
            </a:r>
            <a:r>
              <a:rPr lang="en-US" altLang="zh-TW">
                <a:solidFill>
                  <a:srgbClr val="92D050"/>
                </a:solidFill>
              </a:rPr>
              <a:t>crafting/water_feeder.json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如下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6BC0953E-FAC9-4B9F-AA51-D1387DBF469D}"/>
              </a:ext>
            </a:extLst>
          </p:cNvPr>
          <p:cNvGrpSpPr/>
          <p:nvPr/>
        </p:nvGrpSpPr>
        <p:grpSpPr>
          <a:xfrm>
            <a:off x="838200" y="2357718"/>
            <a:ext cx="4448654" cy="4031873"/>
            <a:chOff x="838200" y="2357718"/>
            <a:chExt cx="4448654" cy="403187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C9C07EE-310B-4480-AFB5-EB1E6456B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57718"/>
              <a:ext cx="4448654" cy="403187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"minecraft:crafting_shaped"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"pattern"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"###"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"#I#"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"###"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"key"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"#"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"minecraft:copper_block"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"minecraft:iron_ingot"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"tyicmod:water_feeder"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6C5E96A-94F3-4C82-B734-BA7896194888}"/>
                </a:ext>
              </a:extLst>
            </p:cNvPr>
            <p:cNvSpPr txBox="1"/>
            <p:nvPr/>
          </p:nvSpPr>
          <p:spPr>
            <a:xfrm>
              <a:off x="2518147" y="6081814"/>
              <a:ext cx="2768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crafting/water_feeder.json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0A02C3A7-6338-42DD-880D-7780D8387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4340" y="2607607"/>
            <a:ext cx="5489460" cy="35320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63830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8C78C-594D-464D-BBDF-72D396EB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無序配方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D95DD7-6B83-4350-9AB9-1F63448B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798"/>
            <a:ext cx="5138807" cy="3416320"/>
          </a:xfrm>
        </p:spPr>
        <p:txBody>
          <a:bodyPr/>
          <a:lstStyle/>
          <a:p>
            <a:r>
              <a:rPr lang="zh-TW" altLang="en-US">
                <a:solidFill>
                  <a:srgbClr val="FFFF00"/>
                </a:solidFill>
              </a:rPr>
              <a:t>無</a:t>
            </a:r>
            <a:r>
              <a:rPr lang="zh-TW" altLang="en-US" sz="2800">
                <a:solidFill>
                  <a:srgbClr val="FFFF00"/>
                </a:solidFill>
              </a:rPr>
              <a:t>序配方即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 sz="2800">
                <a:solidFill>
                  <a:srgbClr val="FFFF00"/>
                </a:solidFill>
              </a:rPr>
              <a:t>沒有固定物品擺放順序的配方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無序</a:t>
            </a:r>
            <a:r>
              <a:rPr lang="zh-TW" altLang="en-US" sz="2800">
                <a:solidFill>
                  <a:srgbClr val="00B0F0"/>
                </a:solidFill>
              </a:rPr>
              <a:t>配方</a:t>
            </a:r>
            <a:r>
              <a:rPr lang="zh-TW" altLang="en-US" sz="2800"/>
              <a:t>的常見格式如右</a:t>
            </a:r>
            <a:endParaRPr lang="en-US" altLang="zh-TW" sz="2800"/>
          </a:p>
          <a:p>
            <a:r>
              <a:rPr lang="zh-TW" altLang="en-US" sz="2800"/>
              <a:t>其中 </a:t>
            </a:r>
            <a:r>
              <a:rPr lang="en-US" altLang="zh-TW" sz="2800">
                <a:solidFill>
                  <a:srgbClr val="92D050"/>
                </a:solidFill>
              </a:rPr>
              <a:t>ingredients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值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為一</a:t>
            </a:r>
            <a:r>
              <a:rPr lang="zh-TW" altLang="en-US">
                <a:solidFill>
                  <a:srgbClr val="00B0F0"/>
                </a:solidFill>
              </a:rPr>
              <a:t>字串列表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合成原料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 sz="2800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923ACC8-D500-4658-8F5B-23BB8C3D55D2}"/>
              </a:ext>
            </a:extLst>
          </p:cNvPr>
          <p:cNvGrpSpPr/>
          <p:nvPr/>
        </p:nvGrpSpPr>
        <p:grpSpPr>
          <a:xfrm>
            <a:off x="5977007" y="2213798"/>
            <a:ext cx="5376793" cy="3416320"/>
            <a:chOff x="5977007" y="2895580"/>
            <a:chExt cx="5376793" cy="34163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04F64E2-5FC5-41B4-953C-ECDD136EF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007" y="2895580"/>
              <a:ext cx="5376793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"minecraft:crafting_shap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eless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"ingredients"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item_identifier_1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item_identifier_2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result_item_identifier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result_itemstack_count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11DBB23-5CA9-44AF-B360-AB014E54396F}"/>
                </a:ext>
              </a:extLst>
            </p:cNvPr>
            <p:cNvSpPr txBox="1"/>
            <p:nvPr/>
          </p:nvSpPr>
          <p:spPr>
            <a:xfrm>
              <a:off x="10771588" y="6004123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2690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4035F-D072-4DAC-A093-EB19EBA2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無序配方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60359-B5AD-457F-83B0-96F162E3C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32" y="1825625"/>
            <a:ext cx="10840259" cy="585881"/>
          </a:xfrm>
        </p:spPr>
        <p:txBody>
          <a:bodyPr/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無序配方 </a:t>
            </a:r>
            <a:r>
              <a:rPr lang="en-US" altLang="zh-TW">
                <a:solidFill>
                  <a:srgbClr val="92D050"/>
                </a:solidFill>
              </a:rPr>
              <a:t>crafting/tysh_block.json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如下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F63D4A0-F6F0-4D72-99C9-F05280F375B0}"/>
              </a:ext>
            </a:extLst>
          </p:cNvPr>
          <p:cNvGrpSpPr/>
          <p:nvPr/>
        </p:nvGrpSpPr>
        <p:grpSpPr>
          <a:xfrm>
            <a:off x="675832" y="2675583"/>
            <a:ext cx="5376793" cy="3416320"/>
            <a:chOff x="838200" y="2738335"/>
            <a:chExt cx="5376793" cy="34163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771E666-7F5A-47CE-BB35-32578B56B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738335"/>
              <a:ext cx="5376793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"minecraft:crafting_shapeless"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"ingredients"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"minecraft:gold_block"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"minecraft:purple_dye"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"minecraft:lime_dye"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"tyicmod:tysh_block"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3859226-DA69-41F0-AB9C-0C5288881EB2}"/>
                </a:ext>
              </a:extLst>
            </p:cNvPr>
            <p:cNvSpPr txBox="1"/>
            <p:nvPr/>
          </p:nvSpPr>
          <p:spPr>
            <a:xfrm>
              <a:off x="3645058" y="5846878"/>
              <a:ext cx="25699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crafting/tysh_block.json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ABD91EB-5299-4A06-8CD9-DF45686F9D5C}"/>
              </a:ext>
            </a:extLst>
          </p:cNvPr>
          <p:cNvGrpSpPr/>
          <p:nvPr/>
        </p:nvGrpSpPr>
        <p:grpSpPr>
          <a:xfrm>
            <a:off x="6536549" y="2675583"/>
            <a:ext cx="4979619" cy="3403525"/>
            <a:chOff x="6374257" y="2641724"/>
            <a:chExt cx="4979619" cy="340352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4A16BA7E-154D-4A7D-AA7A-B72440762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74257" y="4892840"/>
              <a:ext cx="2453591" cy="115240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A7A9E871-CA9B-4114-900B-FBBFFC4A5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74258" y="2641724"/>
              <a:ext cx="4979541" cy="225111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16FED24-7DCB-4B28-9BDD-2E7B3817A6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27772" y="4902993"/>
              <a:ext cx="2526104" cy="114225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209754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222</TotalTime>
  <Words>1124</Words>
  <Application>Microsoft Office PowerPoint</Application>
  <PresentationFormat>寬螢幕</PresentationFormat>
  <Paragraphs>89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Arial</vt:lpstr>
      <vt:lpstr>Consolas</vt:lpstr>
      <vt:lpstr>TYIC</vt:lpstr>
      <vt:lpstr>Java 專案： 標籤、配方、戰利品</vt:lpstr>
      <vt:lpstr>標籤</vt:lpstr>
      <vt:lpstr>標籤</vt:lpstr>
      <vt:lpstr>標籤</vt:lpstr>
      <vt:lpstr>配方</vt:lpstr>
      <vt:lpstr>有序配方</vt:lpstr>
      <vt:lpstr>有序配方</vt:lpstr>
      <vt:lpstr>無序配方</vt:lpstr>
      <vt:lpstr>無序配方</vt:lpstr>
      <vt:lpstr>熔煉配方</vt:lpstr>
      <vt:lpstr>熔煉配方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53_Java 專案：標籤、配方、戰利品</dc:title>
  <dc:creator>Myster;TYIC</dc:creator>
  <cp:lastModifiedBy>Myster</cp:lastModifiedBy>
  <cp:revision>198</cp:revision>
  <dcterms:created xsi:type="dcterms:W3CDTF">2025-02-21T15:18:39Z</dcterms:created>
  <dcterms:modified xsi:type="dcterms:W3CDTF">2025-02-21T19:02:48Z</dcterms:modified>
</cp:coreProperties>
</file>