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70" r:id="rId13"/>
    <p:sldId id="273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CC99"/>
    <a:srgbClr val="FFCCCC"/>
    <a:srgbClr val="996600"/>
    <a:srgbClr val="FFCC66"/>
    <a:srgbClr val="BCBEC4"/>
    <a:srgbClr val="29A5B1"/>
    <a:srgbClr val="80808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9447" cy="53657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DCF10830-2D65-4BD9-A564-43AF1CF515F1}"/>
              </a:ext>
            </a:extLst>
          </p:cNvPr>
          <p:cNvGrpSpPr/>
          <p:nvPr/>
        </p:nvGrpSpPr>
        <p:grpSpPr>
          <a:xfrm>
            <a:off x="622454" y="2572539"/>
            <a:ext cx="10911778" cy="3535036"/>
            <a:chOff x="622454" y="2572539"/>
            <a:chExt cx="10911778" cy="3535036"/>
          </a:xfrm>
        </p:grpSpPr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73589AF9-CC09-41BE-BDBA-08AF11CD3FC7}"/>
                </a:ext>
              </a:extLst>
            </p:cNvPr>
            <p:cNvSpPr/>
            <p:nvPr/>
          </p:nvSpPr>
          <p:spPr>
            <a:xfrm>
              <a:off x="661988" y="2572539"/>
              <a:ext cx="10868024" cy="792163"/>
            </a:xfrm>
            <a:custGeom>
              <a:avLst/>
              <a:gdLst>
                <a:gd name="connsiteX0" fmla="*/ 589184 w 10868024"/>
                <a:gd name="connsiteY0" fmla="*/ 0 h 792163"/>
                <a:gd name="connsiteX1" fmla="*/ 10278840 w 10868024"/>
                <a:gd name="connsiteY1" fmla="*/ 0 h 792163"/>
                <a:gd name="connsiteX2" fmla="*/ 10868024 w 10868024"/>
                <a:gd name="connsiteY2" fmla="*/ 589184 h 792163"/>
                <a:gd name="connsiteX3" fmla="*/ 10868024 w 10868024"/>
                <a:gd name="connsiteY3" fmla="*/ 792163 h 792163"/>
                <a:gd name="connsiteX4" fmla="*/ 0 w 10868024"/>
                <a:gd name="connsiteY4" fmla="*/ 792163 h 792163"/>
                <a:gd name="connsiteX5" fmla="*/ 0 w 10868024"/>
                <a:gd name="connsiteY5" fmla="*/ 589184 h 792163"/>
                <a:gd name="connsiteX6" fmla="*/ 589184 w 10868024"/>
                <a:gd name="connsiteY6" fmla="*/ 0 h 79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8024" h="792163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92163"/>
                  </a:lnTo>
                  <a:lnTo>
                    <a:pt x="0" y="792163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98E980D0-7C34-404C-ADDE-822B1796FD7B}"/>
                </a:ext>
              </a:extLst>
            </p:cNvPr>
            <p:cNvSpPr/>
            <p:nvPr/>
          </p:nvSpPr>
          <p:spPr>
            <a:xfrm>
              <a:off x="661988" y="514555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5051FFF-845C-46FE-B8D9-3A08A5D95BD0}"/>
                </a:ext>
              </a:extLst>
            </p:cNvPr>
            <p:cNvSpPr/>
            <p:nvPr/>
          </p:nvSpPr>
          <p:spPr>
            <a:xfrm>
              <a:off x="661988" y="335612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98CE14D-9995-4182-98FB-01A672436E7D}"/>
                </a:ext>
              </a:extLst>
            </p:cNvPr>
            <p:cNvCxnSpPr>
              <a:cxnSpLocks/>
              <a:stCxn id="118" idx="4"/>
            </p:cNvCxnSpPr>
            <p:nvPr/>
          </p:nvCxnSpPr>
          <p:spPr>
            <a:xfrm flipV="1">
              <a:off x="661988" y="336470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9566228-4F23-47AA-8545-8DE767B9D194}"/>
                </a:ext>
              </a:extLst>
            </p:cNvPr>
            <p:cNvSpPr txBox="1"/>
            <p:nvPr/>
          </p:nvSpPr>
          <p:spPr>
            <a:xfrm>
              <a:off x="10160138" y="2737787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5BC2F0B-CC22-4FAF-98BA-D7AD9B5227DB}"/>
                </a:ext>
              </a:extLst>
            </p:cNvPr>
            <p:cNvSpPr txBox="1"/>
            <p:nvPr/>
          </p:nvSpPr>
          <p:spPr>
            <a:xfrm>
              <a:off x="84957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C12D8A6-296E-4B53-8D21-5F8079584D09}"/>
                </a:ext>
              </a:extLst>
            </p:cNvPr>
            <p:cNvSpPr txBox="1"/>
            <p:nvPr/>
          </p:nvSpPr>
          <p:spPr>
            <a:xfrm>
              <a:off x="2121515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C44857B-1735-4D86-B35D-EE90F0166968}"/>
                </a:ext>
              </a:extLst>
            </p:cNvPr>
            <p:cNvSpPr txBox="1"/>
            <p:nvPr/>
          </p:nvSpPr>
          <p:spPr>
            <a:xfrm>
              <a:off x="3584664" y="273778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96B8A9D-BDA4-4889-AE53-695E98A3968C}"/>
                </a:ext>
              </a:extLst>
            </p:cNvPr>
            <p:cNvSpPr txBox="1"/>
            <p:nvPr/>
          </p:nvSpPr>
          <p:spPr>
            <a:xfrm>
              <a:off x="4786385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E61E67B-0847-48FB-8D05-194041FD18D7}"/>
                </a:ext>
              </a:extLst>
            </p:cNvPr>
            <p:cNvSpPr txBox="1"/>
            <p:nvPr/>
          </p:nvSpPr>
          <p:spPr>
            <a:xfrm>
              <a:off x="6132697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8B72A40-1838-4167-B67B-19E0521CBBD5}"/>
                </a:ext>
              </a:extLst>
            </p:cNvPr>
            <p:cNvSpPr txBox="1"/>
            <p:nvPr/>
          </p:nvSpPr>
          <p:spPr>
            <a:xfrm>
              <a:off x="7554900" y="2737787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C734835-B9D7-4D2C-9B3E-2B01FF965B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0E4961E-F4B3-44CC-9FA3-AE5FCB84280B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085EAB36-C14E-42CD-8E63-EDBB68158011}"/>
                </a:ext>
              </a:extLst>
            </p:cNvPr>
            <p:cNvCxnSpPr>
              <a:cxnSpLocks/>
            </p:cNvCxnSpPr>
            <p:nvPr/>
          </p:nvCxnSpPr>
          <p:spPr>
            <a:xfrm>
              <a:off x="3290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5ED984F-77F0-49F0-AD59-EE9F91D99367}"/>
                </a:ext>
              </a:extLst>
            </p:cNvPr>
            <p:cNvCxnSpPr>
              <a:cxnSpLocks/>
            </p:cNvCxnSpPr>
            <p:nvPr/>
          </p:nvCxnSpPr>
          <p:spPr>
            <a:xfrm>
              <a:off x="45747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CAB6E26-1F39-4F06-AE9F-2CB2DE3894BF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3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B4A3F1A-F844-4C08-85B3-EABBAB667CED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56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8A6424D-FE90-4D9B-BDCD-60540DAD4515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056436B-6212-4FED-B3E4-C1F29E362E91}"/>
                </a:ext>
              </a:extLst>
            </p:cNvPr>
            <p:cNvSpPr txBox="1"/>
            <p:nvPr/>
          </p:nvSpPr>
          <p:spPr>
            <a:xfrm>
              <a:off x="904706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63E2CD2-F316-4C14-9154-AB793123FBC5}"/>
                </a:ext>
              </a:extLst>
            </p:cNvPr>
            <p:cNvSpPr txBox="1"/>
            <p:nvPr/>
          </p:nvSpPr>
          <p:spPr>
            <a:xfrm>
              <a:off x="10127524" y="339122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  <a:r>
                <a:rPr lang="zh-TW" altLang="en-US">
                  <a:solidFill>
                    <a:schemeClr val="bg1"/>
                  </a:solidFill>
                </a:rPr>
                <a:t>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B2BE42A-8D24-4FB1-817A-2C5AE6FBBF91}"/>
                </a:ext>
              </a:extLst>
            </p:cNvPr>
            <p:cNvSpPr txBox="1"/>
            <p:nvPr/>
          </p:nvSpPr>
          <p:spPr>
            <a:xfrm>
              <a:off x="622454" y="336939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49DB971-EDC6-4A3E-A109-96930EDD6D87}"/>
                </a:ext>
              </a:extLst>
            </p:cNvPr>
            <p:cNvSpPr txBox="1"/>
            <p:nvPr/>
          </p:nvSpPr>
          <p:spPr>
            <a:xfrm>
              <a:off x="1951549" y="336939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0A78537-10C3-4141-92B4-5ACAB58419A5}"/>
                </a:ext>
              </a:extLst>
            </p:cNvPr>
            <p:cNvSpPr txBox="1"/>
            <p:nvPr/>
          </p:nvSpPr>
          <p:spPr>
            <a:xfrm>
              <a:off x="3266564" y="3369390"/>
              <a:ext cx="13451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C816816-7C3F-4CA7-9D67-1A9FC9B43732}"/>
                </a:ext>
              </a:extLst>
            </p:cNvPr>
            <p:cNvSpPr txBox="1"/>
            <p:nvPr/>
          </p:nvSpPr>
          <p:spPr>
            <a:xfrm>
              <a:off x="4542144" y="336939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A0C8705-37C7-4B59-A2C4-7C73DE823991}"/>
                </a:ext>
              </a:extLst>
            </p:cNvPr>
            <p:cNvSpPr txBox="1"/>
            <p:nvPr/>
          </p:nvSpPr>
          <p:spPr>
            <a:xfrm>
              <a:off x="5892733" y="3369390"/>
              <a:ext cx="15730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3.4E-38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5FF68E4B-856B-4F3E-8242-8568DB53DBD1}"/>
                </a:ext>
              </a:extLst>
            </p:cNvPr>
            <p:cNvSpPr txBox="1"/>
            <p:nvPr/>
          </p:nvSpPr>
          <p:spPr>
            <a:xfrm>
              <a:off x="7454028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1.7E-308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719EA96-60BA-452F-B5FF-BDF5E03DD930}"/>
                </a:ext>
              </a:extLst>
            </p:cNvPr>
            <p:cNvSpPr txBox="1"/>
            <p:nvPr/>
          </p:nvSpPr>
          <p:spPr>
            <a:xfrm>
              <a:off x="8828465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用一對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 </a:t>
              </a:r>
              <a:r>
                <a:rPr lang="en-US" altLang="zh-TW">
                  <a:solidFill>
                    <a:schemeClr val="bg1"/>
                  </a:solidFill>
                </a:rPr>
                <a:t>''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單引號裡面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只能放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一個字</a:t>
              </a: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8FD7330A-043E-4951-9FDE-8E012B446731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661988" y="5123716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B05193D1-8405-4F4F-80A2-E4FF4E335AB5}"/>
                </a:ext>
              </a:extLst>
            </p:cNvPr>
            <p:cNvSpPr txBox="1"/>
            <p:nvPr/>
          </p:nvSpPr>
          <p:spPr>
            <a:xfrm>
              <a:off x="10321017" y="52024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BBCF9262-8877-41EA-BC8B-5F1AFF59A95D}"/>
                </a:ext>
              </a:extLst>
            </p:cNvPr>
            <p:cNvSpPr txBox="1"/>
            <p:nvPr/>
          </p:nvSpPr>
          <p:spPr>
            <a:xfrm>
              <a:off x="1036430" y="520249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D804000-98FE-4106-B980-75044B9DFF3A}"/>
                </a:ext>
              </a:extLst>
            </p:cNvPr>
            <p:cNvSpPr txBox="1"/>
            <p:nvPr/>
          </p:nvSpPr>
          <p:spPr>
            <a:xfrm>
              <a:off x="2121300" y="522438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D802C867-B86E-460B-AF04-ED3460236007}"/>
                </a:ext>
              </a:extLst>
            </p:cNvPr>
            <p:cNvSpPr txBox="1"/>
            <p:nvPr/>
          </p:nvSpPr>
          <p:spPr>
            <a:xfrm>
              <a:off x="3429020" y="521012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6626FDB-BF8F-4CF9-8DB3-B47FC7F094B9}"/>
                </a:ext>
              </a:extLst>
            </p:cNvPr>
            <p:cNvSpPr txBox="1"/>
            <p:nvPr/>
          </p:nvSpPr>
          <p:spPr>
            <a:xfrm>
              <a:off x="4564807" y="522622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C03C26D6-AADA-4E47-8889-9BF873B4DE51}"/>
                </a:ext>
              </a:extLst>
            </p:cNvPr>
            <p:cNvSpPr txBox="1"/>
            <p:nvPr/>
          </p:nvSpPr>
          <p:spPr>
            <a:xfrm>
              <a:off x="5977390" y="5224381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6.0734f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-2.887f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8A3F89D-5D1A-41E8-AA17-CAB626522B86}"/>
                </a:ext>
              </a:extLst>
            </p:cNvPr>
            <p:cNvSpPr txBox="1"/>
            <p:nvPr/>
          </p:nvSpPr>
          <p:spPr>
            <a:xfrm>
              <a:off x="7454371" y="5213015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-2284.1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3.55555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CDDAB0B-B855-4E58-BCB2-4F7E88F4487C}"/>
                </a:ext>
              </a:extLst>
            </p:cNvPr>
            <p:cNvSpPr txBox="1"/>
            <p:nvPr/>
          </p:nvSpPr>
          <p:spPr>
            <a:xfrm>
              <a:off x="9167289" y="521942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'c'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287739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49C753-249D-460B-BAE6-2D0EF5C9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53" y="1775272"/>
            <a:ext cx="10121153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ea typeface="+mj-ea"/>
                <a:cs typeface="JetBrains Mono" panose="02000009000000000000" pitchFamily="49" charset="0"/>
              </a:rPr>
              <a:t>資料型別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ea typeface="+mj-ea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solidFill>
                  <a:srgbClr val="BCBEC4"/>
                </a:solidFill>
                <a:ea typeface="+mj-ea"/>
                <a:cs typeface="JetBrains Mono" panose="02000009000000000000" pitchFamily="49" charset="0"/>
              </a:rPr>
              <a:t>變數名稱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ea typeface="+mj-ea"/>
                <a:cs typeface="JetBrains Mono" panose="02000009000000000000" pitchFamily="49" charset="0"/>
              </a:rPr>
              <a:t>;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+mj-ea"/>
                <a:cs typeface="JetBrains Mono" panose="02000009000000000000" pitchFamily="49" charset="0"/>
              </a:rPr>
              <a:t>// 第一種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+mj-ea"/>
                <a:cs typeface="JetBrains Mono" panose="02000009000000000000" pitchFamily="49" charset="0"/>
              </a:rPr>
            </a:br>
            <a:r>
              <a:rPr lang="zh-TW" altLang="en-US" sz="2400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資料型別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ea typeface="+mj-ea"/>
                <a:cs typeface="JetBrains Mono" panose="02000009000000000000" pitchFamily="49" charset="0"/>
              </a:rPr>
              <a:t> </a:t>
            </a:r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ea typeface="+mj-ea"/>
                <a:cs typeface="JetBrains Mono" panose="02000009000000000000" pitchFamily="49" charset="0"/>
              </a:rPr>
              <a:t>變數名稱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ea typeface="+mj-ea"/>
                <a:cs typeface="JetBrains Mono" panose="02000009000000000000" pitchFamily="49" charset="0"/>
              </a:rPr>
              <a:t> = </a:t>
            </a:r>
            <a:r>
              <a:rPr lang="zh-TW" altLang="en-US" sz="2400">
                <a:solidFill>
                  <a:srgbClr val="2AACB8"/>
                </a:solidFill>
                <a:ea typeface="+mj-ea"/>
                <a:cs typeface="JetBrains Mono" panose="02000009000000000000" pitchFamily="49" charset="0"/>
              </a:rPr>
              <a:t>值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ea typeface="+mj-ea"/>
                <a:cs typeface="JetBrains Mono" panose="02000009000000000000" pitchFamily="49" charset="0"/>
              </a:rPr>
              <a:t>;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+mj-ea"/>
                <a:cs typeface="JetBrains Mono" panose="02000009000000000000" pitchFamily="49" charset="0"/>
              </a:rPr>
              <a:t>// 第二種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416859" y="2699861"/>
            <a:ext cx="11595847" cy="201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第一種只是宣告變數，沒有初始化變數</a:t>
            </a:r>
            <a:endParaRPr lang="en-US" altLang="zh-TW"/>
          </a:p>
          <a:p>
            <a:r>
              <a:rPr lang="zh-TW" altLang="en-US"/>
              <a:t>第二種是宣告變數，並初始化變數的值，且值的資料型別必須和變數相同</a:t>
            </a:r>
            <a:endParaRPr lang="en-US" altLang="zh-TW"/>
          </a:p>
          <a:p>
            <a:r>
              <a:rPr lang="zh-TW" altLang="en-US"/>
              <a:t>兩種都是陳述式，所以皆須單獨一行，且結尾須有個分號</a:t>
            </a:r>
            <a:endParaRPr lang="en-US" altLang="zh-TW"/>
          </a:p>
          <a:p>
            <a:r>
              <a:rPr lang="zh-TW" altLang="en-US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416857" y="4714255"/>
            <a:ext cx="4928347" cy="1569660"/>
            <a:chOff x="6364940" y="4668890"/>
            <a:chExt cx="4928347" cy="156966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66889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519150" y="586921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5E2CA3F-E225-455D-B0C0-066ED79C396A}"/>
              </a:ext>
            </a:extLst>
          </p:cNvPr>
          <p:cNvGrpSpPr/>
          <p:nvPr/>
        </p:nvGrpSpPr>
        <p:grpSpPr>
          <a:xfrm>
            <a:off x="5674659" y="4714255"/>
            <a:ext cx="4928347" cy="1569660"/>
            <a:chOff x="6813177" y="4668889"/>
            <a:chExt cx="4928347" cy="156966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177" y="4668889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1050308" y="58692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435"/>
            <a:ext cx="7704233" cy="1527929"/>
          </a:xfrm>
        </p:spPr>
        <p:txBody>
          <a:bodyPr>
            <a:normAutofit/>
          </a:bodyPr>
          <a:lstStyle/>
          <a:p>
            <a:r>
              <a:rPr lang="zh-TW" altLang="en-US"/>
              <a:t>使用變數前一定要初始化</a:t>
            </a:r>
            <a:endParaRPr lang="en-US" altLang="zh-TW"/>
          </a:p>
          <a:p>
            <a:r>
              <a:rPr lang="zh-TW" altLang="en-US"/>
              <a:t>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52AF8CC-8A23-412B-8714-2B4263FE79C5}"/>
              </a:ext>
            </a:extLst>
          </p:cNvPr>
          <p:cNvGrpSpPr/>
          <p:nvPr/>
        </p:nvGrpSpPr>
        <p:grpSpPr>
          <a:xfrm>
            <a:off x="838201" y="3147364"/>
            <a:ext cx="7704232" cy="3139321"/>
            <a:chOff x="838201" y="3147364"/>
            <a:chExt cx="7704232" cy="313932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147364"/>
              <a:ext cx="7704232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591735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FE3461-9D05-46DE-83CC-4F73ACDEE419}"/>
              </a:ext>
            </a:extLst>
          </p:cNvPr>
          <p:cNvGrpSpPr/>
          <p:nvPr/>
        </p:nvGrpSpPr>
        <p:grpSpPr>
          <a:xfrm>
            <a:off x="9094692" y="3978360"/>
            <a:ext cx="2259107" cy="1477328"/>
            <a:chOff x="6983505" y="3978361"/>
            <a:chExt cx="2259107" cy="1477328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505" y="3978361"/>
              <a:ext cx="2250142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8298123" y="508635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26" name="圖片 25">
            <a:hlinkClick r:id="rId2"/>
            <a:extLst>
              <a:ext uri="{FF2B5EF4-FFF2-40B4-BE49-F238E27FC236}">
                <a16:creationId xmlns:a16="http://schemas.microsoft.com/office/drawing/2014/main" id="{24FCD756-A020-413D-AACA-80F42916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27" y="3172595"/>
            <a:ext cx="430306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96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8"/>
            <a:ext cx="9354671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且每個運算都會返回一個結果</a:t>
            </a:r>
            <a:endParaRPr lang="en-US" altLang="zh-TW"/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200" y="3463297"/>
            <a:ext cx="9354671" cy="461665"/>
            <a:chOff x="838200" y="3325906"/>
            <a:chExt cx="9354671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35467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01656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4014610"/>
            <a:ext cx="9354670" cy="258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/>
              <a:t>返回的結果會是 </a:t>
            </a:r>
            <a:r>
              <a:rPr lang="en-US" altLang="zh-TW"/>
              <a:t>14 (</a:t>
            </a:r>
            <a:r>
              <a:rPr lang="zh-TW" altLang="en-US"/>
              <a:t>型別為 </a:t>
            </a:r>
            <a:r>
              <a:rPr lang="en-US" altLang="zh-TW"/>
              <a:t>int)</a:t>
            </a:r>
          </a:p>
          <a:p>
            <a:r>
              <a:rPr lang="zh-TW" altLang="en-US"/>
              <a:t>運算元的數量及型別，視運算的類型而定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返回結果的型別，視運算的類型和運算元的型別而定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D4C45359-7BA8-4D1A-AB83-6D7DD018F488}"/>
              </a:ext>
            </a:extLst>
          </p:cNvPr>
          <p:cNvSpPr/>
          <p:nvPr/>
        </p:nvSpPr>
        <p:spPr>
          <a:xfrm>
            <a:off x="877734" y="3958621"/>
            <a:ext cx="10868024" cy="859821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D92214-881B-456D-B4B1-0356FCECEA63}"/>
              </a:ext>
            </a:extLst>
          </p:cNvPr>
          <p:cNvSpPr/>
          <p:nvPr/>
        </p:nvSpPr>
        <p:spPr>
          <a:xfrm>
            <a:off x="877734" y="4823127"/>
            <a:ext cx="10868024" cy="5053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E77F8B-0273-40B3-A119-1C08E877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6940" cy="514163"/>
          </a:xfrm>
        </p:spPr>
        <p:txBody>
          <a:bodyPr/>
          <a:lstStyle/>
          <a:p>
            <a:r>
              <a:rPr lang="zh-TW" altLang="en-US"/>
              <a:t>一元運算是指只有一個運算元的運算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9184E1D0-F180-4842-84A7-4EC8EB79A3EC}"/>
              </a:ext>
            </a:extLst>
          </p:cNvPr>
          <p:cNvSpPr/>
          <p:nvPr/>
        </p:nvSpPr>
        <p:spPr>
          <a:xfrm>
            <a:off x="877734" y="2474725"/>
            <a:ext cx="10868024" cy="631072"/>
          </a:xfrm>
          <a:custGeom>
            <a:avLst/>
            <a:gdLst>
              <a:gd name="connsiteX0" fmla="*/ 589184 w 10868024"/>
              <a:gd name="connsiteY0" fmla="*/ 0 h 631072"/>
              <a:gd name="connsiteX1" fmla="*/ 10278840 w 10868024"/>
              <a:gd name="connsiteY1" fmla="*/ 0 h 631072"/>
              <a:gd name="connsiteX2" fmla="*/ 10868024 w 10868024"/>
              <a:gd name="connsiteY2" fmla="*/ 589184 h 631072"/>
              <a:gd name="connsiteX3" fmla="*/ 10868024 w 10868024"/>
              <a:gd name="connsiteY3" fmla="*/ 631072 h 631072"/>
              <a:gd name="connsiteX4" fmla="*/ 0 w 10868024"/>
              <a:gd name="connsiteY4" fmla="*/ 631072 h 631072"/>
              <a:gd name="connsiteX5" fmla="*/ 0 w 10868024"/>
              <a:gd name="connsiteY5" fmla="*/ 589184 h 631072"/>
              <a:gd name="connsiteX6" fmla="*/ 589184 w 10868024"/>
              <a:gd name="connsiteY6" fmla="*/ 0 h 63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68024" h="631072">
                <a:moveTo>
                  <a:pt x="589184" y="0"/>
                </a:moveTo>
                <a:lnTo>
                  <a:pt x="10278840" y="0"/>
                </a:lnTo>
                <a:cubicBezTo>
                  <a:pt x="10604237" y="0"/>
                  <a:pt x="10868024" y="263787"/>
                  <a:pt x="10868024" y="589184"/>
                </a:cubicBezTo>
                <a:lnTo>
                  <a:pt x="10868024" y="631072"/>
                </a:lnTo>
                <a:lnTo>
                  <a:pt x="0" y="631072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78D57688-01E6-48CE-86C8-7428FD593CA1}"/>
              </a:ext>
            </a:extLst>
          </p:cNvPr>
          <p:cNvSpPr/>
          <p:nvPr/>
        </p:nvSpPr>
        <p:spPr>
          <a:xfrm>
            <a:off x="877734" y="533317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5DD331-67A1-47E3-8055-AC9AC4A0E151}"/>
              </a:ext>
            </a:extLst>
          </p:cNvPr>
          <p:cNvSpPr/>
          <p:nvPr/>
        </p:nvSpPr>
        <p:spPr>
          <a:xfrm>
            <a:off x="877734" y="3121644"/>
            <a:ext cx="10868024" cy="82475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FEF3CE-79D1-4FE9-8856-7B08813854F2}"/>
              </a:ext>
            </a:extLst>
          </p:cNvPr>
          <p:cNvCxnSpPr>
            <a:cxnSpLocks/>
          </p:cNvCxnSpPr>
          <p:nvPr/>
        </p:nvCxnSpPr>
        <p:spPr>
          <a:xfrm flipV="1">
            <a:off x="877734" y="3097781"/>
            <a:ext cx="10868024" cy="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C88C35-DA77-4BBD-A548-8650588A9388}"/>
              </a:ext>
            </a:extLst>
          </p:cNvPr>
          <p:cNvSpPr txBox="1"/>
          <p:nvPr/>
        </p:nvSpPr>
        <p:spPr>
          <a:xfrm>
            <a:off x="1093601" y="2548344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否定</a:t>
            </a:r>
            <a:r>
              <a:rPr lang="en-US" altLang="zh-TW" sz="2400">
                <a:solidFill>
                  <a:schemeClr val="bg1"/>
                </a:solidFill>
              </a:rPr>
              <a:t>(NOT)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71894B-8ACB-48CC-BD2A-BCD4919867BD}"/>
              </a:ext>
            </a:extLst>
          </p:cNvPr>
          <p:cNvCxnSpPr>
            <a:cxnSpLocks/>
          </p:cNvCxnSpPr>
          <p:nvPr/>
        </p:nvCxnSpPr>
        <p:spPr>
          <a:xfrm>
            <a:off x="8951522" y="2474725"/>
            <a:ext cx="0" cy="382047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5140263-F327-4218-9B5A-6AFF71AB85F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7734" y="5311336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11A837B-9FB7-4FAE-B5AC-E843DE5477E0}"/>
              </a:ext>
            </a:extLst>
          </p:cNvPr>
          <p:cNvSpPr txBox="1"/>
          <p:nvPr/>
        </p:nvSpPr>
        <p:spPr>
          <a:xfrm>
            <a:off x="1624195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99106D0-9C3C-4DF0-A6BD-D8FEBD5D364E}"/>
              </a:ext>
            </a:extLst>
          </p:cNvPr>
          <p:cNvCxnSpPr>
            <a:cxnSpLocks/>
          </p:cNvCxnSpPr>
          <p:nvPr/>
        </p:nvCxnSpPr>
        <p:spPr>
          <a:xfrm>
            <a:off x="3541952" y="2474725"/>
            <a:ext cx="0" cy="382047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42ED1A-8C96-4123-9FF9-95E7FE158275}"/>
              </a:ext>
            </a:extLst>
          </p:cNvPr>
          <p:cNvCxnSpPr>
            <a:cxnSpLocks/>
          </p:cNvCxnSpPr>
          <p:nvPr/>
        </p:nvCxnSpPr>
        <p:spPr>
          <a:xfrm>
            <a:off x="877734" y="4801292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0E98726-AEF9-4BDF-A406-867B46A44D81}"/>
              </a:ext>
            </a:extLst>
          </p:cNvPr>
          <p:cNvCxnSpPr>
            <a:cxnSpLocks/>
          </p:cNvCxnSpPr>
          <p:nvPr/>
        </p:nvCxnSpPr>
        <p:spPr>
          <a:xfrm>
            <a:off x="877734" y="3954414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6F92B3A-BCFC-45F4-8A92-60BB6D788517}"/>
              </a:ext>
            </a:extLst>
          </p:cNvPr>
          <p:cNvSpPr txBox="1"/>
          <p:nvPr/>
        </p:nvSpPr>
        <p:spPr>
          <a:xfrm>
            <a:off x="1542197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5498771-5FEA-4C70-9855-BC5AF80A58D1}"/>
              </a:ext>
            </a:extLst>
          </p:cNvPr>
          <p:cNvSpPr txBox="1"/>
          <p:nvPr/>
        </p:nvSpPr>
        <p:spPr>
          <a:xfrm>
            <a:off x="910614" y="3992130"/>
            <a:ext cx="263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把</a:t>
            </a:r>
            <a:r>
              <a:rPr lang="en-US" altLang="zh-TW" sz="2400">
                <a:solidFill>
                  <a:schemeClr val="bg1"/>
                </a:solidFill>
              </a:rPr>
              <a:t>true</a:t>
            </a:r>
            <a:r>
              <a:rPr lang="zh-TW" altLang="en-US" sz="2400">
                <a:solidFill>
                  <a:schemeClr val="bg1"/>
                </a:solidFill>
              </a:rPr>
              <a:t>改成</a:t>
            </a:r>
            <a:r>
              <a:rPr lang="en-US" altLang="zh-TW" sz="2400">
                <a:solidFill>
                  <a:schemeClr val="bg1"/>
                </a:solidFill>
              </a:rPr>
              <a:t>false</a:t>
            </a:r>
          </a:p>
          <a:p>
            <a:r>
              <a:rPr lang="zh-TW" altLang="en-US" sz="2400">
                <a:solidFill>
                  <a:schemeClr val="bg1"/>
                </a:solidFill>
              </a:rPr>
              <a:t>把</a:t>
            </a:r>
            <a:r>
              <a:rPr lang="en-US" altLang="zh-TW" sz="2400">
                <a:solidFill>
                  <a:schemeClr val="bg1"/>
                </a:solidFill>
              </a:rPr>
              <a:t>false</a:t>
            </a:r>
            <a:r>
              <a:rPr lang="zh-TW" altLang="en-US" sz="2400">
                <a:solidFill>
                  <a:schemeClr val="bg1"/>
                </a:solidFill>
              </a:rPr>
              <a:t>改成</a:t>
            </a:r>
            <a:r>
              <a:rPr lang="en-US" altLang="zh-TW" sz="240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561A760-177B-4FFB-8E85-301A72BD5C80}"/>
              </a:ext>
            </a:extLst>
          </p:cNvPr>
          <p:cNvSpPr txBox="1"/>
          <p:nvPr/>
        </p:nvSpPr>
        <p:spPr>
          <a:xfrm>
            <a:off x="1511930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627B594-C2EE-46D1-B3E8-2CE37EDC52F6}"/>
              </a:ext>
            </a:extLst>
          </p:cNvPr>
          <p:cNvSpPr txBox="1"/>
          <p:nvPr/>
        </p:nvSpPr>
        <p:spPr>
          <a:xfrm>
            <a:off x="4209916" y="2548344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負數運算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1EC9DA6-7F3C-4E89-8890-24F9F480D0C9}"/>
              </a:ext>
            </a:extLst>
          </p:cNvPr>
          <p:cNvSpPr txBox="1"/>
          <p:nvPr/>
        </p:nvSpPr>
        <p:spPr>
          <a:xfrm>
            <a:off x="4329349" y="5398684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-1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-(-2)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96E85C-49B0-4F58-8B34-F6FA07AEB89C}"/>
              </a:ext>
            </a:extLst>
          </p:cNvPr>
          <p:cNvSpPr txBox="1"/>
          <p:nvPr/>
        </p:nvSpPr>
        <p:spPr>
          <a:xfrm>
            <a:off x="4647364" y="3119563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byte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short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int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en-US" altLang="zh-TW" sz="2400">
                <a:solidFill>
                  <a:schemeClr val="bg1"/>
                </a:solidFill>
              </a:rPr>
              <a:t>long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float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double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65BC1F-C88C-46D9-B2FE-7997FCEB5EF1}"/>
              </a:ext>
            </a:extLst>
          </p:cNvPr>
          <p:cNvSpPr txBox="1"/>
          <p:nvPr/>
        </p:nvSpPr>
        <p:spPr>
          <a:xfrm>
            <a:off x="3609278" y="4180257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把數字變為相反數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8B0615F-24B6-4505-927A-9CCA1493C6B9}"/>
              </a:ext>
            </a:extLst>
          </p:cNvPr>
          <p:cNvSpPr txBox="1"/>
          <p:nvPr/>
        </p:nvSpPr>
        <p:spPr>
          <a:xfrm>
            <a:off x="4203449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-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B335857-C2EE-44A2-8F86-E49FCDA28460}"/>
              </a:ext>
            </a:extLst>
          </p:cNvPr>
          <p:cNvCxnSpPr>
            <a:cxnSpLocks/>
          </p:cNvCxnSpPr>
          <p:nvPr/>
        </p:nvCxnSpPr>
        <p:spPr>
          <a:xfrm>
            <a:off x="6321861" y="2474725"/>
            <a:ext cx="0" cy="623056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65EF232-91B6-4AF8-8D4F-1CF831A05238}"/>
              </a:ext>
            </a:extLst>
          </p:cNvPr>
          <p:cNvCxnSpPr>
            <a:cxnSpLocks/>
          </p:cNvCxnSpPr>
          <p:nvPr/>
        </p:nvCxnSpPr>
        <p:spPr>
          <a:xfrm>
            <a:off x="-494262" y="2474725"/>
            <a:ext cx="0" cy="382047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68ED6A6-1451-45A8-B6D5-E16350B3E2AD}"/>
              </a:ext>
            </a:extLst>
          </p:cNvPr>
          <p:cNvSpPr txBox="1"/>
          <p:nvPr/>
        </p:nvSpPr>
        <p:spPr>
          <a:xfrm>
            <a:off x="6930245" y="2548344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正數運算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1D012F-753B-4BE4-8F34-8932F141CC84}"/>
              </a:ext>
            </a:extLst>
          </p:cNvPr>
          <p:cNvSpPr txBox="1"/>
          <p:nvPr/>
        </p:nvSpPr>
        <p:spPr>
          <a:xfrm>
            <a:off x="7251891" y="5398684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+1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+(-2)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BE84372-51C1-4542-994E-47B557B297CB}"/>
              </a:ext>
            </a:extLst>
          </p:cNvPr>
          <p:cNvSpPr txBox="1"/>
          <p:nvPr/>
        </p:nvSpPr>
        <p:spPr>
          <a:xfrm>
            <a:off x="6465486" y="4001348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把數字加上正號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en-US" altLang="zh-TW" sz="2400">
                <a:solidFill>
                  <a:schemeClr val="bg1"/>
                </a:solidFill>
              </a:rPr>
              <a:t>=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r>
              <a:rPr lang="en-US" altLang="zh-TW" sz="2400">
                <a:solidFill>
                  <a:schemeClr val="bg1"/>
                </a:solidFill>
              </a:rPr>
              <a:t>Do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r>
              <a:rPr lang="en-US" altLang="zh-TW" sz="240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3BF893F-FD6F-47E4-9544-E181A570E10C}"/>
              </a:ext>
            </a:extLst>
          </p:cNvPr>
          <p:cNvSpPr txBox="1"/>
          <p:nvPr/>
        </p:nvSpPr>
        <p:spPr>
          <a:xfrm>
            <a:off x="6998707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+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B7A48CA-DD00-4A0A-9314-C76FD90B3D60}"/>
              </a:ext>
            </a:extLst>
          </p:cNvPr>
          <p:cNvCxnSpPr>
            <a:cxnSpLocks/>
          </p:cNvCxnSpPr>
          <p:nvPr/>
        </p:nvCxnSpPr>
        <p:spPr>
          <a:xfrm>
            <a:off x="6321861" y="3946400"/>
            <a:ext cx="0" cy="234879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DC52468-59F0-46ED-BBB7-7B59D396BFCF}"/>
              </a:ext>
            </a:extLst>
          </p:cNvPr>
          <p:cNvSpPr txBox="1"/>
          <p:nvPr/>
        </p:nvSpPr>
        <p:spPr>
          <a:xfrm>
            <a:off x="9190836" y="2548344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反相</a:t>
            </a:r>
            <a:r>
              <a:rPr lang="en-US" altLang="zh-TW" sz="2400">
                <a:solidFill>
                  <a:schemeClr val="bg1"/>
                </a:solidFill>
              </a:rPr>
              <a:t>(NOT)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7118AB8-3D0D-4B10-B161-29426381FF67}"/>
              </a:ext>
            </a:extLst>
          </p:cNvPr>
          <p:cNvSpPr txBox="1"/>
          <p:nvPr/>
        </p:nvSpPr>
        <p:spPr>
          <a:xfrm>
            <a:off x="10039864" y="5398684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~2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~-3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1211470-22AE-4546-8E2B-B222A0BEA87F}"/>
              </a:ext>
            </a:extLst>
          </p:cNvPr>
          <p:cNvSpPr txBox="1"/>
          <p:nvPr/>
        </p:nvSpPr>
        <p:spPr>
          <a:xfrm>
            <a:off x="9312664" y="3098559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byte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short</a:t>
            </a:r>
          </a:p>
          <a:p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int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long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553760F-926F-4DF4-A230-72DEEAB1A42A}"/>
              </a:ext>
            </a:extLst>
          </p:cNvPr>
          <p:cNvSpPr txBox="1"/>
          <p:nvPr/>
        </p:nvSpPr>
        <p:spPr>
          <a:xfrm>
            <a:off x="9148595" y="3992130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把二進制下的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en-US" altLang="zh-TW" sz="2400">
                <a:solidFill>
                  <a:schemeClr val="bg1"/>
                </a:solidFill>
              </a:rPr>
              <a:t>0</a:t>
            </a:r>
            <a:r>
              <a:rPr lang="zh-TW" altLang="en-US" sz="2400">
                <a:solidFill>
                  <a:schemeClr val="bg1"/>
                </a:solidFill>
              </a:rPr>
              <a:t>改成</a:t>
            </a:r>
            <a:r>
              <a:rPr lang="en-US" altLang="zh-TW" sz="2400">
                <a:solidFill>
                  <a:schemeClr val="bg1"/>
                </a:solidFill>
              </a:rPr>
              <a:t>1</a:t>
            </a:r>
            <a:r>
              <a:rPr lang="zh-TW" altLang="en-US" sz="2400">
                <a:solidFill>
                  <a:schemeClr val="bg1"/>
                </a:solidFill>
              </a:rPr>
              <a:t>、</a:t>
            </a:r>
            <a:r>
              <a:rPr lang="en-US" altLang="zh-TW" sz="2400">
                <a:solidFill>
                  <a:schemeClr val="bg1"/>
                </a:solidFill>
              </a:rPr>
              <a:t>1</a:t>
            </a:r>
            <a:r>
              <a:rPr lang="zh-TW" altLang="en-US" sz="2400">
                <a:solidFill>
                  <a:schemeClr val="bg1"/>
                </a:solidFill>
              </a:rPr>
              <a:t>改成</a:t>
            </a:r>
            <a:r>
              <a:rPr lang="en-US" altLang="zh-TW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27A973A-7968-4092-914D-933AD359A44B}"/>
              </a:ext>
            </a:extLst>
          </p:cNvPr>
          <p:cNvSpPr txBox="1"/>
          <p:nvPr/>
        </p:nvSpPr>
        <p:spPr>
          <a:xfrm>
            <a:off x="9748118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~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</p:spTree>
    <p:extLst>
      <p:ext uri="{BB962C8B-B14F-4D97-AF65-F5344CB8AC3E}">
        <p14:creationId xmlns:p14="http://schemas.microsoft.com/office/powerpoint/2010/main" val="1292582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85406E9B-6F8E-4474-A7A4-5BC1C0D49117}"/>
              </a:ext>
            </a:extLst>
          </p:cNvPr>
          <p:cNvGrpSpPr/>
          <p:nvPr/>
        </p:nvGrpSpPr>
        <p:grpSpPr>
          <a:xfrm>
            <a:off x="622454" y="2572539"/>
            <a:ext cx="10911778" cy="3535036"/>
            <a:chOff x="622454" y="2572539"/>
            <a:chExt cx="10911778" cy="3535036"/>
          </a:xfrm>
        </p:grpSpPr>
        <p:sp>
          <p:nvSpPr>
            <p:cNvPr id="155" name="手繪多邊形: 圖案 154">
              <a:extLst>
                <a:ext uri="{FF2B5EF4-FFF2-40B4-BE49-F238E27FC236}">
                  <a16:creationId xmlns:a16="http://schemas.microsoft.com/office/drawing/2014/main" id="{80A57102-F388-4B69-9256-1B56D6996496}"/>
                </a:ext>
              </a:extLst>
            </p:cNvPr>
            <p:cNvSpPr/>
            <p:nvPr/>
          </p:nvSpPr>
          <p:spPr>
            <a:xfrm>
              <a:off x="661988" y="2572539"/>
              <a:ext cx="10868024" cy="792163"/>
            </a:xfrm>
            <a:custGeom>
              <a:avLst/>
              <a:gdLst>
                <a:gd name="connsiteX0" fmla="*/ 589184 w 10868024"/>
                <a:gd name="connsiteY0" fmla="*/ 0 h 792163"/>
                <a:gd name="connsiteX1" fmla="*/ 10278840 w 10868024"/>
                <a:gd name="connsiteY1" fmla="*/ 0 h 792163"/>
                <a:gd name="connsiteX2" fmla="*/ 10868024 w 10868024"/>
                <a:gd name="connsiteY2" fmla="*/ 589184 h 792163"/>
                <a:gd name="connsiteX3" fmla="*/ 10868024 w 10868024"/>
                <a:gd name="connsiteY3" fmla="*/ 792163 h 792163"/>
                <a:gd name="connsiteX4" fmla="*/ 0 w 10868024"/>
                <a:gd name="connsiteY4" fmla="*/ 792163 h 792163"/>
                <a:gd name="connsiteX5" fmla="*/ 0 w 10868024"/>
                <a:gd name="connsiteY5" fmla="*/ 589184 h 792163"/>
                <a:gd name="connsiteX6" fmla="*/ 589184 w 10868024"/>
                <a:gd name="connsiteY6" fmla="*/ 0 h 79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8024" h="792163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92163"/>
                  </a:lnTo>
                  <a:lnTo>
                    <a:pt x="0" y="792163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6" name="手繪多邊形: 圖案 155">
              <a:extLst>
                <a:ext uri="{FF2B5EF4-FFF2-40B4-BE49-F238E27FC236}">
                  <a16:creationId xmlns:a16="http://schemas.microsoft.com/office/drawing/2014/main" id="{9762B44C-4132-4F45-864D-8AAA9CB6B5D3}"/>
                </a:ext>
              </a:extLst>
            </p:cNvPr>
            <p:cNvSpPr/>
            <p:nvPr/>
          </p:nvSpPr>
          <p:spPr>
            <a:xfrm>
              <a:off x="661988" y="514555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4C131FB8-84CD-4A20-9FCB-AB3894A1F7F8}"/>
                </a:ext>
              </a:extLst>
            </p:cNvPr>
            <p:cNvSpPr/>
            <p:nvPr/>
          </p:nvSpPr>
          <p:spPr>
            <a:xfrm>
              <a:off x="661988" y="335612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3C024742-2491-47EB-89F9-169352EAA20D}"/>
                </a:ext>
              </a:extLst>
            </p:cNvPr>
            <p:cNvCxnSpPr>
              <a:cxnSpLocks/>
              <a:stCxn id="155" idx="4"/>
            </p:cNvCxnSpPr>
            <p:nvPr/>
          </p:nvCxnSpPr>
          <p:spPr>
            <a:xfrm flipV="1">
              <a:off x="661988" y="336470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2CCDB025-6304-42AB-B4EB-E73B5374A8D7}"/>
                </a:ext>
              </a:extLst>
            </p:cNvPr>
            <p:cNvSpPr txBox="1"/>
            <p:nvPr/>
          </p:nvSpPr>
          <p:spPr>
            <a:xfrm>
              <a:off x="10160138" y="2737787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C0E3E5B1-6C03-42B2-998A-F4946EB23029}"/>
                </a:ext>
              </a:extLst>
            </p:cNvPr>
            <p:cNvSpPr txBox="1"/>
            <p:nvPr/>
          </p:nvSpPr>
          <p:spPr>
            <a:xfrm>
              <a:off x="84957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65D9D06A-EDD2-4109-91A9-BA7554B122A4}"/>
                </a:ext>
              </a:extLst>
            </p:cNvPr>
            <p:cNvSpPr txBox="1"/>
            <p:nvPr/>
          </p:nvSpPr>
          <p:spPr>
            <a:xfrm>
              <a:off x="2121515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9B62A624-C414-44F0-87BB-05A61E31CBF9}"/>
                </a:ext>
              </a:extLst>
            </p:cNvPr>
            <p:cNvSpPr txBox="1"/>
            <p:nvPr/>
          </p:nvSpPr>
          <p:spPr>
            <a:xfrm>
              <a:off x="3584664" y="273778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87E8AC93-E4DE-4186-8BB3-F5D3374EF006}"/>
                </a:ext>
              </a:extLst>
            </p:cNvPr>
            <p:cNvSpPr txBox="1"/>
            <p:nvPr/>
          </p:nvSpPr>
          <p:spPr>
            <a:xfrm>
              <a:off x="4786385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B625ABBB-F806-4994-853B-4A1D4F700260}"/>
                </a:ext>
              </a:extLst>
            </p:cNvPr>
            <p:cNvSpPr txBox="1"/>
            <p:nvPr/>
          </p:nvSpPr>
          <p:spPr>
            <a:xfrm>
              <a:off x="6132697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13B73A8-05F4-429D-A6CA-A56B2BB0327B}"/>
                </a:ext>
              </a:extLst>
            </p:cNvPr>
            <p:cNvSpPr txBox="1"/>
            <p:nvPr/>
          </p:nvSpPr>
          <p:spPr>
            <a:xfrm>
              <a:off x="7554900" y="2737787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98E7C9F9-35AC-40FC-82B0-97F7B48DE3A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A6F9C63-586F-417C-A2EA-A0C88D002567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51786F10-62BF-491C-BE27-EB4D2616CB8E}"/>
                </a:ext>
              </a:extLst>
            </p:cNvPr>
            <p:cNvCxnSpPr>
              <a:cxnSpLocks/>
            </p:cNvCxnSpPr>
            <p:nvPr/>
          </p:nvCxnSpPr>
          <p:spPr>
            <a:xfrm>
              <a:off x="3290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116164F9-7ED5-4796-A597-69C27568455D}"/>
                </a:ext>
              </a:extLst>
            </p:cNvPr>
            <p:cNvCxnSpPr>
              <a:cxnSpLocks/>
            </p:cNvCxnSpPr>
            <p:nvPr/>
          </p:nvCxnSpPr>
          <p:spPr>
            <a:xfrm>
              <a:off x="45747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E24E0A1F-71E1-4987-8C37-4BD56AEBF2DC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3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BA5F6ABD-EC98-498D-8688-95A07BFC6AB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56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9FB5F9FE-470A-43EE-932B-2AFE8CCCA6C1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E36F70D3-F038-4BE1-A448-A5E64CD50293}"/>
                </a:ext>
              </a:extLst>
            </p:cNvPr>
            <p:cNvSpPr txBox="1"/>
            <p:nvPr/>
          </p:nvSpPr>
          <p:spPr>
            <a:xfrm>
              <a:off x="904706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F4BFC346-DF34-4EBA-83DE-5CA1208A5E14}"/>
                </a:ext>
              </a:extLst>
            </p:cNvPr>
            <p:cNvSpPr txBox="1"/>
            <p:nvPr/>
          </p:nvSpPr>
          <p:spPr>
            <a:xfrm>
              <a:off x="10127524" y="339122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  <a:r>
                <a:rPr lang="zh-TW" altLang="en-US">
                  <a:solidFill>
                    <a:schemeClr val="bg1"/>
                  </a:solidFill>
                </a:rPr>
                <a:t>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4B729A2B-7CBD-469A-8921-44865B9A0B48}"/>
                </a:ext>
              </a:extLst>
            </p:cNvPr>
            <p:cNvSpPr txBox="1"/>
            <p:nvPr/>
          </p:nvSpPr>
          <p:spPr>
            <a:xfrm>
              <a:off x="622454" y="336939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375FF6B9-B5D4-4822-8508-B194E35CF38F}"/>
                </a:ext>
              </a:extLst>
            </p:cNvPr>
            <p:cNvSpPr txBox="1"/>
            <p:nvPr/>
          </p:nvSpPr>
          <p:spPr>
            <a:xfrm>
              <a:off x="1951549" y="336939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7179F9DD-7DB7-4144-BCEB-147A1FCD3929}"/>
                </a:ext>
              </a:extLst>
            </p:cNvPr>
            <p:cNvSpPr txBox="1"/>
            <p:nvPr/>
          </p:nvSpPr>
          <p:spPr>
            <a:xfrm>
              <a:off x="3266564" y="3369390"/>
              <a:ext cx="13451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8FC3D8D5-E2E1-434E-AA1A-430F55E2DFB1}"/>
                </a:ext>
              </a:extLst>
            </p:cNvPr>
            <p:cNvSpPr txBox="1"/>
            <p:nvPr/>
          </p:nvSpPr>
          <p:spPr>
            <a:xfrm>
              <a:off x="4542144" y="336939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43FE7D99-F12D-4A3A-A978-1FCF160D2265}"/>
                </a:ext>
              </a:extLst>
            </p:cNvPr>
            <p:cNvSpPr txBox="1"/>
            <p:nvPr/>
          </p:nvSpPr>
          <p:spPr>
            <a:xfrm>
              <a:off x="5892733" y="3369390"/>
              <a:ext cx="15730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3.4E-38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A4140BF6-1C6B-4E6E-BE59-59420A2193B7}"/>
                </a:ext>
              </a:extLst>
            </p:cNvPr>
            <p:cNvSpPr txBox="1"/>
            <p:nvPr/>
          </p:nvSpPr>
          <p:spPr>
            <a:xfrm>
              <a:off x="7454028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1.7E-308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81448496-3066-4983-970C-2DF821CF3614}"/>
                </a:ext>
              </a:extLst>
            </p:cNvPr>
            <p:cNvSpPr txBox="1"/>
            <p:nvPr/>
          </p:nvSpPr>
          <p:spPr>
            <a:xfrm>
              <a:off x="8828465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用一對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 </a:t>
              </a:r>
              <a:r>
                <a:rPr lang="en-US" altLang="zh-TW">
                  <a:solidFill>
                    <a:schemeClr val="bg1"/>
                  </a:solidFill>
                </a:rPr>
                <a:t>''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單引號裡面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只能放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一個字</a:t>
              </a:r>
            </a:p>
          </p:txBody>
        </p: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80D38FB9-6686-4FB8-A207-B5E1944CA1FA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>
              <a:off x="661988" y="5123716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7662FE9F-1C01-4E57-8C1B-F273005808DB}"/>
                </a:ext>
              </a:extLst>
            </p:cNvPr>
            <p:cNvSpPr txBox="1"/>
            <p:nvPr/>
          </p:nvSpPr>
          <p:spPr>
            <a:xfrm>
              <a:off x="10321017" y="52024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0D105C72-1F7B-4170-99E8-081249258C4F}"/>
                </a:ext>
              </a:extLst>
            </p:cNvPr>
            <p:cNvSpPr txBox="1"/>
            <p:nvPr/>
          </p:nvSpPr>
          <p:spPr>
            <a:xfrm>
              <a:off x="1036430" y="520249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0962362E-7ACA-4E30-91E6-6442AC734FB4}"/>
                </a:ext>
              </a:extLst>
            </p:cNvPr>
            <p:cNvSpPr txBox="1"/>
            <p:nvPr/>
          </p:nvSpPr>
          <p:spPr>
            <a:xfrm>
              <a:off x="2121300" y="522438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63574FEE-9321-438E-A50A-25CF041176E2}"/>
                </a:ext>
              </a:extLst>
            </p:cNvPr>
            <p:cNvSpPr txBox="1"/>
            <p:nvPr/>
          </p:nvSpPr>
          <p:spPr>
            <a:xfrm>
              <a:off x="3429020" y="521012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B5CE0771-6548-4866-9955-DC71C6AA6844}"/>
                </a:ext>
              </a:extLst>
            </p:cNvPr>
            <p:cNvSpPr txBox="1"/>
            <p:nvPr/>
          </p:nvSpPr>
          <p:spPr>
            <a:xfrm>
              <a:off x="4564807" y="522622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791A9D1-5A79-4F88-923A-770A26426A72}"/>
                </a:ext>
              </a:extLst>
            </p:cNvPr>
            <p:cNvSpPr txBox="1"/>
            <p:nvPr/>
          </p:nvSpPr>
          <p:spPr>
            <a:xfrm>
              <a:off x="5977390" y="5224381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6.0734f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-2.887f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AED178C6-7E70-450F-A916-7EE42CA3F151}"/>
                </a:ext>
              </a:extLst>
            </p:cNvPr>
            <p:cNvSpPr txBox="1"/>
            <p:nvPr/>
          </p:nvSpPr>
          <p:spPr>
            <a:xfrm>
              <a:off x="7454371" y="5213015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-2284.1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3.55555</a:t>
              </a:r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F031C50E-12DF-4844-916A-ACF0C11C1FB3}"/>
                </a:ext>
              </a:extLst>
            </p:cNvPr>
            <p:cNvSpPr txBox="1"/>
            <p:nvPr/>
          </p:nvSpPr>
          <p:spPr>
            <a:xfrm>
              <a:off x="9167289" y="521942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'c'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572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中有各式各樣的運算。顯然的，數學運算只有數字才能用</a:t>
            </a:r>
            <a:endParaRPr lang="en-US" altLang="zh-TW"/>
          </a:p>
        </p:txBody>
      </p: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042EEC82-6C7F-4D87-8B51-8F9A5277F3EB}"/>
              </a:ext>
            </a:extLst>
          </p:cNvPr>
          <p:cNvSpPr/>
          <p:nvPr/>
        </p:nvSpPr>
        <p:spPr>
          <a:xfrm>
            <a:off x="661989" y="2572539"/>
            <a:ext cx="8184493" cy="3535036"/>
          </a:xfrm>
          <a:custGeom>
            <a:avLst/>
            <a:gdLst>
              <a:gd name="connsiteX0" fmla="*/ 589184 w 8184493"/>
              <a:gd name="connsiteY0" fmla="*/ 0 h 3535036"/>
              <a:gd name="connsiteX1" fmla="*/ 8184493 w 8184493"/>
              <a:gd name="connsiteY1" fmla="*/ 0 h 3535036"/>
              <a:gd name="connsiteX2" fmla="*/ 8184493 w 8184493"/>
              <a:gd name="connsiteY2" fmla="*/ 3535036 h 3535036"/>
              <a:gd name="connsiteX3" fmla="*/ 589184 w 8184493"/>
              <a:gd name="connsiteY3" fmla="*/ 3535036 h 3535036"/>
              <a:gd name="connsiteX4" fmla="*/ 0 w 8184493"/>
              <a:gd name="connsiteY4" fmla="*/ 2945852 h 3535036"/>
              <a:gd name="connsiteX5" fmla="*/ 0 w 8184493"/>
              <a:gd name="connsiteY5" fmla="*/ 589184 h 3535036"/>
              <a:gd name="connsiteX6" fmla="*/ 589184 w 8184493"/>
              <a:gd name="connsiteY6" fmla="*/ 0 h 353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84493" h="3535036">
                <a:moveTo>
                  <a:pt x="589184" y="0"/>
                </a:moveTo>
                <a:lnTo>
                  <a:pt x="8184493" y="0"/>
                </a:lnTo>
                <a:lnTo>
                  <a:pt x="8184493" y="3535036"/>
                </a:lnTo>
                <a:lnTo>
                  <a:pt x="589184" y="3535036"/>
                </a:lnTo>
                <a:cubicBezTo>
                  <a:pt x="263787" y="3535036"/>
                  <a:pt x="0" y="3271249"/>
                  <a:pt x="0" y="2945852"/>
                </a:cubicBez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3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作為開頭的行表示是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程式執行會忽略這一行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關鍵字</a:t>
            </a:r>
            <a:r>
              <a:rPr lang="en-US" altLang="zh-TW">
                <a:solidFill>
                  <a:srgbClr val="CF8E6D"/>
                </a:solidFill>
              </a:rPr>
              <a:t>(Keyword)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關鍵字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</a:t>
            </a:r>
            <a:r>
              <a:rPr lang="zh-TW" altLang="en-US"/>
              <a:t> 是一個用來輸出東西的方法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不只能輸出文字，還可以輸出其他東西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5B612157-F857-49B3-BA7E-8E23DFC757B1}"/>
              </a:ext>
            </a:extLst>
          </p:cNvPr>
          <p:cNvGrpSpPr/>
          <p:nvPr/>
        </p:nvGrpSpPr>
        <p:grpSpPr>
          <a:xfrm>
            <a:off x="560393" y="3329525"/>
            <a:ext cx="6817659" cy="3046988"/>
            <a:chOff x="838200" y="3447435"/>
            <a:chExt cx="6817659" cy="3046988"/>
          </a:xfrm>
        </p:grpSpPr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65F100C2-D3D1-4FE8-BEBC-88ACA88A9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47435"/>
              <a:ext cx="681765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02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'a'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"2147483647"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"3.14159"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08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3.14159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"true"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12    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E630174F-92C4-49EF-9FB7-810A66ACDF2B}"/>
                </a:ext>
              </a:extLst>
            </p:cNvPr>
            <p:cNvSpPr txBox="1"/>
            <p:nvPr/>
          </p:nvSpPr>
          <p:spPr>
            <a:xfrm>
              <a:off x="7073648" y="618664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149" name="圖片 148">
            <a:hlinkClick r:id="rId2"/>
            <a:extLst>
              <a:ext uri="{FF2B5EF4-FFF2-40B4-BE49-F238E27FC236}">
                <a16:creationId xmlns:a16="http://schemas.microsoft.com/office/drawing/2014/main" id="{2BBA5775-5558-4CF8-8E09-D394B39FB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47" y="3329525"/>
            <a:ext cx="430306" cy="420950"/>
          </a:xfrm>
          <a:prstGeom prst="rect">
            <a:avLst/>
          </a:prstGeom>
        </p:spPr>
      </p:pic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這與資料型別</a:t>
            </a:r>
            <a:r>
              <a:rPr lang="en-US" altLang="zh-TW"/>
              <a:t>(Data</a:t>
            </a:r>
            <a:r>
              <a:rPr lang="zh-TW" altLang="en-US"/>
              <a:t> </a:t>
            </a:r>
            <a:r>
              <a:rPr lang="en-US" altLang="zh-TW"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822</TotalTime>
  <Words>2066</Words>
  <Application>Microsoft Office PowerPoint</Application>
  <PresentationFormat>寬螢幕</PresentationFormat>
  <Paragraphs>294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Arial</vt:lpstr>
      <vt:lpstr>Consolas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基本輸出</vt:lpstr>
      <vt:lpstr>基本輸出</vt:lpstr>
      <vt:lpstr>基本資料型別(primitive data types)</vt:lpstr>
      <vt:lpstr>變數(Variable)</vt:lpstr>
      <vt:lpstr>變數(Variable)</vt:lpstr>
      <vt:lpstr>變數(Variable)</vt:lpstr>
      <vt:lpstr>運算(operation)</vt:lpstr>
      <vt:lpstr>一元運算</vt:lpstr>
      <vt:lpstr>數學運算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470</cp:revision>
  <dcterms:created xsi:type="dcterms:W3CDTF">2024-07-05T16:51:58Z</dcterms:created>
  <dcterms:modified xsi:type="dcterms:W3CDTF">2024-07-06T18:28:10Z</dcterms:modified>
</cp:coreProperties>
</file>