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96" r:id="rId15"/>
    <p:sldId id="297" r:id="rId16"/>
    <p:sldId id="262" r:id="rId17"/>
    <p:sldId id="271" r:id="rId18"/>
    <p:sldId id="294" r:id="rId19"/>
    <p:sldId id="29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99" autoAdjust="0"/>
  </p:normalViewPr>
  <p:slideViewPr>
    <p:cSldViewPr snapToGrid="0">
      <p:cViewPr varScale="1">
        <p:scale>
          <a:sx n="104" d="100"/>
          <a:sy n="104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0403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4353489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1278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513261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3748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4138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2_array/src/Main5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3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rando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FFFF00"/>
                </a:solidFill>
              </a:rPr>
              <a:t>Java API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中查找：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77547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77547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6014386" y="3208101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77257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由小到大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</a:t>
            </a:r>
            <a:r>
              <a:rPr lang="zh-TW" altLang="en-US" sz="2400">
                <a:solidFill>
                  <a:srgbClr val="00B0F0"/>
                </a:solidFill>
              </a:rPr>
              <a:t>二分搜尋法</a:t>
            </a:r>
            <a:r>
              <a:rPr lang="zh-TW" altLang="en-US" sz="2400"/>
              <a:t>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B469D4-7265-4AC3-A1A4-C5B433A4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082964-69AE-4A8A-894E-0E8C4EC8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550"/>
            <a:ext cx="10515600" cy="513556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中，關於數學的東西多半定義在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</a:p>
          <a:p>
            <a:r>
              <a:rPr lang="zh-TW" altLang="en-US"/>
              <a:t>其中的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有許多，下方為部分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基礎運算：</a:t>
            </a:r>
            <a:r>
              <a:rPr lang="en-US" altLang="zh-TW">
                <a:solidFill>
                  <a:srgbClr val="92D050"/>
                </a:solidFill>
              </a:rPr>
              <a:t>abs(</a:t>
            </a:r>
            <a:r>
              <a:rPr lang="zh-TW" altLang="en-US">
                <a:solidFill>
                  <a:srgbClr val="92D050"/>
                </a:solidFill>
              </a:rPr>
              <a:t>絕對值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sqrt(</a:t>
            </a:r>
            <a:r>
              <a:rPr lang="zh-TW" altLang="en-US">
                <a:solidFill>
                  <a:srgbClr val="92D050"/>
                </a:solidFill>
              </a:rPr>
              <a:t>開根號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cbrt(</a:t>
            </a:r>
            <a:r>
              <a:rPr lang="zh-TW" altLang="en-US">
                <a:solidFill>
                  <a:srgbClr val="92D050"/>
                </a:solidFill>
              </a:rPr>
              <a:t>開三次方根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log10(</a:t>
            </a:r>
            <a:r>
              <a:rPr lang="zh-TW" altLang="en-US">
                <a:solidFill>
                  <a:srgbClr val="92D050"/>
                </a:solidFill>
              </a:rPr>
              <a:t>常用對數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exp(</a:t>
            </a:r>
            <a:r>
              <a:rPr lang="zh-TW" altLang="en-US">
                <a:solidFill>
                  <a:srgbClr val="92D050"/>
                </a:solidFill>
              </a:rPr>
              <a:t>自然指數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log(</a:t>
            </a:r>
            <a:r>
              <a:rPr lang="zh-TW" altLang="en-US">
                <a:solidFill>
                  <a:srgbClr val="92D050"/>
                </a:solidFill>
              </a:rPr>
              <a:t>自然對數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三角運算：</a:t>
            </a:r>
            <a:r>
              <a:rPr lang="en-US" altLang="zh-TW">
                <a:solidFill>
                  <a:srgbClr val="92D050"/>
                </a:solidFill>
              </a:rPr>
              <a:t>sin(</a:t>
            </a:r>
            <a:r>
              <a:rPr lang="zh-TW" altLang="en-US">
                <a:solidFill>
                  <a:srgbClr val="92D050"/>
                </a:solidFill>
              </a:rPr>
              <a:t>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cos(</a:t>
            </a:r>
            <a:r>
              <a:rPr lang="zh-TW" altLang="en-US">
                <a:solidFill>
                  <a:srgbClr val="92D050"/>
                </a:solidFill>
              </a:rPr>
              <a:t>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tan(</a:t>
            </a:r>
            <a:r>
              <a:rPr lang="zh-TW" altLang="en-US">
                <a:solidFill>
                  <a:srgbClr val="92D050"/>
                </a:solidFill>
              </a:rPr>
              <a:t>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sin2(</a:t>
            </a:r>
            <a:r>
              <a:rPr lang="zh-TW" altLang="en-US">
                <a:solidFill>
                  <a:srgbClr val="92D050"/>
                </a:solidFill>
              </a:rPr>
              <a:t>正弦平方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cos2(</a:t>
            </a:r>
            <a:r>
              <a:rPr lang="zh-TW" altLang="en-US">
                <a:solidFill>
                  <a:srgbClr val="92D050"/>
                </a:solidFill>
              </a:rPr>
              <a:t>餘弦平方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tan2(</a:t>
            </a:r>
            <a:r>
              <a:rPr lang="zh-TW" altLang="en-US">
                <a:solidFill>
                  <a:srgbClr val="92D050"/>
                </a:solidFill>
              </a:rPr>
              <a:t>正切平方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asin(</a:t>
            </a:r>
            <a:r>
              <a:rPr lang="zh-TW" altLang="en-US">
                <a:solidFill>
                  <a:srgbClr val="92D050"/>
                </a:solidFill>
              </a:rPr>
              <a:t>反正弦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acos(</a:t>
            </a:r>
            <a:r>
              <a:rPr lang="zh-TW" altLang="en-US">
                <a:solidFill>
                  <a:srgbClr val="92D050"/>
                </a:solidFill>
              </a:rPr>
              <a:t>反餘弦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atan(</a:t>
            </a:r>
            <a:r>
              <a:rPr lang="zh-TW" altLang="en-US">
                <a:solidFill>
                  <a:srgbClr val="92D050"/>
                </a:solidFill>
              </a:rPr>
              <a:t>反正切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toRadians(</a:t>
            </a:r>
            <a:r>
              <a:rPr lang="zh-TW" altLang="en-US">
                <a:solidFill>
                  <a:srgbClr val="92D050"/>
                </a:solidFill>
              </a:rPr>
              <a:t>角度轉弧度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toDegrees(</a:t>
            </a:r>
            <a:r>
              <a:rPr lang="zh-TW" altLang="en-US">
                <a:solidFill>
                  <a:srgbClr val="92D050"/>
                </a:solidFill>
              </a:rPr>
              <a:t>弧度轉角度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其中三角函數、反三角函數使用的單位都是弧度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908725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9A5B4-D40D-422E-B23B-EDE38E50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數學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DB342-EFC6-4F92-ACCD-F175FF2F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424"/>
            <a:ext cx="10515600" cy="457517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zh-TW" altLang="en-US"/>
              <a:t>，且皆只有一個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round(</a:t>
            </a:r>
            <a:r>
              <a:rPr lang="zh-TW" altLang="en-US">
                <a:solidFill>
                  <a:srgbClr val="92D050"/>
                </a:solidFill>
              </a:rPr>
              <a:t>四捨五入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floor(</a:t>
            </a:r>
            <a:r>
              <a:rPr lang="zh-TW" altLang="en-US">
                <a:solidFill>
                  <a:srgbClr val="92D050"/>
                </a:solidFill>
              </a:rPr>
              <a:t>向下取整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ceil(</a:t>
            </a:r>
            <a:r>
              <a:rPr lang="zh-TW" altLang="en-US">
                <a:solidFill>
                  <a:srgbClr val="92D050"/>
                </a:solidFill>
              </a:rPr>
              <a:t>向上取整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返回值型別</a:t>
            </a:r>
            <a:r>
              <a:rPr lang="zh-TW" altLang="en-US"/>
              <a:t>皆為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，且皆只有兩個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pow(</a:t>
            </a:r>
            <a:r>
              <a:rPr lang="zh-TW" altLang="en-US">
                <a:solidFill>
                  <a:srgbClr val="92D050"/>
                </a:solidFill>
              </a:rPr>
              <a:t>指數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max(</a:t>
            </a:r>
            <a:r>
              <a:rPr lang="zh-TW" altLang="en-US">
                <a:solidFill>
                  <a:srgbClr val="92D050"/>
                </a:solidFill>
              </a:rPr>
              <a:t>取最大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min(</a:t>
            </a:r>
            <a:r>
              <a:rPr lang="zh-TW" altLang="en-US">
                <a:solidFill>
                  <a:srgbClr val="92D050"/>
                </a:solidFill>
              </a:rPr>
              <a:t>取最小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以及限制數值範圍的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，保證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value </a:t>
            </a:r>
            <a:r>
              <a:rPr lang="zh-TW" altLang="en-US"/>
              <a:t>不超過 </a:t>
            </a:r>
            <a:r>
              <a:rPr lang="en-US" altLang="zh-TW">
                <a:solidFill>
                  <a:srgbClr val="00B0F0"/>
                </a:solidFill>
              </a:rPr>
              <a:t>max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min</a:t>
            </a:r>
            <a:r>
              <a:rPr lang="zh-TW" altLang="en-US"/>
              <a:t>：</a:t>
            </a:r>
            <a:endParaRPr lang="fr-FR" altLang="zh-TW"/>
          </a:p>
          <a:p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clamp</a:t>
            </a:r>
            <a:r>
              <a:rPr lang="fr-FR" altLang="zh-TW">
                <a:solidFill>
                  <a:srgbClr val="00B0F0"/>
                </a:solidFill>
              </a:rPr>
              <a:t>(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value,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min,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CF8E6D"/>
                </a:solidFill>
              </a:rPr>
              <a:t>double</a:t>
            </a:r>
            <a:r>
              <a:rPr lang="fr-FR" altLang="zh-TW">
                <a:solidFill>
                  <a:srgbClr val="92D050"/>
                </a:solidFill>
              </a:rPr>
              <a:t> </a:t>
            </a:r>
            <a:r>
              <a:rPr lang="fr-FR" altLang="zh-TW">
                <a:solidFill>
                  <a:srgbClr val="00B0F0"/>
                </a:solidFill>
              </a:rPr>
              <a:t>max)</a:t>
            </a:r>
          </a:p>
          <a:p>
            <a:r>
              <a:rPr lang="zh-TW" altLang="en-US"/>
              <a:t>該類別也定義了一些數學常數：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PI(3.141...)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E(2.718...)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TAU(2</a:t>
            </a:r>
            <a:r>
              <a:rPr lang="zh-TW" altLang="en-US">
                <a:solidFill>
                  <a:srgbClr val="92D050"/>
                </a:solidFill>
              </a:rPr>
              <a:t>倍 </a:t>
            </a:r>
            <a:r>
              <a:rPr lang="en-US" altLang="zh-TW">
                <a:solidFill>
                  <a:srgbClr val="92D050"/>
                </a:solidFill>
              </a:rPr>
              <a:t>PI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en-US" altLang="zh-TW">
                <a:solidFill>
                  <a:srgbClr val="92D050"/>
                </a:solidFill>
              </a:rPr>
              <a:t>6.283...)</a:t>
            </a:r>
          </a:p>
          <a:p>
            <a:r>
              <a:rPr lang="zh-TW" altLang="en-US"/>
              <a:t>以上這些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，在其他程式語言中也基本上都有提供</a:t>
            </a:r>
            <a:endParaRPr lang="fr-FR" altLang="zh-TW"/>
          </a:p>
        </p:txBody>
      </p:sp>
    </p:spTree>
    <p:extLst>
      <p:ext uri="{BB962C8B-B14F-4D97-AF65-F5344CB8AC3E}">
        <p14:creationId xmlns:p14="http://schemas.microsoft.com/office/powerpoint/2010/main" val="176443965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CF5FFD61-7FBF-40C7-AE5D-04D1EBC70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1"/>
            <a:ext cx="10515600" cy="467350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就是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其有許多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，如：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strip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[] </a:t>
            </a:r>
            <a:r>
              <a:rPr lang="en-US" altLang="zh-TW">
                <a:solidFill>
                  <a:srgbClr val="92D050"/>
                </a:solidFill>
              </a:rPr>
              <a:t>split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regex)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substring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beginIndex,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int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endIndex)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startsWith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prefix)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endsWith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suffix)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contains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s)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charAt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replace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target,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 replacement)</a:t>
            </a:r>
          </a:p>
          <a:p>
            <a:r>
              <a:rPr lang="zh-TW" altLang="en-US"/>
              <a:t>在大部分程式語言中，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通常都有這些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BFCCF-ED16-4A90-A11A-2C9328FC0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B2C0953-DACA-4357-874E-6AC33BFA8B32}"/>
              </a:ext>
            </a:extLst>
          </p:cNvPr>
          <p:cNvGrpSpPr/>
          <p:nvPr/>
        </p:nvGrpSpPr>
        <p:grpSpPr>
          <a:xfrm>
            <a:off x="8390965" y="3270331"/>
            <a:ext cx="2962835" cy="1200329"/>
            <a:chOff x="1522684" y="5780729"/>
            <a:chExt cx="2962835" cy="1200329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5B960F75-5E77-4EEE-B849-E8BB1133A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2684" y="5780729"/>
              <a:ext cx="296283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74836,28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D298A9-046A-4B99-BB2B-A4C9067A46F6}"/>
                </a:ext>
              </a:extLst>
            </p:cNvPr>
            <p:cNvSpPr txBox="1"/>
            <p:nvPr/>
          </p:nvSpPr>
          <p:spPr>
            <a:xfrm>
              <a:off x="3605150" y="6673281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9948E82-A120-4690-BE5C-D6D0D2A668B0}"/>
              </a:ext>
            </a:extLst>
          </p:cNvPr>
          <p:cNvGrpSpPr/>
          <p:nvPr/>
        </p:nvGrpSpPr>
        <p:grpSpPr>
          <a:xfrm>
            <a:off x="838200" y="1325563"/>
            <a:ext cx="7241085" cy="5068701"/>
            <a:chOff x="838200" y="1325563"/>
            <a:chExt cx="7241085" cy="5068701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0C353486-E7BB-4B72-9E1C-0025CA056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346728"/>
              <a:ext cx="7241085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找整數中連續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個數字和的最大值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count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maxString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string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string.length() - count;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count; j++)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sum += Character.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getNumericValue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(string.charAt(i + j));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(sum &gt; max)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 = sum;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maxString = string.substring(i, i + count);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.println(maxString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max);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36B0B-DD87-4749-8762-F9C3ACBE85F4}"/>
                </a:ext>
              </a:extLst>
            </p:cNvPr>
            <p:cNvSpPr txBox="1"/>
            <p:nvPr/>
          </p:nvSpPr>
          <p:spPr>
            <a:xfrm>
              <a:off x="7388070" y="602493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5C8B66C7-54DC-483F-802C-46BBED270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0385" y="132556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7612326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43E14E-F0D5-439D-9398-E72A736DB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DC1CCB5-A556-452C-8A85-16BC2C4B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中，可以使用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Random </a:t>
            </a:r>
            <a:r>
              <a:rPr lang="zh-TW" altLang="en-US"/>
              <a:t>來生成隨機數</a:t>
            </a:r>
            <a:endParaRPr lang="en-US" altLang="zh-TW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有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long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seed)</a:t>
            </a:r>
            <a:r>
              <a:rPr lang="zh-TW" altLang="en-US"/>
              <a:t>，其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有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nextXxx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lowerBound,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upperBound)</a:t>
            </a: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xxx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zh-TW" altLang="en-US"/>
              <a:t> 為</a:t>
            </a:r>
            <a:r>
              <a:rPr lang="zh-TW" altLang="en-US">
                <a:solidFill>
                  <a:srgbClr val="00B0F0"/>
                </a:solidFill>
              </a:rPr>
              <a:t>偽隨機</a:t>
            </a:r>
            <a:r>
              <a:rPr lang="en-US" altLang="zh-TW">
                <a:solidFill>
                  <a:srgbClr val="00B0F0"/>
                </a:solidFill>
              </a:rPr>
              <a:t>(pseudorandom)</a:t>
            </a:r>
            <a:r>
              <a:rPr lang="zh-TW" altLang="en-US">
                <a:solidFill>
                  <a:srgbClr val="00B0F0"/>
                </a:solidFill>
              </a:rPr>
              <a:t>生成器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r>
              <a:rPr lang="en-US" altLang="zh-TW"/>
              <a:t> </a:t>
            </a:r>
            <a:r>
              <a:rPr lang="zh-TW" altLang="en-US"/>
              <a:t>在同一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r>
              <a:rPr lang="en-US" altLang="zh-TW">
                <a:solidFill>
                  <a:srgbClr val="00B0F0"/>
                </a:solidFill>
              </a:rPr>
              <a:t>(seed)</a:t>
            </a:r>
            <a:r>
              <a:rPr lang="zh-TW" altLang="en-US"/>
              <a:t>所生成的</a:t>
            </a:r>
            <a:r>
              <a:rPr lang="zh-TW" altLang="en-US">
                <a:solidFill>
                  <a:srgbClr val="00B0F0"/>
                </a:solidFill>
              </a:rPr>
              <a:t>隨機數序列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無參數建構子</a:t>
            </a:r>
            <a:r>
              <a:rPr lang="zh-TW" altLang="en-US"/>
              <a:t>會使用當前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unix </a:t>
            </a:r>
            <a:r>
              <a:rPr lang="zh-TW" altLang="en-US">
                <a:solidFill>
                  <a:srgbClr val="00B0F0"/>
                </a:solidFill>
              </a:rPr>
              <a:t>時間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種子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85746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A2427-A599-49F9-8BA0-40986DB45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762376" cy="1325563"/>
          </a:xfrm>
        </p:spPr>
        <p:txBody>
          <a:bodyPr/>
          <a:lstStyle/>
          <a:p>
            <a:r>
              <a:rPr lang="zh-TW" altLang="en-US"/>
              <a:t>隨機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B5533E-437E-4C3D-BFC3-9464A1D5A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6612"/>
            <a:ext cx="5446372" cy="2644775"/>
          </a:xfrm>
        </p:spPr>
        <p:txBody>
          <a:bodyPr/>
          <a:lstStyle/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Math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double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random</a:t>
            </a:r>
            <a:r>
              <a:rPr lang="en-US" altLang="zh-TW">
                <a:solidFill>
                  <a:srgbClr val="00B0F0"/>
                </a:solidFill>
              </a:rPr>
              <a:t>() </a:t>
            </a:r>
          </a:p>
          <a:p>
            <a:r>
              <a:rPr lang="zh-TW" altLang="en-US"/>
              <a:t>則可以生成</a:t>
            </a:r>
            <a:endParaRPr lang="en-US" altLang="zh-TW"/>
          </a:p>
          <a:p>
            <a:r>
              <a:rPr lang="zh-TW" altLang="en-US"/>
              <a:t>在半開區間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[0, 1)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zh-TW" altLang="en-US"/>
              <a:t>間的隨機數</a:t>
            </a:r>
            <a:endParaRPr lang="en-US" altLang="zh-TW"/>
          </a:p>
          <a:p>
            <a:r>
              <a:rPr lang="zh-TW" altLang="en-US"/>
              <a:t>其內部也是使用了 </a:t>
            </a:r>
            <a:r>
              <a:rPr lang="en-US" altLang="zh-TW">
                <a:solidFill>
                  <a:srgbClr val="FFC000"/>
                </a:solidFill>
              </a:rPr>
              <a:t>Random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CAE8793-3FD4-45D8-AEFD-3A8FBB9944A2}"/>
              </a:ext>
            </a:extLst>
          </p:cNvPr>
          <p:cNvGrpSpPr/>
          <p:nvPr/>
        </p:nvGrpSpPr>
        <p:grpSpPr>
          <a:xfrm>
            <a:off x="838200" y="5622459"/>
            <a:ext cx="10515600" cy="923330"/>
            <a:chOff x="-5579605" y="5903839"/>
            <a:chExt cx="10515600" cy="92333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3F24721-4E05-4119-A899-9F976F6A6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579605" y="5903839"/>
              <a:ext cx="10515600" cy="892552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[0.5598715847357625, 0.450838353119576, 0.5623495846152963, 0.21469423361943507, 0.290874720158952]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[0.730967787376657, 0.24053641567148587, 0.6374174253501083, 0.5504370051176339, 0.5975452777972018]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3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[0.3564439755039498, 0.546236143641482, 0.7969334809641179, 0.4668859506985015, 0.9069712317195023]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4526613C-FF6D-4D3A-9E14-71FB52757CDE}"/>
                </a:ext>
              </a:extLst>
            </p:cNvPr>
            <p:cNvSpPr txBox="1"/>
            <p:nvPr/>
          </p:nvSpPr>
          <p:spPr>
            <a:xfrm>
              <a:off x="4155012" y="6519392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E762F95-65F6-4040-8F35-CA0959EF28D7}"/>
              </a:ext>
            </a:extLst>
          </p:cNvPr>
          <p:cNvGrpSpPr/>
          <p:nvPr/>
        </p:nvGrpSpPr>
        <p:grpSpPr>
          <a:xfrm>
            <a:off x="6600576" y="67598"/>
            <a:ext cx="4753224" cy="5493812"/>
            <a:chOff x="6600576" y="67598"/>
            <a:chExt cx="475322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403B1C5-E66D-4A8E-9436-6D19B0131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0576" y="67598"/>
              <a:ext cx="4753224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java.util.Random;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arr4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double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random1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random2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Random random3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arr1[i] = random1.nextDouble();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arr2[i] = random2.nextDouble();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arr3[i] = random3.nextDouble();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arr4[i] = Math.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random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(arr2));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(arr4));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B9CF477-C684-4D60-AA80-D8F2969150A3}"/>
                </a:ext>
              </a:extLst>
            </p:cNvPr>
            <p:cNvSpPr txBox="1"/>
            <p:nvPr/>
          </p:nvSpPr>
          <p:spPr>
            <a:xfrm>
              <a:off x="10662585" y="519207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430C8DA2-3B78-43DE-8E6B-F3A31DD9F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67598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738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800"/>
            <a:ext cx="10515600" cy="4144600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一樣，具有</a:t>
            </a:r>
            <a:r>
              <a:rPr lang="zh-TW" altLang="en-US">
                <a:solidFill>
                  <a:srgbClr val="00B0F0"/>
                </a:solidFill>
              </a:rPr>
              <a:t>不可變性</a:t>
            </a:r>
            <a:r>
              <a:rPr lang="zh-TW" altLang="en-US"/>
              <a:t>，即不可更改內容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1951768-2B78-4D4A-B892-E56CA159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463811"/>
            <a:ext cx="11349318" cy="1549690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，但是沒有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建立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的方式如下：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388CB8-09A1-4599-A6C7-4A88C3403FA3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E6B90188-2D16-46E9-963C-EF0EA80C7E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4B536591-5B12-49A9-BDD0-901C6207668B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4D1171C-E330-483F-BC7E-B4C1AEA9F5BC}"/>
              </a:ext>
            </a:extLst>
          </p:cNvPr>
          <p:cNvSpPr txBox="1">
            <a:spLocks/>
          </p:cNvSpPr>
          <p:nvPr/>
        </p:nvSpPr>
        <p:spPr>
          <a:xfrm>
            <a:off x="421341" y="3903794"/>
            <a:ext cx="11349318" cy="2611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，並沒有指定內容，內容為預設值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後不可變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AADB7C-4B03-43C0-BC93-372192D5F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6036"/>
            <a:ext cx="105156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若使用第一種</a:t>
            </a:r>
            <a:r>
              <a:rPr lang="en-US" altLang="zh-TW"/>
              <a:t>(</a:t>
            </a:r>
            <a:r>
              <a:rPr lang="zh-TW" altLang="en-US"/>
              <a:t>指定內容</a:t>
            </a:r>
            <a:r>
              <a:rPr lang="en-US" altLang="zh-TW"/>
              <a:t>)</a:t>
            </a:r>
            <a:r>
              <a:rPr lang="zh-TW" altLang="en-US"/>
              <a:t>的方式創建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3229411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4152741"/>
            <a:ext cx="10515600" cy="1129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，代表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143423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760174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for-each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所以在不需要索引值的情況下，可以使用「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for-each</a:t>
            </a:r>
            <a:r>
              <a:rPr lang="zh-TW" altLang="en-US">
                <a:latin typeface="+mj-lt"/>
              </a:rPr>
              <a:t>」來替代</a:t>
            </a:r>
            <a:endParaRPr lang="zh-TW" altLang="en-US">
              <a:solidFill>
                <a:srgbClr val="00B0F0"/>
              </a:solidFill>
              <a:latin typeface="+mj-lt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7841673" y="5151019"/>
            <a:ext cx="3512124" cy="461665"/>
            <a:chOff x="1171307" y="6150062"/>
            <a:chExt cx="3512124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1307" y="6150062"/>
              <a:ext cx="3512124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1777</TotalTime>
  <Words>3510</Words>
  <Application>Microsoft Office PowerPoint</Application>
  <PresentationFormat>寬螢幕</PresentationFormat>
  <Paragraphs>220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Times New Roman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for-each</vt:lpstr>
      <vt:lpstr>k 維陣列</vt:lpstr>
      <vt:lpstr>陣列工具類別</vt:lpstr>
      <vt:lpstr>不定長度引數</vt:lpstr>
      <vt:lpstr>不定長度引數</vt:lpstr>
      <vt:lpstr>數學</vt:lpstr>
      <vt:lpstr>數學</vt:lpstr>
      <vt:lpstr>字串</vt:lpstr>
      <vt:lpstr>字串</vt:lpstr>
      <vt:lpstr>隨機</vt:lpstr>
      <vt:lpstr>隨機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Myster;TYIC</dc:creator>
  <cp:lastModifiedBy>Myster</cp:lastModifiedBy>
  <cp:revision>662</cp:revision>
  <dcterms:created xsi:type="dcterms:W3CDTF">2024-08-18T12:40:15Z</dcterms:created>
  <dcterms:modified xsi:type="dcterms:W3CDTF">2025-03-29T14:17:00Z</dcterms:modified>
</cp:coreProperties>
</file>