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4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42752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5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6384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1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622454" y="5874534"/>
            <a:ext cx="1097195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像這樣直接寫下來的叫做</a:t>
            </a:r>
            <a:r>
              <a:rPr lang="zh-TW" altLang="en-US" sz="2400">
                <a:solidFill>
                  <a:srgbClr val="00B0F0"/>
                </a:solidFill>
              </a:rPr>
              <a:t>字面常數</a:t>
            </a:r>
            <a:r>
              <a:rPr lang="en-US" altLang="zh-TW" sz="2400">
                <a:solidFill>
                  <a:srgbClr val="00B0F0"/>
                </a:solidFill>
              </a:rPr>
              <a:t>(literal constant)</a:t>
            </a:r>
            <a:r>
              <a:rPr lang="zh-TW" altLang="en-US" sz="2400"/>
              <a:t>，是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en-US" altLang="zh-TW" sz="2400">
                <a:solidFill>
                  <a:srgbClr val="00B0F0"/>
                </a:solidFill>
              </a:rPr>
              <a:t>(value)</a:t>
            </a:r>
            <a:r>
              <a:rPr lang="zh-TW" altLang="en-US" sz="24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629"/>
            <a:ext cx="10515600" cy="46293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基本多文種平面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000">
                <a:solidFill>
                  <a:srgbClr val="00B0F0"/>
                </a:solidFill>
              </a:rPr>
              <a:t>(Basic Multilingual Plane</a:t>
            </a:r>
            <a:r>
              <a:rPr lang="zh-TW" altLang="en-US" sz="2000">
                <a:solidFill>
                  <a:srgbClr val="00B0F0"/>
                </a:solidFill>
              </a:rPr>
              <a:t>，簡稱 </a:t>
            </a:r>
            <a:r>
              <a:rPr lang="en-US" altLang="zh-TW" sz="2000">
                <a:solidFill>
                  <a:srgbClr val="00B0F0"/>
                </a:solidFill>
              </a:rPr>
              <a:t>BMP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00B0F0"/>
                </a:solidFill>
              </a:rPr>
              <a:t>0 </a:t>
            </a:r>
            <a:r>
              <a:rPr lang="zh-TW" altLang="en-US" sz="2000">
                <a:solidFill>
                  <a:srgbClr val="00B0F0"/>
                </a:solidFill>
              </a:rPr>
              <a:t>號平面、</a:t>
            </a:r>
            <a:r>
              <a:rPr lang="en-US" altLang="zh-TW" sz="2000">
                <a:solidFill>
                  <a:srgbClr val="00B0F0"/>
                </a:solidFill>
              </a:rPr>
              <a:t>Plane 0)</a:t>
            </a:r>
            <a:endParaRPr lang="en-US" altLang="zh-TW" sz="2000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(American Standard Code for Information Interchange</a:t>
            </a:r>
            <a:r>
              <a:rPr lang="zh-TW" altLang="en-US" sz="2000">
                <a:solidFill>
                  <a:srgbClr val="FFC000"/>
                </a:solidFill>
              </a:rPr>
              <a:t>，美國標準資訊交換碼</a:t>
            </a:r>
            <a:r>
              <a:rPr lang="en-US" altLang="zh-TW" sz="2000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58" y="1093075"/>
            <a:ext cx="10979084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606458" y="2922960"/>
            <a:ext cx="10979084" cy="3619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en-US" altLang="zh-TW"/>
              <a:t>Java 10 </a:t>
            </a:r>
            <a:r>
              <a:rPr lang="zh-TW" altLang="en-US"/>
              <a:t>起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606458" y="2139884"/>
            <a:ext cx="10979084" cy="707886"/>
            <a:chOff x="822534" y="1836827"/>
            <a:chExt cx="10979084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534" y="1836827"/>
              <a:ext cx="10979084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1110403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78403"/>
          </a:xfrm>
        </p:spPr>
        <p:txBody>
          <a:bodyPr>
            <a:normAutofit/>
          </a:bodyPr>
          <a:lstStyle/>
          <a:p>
            <a:r>
              <a:rPr lang="zh-TW" altLang="en-US"/>
              <a:t>也可以一次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同型別變數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中間以逗號分隔，舉例：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769353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, aa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bb, bbb, bbbb =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769615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48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ggg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4152168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64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3874416" y="2789372"/>
            <a:ext cx="7479382" cy="461665"/>
            <a:chOff x="3874417" y="3325906"/>
            <a:chExt cx="7479382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417" y="3325906"/>
              <a:ext cx="7479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251037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82"/>
            <a:ext cx="10515600" cy="381862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432958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9757138" y="2696723"/>
              <a:ext cx="175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3F5DE1C-0F93-456F-93BF-9296CAD75808}"/>
              </a:ext>
            </a:extLst>
          </p:cNvPr>
          <p:cNvGrpSpPr/>
          <p:nvPr/>
        </p:nvGrpSpPr>
        <p:grpSpPr>
          <a:xfrm>
            <a:off x="838200" y="3862795"/>
            <a:ext cx="6647329" cy="2585323"/>
            <a:chOff x="838200" y="3862795"/>
            <a:chExt cx="6647329" cy="25853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6FF407B-6E4B-4390-A416-529392D8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62795"/>
              <a:ext cx="6647329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多行註解前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/*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*/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CFCDD60-25E4-4A4E-86C8-6ACF4E0A7E35}"/>
                </a:ext>
              </a:extLst>
            </p:cNvPr>
            <p:cNvSpPr txBox="1"/>
            <p:nvPr/>
          </p:nvSpPr>
          <p:spPr>
            <a:xfrm>
              <a:off x="6903318" y="614034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933C1E-2E44-4E86-8882-D8D34256E7A3}"/>
              </a:ext>
            </a:extLst>
          </p:cNvPr>
          <p:cNvGrpSpPr/>
          <p:nvPr/>
        </p:nvGrpSpPr>
        <p:grpSpPr>
          <a:xfrm>
            <a:off x="7781365" y="4606866"/>
            <a:ext cx="3572435" cy="923330"/>
            <a:chOff x="7781365" y="4606866"/>
            <a:chExt cx="3572435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1A1D3C9-A3FA-4D2F-9991-401F2605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365" y="4606866"/>
              <a:ext cx="3572435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沒有被單行註解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多行註解前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多行註解後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BCFE146-17E5-498C-8ABF-31D73C3AF5CB}"/>
                </a:ext>
              </a:extLst>
            </p:cNvPr>
            <p:cNvSpPr txBox="1"/>
            <p:nvPr/>
          </p:nvSpPr>
          <p:spPr>
            <a:xfrm>
              <a:off x="10572817" y="521701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3870</TotalTime>
  <Words>6842</Words>
  <Application>Microsoft Office PowerPoint</Application>
  <PresentationFormat>寬螢幕</PresentationFormat>
  <Paragraphs>832</Paragraphs>
  <Slides>52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Myster</cp:lastModifiedBy>
  <cp:revision>1759</cp:revision>
  <dcterms:created xsi:type="dcterms:W3CDTF">2024-07-05T16:51:58Z</dcterms:created>
  <dcterms:modified xsi:type="dcterms:W3CDTF">2024-12-08T04:14:35Z</dcterms:modified>
</cp:coreProperties>
</file>