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sldIdLst>
    <p:sldId id="256" r:id="rId2"/>
    <p:sldId id="291" r:id="rId3"/>
    <p:sldId id="293" r:id="rId4"/>
    <p:sldId id="305" r:id="rId5"/>
    <p:sldId id="260" r:id="rId6"/>
    <p:sldId id="294" r:id="rId7"/>
    <p:sldId id="304" r:id="rId8"/>
    <p:sldId id="299" r:id="rId9"/>
    <p:sldId id="295" r:id="rId10"/>
    <p:sldId id="298" r:id="rId11"/>
    <p:sldId id="306" r:id="rId12"/>
    <p:sldId id="296" r:id="rId13"/>
    <p:sldId id="308" r:id="rId14"/>
    <p:sldId id="309" r:id="rId15"/>
    <p:sldId id="297" r:id="rId16"/>
    <p:sldId id="307" r:id="rId17"/>
    <p:sldId id="302" r:id="rId18"/>
    <p:sldId id="30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BFD5-7DCF-417C-A65A-245E1B3E2C0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9A5B7-413B-4E95-B49C-03D06A06F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49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9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64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79401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22415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03930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5540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743C-BD0A-4F2A-9517-62F7EF016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17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4_special_class/24_enums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5D603-19AA-4B74-B804-2ED0EA3AC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工具類別</a:t>
            </a:r>
            <a:r>
              <a:rPr lang="en-US" altLang="zh-TW"/>
              <a:t>(2)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72AC87-4E1F-4189-AA9A-C3D0B57AE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05510440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62A21-DB40-42CE-9888-1B9EB288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011A60-08BD-4FA6-A166-36788123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儲存的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不可重複，即數學上的「集合」</a:t>
            </a:r>
            <a:endParaRPr lang="en-US" altLang="zh-TW"/>
          </a:p>
          <a:p>
            <a:r>
              <a:rPr lang="zh-TW" altLang="en-US"/>
              <a:t>其中最重要的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就是 </a:t>
            </a:r>
            <a:r>
              <a:rPr lang="en-US" altLang="zh-TW" sz="2800">
                <a:solidFill>
                  <a:srgbClr val="FFC000"/>
                </a:solidFill>
              </a:rPr>
              <a:t>HashSet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 sz="2800"/>
              <a:t>其內部使用 </a:t>
            </a:r>
            <a:r>
              <a:rPr lang="en-US" altLang="zh-TW" sz="2800">
                <a:solidFill>
                  <a:srgbClr val="FFC000"/>
                </a:solidFill>
              </a:rPr>
              <a:t>HashMap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, </a:t>
            </a:r>
            <a:r>
              <a:rPr lang="en-US" altLang="zh-TW" sz="2800">
                <a:solidFill>
                  <a:srgbClr val="FFC000"/>
                </a:solidFill>
              </a:rPr>
              <a:t>Object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來實作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HashSet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元素作為 </a:t>
            </a:r>
            <a:r>
              <a:rPr lang="en-US" altLang="zh-TW" sz="2800">
                <a:solidFill>
                  <a:srgbClr val="FFC000"/>
                </a:solidFill>
              </a:rPr>
              <a:t>HashMap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, </a:t>
            </a:r>
            <a:r>
              <a:rPr lang="en-US" altLang="zh-TW" sz="2800">
                <a:solidFill>
                  <a:srgbClr val="FFC000"/>
                </a:solidFill>
              </a:rPr>
              <a:t>Object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鍵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而該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對應的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皆</a:t>
            </a:r>
            <a:r>
              <a:rPr lang="zh-TW" altLang="en-US">
                <a:solidFill>
                  <a:srgbClr val="FFC000"/>
                </a:solidFill>
              </a:rPr>
              <a:t>參考</a:t>
            </a:r>
            <a:r>
              <a:rPr lang="zh-TW" altLang="en-US"/>
              <a:t>至同一個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800">
                <a:solidFill>
                  <a:srgbClr val="FFC000"/>
                </a:solidFill>
              </a:rPr>
              <a:t>HashSet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子類別 </a:t>
            </a:r>
            <a:r>
              <a:rPr lang="en-US" altLang="zh-TW" sz="2800">
                <a:solidFill>
                  <a:srgbClr val="FFC000"/>
                </a:solidFill>
              </a:rPr>
              <a:t>LinkedHashSet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內部則是使用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FFC000"/>
                </a:solidFill>
              </a:rPr>
              <a:t>LinkedHashMap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,</a:t>
            </a:r>
            <a:r>
              <a:rPr lang="en-US" altLang="zh-TW" sz="2800">
                <a:solidFill>
                  <a:srgbClr val="FFFF0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Object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其餘原理與 </a:t>
            </a:r>
            <a:r>
              <a:rPr lang="en-US" altLang="zh-TW" sz="2800">
                <a:solidFill>
                  <a:srgbClr val="FFC000"/>
                </a:solidFill>
              </a:rPr>
              <a:t>HashSet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/>
              <a:t>相同</a:t>
            </a:r>
            <a:endParaRPr lang="en-US" altLang="zh-TW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8941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1DF0C69E-19E6-42E0-B9F2-55D9F88ED18D}"/>
              </a:ext>
            </a:extLst>
          </p:cNvPr>
          <p:cNvGrpSpPr/>
          <p:nvPr/>
        </p:nvGrpSpPr>
        <p:grpSpPr>
          <a:xfrm>
            <a:off x="440925" y="402233"/>
            <a:ext cx="11159145" cy="6001643"/>
            <a:chOff x="563017" y="304015"/>
            <a:chExt cx="11159145" cy="60016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517E1DA-5754-47BF-8DCF-E1AEE925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017" y="304015"/>
              <a:ext cx="5027338" cy="60016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java.util.HashSet;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java.util.Set;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HashSet&lt;Person&gt; hashSet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HashSet&lt;&gt;();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hashSet.addAll(Set.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迪鶯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張棟良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ageSum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 : hashSet)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ageSum +=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 = ageSum / hashSet.size();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hashSet.removeIf(person -&gt;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Iterator&lt;Person&gt; it = hashSet.iterator();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(it.hasNext())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it.remove();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70C1AD3-CAF7-4E94-91F0-DBD328F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0355" y="1227345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0022F04-82B0-4102-BEA4-10ED587A8685}"/>
              </a:ext>
            </a:extLst>
          </p:cNvPr>
          <p:cNvGrpSpPr/>
          <p:nvPr/>
        </p:nvGrpSpPr>
        <p:grpSpPr>
          <a:xfrm>
            <a:off x="5468260" y="263734"/>
            <a:ext cx="6131811" cy="1061829"/>
            <a:chOff x="2502589" y="5849977"/>
            <a:chExt cx="3449149" cy="1061829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0048E403-5292-498B-99EC-22B3E2588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589" y="5849977"/>
              <a:ext cx="3449147" cy="10618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姓名：張棟良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姓名：迪鶯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068B6B-4632-473E-A2C5-890A645DE76C}"/>
                </a:ext>
              </a:extLst>
            </p:cNvPr>
            <p:cNvSpPr txBox="1"/>
            <p:nvPr/>
          </p:nvSpPr>
          <p:spPr>
            <a:xfrm>
              <a:off x="5561125" y="663480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2E20017-32EF-4329-99BF-7646DF69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237" y="402233"/>
            <a:ext cx="2976021" cy="1325563"/>
          </a:xfrm>
          <a:ln>
            <a:noFill/>
          </a:ln>
        </p:spPr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65515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FA3F9-F175-4FD1-A0BE-DA2A89C0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5D60B91-51C2-44C3-93BF-738BE7C9A95B}"/>
              </a:ext>
            </a:extLst>
          </p:cNvPr>
          <p:cNvSpPr/>
          <p:nvPr/>
        </p:nvSpPr>
        <p:spPr>
          <a:xfrm>
            <a:off x="5056668" y="1792003"/>
            <a:ext cx="1906486" cy="154333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有索引值、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可動態增長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9BD402F-2184-445A-886C-F73463FA37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6963154" y="2185028"/>
            <a:ext cx="584758" cy="3786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DD75B2B-DE13-4AC1-9A4E-90C567F9D385}"/>
              </a:ext>
            </a:extLst>
          </p:cNvPr>
          <p:cNvSpPr/>
          <p:nvPr/>
        </p:nvSpPr>
        <p:spPr>
          <a:xfrm>
            <a:off x="5862375" y="3783341"/>
            <a:ext cx="1810862" cy="38944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Vector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0B3AC29-2965-4406-BF80-335E2CA0BC57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09911" y="3335337"/>
            <a:ext cx="757895" cy="44800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B72C74-94E9-458D-A127-4881E6C67B98}"/>
              </a:ext>
            </a:extLst>
          </p:cNvPr>
          <p:cNvSpPr/>
          <p:nvPr/>
        </p:nvSpPr>
        <p:spPr>
          <a:xfrm>
            <a:off x="5851347" y="4851046"/>
            <a:ext cx="18108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Stack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堆疊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9951118-E7EB-4410-BFB3-96051FD07782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756778" y="4172784"/>
            <a:ext cx="11028" cy="67826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E7CFC60-D816-400A-B079-FC3958014F81}"/>
              </a:ext>
            </a:extLst>
          </p:cNvPr>
          <p:cNvSpPr/>
          <p:nvPr/>
        </p:nvSpPr>
        <p:spPr>
          <a:xfrm>
            <a:off x="7547912" y="1792003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8DC2E0B-CAF5-4138-B591-172213F1EA83}"/>
              </a:ext>
            </a:extLst>
          </p:cNvPr>
          <p:cNvSpPr/>
          <p:nvPr/>
        </p:nvSpPr>
        <p:spPr>
          <a:xfrm>
            <a:off x="660774" y="1789335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CE6F5B4-4D22-4642-92E3-632AC57DA302}"/>
              </a:ext>
            </a:extLst>
          </p:cNvPr>
          <p:cNvSpPr/>
          <p:nvPr/>
        </p:nvSpPr>
        <p:spPr>
          <a:xfrm>
            <a:off x="660774" y="2840768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DDD95E9-3138-4244-BA55-99C01CF31A3D}"/>
              </a:ext>
            </a:extLst>
          </p:cNvPr>
          <p:cNvSpPr/>
          <p:nvPr/>
        </p:nvSpPr>
        <p:spPr>
          <a:xfrm>
            <a:off x="660774" y="5672875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785BE17-4FD1-4109-B4E4-3BFBBD67570D}"/>
              </a:ext>
            </a:extLst>
          </p:cNvPr>
          <p:cNvSpPr/>
          <p:nvPr/>
        </p:nvSpPr>
        <p:spPr>
          <a:xfrm>
            <a:off x="8339048" y="5565374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3353359-E840-4114-BC1D-D15CA8EAF809}"/>
              </a:ext>
            </a:extLst>
          </p:cNvPr>
          <p:cNvCxnSpPr>
            <a:cxnSpLocks/>
            <a:stCxn id="23" idx="0"/>
            <a:endCxn id="4" idx="3"/>
          </p:cNvCxnSpPr>
          <p:nvPr/>
        </p:nvCxnSpPr>
        <p:spPr>
          <a:xfrm flipH="1" flipV="1">
            <a:off x="6963154" y="2563670"/>
            <a:ext cx="2651125" cy="300170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2485DD2-655E-4757-8E28-9201E3EF5B0C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5186274" y="5922538"/>
            <a:ext cx="315277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0033ED2-159D-4F98-8BA8-F7B99F824EBE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H="1" flipV="1">
            <a:off x="2097929" y="3340094"/>
            <a:ext cx="825595" cy="23327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77B5DEE-1242-46BC-879D-1AF78AA9E574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2097929" y="2288661"/>
            <a:ext cx="569259" cy="55210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3D1454A-6A91-428B-9930-1189C37DE8E8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 flipV="1">
            <a:off x="3535084" y="2563670"/>
            <a:ext cx="1521584" cy="5267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C98734BB-163E-4F19-B6E6-2FEF37742FF6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 flipV="1">
            <a:off x="3535084" y="3090431"/>
            <a:ext cx="2327291" cy="8876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7BE560A0-66AB-48DB-B191-332DC6240621}"/>
              </a:ext>
            </a:extLst>
          </p:cNvPr>
          <p:cNvSpPr/>
          <p:nvPr/>
        </p:nvSpPr>
        <p:spPr>
          <a:xfrm>
            <a:off x="8785044" y="3639075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C9B66DD-4C97-432E-9B99-A1F4C3C962E6}"/>
              </a:ext>
            </a:extLst>
          </p:cNvPr>
          <p:cNvCxnSpPr>
            <a:cxnSpLocks/>
            <a:stCxn id="23" idx="0"/>
            <a:endCxn id="135" idx="2"/>
          </p:cNvCxnSpPr>
          <p:nvPr/>
        </p:nvCxnSpPr>
        <p:spPr>
          <a:xfrm flipV="1">
            <a:off x="9614279" y="4353403"/>
            <a:ext cx="0" cy="121197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: 圓角 191">
            <a:extLst>
              <a:ext uri="{FF2B5EF4-FFF2-40B4-BE49-F238E27FC236}">
                <a16:creationId xmlns:a16="http://schemas.microsoft.com/office/drawing/2014/main" id="{F7984F86-69A0-427D-B634-19704331CFAF}"/>
              </a:ext>
            </a:extLst>
          </p:cNvPr>
          <p:cNvSpPr/>
          <p:nvPr/>
        </p:nvSpPr>
        <p:spPr>
          <a:xfrm>
            <a:off x="3149617" y="4066478"/>
            <a:ext cx="2292518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  <a:endParaRPr lang="en-US" altLang="zh-TW" sz="2400">
              <a:solidFill>
                <a:schemeClr val="tx1"/>
              </a:solidFill>
            </a:endParaRPr>
          </a:p>
        </p:txBody>
      </p: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CD7FAD17-D2FB-447B-B3A0-1B2DDAF4E396}"/>
              </a:ext>
            </a:extLst>
          </p:cNvPr>
          <p:cNvCxnSpPr>
            <a:cxnSpLocks/>
            <a:stCxn id="192" idx="0"/>
            <a:endCxn id="20" idx="2"/>
          </p:cNvCxnSpPr>
          <p:nvPr/>
        </p:nvCxnSpPr>
        <p:spPr>
          <a:xfrm flipH="1" flipV="1">
            <a:off x="2097929" y="3340094"/>
            <a:ext cx="2197947" cy="7263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575B37E5-1010-4135-A88E-1586566A5814}"/>
              </a:ext>
            </a:extLst>
          </p:cNvPr>
          <p:cNvCxnSpPr>
            <a:cxnSpLocks/>
            <a:stCxn id="135" idx="0"/>
            <a:endCxn id="11" idx="2"/>
          </p:cNvCxnSpPr>
          <p:nvPr/>
        </p:nvCxnSpPr>
        <p:spPr>
          <a:xfrm flipV="1">
            <a:off x="9614279" y="2578053"/>
            <a:ext cx="0" cy="1061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9232F22-DA7E-4ADB-B855-99BDB2499EC7}"/>
              </a:ext>
            </a:extLst>
          </p:cNvPr>
          <p:cNvCxnSpPr>
            <a:cxnSpLocks/>
            <a:stCxn id="192" idx="0"/>
            <a:endCxn id="4" idx="1"/>
          </p:cNvCxnSpPr>
          <p:nvPr/>
        </p:nvCxnSpPr>
        <p:spPr>
          <a:xfrm flipV="1">
            <a:off x="4295876" y="2563670"/>
            <a:ext cx="760792" cy="150280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4037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4D7A8-B69C-4404-A0CC-6140AD9E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E66589-9FEF-4159-B233-A004E307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>
                <a:solidFill>
                  <a:srgbClr val="FFC000"/>
                </a:solidFill>
              </a:rPr>
              <a:t>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一樣儲存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但是</a:t>
            </a:r>
            <a:r>
              <a:rPr lang="zh-TW" altLang="en-US">
                <a:solidFill>
                  <a:srgbClr val="00B0F0"/>
                </a:solidFill>
              </a:rPr>
              <a:t>儲存容量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00B0F0"/>
                </a:solidFill>
              </a:rPr>
              <a:t>動態增長</a:t>
            </a:r>
            <a:r>
              <a:rPr lang="zh-TW" altLang="en-US"/>
              <a:t>，也就是說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的數量可以不固定</a:t>
            </a:r>
            <a:endParaRPr lang="en-US" altLang="zh-TW"/>
          </a:p>
          <a:p>
            <a:r>
              <a:rPr lang="zh-TW" altLang="en-US"/>
              <a:t>下方為該介面的部分動態方法：</a:t>
            </a:r>
            <a:endParaRPr lang="en-US" altLang="zh-TW"/>
          </a:p>
          <a:p>
            <a:endParaRPr lang="zh-TW" altLang="en-US"/>
          </a:p>
          <a:p>
            <a:r>
              <a:rPr lang="zh-TW" altLang="en-US"/>
              <a:t>該介面最重要的實作類別是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337334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37D88-5D37-4C0F-B9A8-B75E3954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15AE6-26E2-43B0-91DA-5BB75DFC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內部使用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去實作</a:t>
            </a:r>
          </a:p>
        </p:txBody>
      </p:sp>
    </p:spTree>
    <p:extLst>
      <p:ext uri="{BB962C8B-B14F-4D97-AF65-F5344CB8AC3E}">
        <p14:creationId xmlns:p14="http://schemas.microsoft.com/office/powerpoint/2010/main" val="18442136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4C95E-F8B5-43FD-9E57-6C9EA6D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A2FA3BC-7005-42EF-B062-ECFD5F27E991}"/>
              </a:ext>
            </a:extLst>
          </p:cNvPr>
          <p:cNvSpPr/>
          <p:nvPr/>
        </p:nvSpPr>
        <p:spPr>
          <a:xfrm>
            <a:off x="6797244" y="3003010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27E0CA0-95E5-4714-BB55-AAF1CC0E694A}"/>
              </a:ext>
            </a:extLst>
          </p:cNvPr>
          <p:cNvSpPr/>
          <p:nvPr/>
        </p:nvSpPr>
        <p:spPr>
          <a:xfrm>
            <a:off x="3311563" y="3003010"/>
            <a:ext cx="25504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74C342A-4A20-4802-A3FC-EF95124CA5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862025" y="3360174"/>
            <a:ext cx="935219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B6AD707-8B5C-4C75-99CF-A4DE77AB49B2}"/>
              </a:ext>
            </a:extLst>
          </p:cNvPr>
          <p:cNvSpPr/>
          <p:nvPr/>
        </p:nvSpPr>
        <p:spPr>
          <a:xfrm>
            <a:off x="8458087" y="5616750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2123CB8-2BE0-464B-8A6C-1ADEB6B2B572}"/>
              </a:ext>
            </a:extLst>
          </p:cNvPr>
          <p:cNvSpPr/>
          <p:nvPr/>
        </p:nvSpPr>
        <p:spPr>
          <a:xfrm>
            <a:off x="4890956" y="1721702"/>
            <a:ext cx="238461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先進先出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D6EF324-AEEC-4CE4-BC1B-123260F31CA9}"/>
              </a:ext>
            </a:extLst>
          </p:cNvPr>
          <p:cNvCxnSpPr>
            <a:cxnSpLocks/>
            <a:stCxn id="4" idx="1"/>
            <a:endCxn id="8" idx="2"/>
          </p:cNvCxnSpPr>
          <p:nvPr/>
        </p:nvCxnSpPr>
        <p:spPr>
          <a:xfrm flipH="1" flipV="1">
            <a:off x="6083264" y="2507750"/>
            <a:ext cx="713980" cy="8524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1A8C207-3695-4277-AB5C-DD18C1A0CB54}"/>
              </a:ext>
            </a:extLst>
          </p:cNvPr>
          <p:cNvSpPr/>
          <p:nvPr/>
        </p:nvSpPr>
        <p:spPr>
          <a:xfrm>
            <a:off x="8726918" y="3624541"/>
            <a:ext cx="2012800" cy="15639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有索引值、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可動態增長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C50E69-2214-454D-B205-D169BC2237A4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4084702" y="4406523"/>
            <a:ext cx="4642216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22827FF-CE2F-4707-B715-D19847120865}"/>
              </a:ext>
            </a:extLst>
          </p:cNvPr>
          <p:cNvCxnSpPr>
            <a:cxnSpLocks/>
            <a:stCxn id="7" idx="1"/>
            <a:endCxn id="40" idx="3"/>
          </p:cNvCxnSpPr>
          <p:nvPr/>
        </p:nvCxnSpPr>
        <p:spPr>
          <a:xfrm flipH="1" flipV="1">
            <a:off x="4910297" y="5939253"/>
            <a:ext cx="3547790" cy="3466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511A9FD-747A-4893-89D4-A1AB1AD247B1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H="1" flipV="1">
            <a:off x="2647547" y="2221028"/>
            <a:ext cx="1939247" cy="781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47A37B1-93DB-47E2-A93B-1D8CABD45C56}"/>
              </a:ext>
            </a:extLst>
          </p:cNvPr>
          <p:cNvSpPr/>
          <p:nvPr/>
        </p:nvSpPr>
        <p:spPr>
          <a:xfrm>
            <a:off x="641133" y="1721702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FD9E8F88-873A-4080-8DD4-D2E6DD0DE76A}"/>
              </a:ext>
            </a:extLst>
          </p:cNvPr>
          <p:cNvSpPr/>
          <p:nvPr/>
        </p:nvSpPr>
        <p:spPr>
          <a:xfrm>
            <a:off x="1210392" y="4156860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6F6DE070-277B-44C4-8CDB-CC51756495AC}"/>
              </a:ext>
            </a:extLst>
          </p:cNvPr>
          <p:cNvSpPr/>
          <p:nvPr/>
        </p:nvSpPr>
        <p:spPr>
          <a:xfrm>
            <a:off x="384797" y="5689590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72F5C12-0D2F-4BB7-8390-1B082CDFE58B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2647547" y="4656186"/>
            <a:ext cx="0" cy="10334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1BEC9C1-2482-424A-AA16-03FB104BFDFA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647547" y="2221028"/>
            <a:ext cx="0" cy="19358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F24CA3D-6963-4D2D-951B-9642F44100B3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9733318" y="5188505"/>
            <a:ext cx="0" cy="42824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64570E7-978D-4C77-A587-1193E60E1DDC}"/>
              </a:ext>
            </a:extLst>
          </p:cNvPr>
          <p:cNvCxnSpPr>
            <a:cxnSpLocks/>
            <a:stCxn id="15" idx="0"/>
            <a:endCxn id="88" idx="2"/>
          </p:cNvCxnSpPr>
          <p:nvPr/>
        </p:nvCxnSpPr>
        <p:spPr>
          <a:xfrm flipV="1">
            <a:off x="9733318" y="2507752"/>
            <a:ext cx="0" cy="111678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8E75D188-2B04-4297-BDFA-D43F8B6CD5F2}"/>
              </a:ext>
            </a:extLst>
          </p:cNvPr>
          <p:cNvSpPr/>
          <p:nvPr/>
        </p:nvSpPr>
        <p:spPr>
          <a:xfrm>
            <a:off x="7666951" y="1721702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DA04E8BC-CD82-4540-A299-01E9B9804AEF}"/>
              </a:ext>
            </a:extLst>
          </p:cNvPr>
          <p:cNvCxnSpPr>
            <a:cxnSpLocks/>
            <a:stCxn id="4" idx="3"/>
            <a:endCxn id="88" idx="2"/>
          </p:cNvCxnSpPr>
          <p:nvPr/>
        </p:nvCxnSpPr>
        <p:spPr>
          <a:xfrm flipV="1">
            <a:off x="8455714" y="2507752"/>
            <a:ext cx="1277604" cy="8524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單箭頭接點 388">
            <a:extLst>
              <a:ext uri="{FF2B5EF4-FFF2-40B4-BE49-F238E27FC236}">
                <a16:creationId xmlns:a16="http://schemas.microsoft.com/office/drawing/2014/main" id="{0F27E9EB-6769-4D32-A1CC-78F8B3EAC4CD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H="1" flipV="1">
            <a:off x="7626479" y="3717338"/>
            <a:ext cx="831608" cy="225657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2333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2F079-7CE4-42F4-B52A-9FEE043E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LinkedList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236967-6C92-4B45-8A51-023C36822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15999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EAA2D8A-35FB-4AC9-AE0E-69B7EC1F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989"/>
            <a:ext cx="10515600" cy="3714563"/>
          </a:xfrm>
        </p:spPr>
        <p:txBody>
          <a:bodyPr>
            <a:normAutofit/>
          </a:bodyPr>
          <a:lstStyle/>
          <a:p>
            <a:r>
              <a:rPr lang="zh-TW" altLang="en-US" sz="2000"/>
              <a:t>下方為 </a:t>
            </a:r>
            <a:r>
              <a:rPr lang="en-US" altLang="zh-TW" sz="2000">
                <a:solidFill>
                  <a:srgbClr val="FFC000"/>
                </a:solidFill>
              </a:rPr>
              <a:t>Map</a:t>
            </a:r>
            <a:r>
              <a:rPr lang="en-US" altLang="zh-TW" sz="2000">
                <a:solidFill>
                  <a:srgbClr val="00B0F0"/>
                </a:solidFill>
              </a:rPr>
              <a:t>&lt;</a:t>
            </a:r>
            <a:r>
              <a:rPr lang="en-US" altLang="zh-TW" sz="2000">
                <a:solidFill>
                  <a:srgbClr val="FFFF00"/>
                </a:solidFill>
              </a:rPr>
              <a:t>K</a:t>
            </a:r>
            <a:r>
              <a:rPr lang="en-US" altLang="zh-TW" sz="2000">
                <a:solidFill>
                  <a:srgbClr val="00B0F0"/>
                </a:solidFill>
              </a:rPr>
              <a:t>,</a:t>
            </a:r>
            <a:r>
              <a:rPr lang="en-US" altLang="zh-TW" sz="2000">
                <a:solidFill>
                  <a:srgbClr val="FFFF00"/>
                </a:solidFill>
              </a:rPr>
              <a:t> V</a:t>
            </a:r>
            <a:r>
              <a:rPr lang="en-US" altLang="zh-TW" sz="2000">
                <a:solidFill>
                  <a:srgbClr val="00B0F0"/>
                </a:solidFill>
              </a:rPr>
              <a:t>&gt; </a:t>
            </a:r>
            <a:r>
              <a:rPr lang="zh-TW" altLang="en-US" sz="2000">
                <a:solidFill>
                  <a:srgbClr val="00B0F0"/>
                </a:solidFill>
              </a:rPr>
              <a:t>介面</a:t>
            </a:r>
            <a:r>
              <a:rPr lang="zh-TW" altLang="en-US" sz="2000"/>
              <a:t>部分</a:t>
            </a:r>
            <a:r>
              <a:rPr lang="zh-TW" altLang="en-US" sz="2000">
                <a:solidFill>
                  <a:srgbClr val="00B0F0"/>
                </a:solidFill>
              </a:rPr>
              <a:t>動態方法</a:t>
            </a:r>
            <a:r>
              <a:rPr lang="zh-TW" altLang="en-US" sz="2000"/>
              <a:t>：</a:t>
            </a:r>
            <a:endParaRPr lang="en-US" altLang="zh-TW" sz="2000"/>
          </a:p>
          <a:p>
            <a:r>
              <a:rPr lang="en-US" altLang="zh-TW" sz="2000">
                <a:solidFill>
                  <a:srgbClr val="CF8E6D"/>
                </a:solidFill>
              </a:rPr>
              <a:t>int</a:t>
            </a:r>
            <a:r>
              <a:rPr lang="en-US" altLang="zh-TW" sz="2000"/>
              <a:t> </a:t>
            </a:r>
            <a:r>
              <a:rPr lang="en-US" altLang="zh-TW" sz="2000">
                <a:solidFill>
                  <a:srgbClr val="92D050"/>
                </a:solidFill>
              </a:rPr>
              <a:t>size</a:t>
            </a:r>
            <a:r>
              <a:rPr lang="en-US" altLang="zh-TW" sz="2000">
                <a:solidFill>
                  <a:srgbClr val="00B0F0"/>
                </a:solidFill>
              </a:rPr>
              <a:t>()</a:t>
            </a:r>
            <a:r>
              <a:rPr lang="zh-TW" altLang="en-US" sz="2000"/>
              <a:t>、</a:t>
            </a:r>
            <a:r>
              <a:rPr lang="en-US" altLang="zh-TW" sz="2000">
                <a:solidFill>
                  <a:srgbClr val="CF8E6D"/>
                </a:solidFill>
              </a:rPr>
              <a:t>boolean</a:t>
            </a:r>
            <a:r>
              <a:rPr lang="en-US" altLang="zh-TW" sz="2000"/>
              <a:t> </a:t>
            </a:r>
            <a:r>
              <a:rPr lang="en-US" altLang="zh-TW" sz="2000">
                <a:solidFill>
                  <a:srgbClr val="92D050"/>
                </a:solidFill>
              </a:rPr>
              <a:t>isEmpty</a:t>
            </a:r>
            <a:r>
              <a:rPr lang="en-US" altLang="zh-TW" sz="2000">
                <a:solidFill>
                  <a:srgbClr val="00B0F0"/>
                </a:solidFill>
              </a:rPr>
              <a:t>()</a:t>
            </a:r>
            <a:r>
              <a:rPr lang="zh-TW" altLang="en-US" sz="2000"/>
              <a:t>、</a:t>
            </a:r>
            <a:r>
              <a:rPr lang="en-US" altLang="zh-TW" sz="2000">
                <a:solidFill>
                  <a:srgbClr val="CF8E6D"/>
                </a:solidFill>
              </a:rPr>
              <a:t>void</a:t>
            </a:r>
            <a:r>
              <a:rPr lang="en-US" altLang="zh-TW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92D050"/>
                </a:solidFill>
              </a:rPr>
              <a:t>clear</a:t>
            </a:r>
            <a:r>
              <a:rPr lang="en-US" altLang="zh-TW" sz="20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000">
                <a:solidFill>
                  <a:srgbClr val="FFC000"/>
                </a:solidFill>
              </a:rPr>
              <a:t>Collection</a:t>
            </a:r>
            <a:r>
              <a:rPr lang="en-US" altLang="zh-TW" sz="2000">
                <a:solidFill>
                  <a:srgbClr val="00B0F0"/>
                </a:solidFill>
              </a:rPr>
              <a:t>&lt;</a:t>
            </a:r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>
                <a:solidFill>
                  <a:srgbClr val="00B0F0"/>
                </a:solidFill>
              </a:rPr>
              <a:t>&gt; </a:t>
            </a:r>
            <a:r>
              <a:rPr lang="en-US" altLang="zh-TW" sz="2000">
                <a:solidFill>
                  <a:srgbClr val="92D050"/>
                </a:solidFill>
              </a:rPr>
              <a:t>values</a:t>
            </a:r>
            <a:r>
              <a:rPr lang="en-US" altLang="zh-TW" sz="2000">
                <a:solidFill>
                  <a:srgbClr val="00B0F0"/>
                </a:solidFill>
              </a:rPr>
              <a:t>()</a:t>
            </a:r>
            <a:r>
              <a:rPr lang="zh-TW" altLang="en-US" sz="2000">
                <a:solidFill>
                  <a:srgbClr val="00B0F0"/>
                </a:solidFill>
              </a:rPr>
              <a:t>、</a:t>
            </a:r>
            <a:r>
              <a:rPr lang="en-US" altLang="zh-TW" sz="2000">
                <a:solidFill>
                  <a:srgbClr val="FFC000"/>
                </a:solidFill>
              </a:rPr>
              <a:t>Set</a:t>
            </a:r>
            <a:r>
              <a:rPr lang="en-US" altLang="zh-TW" sz="2000">
                <a:solidFill>
                  <a:srgbClr val="00B0F0"/>
                </a:solidFill>
              </a:rPr>
              <a:t>&lt;</a:t>
            </a:r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>
                <a:solidFill>
                  <a:srgbClr val="00B0F0"/>
                </a:solidFill>
              </a:rPr>
              <a:t>&gt; </a:t>
            </a:r>
            <a:r>
              <a:rPr lang="en-US" altLang="zh-TW" sz="2000">
                <a:solidFill>
                  <a:srgbClr val="92D050"/>
                </a:solidFill>
              </a:rPr>
              <a:t>keyset</a:t>
            </a:r>
            <a:r>
              <a:rPr lang="en-US" altLang="zh-TW" sz="2000">
                <a:solidFill>
                  <a:srgbClr val="00B0F0"/>
                </a:solidFill>
              </a:rPr>
              <a:t>()</a:t>
            </a:r>
            <a:r>
              <a:rPr lang="zh-TW" altLang="en-US" sz="2000">
                <a:solidFill>
                  <a:srgbClr val="00B0F0"/>
                </a:solidFill>
              </a:rPr>
              <a:t>、</a:t>
            </a:r>
            <a:r>
              <a:rPr lang="en-US" altLang="zh-TW" sz="2000">
                <a:solidFill>
                  <a:srgbClr val="FFC000"/>
                </a:solidFill>
              </a:rPr>
              <a:t>Set</a:t>
            </a:r>
            <a:r>
              <a:rPr lang="en-US" altLang="zh-TW" sz="2000">
                <a:solidFill>
                  <a:srgbClr val="00B0F0"/>
                </a:solidFill>
              </a:rPr>
              <a:t>&lt;</a:t>
            </a:r>
            <a:r>
              <a:rPr lang="en-US" altLang="zh-TW" sz="2000">
                <a:solidFill>
                  <a:srgbClr val="FFC000"/>
                </a:solidFill>
              </a:rPr>
              <a:t>Map</a:t>
            </a:r>
            <a:r>
              <a:rPr lang="en-US" altLang="zh-TW" sz="2000">
                <a:solidFill>
                  <a:srgbClr val="00B0F0"/>
                </a:solidFill>
              </a:rPr>
              <a:t>.</a:t>
            </a:r>
            <a:r>
              <a:rPr lang="en-US" altLang="zh-TW" sz="2000">
                <a:solidFill>
                  <a:srgbClr val="FFC000"/>
                </a:solidFill>
              </a:rPr>
              <a:t>Entry</a:t>
            </a:r>
            <a:r>
              <a:rPr lang="en-US" altLang="zh-TW" sz="2000">
                <a:solidFill>
                  <a:srgbClr val="00B0F0"/>
                </a:solidFill>
              </a:rPr>
              <a:t>&lt;</a:t>
            </a:r>
            <a:r>
              <a:rPr lang="en-US" altLang="zh-TW" sz="2000">
                <a:solidFill>
                  <a:srgbClr val="FFFF00"/>
                </a:solidFill>
              </a:rPr>
              <a:t>K</a:t>
            </a:r>
            <a:r>
              <a:rPr lang="en-US" altLang="zh-TW" sz="2000">
                <a:solidFill>
                  <a:srgbClr val="00B0F0"/>
                </a:solidFill>
              </a:rPr>
              <a:t>, </a:t>
            </a:r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>
                <a:solidFill>
                  <a:srgbClr val="00B0F0"/>
                </a:solidFill>
              </a:rPr>
              <a:t>&gt;&gt; </a:t>
            </a:r>
            <a:r>
              <a:rPr lang="en-US" altLang="zh-TW" sz="2000">
                <a:solidFill>
                  <a:srgbClr val="92D050"/>
                </a:solidFill>
              </a:rPr>
              <a:t>entrySet</a:t>
            </a:r>
            <a:r>
              <a:rPr lang="en-US" altLang="zh-TW" sz="20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/>
              <a:t> </a:t>
            </a:r>
            <a:r>
              <a:rPr lang="en-US" altLang="zh-TW" sz="2000">
                <a:solidFill>
                  <a:srgbClr val="92D050"/>
                </a:solidFill>
              </a:rPr>
              <a:t>put</a:t>
            </a:r>
            <a:r>
              <a:rPr lang="en-US" altLang="zh-TW" sz="2000">
                <a:solidFill>
                  <a:srgbClr val="00B0F0"/>
                </a:solidFill>
              </a:rPr>
              <a:t>(</a:t>
            </a:r>
            <a:r>
              <a:rPr lang="en-US" altLang="zh-TW" sz="2000">
                <a:solidFill>
                  <a:srgbClr val="FFFF00"/>
                </a:solidFill>
              </a:rPr>
              <a:t>K</a:t>
            </a:r>
            <a:r>
              <a:rPr lang="en-US" altLang="zh-TW" sz="2000">
                <a:solidFill>
                  <a:srgbClr val="00B0F0"/>
                </a:solidFill>
              </a:rPr>
              <a:t> key, </a:t>
            </a:r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>
                <a:solidFill>
                  <a:srgbClr val="00B0F0"/>
                </a:solidFill>
              </a:rPr>
              <a:t> value)</a:t>
            </a:r>
            <a:r>
              <a:rPr lang="zh-TW" altLang="en-US" sz="2000"/>
              <a:t>、</a:t>
            </a:r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/>
              <a:t> </a:t>
            </a:r>
            <a:r>
              <a:rPr lang="en-US" altLang="zh-TW" sz="2000">
                <a:solidFill>
                  <a:srgbClr val="92D050"/>
                </a:solidFill>
              </a:rPr>
              <a:t>remove</a:t>
            </a:r>
            <a:r>
              <a:rPr lang="en-US" altLang="zh-TW" sz="2000">
                <a:solidFill>
                  <a:srgbClr val="00B0F0"/>
                </a:solidFill>
              </a:rPr>
              <a:t>(</a:t>
            </a:r>
            <a:r>
              <a:rPr lang="en-US" altLang="zh-TW" sz="2000">
                <a:solidFill>
                  <a:srgbClr val="FFC000"/>
                </a:solidFill>
              </a:rPr>
              <a:t>Object</a:t>
            </a:r>
            <a:r>
              <a:rPr lang="en-US" altLang="zh-TW" sz="2000">
                <a:solidFill>
                  <a:srgbClr val="FFFF0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key)</a:t>
            </a:r>
          </a:p>
          <a:p>
            <a:r>
              <a:rPr lang="en-US" altLang="zh-TW" sz="2000">
                <a:solidFill>
                  <a:srgbClr val="CF8E6D"/>
                </a:solidFill>
              </a:rPr>
              <a:t>void</a:t>
            </a:r>
            <a:r>
              <a:rPr lang="en-US" altLang="zh-TW" sz="2000"/>
              <a:t> </a:t>
            </a:r>
            <a:r>
              <a:rPr lang="en-US" altLang="zh-TW" sz="2000">
                <a:solidFill>
                  <a:srgbClr val="92D050"/>
                </a:solidFill>
              </a:rPr>
              <a:t>putAll</a:t>
            </a:r>
            <a:r>
              <a:rPr lang="en-US" altLang="zh-TW" sz="2000">
                <a:solidFill>
                  <a:srgbClr val="00B0F0"/>
                </a:solidFill>
              </a:rPr>
              <a:t>(</a:t>
            </a:r>
            <a:r>
              <a:rPr lang="en-US" altLang="zh-TW" sz="2000">
                <a:solidFill>
                  <a:srgbClr val="FFC000"/>
                </a:solidFill>
              </a:rPr>
              <a:t>Map</a:t>
            </a:r>
            <a:r>
              <a:rPr lang="en-US" altLang="zh-TW" sz="2000">
                <a:solidFill>
                  <a:srgbClr val="00B0F0"/>
                </a:solidFill>
              </a:rPr>
              <a:t>&lt;?</a:t>
            </a:r>
            <a:r>
              <a:rPr lang="en-US" altLang="zh-TW" sz="2000">
                <a:solidFill>
                  <a:srgbClr val="FFFF00"/>
                </a:solidFill>
              </a:rPr>
              <a:t> </a:t>
            </a:r>
            <a:r>
              <a:rPr lang="en-US" altLang="zh-TW" sz="2000">
                <a:solidFill>
                  <a:srgbClr val="CF8E6D"/>
                </a:solidFill>
              </a:rPr>
              <a:t>extends</a:t>
            </a:r>
            <a:r>
              <a:rPr lang="en-US" altLang="zh-TW" sz="2000">
                <a:solidFill>
                  <a:srgbClr val="FFFF00"/>
                </a:solidFill>
              </a:rPr>
              <a:t> E</a:t>
            </a:r>
            <a:r>
              <a:rPr lang="en-US" altLang="zh-TW" sz="2000">
                <a:solidFill>
                  <a:srgbClr val="00B0F0"/>
                </a:solidFill>
              </a:rPr>
              <a:t>, ? </a:t>
            </a:r>
            <a:r>
              <a:rPr lang="en-US" altLang="zh-TW" sz="2000">
                <a:solidFill>
                  <a:srgbClr val="CF8E6D"/>
                </a:solidFill>
              </a:rPr>
              <a:t>extends</a:t>
            </a:r>
            <a:r>
              <a:rPr lang="en-US" altLang="zh-TW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>
                <a:solidFill>
                  <a:srgbClr val="00B0F0"/>
                </a:solidFill>
              </a:rPr>
              <a:t>&gt;</a:t>
            </a:r>
            <a:r>
              <a:rPr lang="en-US" altLang="zh-TW" sz="2000">
                <a:solidFill>
                  <a:srgbClr val="FFFF0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m)</a:t>
            </a:r>
          </a:p>
          <a:p>
            <a:r>
              <a:rPr lang="en-US" altLang="zh-TW" sz="2000">
                <a:solidFill>
                  <a:srgbClr val="CF8E6D"/>
                </a:solidFill>
              </a:rPr>
              <a:t>void</a:t>
            </a:r>
            <a:r>
              <a:rPr lang="en-US" altLang="zh-TW" sz="2000"/>
              <a:t> </a:t>
            </a:r>
            <a:r>
              <a:rPr lang="en-US" altLang="zh-TW" sz="2000">
                <a:solidFill>
                  <a:srgbClr val="92D050"/>
                </a:solidFill>
              </a:rPr>
              <a:t>replaceAll</a:t>
            </a:r>
            <a:r>
              <a:rPr lang="en-US" altLang="zh-TW" sz="2000">
                <a:solidFill>
                  <a:srgbClr val="00B0F0"/>
                </a:solidFill>
              </a:rPr>
              <a:t>(</a:t>
            </a:r>
            <a:r>
              <a:rPr lang="en-US" altLang="zh-TW" sz="2000">
                <a:solidFill>
                  <a:srgbClr val="FFC000"/>
                </a:solidFill>
              </a:rPr>
              <a:t>BiFunction</a:t>
            </a:r>
            <a:r>
              <a:rPr lang="en-US" altLang="zh-TW" sz="2000">
                <a:solidFill>
                  <a:srgbClr val="00B0F0"/>
                </a:solidFill>
              </a:rPr>
              <a:t>&lt;? </a:t>
            </a:r>
            <a:r>
              <a:rPr lang="en-US" altLang="zh-TW" sz="2000">
                <a:solidFill>
                  <a:srgbClr val="CF8E6D"/>
                </a:solidFill>
              </a:rPr>
              <a:t>super</a:t>
            </a:r>
            <a:r>
              <a:rPr lang="en-US" altLang="zh-TW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FFFF00"/>
                </a:solidFill>
              </a:rPr>
              <a:t>K</a:t>
            </a:r>
            <a:r>
              <a:rPr lang="en-US" altLang="zh-TW" sz="2000">
                <a:solidFill>
                  <a:srgbClr val="00B0F0"/>
                </a:solidFill>
              </a:rPr>
              <a:t>, ? </a:t>
            </a:r>
            <a:r>
              <a:rPr lang="en-US" altLang="zh-TW" sz="2000">
                <a:solidFill>
                  <a:srgbClr val="CF8E6D"/>
                </a:solidFill>
              </a:rPr>
              <a:t>super</a:t>
            </a:r>
            <a:r>
              <a:rPr lang="en-US" altLang="zh-TW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>
                <a:solidFill>
                  <a:srgbClr val="00B0F0"/>
                </a:solidFill>
              </a:rPr>
              <a:t>, ? </a:t>
            </a:r>
            <a:r>
              <a:rPr lang="en-US" altLang="zh-TW" sz="2000">
                <a:solidFill>
                  <a:srgbClr val="CF8E6D"/>
                </a:solidFill>
              </a:rPr>
              <a:t>extends</a:t>
            </a:r>
            <a:r>
              <a:rPr lang="en-US" altLang="zh-TW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>
                <a:solidFill>
                  <a:srgbClr val="00B0F0"/>
                </a:solidFill>
              </a:rPr>
              <a:t>&gt;</a:t>
            </a:r>
            <a:r>
              <a:rPr lang="en-US" altLang="zh-TW" sz="2000">
                <a:solidFill>
                  <a:srgbClr val="FFFF0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function) </a:t>
            </a:r>
          </a:p>
          <a:p>
            <a:r>
              <a:rPr lang="en-US" altLang="zh-TW" sz="2000">
                <a:solidFill>
                  <a:srgbClr val="CF8E6D"/>
                </a:solidFill>
              </a:rPr>
              <a:t>boolean</a:t>
            </a:r>
            <a:r>
              <a:rPr lang="en-US" altLang="zh-TW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92D050"/>
                </a:solidFill>
              </a:rPr>
              <a:t>containsKey</a:t>
            </a:r>
            <a:r>
              <a:rPr lang="en-US" altLang="zh-TW" sz="2000">
                <a:solidFill>
                  <a:srgbClr val="00B0F0"/>
                </a:solidFill>
              </a:rPr>
              <a:t>(</a:t>
            </a:r>
            <a:r>
              <a:rPr lang="en-US" altLang="zh-TW" sz="2000">
                <a:solidFill>
                  <a:srgbClr val="FFC000"/>
                </a:solidFill>
              </a:rPr>
              <a:t>Object</a:t>
            </a:r>
            <a:r>
              <a:rPr lang="en-US" altLang="zh-TW" sz="2000">
                <a:solidFill>
                  <a:srgbClr val="00B0F0"/>
                </a:solidFill>
              </a:rPr>
              <a:t> key)</a:t>
            </a:r>
            <a:r>
              <a:rPr lang="zh-TW" altLang="en-US" sz="2000"/>
              <a:t>、</a:t>
            </a:r>
            <a:r>
              <a:rPr lang="en-US" altLang="zh-TW" sz="2000">
                <a:solidFill>
                  <a:srgbClr val="CF8E6D"/>
                </a:solidFill>
              </a:rPr>
              <a:t>boolean</a:t>
            </a:r>
            <a:r>
              <a:rPr lang="en-US" altLang="zh-TW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92D050"/>
                </a:solidFill>
              </a:rPr>
              <a:t>containsValue</a:t>
            </a:r>
            <a:r>
              <a:rPr lang="en-US" altLang="zh-TW" sz="2000">
                <a:solidFill>
                  <a:srgbClr val="00B0F0"/>
                </a:solidFill>
              </a:rPr>
              <a:t>(</a:t>
            </a:r>
            <a:r>
              <a:rPr lang="en-US" altLang="zh-TW" sz="2000">
                <a:solidFill>
                  <a:srgbClr val="FFC000"/>
                </a:solidFill>
              </a:rPr>
              <a:t>Object</a:t>
            </a:r>
            <a:r>
              <a:rPr lang="en-US" altLang="zh-TW" sz="2000">
                <a:solidFill>
                  <a:srgbClr val="FFFF0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value)</a:t>
            </a:r>
          </a:p>
          <a:p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92D050"/>
                </a:solidFill>
              </a:rPr>
              <a:t>get</a:t>
            </a:r>
            <a:r>
              <a:rPr lang="en-US" altLang="zh-TW" sz="2000">
                <a:solidFill>
                  <a:srgbClr val="00B0F0"/>
                </a:solidFill>
              </a:rPr>
              <a:t>(</a:t>
            </a:r>
            <a:r>
              <a:rPr lang="en-US" altLang="zh-TW" sz="2000">
                <a:solidFill>
                  <a:srgbClr val="FFC000"/>
                </a:solidFill>
              </a:rPr>
              <a:t>Object</a:t>
            </a:r>
            <a:r>
              <a:rPr lang="en-US" altLang="zh-TW" sz="2000">
                <a:solidFill>
                  <a:srgbClr val="00B0F0"/>
                </a:solidFill>
              </a:rPr>
              <a:t> key)</a:t>
            </a:r>
            <a:r>
              <a:rPr lang="zh-TW" altLang="en-US" sz="2000">
                <a:solidFill>
                  <a:srgbClr val="00B0F0"/>
                </a:solidFill>
              </a:rPr>
              <a:t>、</a:t>
            </a:r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92D050"/>
                </a:solidFill>
              </a:rPr>
              <a:t>getOrDefault</a:t>
            </a:r>
            <a:r>
              <a:rPr lang="en-US" altLang="zh-TW" sz="2000">
                <a:solidFill>
                  <a:srgbClr val="00B0F0"/>
                </a:solidFill>
              </a:rPr>
              <a:t>(</a:t>
            </a:r>
            <a:r>
              <a:rPr lang="en-US" altLang="zh-TW" sz="2000">
                <a:solidFill>
                  <a:srgbClr val="FFC000"/>
                </a:solidFill>
              </a:rPr>
              <a:t>Object</a:t>
            </a:r>
            <a:r>
              <a:rPr lang="en-US" altLang="zh-TW" sz="2000">
                <a:solidFill>
                  <a:srgbClr val="00B0F0"/>
                </a:solidFill>
              </a:rPr>
              <a:t> key, </a:t>
            </a:r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>
                <a:solidFill>
                  <a:srgbClr val="00B0F0"/>
                </a:solidFill>
              </a:rPr>
              <a:t> defaultValue)</a:t>
            </a:r>
          </a:p>
          <a:p>
            <a:r>
              <a:rPr lang="en-US" altLang="zh-TW" sz="2000">
                <a:solidFill>
                  <a:srgbClr val="CF8E6D"/>
                </a:solidFill>
              </a:rPr>
              <a:t>void</a:t>
            </a:r>
            <a:r>
              <a:rPr lang="en-US" altLang="zh-TW" sz="2000"/>
              <a:t> </a:t>
            </a:r>
            <a:r>
              <a:rPr lang="en-US" altLang="zh-TW" sz="2000">
                <a:solidFill>
                  <a:srgbClr val="92D050"/>
                </a:solidFill>
              </a:rPr>
              <a:t>forEach</a:t>
            </a:r>
            <a:r>
              <a:rPr lang="en-US" altLang="zh-TW" sz="2000">
                <a:solidFill>
                  <a:srgbClr val="00B0F0"/>
                </a:solidFill>
              </a:rPr>
              <a:t>(</a:t>
            </a:r>
            <a:r>
              <a:rPr lang="en-US" altLang="zh-TW" sz="2000">
                <a:solidFill>
                  <a:srgbClr val="FFC000"/>
                </a:solidFill>
              </a:rPr>
              <a:t>BiConsumer</a:t>
            </a:r>
            <a:r>
              <a:rPr lang="en-US" altLang="zh-TW" sz="2000">
                <a:solidFill>
                  <a:srgbClr val="00B0F0"/>
                </a:solidFill>
              </a:rPr>
              <a:t>&lt;? </a:t>
            </a:r>
            <a:r>
              <a:rPr lang="en-US" altLang="zh-TW" sz="2000">
                <a:solidFill>
                  <a:srgbClr val="CF8E6D"/>
                </a:solidFill>
              </a:rPr>
              <a:t>super</a:t>
            </a:r>
            <a:r>
              <a:rPr lang="en-US" altLang="zh-TW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FFFF00"/>
                </a:solidFill>
              </a:rPr>
              <a:t>K</a:t>
            </a:r>
            <a:r>
              <a:rPr lang="en-US" altLang="zh-TW" sz="2000">
                <a:solidFill>
                  <a:srgbClr val="00B0F0"/>
                </a:solidFill>
              </a:rPr>
              <a:t>, ? </a:t>
            </a:r>
            <a:r>
              <a:rPr lang="en-US" altLang="zh-TW" sz="2000">
                <a:solidFill>
                  <a:srgbClr val="CF8E6D"/>
                </a:solidFill>
              </a:rPr>
              <a:t>super</a:t>
            </a:r>
            <a:r>
              <a:rPr lang="en-US" altLang="zh-TW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>
                <a:solidFill>
                  <a:srgbClr val="00B0F0"/>
                </a:solidFill>
              </a:rPr>
              <a:t>&gt;</a:t>
            </a:r>
            <a:r>
              <a:rPr lang="en-US" altLang="zh-TW" sz="2000">
                <a:solidFill>
                  <a:srgbClr val="FFFF0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action)</a:t>
            </a:r>
          </a:p>
        </p:txBody>
      </p:sp>
    </p:spTree>
    <p:extLst>
      <p:ext uri="{BB962C8B-B14F-4D97-AF65-F5344CB8AC3E}">
        <p14:creationId xmlns:p14="http://schemas.microsoft.com/office/powerpoint/2010/main" val="390383113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373035" y="1641121"/>
            <a:ext cx="330006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5062216" y="2872663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7877136" y="2033723"/>
            <a:ext cx="2145929" cy="11961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817328" y="5313426"/>
            <a:ext cx="3304696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469676" y="3586991"/>
            <a:ext cx="0" cy="17264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1019298" y="5313426"/>
            <a:ext cx="247487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94170" y="5670590"/>
            <a:ext cx="132315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767187" y="4063352"/>
            <a:ext cx="2440520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8292353" y="4063352"/>
            <a:ext cx="3461424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256734" y="2087086"/>
            <a:ext cx="1730713" cy="19762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10023065" y="2033723"/>
            <a:ext cx="0" cy="20296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585012" y="1626993"/>
            <a:ext cx="1769328" cy="4208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3"/>
          </p:cNvCxnSpPr>
          <p:nvPr/>
        </p:nvCxnSpPr>
        <p:spPr>
          <a:xfrm flipH="1">
            <a:off x="7354340" y="1837422"/>
            <a:ext cx="1018695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3" y="1587760"/>
            <a:ext cx="312446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3818965" y="1837423"/>
            <a:ext cx="176604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5207707" y="4420516"/>
            <a:ext cx="308464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3987447" y="1837423"/>
            <a:ext cx="1597565" cy="22259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469676" y="2047852"/>
            <a:ext cx="0" cy="8248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256734" y="2087086"/>
            <a:ext cx="0" cy="32263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164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0C42B-B58D-4109-8A9D-180FABC2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DA24E-AECE-47D2-A9EB-9D661938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246"/>
            <a:ext cx="10515600" cy="25536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en-US" altLang="zh-TW">
                <a:solidFill>
                  <a:srgbClr val="00B0F0"/>
                </a:solidFill>
              </a:rPr>
              <a:t>(enumerate)</a:t>
            </a:r>
            <a:r>
              <a:rPr lang="zh-TW" altLang="en-US"/>
              <a:t>，顧名思義，就是把東西列出來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就是一個特殊的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r>
              <a:rPr lang="zh-TW" altLang="en-US"/>
              <a:t>，也不可以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，但可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2.</a:t>
            </a:r>
            <a:r>
              <a:rPr lang="zh-TW" altLang="en-US"/>
              <a:t> 其中的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r>
              <a:rPr lang="zh-TW" altLang="en-US"/>
              <a:t>，為該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，外界不可</a:t>
            </a:r>
            <a:r>
              <a:rPr lang="zh-TW" altLang="en-US">
                <a:solidFill>
                  <a:srgbClr val="00B0F0"/>
                </a:solidFill>
              </a:rPr>
              <a:t>實例化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F59DF26-D71B-48E2-BB0B-134D4431D015}"/>
              </a:ext>
            </a:extLst>
          </p:cNvPr>
          <p:cNvGrpSpPr/>
          <p:nvPr/>
        </p:nvGrpSpPr>
        <p:grpSpPr>
          <a:xfrm>
            <a:off x="838200" y="3950126"/>
            <a:ext cx="10515600" cy="2554545"/>
            <a:chOff x="838200" y="3950126"/>
            <a:chExt cx="10515600" cy="2554545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F8771B2-0915-4465-9A77-FBDDC51F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950126"/>
              <a:ext cx="10515600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lang="en-US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E17ADCC-CA9B-485B-A34C-298C1B667858}"/>
                </a:ext>
              </a:extLst>
            </p:cNvPr>
            <p:cNvSpPr txBox="1"/>
            <p:nvPr/>
          </p:nvSpPr>
          <p:spPr>
            <a:xfrm>
              <a:off x="10662585" y="61353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4246E29-2D44-451A-B5C1-FE66BC36C477}"/>
              </a:ext>
            </a:extLst>
          </p:cNvPr>
          <p:cNvGrpSpPr/>
          <p:nvPr/>
        </p:nvGrpSpPr>
        <p:grpSpPr>
          <a:xfrm>
            <a:off x="838200" y="3473871"/>
            <a:ext cx="10515600" cy="400110"/>
            <a:chOff x="838200" y="3473871"/>
            <a:chExt cx="10515600" cy="40011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6D07580-C153-4230-AEDB-5A6F3C5F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871"/>
              <a:ext cx="1051560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BF6312-1610-49F3-9EF0-58A3EA8375CB}"/>
                </a:ext>
              </a:extLst>
            </p:cNvPr>
            <p:cNvSpPr txBox="1"/>
            <p:nvPr/>
          </p:nvSpPr>
          <p:spPr>
            <a:xfrm>
              <a:off x="10662585" y="348926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0306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719D7-6F3A-4802-A96F-27C459F9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94" y="0"/>
            <a:ext cx="3174517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098A0-F24B-4D55-B9B7-9D6BCA9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95" y="1121994"/>
            <a:ext cx="3174517" cy="51522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可以等到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才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Role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values()</a:t>
            </a:r>
          </a:p>
          <a:p>
            <a:r>
              <a:rPr lang="zh-TW" altLang="en-US"/>
              <a:t>可以返回該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組成的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FE71343-0075-4751-9402-69A72237700F}"/>
              </a:ext>
            </a:extLst>
          </p:cNvPr>
          <p:cNvGrpSpPr/>
          <p:nvPr/>
        </p:nvGrpSpPr>
        <p:grpSpPr>
          <a:xfrm>
            <a:off x="3642854" y="178485"/>
            <a:ext cx="8119852" cy="6389829"/>
            <a:chOff x="3642854" y="178485"/>
            <a:chExt cx="8119852" cy="63898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BF63D02-28AA-4D1E-9703-D0E2D64B6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5" y="180218"/>
              <a:ext cx="4479111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 : Role.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Person(role).printInfo().eat();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BEBAE5D0-EA94-4533-BEFB-E57C89F69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4" y="1674667"/>
              <a:ext cx="4479111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上班族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吃土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嬰兒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喝奶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叫外送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description)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description;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EB08C9A6-8161-40EF-B032-3C595E03B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178485"/>
              <a:ext cx="3640740" cy="6924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8C4702D-AC21-499B-9C42-114F0E265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2074776"/>
              <a:ext cx="3640740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role;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：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上課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BAA9B5-6E55-4425-B9A1-845AB9A85F65}"/>
                </a:ext>
              </a:extLst>
            </p:cNvPr>
            <p:cNvSpPr txBox="1"/>
            <p:nvPr/>
          </p:nvSpPr>
          <p:spPr>
            <a:xfrm>
              <a:off x="11071490" y="619898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AF298888-CF06-4F54-9C90-9AEC31CB8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3806" y="178485"/>
              <a:ext cx="538900" cy="527184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9802B0-F059-4AD4-84E6-8D5F3765CCC7}"/>
                </a:ext>
              </a:extLst>
            </p:cNvPr>
            <p:cNvSpPr/>
            <p:nvPr/>
          </p:nvSpPr>
          <p:spPr>
            <a:xfrm>
              <a:off x="8121965" y="870982"/>
              <a:ext cx="3640740" cy="12020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0C192D9-6F0C-4226-941C-A0F4EF55E861}"/>
              </a:ext>
            </a:extLst>
          </p:cNvPr>
          <p:cNvGrpSpPr/>
          <p:nvPr/>
        </p:nvGrpSpPr>
        <p:grpSpPr>
          <a:xfrm>
            <a:off x="9663954" y="871049"/>
            <a:ext cx="2076900" cy="1754326"/>
            <a:chOff x="4783480" y="5503731"/>
            <a:chExt cx="1168258" cy="1754326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28D3636-D5D5-4AB4-88DF-8CFAFA0EB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503731"/>
              <a:ext cx="116825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上班族：上班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吃土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嬰兒：哭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喝奶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學生：上課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叫外送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B4B14C-52A0-4267-A45F-9413752385CD}"/>
                </a:ext>
              </a:extLst>
            </p:cNvPr>
            <p:cNvSpPr txBox="1"/>
            <p:nvPr/>
          </p:nvSpPr>
          <p:spPr>
            <a:xfrm>
              <a:off x="5561125" y="698102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29512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04130-361E-48FD-9701-CB076F24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FA541-4578-41A0-BF23-2C80DACD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Java </a:t>
            </a:r>
            <a:r>
              <a:rPr lang="zh-TW" altLang="en-US"/>
              <a:t>提供許多定義好的</a:t>
            </a:r>
            <a:r>
              <a:rPr lang="zh-TW" altLang="en-US">
                <a:solidFill>
                  <a:srgbClr val="00B0F0"/>
                </a:solidFill>
              </a:rPr>
              <a:t>函式介面</a:t>
            </a:r>
            <a:r>
              <a:rPr lang="zh-TW" altLang="en-US"/>
              <a:t>可以使用</a:t>
            </a:r>
            <a:endParaRPr lang="en-US" altLang="zh-TW"/>
          </a:p>
          <a:p>
            <a:r>
              <a:rPr lang="zh-TW" altLang="en-US"/>
              <a:t>大部分位於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function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下，常見的有：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Supplier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生產者</a:t>
            </a:r>
            <a:r>
              <a:rPr lang="zh-TW" altLang="en-US"/>
              <a:t>，不接收返回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消費者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 不返回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Function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/>
              <a:t> </a:t>
            </a:r>
            <a:r>
              <a:rPr lang="zh-TW" altLang="en-US"/>
              <a:t>返回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zh-TW" altLang="en-US"/>
              <a:t> 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Predicate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述詞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/>
              <a:t> </a:t>
            </a:r>
            <a:r>
              <a:rPr lang="zh-TW" altLang="en-US"/>
              <a:t>返回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</a:p>
          <a:p>
            <a:r>
              <a:rPr lang="zh-TW" altLang="en-US"/>
              <a:t>以及可以輸入兩個值的變種，如：</a:t>
            </a:r>
            <a:r>
              <a:rPr lang="en-US" altLang="zh-TW">
                <a:solidFill>
                  <a:srgbClr val="FFC000"/>
                </a:solidFill>
              </a:rPr>
              <a:t>BiConsumer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U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還有許多不使用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而是固定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的變種，如 </a:t>
            </a:r>
            <a:r>
              <a:rPr lang="en-US" altLang="zh-TW">
                <a:solidFill>
                  <a:srgbClr val="FFC000"/>
                </a:solidFill>
              </a:rPr>
              <a:t>IntConsumer</a:t>
            </a:r>
          </a:p>
        </p:txBody>
      </p:sp>
    </p:spTree>
    <p:extLst>
      <p:ext uri="{BB962C8B-B14F-4D97-AF65-F5344CB8AC3E}">
        <p14:creationId xmlns:p14="http://schemas.microsoft.com/office/powerpoint/2010/main" val="39129920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4C302-F9CB-4A01-B67B-EEE50F39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FFC7059-A447-4CFF-9C37-FB6A48D89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41"/>
            <a:ext cx="10515600" cy="512174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工具類別</a:t>
            </a:r>
            <a:r>
              <a:rPr lang="zh-TW" altLang="en-US"/>
              <a:t>常常大量的使用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因為其可以讓使用者減少</a:t>
            </a:r>
            <a:r>
              <a:rPr lang="zh-TW" altLang="en-US">
                <a:solidFill>
                  <a:srgbClr val="00B0F0"/>
                </a:solidFill>
              </a:rPr>
              <a:t>型別檢查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轉型</a:t>
            </a:r>
            <a:r>
              <a:rPr lang="zh-TW" altLang="en-US"/>
              <a:t>的動作</a:t>
            </a:r>
            <a:endParaRPr lang="en-US" altLang="zh-TW"/>
          </a:p>
          <a:p>
            <a:r>
              <a:rPr lang="zh-TW" altLang="en-US"/>
              <a:t>最常見的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r>
              <a:rPr lang="zh-TW" altLang="en-US"/>
              <a:t>就是是集合框架中的所有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集合框架主要分為兩個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代表一些相同型別的物件放在一起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代表一些相同型別的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en-US" altLang="zh-TW">
                <a:solidFill>
                  <a:srgbClr val="00B0F0"/>
                </a:solidFill>
              </a:rPr>
              <a:t>(key)</a:t>
            </a:r>
          </a:p>
          <a:p>
            <a:r>
              <a:rPr lang="zh-TW" altLang="en-US">
                <a:solidFill>
                  <a:srgbClr val="FFFF00"/>
                </a:solidFill>
              </a:rPr>
              <a:t>各自映射到一個相同型別的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(value)</a:t>
            </a:r>
          </a:p>
          <a:p>
            <a:r>
              <a:rPr lang="zh-TW" altLang="en-US">
                <a:solidFill>
                  <a:srgbClr val="FFFF00"/>
                </a:solidFill>
              </a:rPr>
              <a:t>稱為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r>
              <a:rPr lang="en-US" altLang="zh-TW">
                <a:solidFill>
                  <a:srgbClr val="00B0F0"/>
                </a:solidFill>
              </a:rPr>
              <a:t>(key-value mapping)</a:t>
            </a:r>
          </a:p>
          <a:p>
            <a:r>
              <a:rPr lang="zh-TW" altLang="en-US"/>
              <a:t>每組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en-US" altLang="zh-TW">
                <a:solidFill>
                  <a:srgbClr val="00B0F0"/>
                </a:solidFill>
              </a:rPr>
              <a:t>(key-value pair)</a:t>
            </a:r>
          </a:p>
        </p:txBody>
      </p:sp>
    </p:spTree>
    <p:extLst>
      <p:ext uri="{BB962C8B-B14F-4D97-AF65-F5344CB8AC3E}">
        <p14:creationId xmlns:p14="http://schemas.microsoft.com/office/powerpoint/2010/main" val="12512647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4CAE6-2F7D-48B9-88CF-0DAC73B5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E78303C-D4E0-4382-8E43-C4D2C499EB60}"/>
              </a:ext>
            </a:extLst>
          </p:cNvPr>
          <p:cNvSpPr/>
          <p:nvPr/>
        </p:nvSpPr>
        <p:spPr>
          <a:xfrm>
            <a:off x="4195481" y="1813135"/>
            <a:ext cx="3872754" cy="75018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可迭代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46E9EEA-F1AD-49DD-9647-688A682F8215}"/>
              </a:ext>
            </a:extLst>
          </p:cNvPr>
          <p:cNvSpPr/>
          <p:nvPr/>
        </p:nvSpPr>
        <p:spPr>
          <a:xfrm>
            <a:off x="4921623" y="3036187"/>
            <a:ext cx="2420470" cy="4930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2BDD948-163F-44F0-BF1F-5980E938E671}"/>
              </a:ext>
            </a:extLst>
          </p:cNvPr>
          <p:cNvSpPr/>
          <p:nvPr/>
        </p:nvSpPr>
        <p:spPr>
          <a:xfrm>
            <a:off x="2010356" y="505483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F272A18-C086-4154-9869-9FEC98A1F7C0}"/>
              </a:ext>
            </a:extLst>
          </p:cNvPr>
          <p:cNvSpPr/>
          <p:nvPr/>
        </p:nvSpPr>
        <p:spPr>
          <a:xfrm>
            <a:off x="340679" y="5054834"/>
            <a:ext cx="1304374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073E0D4-CBB1-4067-9864-08BA887E9A3F}"/>
              </a:ext>
            </a:extLst>
          </p:cNvPr>
          <p:cNvSpPr/>
          <p:nvPr/>
        </p:nvSpPr>
        <p:spPr>
          <a:xfrm>
            <a:off x="6349887" y="5054834"/>
            <a:ext cx="238461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先進先出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8B1A770-0691-4E94-A545-34B06110D76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131858" y="2563323"/>
            <a:ext cx="0" cy="4728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FD327A7-9E61-4327-82F6-6BD428D22629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076723" y="3529246"/>
            <a:ext cx="2055135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EF3E948-52FA-4241-B53A-29B880279B0D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992866" y="3529246"/>
            <a:ext cx="5138992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9707B11-FC98-453B-90D3-7911D609087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6131858" y="3529246"/>
            <a:ext cx="1410337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CE140508-1635-4715-B73D-6D88E9E859C8}"/>
              </a:ext>
            </a:extLst>
          </p:cNvPr>
          <p:cNvCxnSpPr>
            <a:cxnSpLocks/>
            <a:stCxn id="291" idx="3"/>
            <a:endCxn id="5" idx="1"/>
          </p:cNvCxnSpPr>
          <p:nvPr/>
        </p:nvCxnSpPr>
        <p:spPr>
          <a:xfrm flipV="1">
            <a:off x="4226865" y="3282717"/>
            <a:ext cx="694758" cy="31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: 圓角 290">
            <a:extLst>
              <a:ext uri="{FF2B5EF4-FFF2-40B4-BE49-F238E27FC236}">
                <a16:creationId xmlns:a16="http://schemas.microsoft.com/office/drawing/2014/main" id="{782DC732-3055-4684-8575-CC42E5B832AA}"/>
              </a:ext>
            </a:extLst>
          </p:cNvPr>
          <p:cNvSpPr/>
          <p:nvPr/>
        </p:nvSpPr>
        <p:spPr>
          <a:xfrm>
            <a:off x="340679" y="3036187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5624314-492D-4B45-A1FD-2AF536ACBA0F}"/>
              </a:ext>
            </a:extLst>
          </p:cNvPr>
          <p:cNvGrpSpPr/>
          <p:nvPr/>
        </p:nvGrpSpPr>
        <p:grpSpPr>
          <a:xfrm>
            <a:off x="9232024" y="1611219"/>
            <a:ext cx="2384616" cy="2677656"/>
            <a:chOff x="8723284" y="1411039"/>
            <a:chExt cx="2384616" cy="267765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46E13013-5B5E-48A5-B067-BA3DD8B5FCD3}"/>
                </a:ext>
              </a:extLst>
            </p:cNvPr>
            <p:cNvGrpSpPr/>
            <p:nvPr/>
          </p:nvGrpSpPr>
          <p:grpSpPr>
            <a:xfrm>
              <a:off x="8841439" y="1411039"/>
              <a:ext cx="2148307" cy="2677656"/>
              <a:chOff x="8969184" y="628527"/>
              <a:chExt cx="2148307" cy="2677656"/>
            </a:xfrm>
          </p:grpSpPr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364E08D1-EE9B-4284-82D2-40B9BA937008}"/>
                  </a:ext>
                </a:extLst>
              </p:cNvPr>
              <p:cNvSpPr txBox="1"/>
              <p:nvPr/>
            </p:nvSpPr>
            <p:spPr>
              <a:xfrm>
                <a:off x="9496534" y="628527"/>
                <a:ext cx="162095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>
                    <a:solidFill>
                      <a:srgbClr val="FFC000"/>
                    </a:solidFill>
                  </a:rPr>
                  <a:t>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重要類別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抽象類別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介面</a:t>
                </a:r>
                <a:endParaRPr lang="en-US" altLang="zh-TW" sz="2800">
                  <a:solidFill>
                    <a:srgbClr val="92D05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繼承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實作</a:t>
                </a: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90F4E7B9-9AEA-4EB9-BA7E-BF38EE980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2562350"/>
                <a:ext cx="527349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E2CFDE75-A5C3-4E48-91D2-7773613BF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3036187"/>
                <a:ext cx="527349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48B4740B-3372-4518-8F5E-1B6D1D907D06}"/>
                  </a:ext>
                </a:extLst>
              </p:cNvPr>
              <p:cNvSpPr/>
              <p:nvPr/>
            </p:nvSpPr>
            <p:spPr>
              <a:xfrm>
                <a:off x="8969184" y="1607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3A43F76D-CDAA-48D9-8476-C80D2787A810}"/>
                  </a:ext>
                </a:extLst>
              </p:cNvPr>
              <p:cNvSpPr/>
              <p:nvPr/>
            </p:nvSpPr>
            <p:spPr>
              <a:xfrm>
                <a:off x="8969184" y="2002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93696E78-F517-4085-A6B4-48331A14B22F}"/>
                  </a:ext>
                </a:extLst>
              </p:cNvPr>
              <p:cNvSpPr/>
              <p:nvPr/>
            </p:nvSpPr>
            <p:spPr>
              <a:xfrm>
                <a:off x="8969184" y="756703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7769CF62-F7D6-4B57-B3C2-0E9BE7E2A265}"/>
                  </a:ext>
                </a:extLst>
              </p:cNvPr>
              <p:cNvSpPr/>
              <p:nvPr/>
            </p:nvSpPr>
            <p:spPr>
              <a:xfrm>
                <a:off x="8969184" y="1155639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08208801-FC4B-4695-8E89-23D36078CB57}"/>
                </a:ext>
              </a:extLst>
            </p:cNvPr>
            <p:cNvSpPr/>
            <p:nvPr/>
          </p:nvSpPr>
          <p:spPr>
            <a:xfrm>
              <a:off x="8723284" y="1411039"/>
              <a:ext cx="2384616" cy="2677656"/>
            </a:xfrm>
            <a:prstGeom prst="roundRect">
              <a:avLst>
                <a:gd name="adj" fmla="val 9524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3191FCE7-7D08-48F6-B6ED-C6CD8B4BB689}"/>
              </a:ext>
            </a:extLst>
          </p:cNvPr>
          <p:cNvSpPr/>
          <p:nvPr/>
        </p:nvSpPr>
        <p:spPr>
          <a:xfrm>
            <a:off x="9088593" y="4510966"/>
            <a:ext cx="2671477" cy="1567871"/>
          </a:xfrm>
          <a:prstGeom prst="roundRect">
            <a:avLst>
              <a:gd name="adj" fmla="val 9524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除 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屬於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其餘皆屬於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endParaRPr lang="en-US" altLang="zh-TW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088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36B77-E600-41CA-A8E8-4BF7B318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Iterable</a:t>
            </a:r>
            <a:r>
              <a:rPr lang="zh-TW" altLang="en-US"/>
              <a:t> 與 </a:t>
            </a:r>
            <a:r>
              <a:rPr lang="en-US" altLang="zh-TW"/>
              <a:t>Iterator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F9205-4AD2-4E68-B267-9970A58C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059"/>
            <a:ext cx="10515600" cy="3651530"/>
          </a:xfrm>
        </p:spPr>
        <p:txBody>
          <a:bodyPr/>
          <a:lstStyle/>
          <a:p>
            <a:r>
              <a:rPr lang="en-US" altLang="zh-TW" sz="2800">
                <a:solidFill>
                  <a:srgbClr val="FFC000"/>
                </a:solidFill>
              </a:rPr>
              <a:t>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FFC000"/>
                </a:solidFill>
              </a:rPr>
              <a:t>繼承</a:t>
            </a:r>
            <a:r>
              <a:rPr lang="zh-TW" altLang="en-US" sz="2800"/>
              <a:t>了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lang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Iterable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可迭代的</a:t>
            </a:r>
            <a:r>
              <a:rPr lang="zh-TW" altLang="en-US" sz="2800"/>
              <a:t>，其中有兩個</a:t>
            </a:r>
            <a:r>
              <a:rPr lang="zh-TW" altLang="en-US" sz="2800">
                <a:solidFill>
                  <a:srgbClr val="00B0F0"/>
                </a:solidFill>
              </a:rPr>
              <a:t>動態方法</a:t>
            </a:r>
            <a:r>
              <a:rPr lang="zh-TW" altLang="en-US" sz="2800"/>
              <a:t>：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代表</a:t>
            </a:r>
            <a:r>
              <a:rPr lang="zh-TW" altLang="en-US" sz="2800">
                <a:solidFill>
                  <a:srgbClr val="00B0F0"/>
                </a:solidFill>
              </a:rPr>
              <a:t>迭代器</a:t>
            </a:r>
            <a:r>
              <a:rPr lang="zh-TW" altLang="en-US" sz="2800"/>
              <a:t>，</a:t>
            </a:r>
            <a:r>
              <a:rPr lang="zh-TW" altLang="en-US"/>
              <a:t>其中有四個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forEachRemaining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hasNext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n</a:t>
            </a:r>
            <a:r>
              <a:rPr lang="en-US" altLang="zh-TW" sz="2800">
                <a:solidFill>
                  <a:srgbClr val="92D050"/>
                </a:solidFill>
              </a:rPr>
              <a:t>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remove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30213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E0840-2050-4590-974B-9997E038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717"/>
            <a:ext cx="10515600" cy="4763154"/>
          </a:xfrm>
        </p:spPr>
        <p:txBody>
          <a:bodyPr>
            <a:noAutofit/>
          </a:bodyPr>
          <a:lstStyle/>
          <a:p>
            <a:r>
              <a:rPr lang="zh-TW" altLang="en-US"/>
              <a:t>下方為 </a:t>
            </a:r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部分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size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isEmpty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clear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add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remove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addAll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&lt;?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en-US" altLang="zh-TW">
                <a:solidFill>
                  <a:srgbClr val="FFFF00"/>
                </a:solidFill>
              </a:rPr>
              <a:t> 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removeAll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&lt;?&gt;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removeIf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Predicate</a:t>
            </a:r>
            <a:r>
              <a:rPr lang="en-US" altLang="zh-TW">
                <a:solidFill>
                  <a:srgbClr val="00B0F0"/>
                </a:solidFill>
              </a:rPr>
              <a:t>&lt;? </a:t>
            </a:r>
            <a:r>
              <a:rPr lang="en-US" altLang="zh-TW">
                <a:solidFill>
                  <a:srgbClr val="CF8E6D"/>
                </a:solidFill>
              </a:rPr>
              <a:t>super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filter)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contains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containsAll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&lt;?&gt;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c)</a:t>
            </a:r>
          </a:p>
          <a:p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[] </a:t>
            </a:r>
            <a:r>
              <a:rPr lang="en-US" altLang="zh-TW">
                <a:solidFill>
                  <a:srgbClr val="92D050"/>
                </a:solidFill>
              </a:rPr>
              <a:t>toArray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[] a)</a:t>
            </a:r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4417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023436" y="3078435"/>
            <a:ext cx="281492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4836464" y="3518952"/>
            <a:ext cx="2447382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7283846" y="3274736"/>
            <a:ext cx="739590" cy="6013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652695" y="5313426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060155" y="4233280"/>
            <a:ext cx="0" cy="10801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1033915" y="5313426"/>
            <a:ext cx="1936378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2970293" y="5670590"/>
            <a:ext cx="1682402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516509" y="4308052"/>
            <a:ext cx="197672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7953957" y="4327974"/>
            <a:ext cx="2953878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007260" y="3432080"/>
            <a:ext cx="1497610" cy="8759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9430896" y="3471037"/>
            <a:ext cx="0" cy="85693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407968" y="1626993"/>
            <a:ext cx="1304374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2"/>
          </p:cNvCxnSpPr>
          <p:nvPr/>
        </p:nvCxnSpPr>
        <p:spPr>
          <a:xfrm flipH="1" flipV="1">
            <a:off x="6060155" y="2341321"/>
            <a:ext cx="1963281" cy="93341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5B3CE98-A602-42F3-83B8-434A519F7167}"/>
              </a:ext>
            </a:extLst>
          </p:cNvPr>
          <p:cNvSpPr/>
          <p:nvPr/>
        </p:nvSpPr>
        <p:spPr>
          <a:xfrm>
            <a:off x="694504" y="1631765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4" y="2932754"/>
            <a:ext cx="262551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72515B2-7E15-45A6-A411-359A21672473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2007260" y="2131091"/>
            <a:ext cx="630337" cy="8016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3320016" y="1984157"/>
            <a:ext cx="2087952" cy="11982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4493231" y="4665216"/>
            <a:ext cx="3460726" cy="199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3504870" y="2341321"/>
            <a:ext cx="2555285" cy="196673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060155" y="2341321"/>
            <a:ext cx="0" cy="11776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A5CE6685-3BC3-4A65-A979-A1A26E4FD6ED}"/>
              </a:ext>
            </a:extLst>
          </p:cNvPr>
          <p:cNvSpPr/>
          <p:nvPr/>
        </p:nvSpPr>
        <p:spPr>
          <a:xfrm>
            <a:off x="7364529" y="160568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0902355F-0ED1-4BCD-AFAB-7996B90A82C4}"/>
              </a:ext>
            </a:extLst>
          </p:cNvPr>
          <p:cNvCxnSpPr>
            <a:cxnSpLocks/>
            <a:stCxn id="8" idx="0"/>
            <a:endCxn id="70" idx="2"/>
          </p:cNvCxnSpPr>
          <p:nvPr/>
        </p:nvCxnSpPr>
        <p:spPr>
          <a:xfrm flipV="1">
            <a:off x="9430896" y="2391734"/>
            <a:ext cx="0" cy="6867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002104" y="3432080"/>
            <a:ext cx="5156" cy="18813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508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1154</TotalTime>
  <Words>2088</Words>
  <Application>Microsoft Office PowerPoint</Application>
  <PresentationFormat>寬螢幕</PresentationFormat>
  <Paragraphs>204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TYIC</vt:lpstr>
      <vt:lpstr>工具類別(2)</vt:lpstr>
      <vt:lpstr>列舉</vt:lpstr>
      <vt:lpstr>列舉</vt:lpstr>
      <vt:lpstr>函式介面</vt:lpstr>
      <vt:lpstr>集合框架</vt:lpstr>
      <vt:lpstr>Collection</vt:lpstr>
      <vt:lpstr>Iterable 與 Iterator</vt:lpstr>
      <vt:lpstr>Collection</vt:lpstr>
      <vt:lpstr>Set</vt:lpstr>
      <vt:lpstr>HashSet</vt:lpstr>
      <vt:lpstr>HashSet</vt:lpstr>
      <vt:lpstr>List</vt:lpstr>
      <vt:lpstr>List</vt:lpstr>
      <vt:lpstr>ArrayList</vt:lpstr>
      <vt:lpstr>Queue</vt:lpstr>
      <vt:lpstr>LinkedList</vt:lpstr>
      <vt:lpstr>Map</vt:lpstr>
      <vt:lpstr>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13_工具類別(2)</dc:title>
  <dc:creator>TYIC</dc:creator>
  <cp:lastModifiedBy>Jacky Chiu</cp:lastModifiedBy>
  <cp:revision>572</cp:revision>
  <dcterms:created xsi:type="dcterms:W3CDTF">2024-08-26T05:06:42Z</dcterms:created>
  <dcterms:modified xsi:type="dcterms:W3CDTF">2024-08-29T15:12:40Z</dcterms:modified>
</cp:coreProperties>
</file>