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sldIdLst>
    <p:sldId id="256" r:id="rId2"/>
    <p:sldId id="291" r:id="rId3"/>
    <p:sldId id="293" r:id="rId4"/>
    <p:sldId id="325" r:id="rId5"/>
    <p:sldId id="324" r:id="rId6"/>
    <p:sldId id="305" r:id="rId7"/>
    <p:sldId id="260" r:id="rId8"/>
    <p:sldId id="314" r:id="rId9"/>
    <p:sldId id="294" r:id="rId10"/>
    <p:sldId id="304" r:id="rId11"/>
    <p:sldId id="299" r:id="rId12"/>
    <p:sldId id="296" r:id="rId13"/>
    <p:sldId id="311" r:id="rId14"/>
    <p:sldId id="308" r:id="rId15"/>
    <p:sldId id="309" r:id="rId16"/>
    <p:sldId id="310" r:id="rId17"/>
    <p:sldId id="297" r:id="rId18"/>
    <p:sldId id="312" r:id="rId19"/>
    <p:sldId id="313" r:id="rId20"/>
    <p:sldId id="316" r:id="rId21"/>
    <p:sldId id="307" r:id="rId22"/>
    <p:sldId id="317" r:id="rId23"/>
    <p:sldId id="315" r:id="rId24"/>
    <p:sldId id="318" r:id="rId25"/>
    <p:sldId id="320" r:id="rId26"/>
    <p:sldId id="319" r:id="rId27"/>
    <p:sldId id="295" r:id="rId28"/>
    <p:sldId id="298" r:id="rId29"/>
    <p:sldId id="306" r:id="rId30"/>
    <p:sldId id="301" r:id="rId31"/>
    <p:sldId id="302" r:id="rId32"/>
    <p:sldId id="321" r:id="rId33"/>
    <p:sldId id="322" r:id="rId34"/>
    <p:sldId id="32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93356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963154" y="2086381"/>
            <a:ext cx="584758" cy="378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3236690"/>
            <a:ext cx="771993" cy="4480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742121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465023"/>
            <a:ext cx="2651125" cy="30017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241447"/>
            <a:ext cx="825595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35084" y="2465023"/>
            <a:ext cx="152158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2991784"/>
            <a:ext cx="2341389" cy="8876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54042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254756"/>
            <a:ext cx="0" cy="12119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241447"/>
            <a:ext cx="2197947" cy="7263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106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1"/>
          </p:cNvCxnSpPr>
          <p:nvPr/>
        </p:nvCxnSpPr>
        <p:spPr>
          <a:xfrm flipV="1">
            <a:off x="4295876" y="2465023"/>
            <a:ext cx="760792" cy="15028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75"/>
            <a:ext cx="10515600" cy="4601788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顯然與剛剛所說的</a:t>
            </a:r>
            <a:r>
              <a:rPr lang="zh-TW" altLang="en-US">
                <a:solidFill>
                  <a:srgbClr val="00B0F0"/>
                </a:solidFill>
              </a:rPr>
              <a:t>串列儲存容量可動態增長</a:t>
            </a:r>
            <a:r>
              <a:rPr lang="zh-TW" altLang="en-US"/>
              <a:t>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3624541"/>
            <a:ext cx="2012800" cy="15639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5188505"/>
            <a:ext cx="0" cy="4282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116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F8DF7-0F4F-493C-994D-19762F29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984"/>
            <a:ext cx="10515600" cy="514452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first-in-first-out)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C9720-BD4A-49F6-B49A-4995566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C00727-6A19-4E4A-A13B-FCF9827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的性質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last-in-first-out)</a:t>
            </a: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53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佇列、雙端佇列、堆疊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</a:t>
            </a:r>
            <a:r>
              <a:rPr lang="en-US" altLang="zh-TW" sz="2400">
                <a:solidFill>
                  <a:srgbClr val="92D050"/>
                </a:solidFill>
              </a:rPr>
              <a:t>(pop)</a:t>
            </a:r>
            <a:r>
              <a:rPr lang="zh-TW" altLang="en-US" sz="2400">
                <a:solidFill>
                  <a:srgbClr val="92D050"/>
                </a:solidFill>
              </a:rPr>
              <a:t>元素，即刪除頭部元素，等價於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</a:t>
            </a:r>
            <a:r>
              <a:rPr lang="en-US" altLang="zh-TW" sz="2400">
                <a:solidFill>
                  <a:srgbClr val="92D050"/>
                </a:solidFill>
              </a:rPr>
              <a:t>(push)</a:t>
            </a:r>
            <a:r>
              <a:rPr lang="zh-TW" altLang="en-US" sz="2400">
                <a:solidFill>
                  <a:srgbClr val="92D050"/>
                </a:solidFill>
              </a:rPr>
              <a:t>元素，即將元素插入頭部，等價於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989"/>
            <a:ext cx="10515600" cy="363360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15E52-FCE2-42A5-BF6F-FBE10AD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0C567-47D7-4113-B002-A80EFF48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59"/>
            <a:ext cx="10515600" cy="471861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雙向鏈結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串列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」</a:t>
            </a:r>
            <a:endParaRPr lang="en-US" altLang="zh-TW" sz="2800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不同</a:t>
            </a:r>
            <a:endParaRPr lang="en-US" altLang="zh-TW" sz="2800"/>
          </a:p>
          <a:p>
            <a:r>
              <a:rPr lang="zh-TW" altLang="en-US"/>
              <a:t>但使用方法與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完全相同</a:t>
            </a: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6708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B69C85-8B73-42B6-8731-42D78A5A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35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FFFF00"/>
                </a:solidFill>
              </a:rPr>
              <a:t>好處在於增刪元素比較快，但壞處就是存取元素慢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須將插入目標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和所有後方的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向後移動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只需要修改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就可以了</a:t>
            </a:r>
            <a:endParaRPr lang="en-US" altLang="zh-TW"/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只需進行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的簡單數學運算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需要用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2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3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持續下去直到找到指定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69669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69669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E5C1055-08E3-4CC5-B906-1FE015558F01}"/>
              </a:ext>
            </a:extLst>
          </p:cNvPr>
          <p:cNvSpPr txBox="1"/>
          <p:nvPr/>
        </p:nvSpPr>
        <p:spPr>
          <a:xfrm>
            <a:off x="5068120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85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0990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543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11569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33423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21612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135507" y="2819806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594601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3CAA424-BECE-4B3D-B6E1-4CB77E7DA19D}"/>
              </a:ext>
            </a:extLst>
          </p:cNvPr>
          <p:cNvSpPr txBox="1"/>
          <p:nvPr/>
        </p:nvSpPr>
        <p:spPr>
          <a:xfrm>
            <a:off x="6946336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0DC1E4BB-61D6-4CF2-B154-04E4FB64A4BC}"/>
              </a:ext>
            </a:extLst>
          </p:cNvPr>
          <p:cNvSpPr txBox="1"/>
          <p:nvPr/>
        </p:nvSpPr>
        <p:spPr>
          <a:xfrm>
            <a:off x="8367600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0E13185-AADD-482B-B22E-9ED1483520B0}"/>
              </a:ext>
            </a:extLst>
          </p:cNvPr>
          <p:cNvSpPr txBox="1"/>
          <p:nvPr/>
        </p:nvSpPr>
        <p:spPr>
          <a:xfrm>
            <a:off x="9779452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53516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796550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D5A208B-27FC-46CE-B722-27E2152CF5C1}"/>
              </a:ext>
            </a:extLst>
          </p:cNvPr>
          <p:cNvSpPr txBox="1"/>
          <p:nvPr/>
        </p:nvSpPr>
        <p:spPr>
          <a:xfrm>
            <a:off x="9380131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0xFF20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79891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417258" y="515685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706502" y="255819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63954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27817" y="421156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023784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E72AB00-DDAB-4E97-857A-33A76E7C865D}"/>
              </a:ext>
            </a:extLst>
          </p:cNvPr>
          <p:cNvSpPr/>
          <p:nvPr/>
        </p:nvSpPr>
        <p:spPr>
          <a:xfrm>
            <a:off x="9440990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375412" y="2104851"/>
            <a:ext cx="150742" cy="550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654087" y="2818076"/>
            <a:ext cx="36969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F6CE48A-7503-4946-AB3D-1375AA27B73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9083270" y="2818076"/>
            <a:ext cx="3577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138890" y="1588585"/>
            <a:ext cx="4176267" cy="1936672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7601527" y="2587310"/>
            <a:ext cx="459765" cy="45976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8642620" y="2031395"/>
            <a:ext cx="2473046" cy="1076547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42621" y="1959615"/>
            <a:ext cx="2455989" cy="8041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303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303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3729" y="162826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696159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8382382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821804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74984A-4EE4-4B07-9E70-6E88C4B24766}"/>
              </a:ext>
            </a:extLst>
          </p:cNvPr>
          <p:cNvGrpSpPr/>
          <p:nvPr/>
        </p:nvGrpSpPr>
        <p:grpSpPr>
          <a:xfrm>
            <a:off x="7154133" y="4982562"/>
            <a:ext cx="4049139" cy="1462192"/>
            <a:chOff x="7154133" y="4982562"/>
            <a:chExt cx="4049139" cy="146219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33874AE-FB5B-4A7C-B965-3580294EDD25}"/>
                </a:ext>
              </a:extLst>
            </p:cNvPr>
            <p:cNvSpPr/>
            <p:nvPr/>
          </p:nvSpPr>
          <p:spPr>
            <a:xfrm>
              <a:off x="7213566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143EF915-651E-4CEF-9AA4-8CEA35BFFC27}"/>
                </a:ext>
              </a:extLst>
            </p:cNvPr>
            <p:cNvSpPr txBox="1"/>
            <p:nvPr/>
          </p:nvSpPr>
          <p:spPr>
            <a:xfrm>
              <a:off x="7565301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E37C84A-2656-4DA5-B5E2-F4B46FE0CB00}"/>
                </a:ext>
              </a:extLst>
            </p:cNvPr>
            <p:cNvSpPr txBox="1"/>
            <p:nvPr/>
          </p:nvSpPr>
          <p:spPr>
            <a:xfrm>
              <a:off x="8986565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20D44FA-634A-47F0-AD92-7104532D9E05}"/>
                </a:ext>
              </a:extLst>
            </p:cNvPr>
            <p:cNvSpPr txBox="1"/>
            <p:nvPr/>
          </p:nvSpPr>
          <p:spPr>
            <a:xfrm>
              <a:off x="10398417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B8A3EA51-ED2F-4A19-ADB2-221C793EA10D}"/>
                </a:ext>
              </a:extLst>
            </p:cNvPr>
            <p:cNvSpPr txBox="1"/>
            <p:nvPr/>
          </p:nvSpPr>
          <p:spPr>
            <a:xfrm>
              <a:off x="715413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3BF430A-7D04-4366-B18D-AF08D2EA4144}"/>
                </a:ext>
              </a:extLst>
            </p:cNvPr>
            <p:cNvSpPr txBox="1"/>
            <p:nvPr/>
          </p:nvSpPr>
          <p:spPr>
            <a:xfrm>
              <a:off x="858447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0xFF50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BEF80BB1-B444-4942-8CB4-931CBF4E7010}"/>
                </a:ext>
              </a:extLst>
            </p:cNvPr>
            <p:cNvSpPr txBox="1"/>
            <p:nvPr/>
          </p:nvSpPr>
          <p:spPr>
            <a:xfrm>
              <a:off x="9999096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4579C9-FAFA-451D-8D87-BBEB0F57E394}"/>
                </a:ext>
              </a:extLst>
            </p:cNvPr>
            <p:cNvSpPr/>
            <p:nvPr/>
          </p:nvSpPr>
          <p:spPr>
            <a:xfrm>
              <a:off x="8642749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8E627DD-83C0-42D9-8851-90EC0D2FB0B0}"/>
                </a:ext>
              </a:extLst>
            </p:cNvPr>
            <p:cNvSpPr/>
            <p:nvPr/>
          </p:nvSpPr>
          <p:spPr>
            <a:xfrm>
              <a:off x="10059955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8273052" y="5251244"/>
              <a:ext cx="36969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02235" y="5251244"/>
              <a:ext cx="35772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69F48BC-1141-45C3-8165-4B9992F44061}"/>
                </a:ext>
              </a:extLst>
            </p:cNvPr>
            <p:cNvSpPr txBox="1"/>
            <p:nvPr/>
          </p:nvSpPr>
          <p:spPr>
            <a:xfrm>
              <a:off x="7569460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758EE9D-364B-4D88-A562-51834AE384C7}"/>
                </a:ext>
              </a:extLst>
            </p:cNvPr>
            <p:cNvSpPr txBox="1"/>
            <p:nvPr/>
          </p:nvSpPr>
          <p:spPr>
            <a:xfrm>
              <a:off x="9024058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98799D9-7B4A-49B5-B83D-33A60B82FC94}"/>
                </a:ext>
              </a:extLst>
            </p:cNvPr>
            <p:cNvSpPr txBox="1"/>
            <p:nvPr/>
          </p:nvSpPr>
          <p:spPr>
            <a:xfrm>
              <a:off x="10429665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0846 -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9206 0.105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23529 0.1354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8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57" grpId="0" animBg="1"/>
      <p:bldP spid="163" grpId="0"/>
      <p:bldP spid="229" grpId="0" animBg="1"/>
      <p:bldP spid="241" grpId="0" animBg="1"/>
      <p:bldP spid="274" grpId="0" animBg="1"/>
      <p:bldP spid="275" grpId="0" animBg="1"/>
      <p:bldP spid="211" grpId="0"/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575203" y="5193828"/>
            <a:ext cx="2853802" cy="11214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(red-black tree)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29005" y="5754536"/>
            <a:ext cx="122369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432080"/>
            <a:ext cx="5156" cy="17617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440925" y="402233"/>
            <a:ext cx="11159145" cy="6001643"/>
            <a:chOff x="440925" y="402233"/>
            <a:chExt cx="11159145" cy="60016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5" y="402233"/>
              <a:ext cx="5027338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263" y="1325563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0345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510743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468260" y="263734"/>
            <a:ext cx="6131811" cy="1061829"/>
            <a:chOff x="2502589" y="5849977"/>
            <a:chExt cx="3449149" cy="10618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589" y="5849977"/>
              <a:ext cx="3449147" cy="10618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37" y="402233"/>
            <a:ext cx="297602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F80401-9A54-4B97-9BC1-0992AA60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38"/>
            <a:ext cx="10515600" cy="4303712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部分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000">
                <a:solidFill>
                  <a:srgbClr val="CF8E6D"/>
                </a:solidFill>
              </a:rPr>
              <a:t>int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size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CF8E6D"/>
                </a:solidFill>
              </a:rPr>
              <a:t>boolean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isEmpty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clear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Collection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 </a:t>
            </a:r>
            <a:r>
              <a:rPr lang="en-US" altLang="zh-TW" sz="2000">
                <a:solidFill>
                  <a:srgbClr val="92D050"/>
                </a:solidFill>
              </a:rPr>
              <a:t>values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FFC000"/>
                </a:solidFill>
              </a:rPr>
              <a:t>Set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 </a:t>
            </a:r>
            <a:r>
              <a:rPr lang="en-US" altLang="zh-TW" sz="2000">
                <a:solidFill>
                  <a:srgbClr val="92D050"/>
                </a:solidFill>
              </a:rPr>
              <a:t>keyset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FFC000"/>
                </a:solidFill>
              </a:rPr>
              <a:t>Set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C000"/>
                </a:solidFill>
              </a:rPr>
              <a:t>Map</a:t>
            </a:r>
            <a:r>
              <a:rPr lang="en-US" altLang="zh-TW" sz="2000">
                <a:solidFill>
                  <a:srgbClr val="00B0F0"/>
                </a:solidFill>
              </a:rPr>
              <a:t>.</a:t>
            </a:r>
            <a:r>
              <a:rPr lang="en-US" altLang="zh-TW" sz="2000">
                <a:solidFill>
                  <a:srgbClr val="FFC000"/>
                </a:solidFill>
              </a:rPr>
              <a:t>Entry</a:t>
            </a:r>
            <a:r>
              <a:rPr lang="en-US" altLang="zh-TW" sz="2000">
                <a:solidFill>
                  <a:srgbClr val="00B0F0"/>
                </a:solidFill>
              </a:rPr>
              <a:t>&lt;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,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&gt;&gt; </a:t>
            </a:r>
            <a:r>
              <a:rPr lang="en-US" altLang="zh-TW" sz="2000">
                <a:solidFill>
                  <a:srgbClr val="92D050"/>
                </a:solidFill>
              </a:rPr>
              <a:t>entrySet</a:t>
            </a:r>
            <a:r>
              <a:rPr lang="en-US" altLang="zh-TW" sz="20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put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 key,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value)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remove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putAll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Map</a:t>
            </a:r>
            <a:r>
              <a:rPr lang="en-US" altLang="zh-TW" sz="2000">
                <a:solidFill>
                  <a:srgbClr val="00B0F0"/>
                </a:solidFill>
              </a:rPr>
              <a:t>&lt;?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CF8E6D"/>
                </a:solidFill>
              </a:rPr>
              <a:t>extends</a:t>
            </a:r>
            <a:r>
              <a:rPr lang="en-US" altLang="zh-TW" sz="2000">
                <a:solidFill>
                  <a:srgbClr val="FFFF00"/>
                </a:solidFill>
              </a:rPr>
              <a:t> E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extends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replaceAll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BiFunction</a:t>
            </a:r>
            <a:r>
              <a:rPr lang="en-US" altLang="zh-TW" sz="2000">
                <a:solidFill>
                  <a:srgbClr val="00B0F0"/>
                </a:solidFill>
              </a:rPr>
              <a:t>&lt;?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extends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boolean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containsKey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00B0F0"/>
                </a:solidFill>
              </a:rPr>
              <a:t> key)</a:t>
            </a:r>
            <a:r>
              <a:rPr lang="zh-TW" altLang="en-US" sz="2000"/>
              <a:t>、</a:t>
            </a:r>
            <a:r>
              <a:rPr lang="en-US" altLang="zh-TW" sz="2000">
                <a:solidFill>
                  <a:srgbClr val="CF8E6D"/>
                </a:solidFill>
              </a:rPr>
              <a:t>boolean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containsValue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get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00B0F0"/>
                </a:solidFill>
              </a:rPr>
              <a:t> key)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getOrDefault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Object</a:t>
            </a:r>
            <a:r>
              <a:rPr lang="en-US" altLang="zh-TW" sz="2000">
                <a:solidFill>
                  <a:srgbClr val="00B0F0"/>
                </a:solidFill>
              </a:rPr>
              <a:t> key,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000">
                <a:solidFill>
                  <a:srgbClr val="CF8E6D"/>
                </a:solidFill>
              </a:rPr>
              <a:t>void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92D050"/>
                </a:solidFill>
              </a:rPr>
              <a:t>forEach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C000"/>
                </a:solidFill>
              </a:rPr>
              <a:t>BiConsumer</a:t>
            </a:r>
            <a:r>
              <a:rPr lang="en-US" altLang="zh-TW" sz="2000">
                <a:solidFill>
                  <a:srgbClr val="00B0F0"/>
                </a:solidFill>
              </a:rPr>
              <a:t>&lt;?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K</a:t>
            </a:r>
            <a:r>
              <a:rPr lang="en-US" altLang="zh-TW" sz="2000">
                <a:solidFill>
                  <a:srgbClr val="00B0F0"/>
                </a:solidFill>
              </a:rPr>
              <a:t>, ? </a:t>
            </a:r>
            <a:r>
              <a:rPr lang="en-US" altLang="zh-TW" sz="2000">
                <a:solidFill>
                  <a:srgbClr val="CF8E6D"/>
                </a:solidFill>
              </a:rPr>
              <a:t>super</a:t>
            </a:r>
            <a:r>
              <a:rPr lang="en-US" altLang="zh-TW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FFFF00"/>
                </a:solidFill>
              </a:rPr>
              <a:t>V</a:t>
            </a:r>
            <a:r>
              <a:rPr lang="en-US" altLang="zh-TW" sz="2000">
                <a:solidFill>
                  <a:srgbClr val="00B0F0"/>
                </a:solidFill>
              </a:rPr>
              <a:t>&gt;</a:t>
            </a:r>
            <a:r>
              <a:rPr lang="en-US" altLang="zh-TW" sz="2000">
                <a:solidFill>
                  <a:srgbClr val="FFFF0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action)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64AD9-6D05-4DD1-8849-25E1CD87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13927-3A94-470A-AA2B-E1F83821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22E51-FA04-4BA3-9263-C6583275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FA541-4578-41A0-BF23-2C80DACD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 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/>
              <a:t> </a:t>
            </a:r>
            <a:r>
              <a:rPr lang="zh-TW" altLang="en-US"/>
              <a:t>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/>
              <a:t> </a:t>
            </a:r>
            <a:r>
              <a:rPr lang="zh-TW" altLang="en-US"/>
              <a:t>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FFC7059-A447-4CFF-9C37-FB6A48D8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377"/>
            <a:ext cx="10515600" cy="512174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常常大量的使用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因為其可以讓使用者減少</a:t>
            </a:r>
            <a:r>
              <a:rPr lang="zh-TW" altLang="en-US">
                <a:solidFill>
                  <a:srgbClr val="00B0F0"/>
                </a:solidFill>
              </a:rPr>
              <a:t>型別檢查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轉型</a:t>
            </a:r>
            <a:r>
              <a:rPr lang="zh-TW" altLang="en-US"/>
              <a:t>的動作</a:t>
            </a:r>
            <a:endParaRPr lang="en-US" altLang="zh-TW"/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</a:p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其中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不能重複，稱為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99EFE8-5C6D-4ED1-8A87-678C2275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683"/>
            <a:ext cx="10515600" cy="262376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理論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資料結構理論</a:t>
            </a:r>
            <a:r>
              <a:rPr lang="zh-TW" altLang="en-US"/>
              <a:t>在任何程式語言皆是恆定的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2454</TotalTime>
  <Words>4433</Words>
  <Application>Microsoft Office PowerPoint</Application>
  <PresentationFormat>寬螢幕</PresentationFormat>
  <Paragraphs>418</Paragraphs>
  <Slides>34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函式介面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 與 Stack</vt:lpstr>
      <vt:lpstr>佇列、雙端佇列、堆疊</vt:lpstr>
      <vt:lpstr>Deque</vt:lpstr>
      <vt:lpstr>ArrayDeque</vt:lpstr>
      <vt:lpstr>ArrayDeque</vt:lpstr>
      <vt:lpstr>LinkedList</vt:lpstr>
      <vt:lpstr>陣列與鏈結串列</vt:lpstr>
      <vt:lpstr>陣列與鏈結串列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Jacky Chiu</cp:lastModifiedBy>
  <cp:revision>1129</cp:revision>
  <dcterms:created xsi:type="dcterms:W3CDTF">2024-08-26T05:06:42Z</dcterms:created>
  <dcterms:modified xsi:type="dcterms:W3CDTF">2024-09-05T16:04:19Z</dcterms:modified>
</cp:coreProperties>
</file>