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0" r:id="rId9"/>
    <p:sldId id="298" r:id="rId10"/>
    <p:sldId id="263" r:id="rId11"/>
    <p:sldId id="262" r:id="rId12"/>
    <p:sldId id="267" r:id="rId13"/>
    <p:sldId id="268" r:id="rId14"/>
    <p:sldId id="270" r:id="rId15"/>
    <p:sldId id="269" r:id="rId16"/>
    <p:sldId id="301" r:id="rId17"/>
    <p:sldId id="271" r:id="rId18"/>
    <p:sldId id="275" r:id="rId19"/>
    <p:sldId id="273" r:id="rId20"/>
    <p:sldId id="276" r:id="rId21"/>
    <p:sldId id="299" r:id="rId22"/>
    <p:sldId id="305" r:id="rId23"/>
    <p:sldId id="278" r:id="rId24"/>
    <p:sldId id="277" r:id="rId25"/>
    <p:sldId id="306" r:id="rId26"/>
    <p:sldId id="274" r:id="rId27"/>
    <p:sldId id="303" r:id="rId28"/>
    <p:sldId id="281" r:id="rId29"/>
    <p:sldId id="285" r:id="rId30"/>
    <p:sldId id="302" r:id="rId31"/>
    <p:sldId id="279" r:id="rId32"/>
    <p:sldId id="304" r:id="rId33"/>
    <p:sldId id="280" r:id="rId34"/>
    <p:sldId id="282" r:id="rId35"/>
    <p:sldId id="300" r:id="rId36"/>
    <p:sldId id="284" r:id="rId37"/>
    <p:sldId id="283" r:id="rId38"/>
    <p:sldId id="286" r:id="rId39"/>
    <p:sldId id="287" r:id="rId40"/>
    <p:sldId id="288" r:id="rId41"/>
    <p:sldId id="289" r:id="rId42"/>
    <p:sldId id="290" r:id="rId43"/>
    <p:sldId id="292" r:id="rId44"/>
    <p:sldId id="294" r:id="rId45"/>
    <p:sldId id="295" r:id="rId46"/>
    <p:sldId id="293" r:id="rId47"/>
    <p:sldId id="296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35B"/>
    <a:srgbClr val="1E1F22"/>
    <a:srgbClr val="CF8E6D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4FA7-7CC5-4317-9FCF-967CA6EEACC7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B2817-156B-4924-A86B-957630412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8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9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3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91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00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7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6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28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09850917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226574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728347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006569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D88-B888-43D3-9F7E-31479F441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95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2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3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4/src/Main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5/src/Main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8_extends/18_extends_01/src/Main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4/src/Main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3/src/Main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1/src/Main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3/src/Main.java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4_special_class/24_record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1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ECBA0-1ABF-4038-905B-4A97343E9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類別與物件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C4CB5-4236-4989-BB49-626E7A8C1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26579144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0F4E-2ECF-44D9-979B-488BD287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3409301-F475-47C0-8229-05969883FEA2}"/>
              </a:ext>
            </a:extLst>
          </p:cNvPr>
          <p:cNvSpPr txBox="1">
            <a:spLocks/>
          </p:cNvSpPr>
          <p:nvPr/>
        </p:nvSpPr>
        <p:spPr>
          <a:xfrm>
            <a:off x="838200" y="998402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8D2B9DA-A4D6-488B-B380-1F4EF0AB3192}"/>
              </a:ext>
            </a:extLst>
          </p:cNvPr>
          <p:cNvGrpSpPr/>
          <p:nvPr/>
        </p:nvGrpSpPr>
        <p:grpSpPr>
          <a:xfrm>
            <a:off x="3505200" y="1023425"/>
            <a:ext cx="7848598" cy="461665"/>
            <a:chOff x="3505200" y="2886076"/>
            <a:chExt cx="7848598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DC7DDFE-D752-4C4D-95F5-7C784891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65CCE68-0DDB-42F3-B6D8-59618609A520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1B4D0B8-0067-4A40-8F7C-49BB9133E875}"/>
              </a:ext>
            </a:extLst>
          </p:cNvPr>
          <p:cNvSpPr txBox="1">
            <a:spLocks/>
          </p:cNvSpPr>
          <p:nvPr/>
        </p:nvSpPr>
        <p:spPr>
          <a:xfrm>
            <a:off x="838200" y="155991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9CE9A3-FB41-474E-8AB1-3A7D9711C57F}"/>
              </a:ext>
            </a:extLst>
          </p:cNvPr>
          <p:cNvGrpSpPr/>
          <p:nvPr/>
        </p:nvGrpSpPr>
        <p:grpSpPr>
          <a:xfrm>
            <a:off x="3505200" y="1572904"/>
            <a:ext cx="7848598" cy="461665"/>
            <a:chOff x="3505200" y="2886076"/>
            <a:chExt cx="7848598" cy="461665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9ABBB85-42EC-493D-BF25-80DBEC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4CEDDE-25D5-41B9-90FC-E80C1C51466B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5988723-EB48-42FB-82AC-90145C088CCC}"/>
              </a:ext>
            </a:extLst>
          </p:cNvPr>
          <p:cNvSpPr txBox="1">
            <a:spLocks/>
          </p:cNvSpPr>
          <p:nvPr/>
        </p:nvSpPr>
        <p:spPr>
          <a:xfrm>
            <a:off x="838200" y="2068187"/>
            <a:ext cx="10515600" cy="103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8F0628D-9AE4-4CC8-9D12-52D425C70E33}"/>
              </a:ext>
            </a:extLst>
          </p:cNvPr>
          <p:cNvGrpSpPr/>
          <p:nvPr/>
        </p:nvGrpSpPr>
        <p:grpSpPr>
          <a:xfrm>
            <a:off x="838198" y="3109560"/>
            <a:ext cx="10515601" cy="3325121"/>
            <a:chOff x="838198" y="3109560"/>
            <a:chExt cx="10515601" cy="332512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9D736F-91EE-4B95-BE6F-E9A920C30F78}"/>
                </a:ext>
              </a:extLst>
            </p:cNvPr>
            <p:cNvSpPr/>
            <p:nvPr/>
          </p:nvSpPr>
          <p:spPr>
            <a:xfrm>
              <a:off x="838200" y="3109560"/>
              <a:ext cx="10515598" cy="332285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263454A7-C41B-4B15-8FB2-40ED4719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625" y="3109560"/>
              <a:ext cx="4939173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1D3E79AE-4C04-44F6-ADD8-61EBD1E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110694"/>
              <a:ext cx="418706" cy="409602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D4B2D0B-0395-4B08-A467-AF652DAA6D81}"/>
                </a:ext>
              </a:extLst>
            </p:cNvPr>
            <p:cNvSpPr txBox="1"/>
            <p:nvPr/>
          </p:nvSpPr>
          <p:spPr>
            <a:xfrm>
              <a:off x="10771588" y="61194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DCA8A233-BEA1-4CCC-B6D4-838B941B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3110694"/>
              <a:ext cx="4778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"person2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D6A30CED-845E-454F-82D1-8B7216615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951" y="5263996"/>
              <a:ext cx="2975806" cy="116955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person1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person2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75D9E09-6D12-4488-A734-4AEA48E1A342}"/>
                </a:ext>
              </a:extLst>
            </p:cNvPr>
            <p:cNvSpPr txBox="1"/>
            <p:nvPr/>
          </p:nvSpPr>
          <p:spPr>
            <a:xfrm>
              <a:off x="9685773" y="61194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323652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0443E-61D3-43EC-BF1C-2C24DF63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this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601D9-1330-4051-BC26-297858A0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641"/>
            <a:ext cx="10515600" cy="1076613"/>
          </a:xfrm>
        </p:spPr>
        <p:txBody>
          <a:bodyPr>
            <a:normAutofit/>
          </a:bodyPr>
          <a:lstStyle/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中有其他同名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則必須使用以下方式來指定存取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，否則會存取同名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14F729-F339-490C-A14A-26378E06D0F8}"/>
              </a:ext>
            </a:extLst>
          </p:cNvPr>
          <p:cNvGrpSpPr/>
          <p:nvPr/>
        </p:nvGrpSpPr>
        <p:grpSpPr>
          <a:xfrm>
            <a:off x="838200" y="2059220"/>
            <a:ext cx="10515600" cy="461665"/>
            <a:chOff x="3505200" y="2886076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882A79F-4D4C-420F-9036-4B02309EA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this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884C32E-7E02-4633-9209-0425EB550687}"/>
                </a:ext>
              </a:extLst>
            </p:cNvPr>
            <p:cNvSpPr txBox="1"/>
            <p:nvPr/>
          </p:nvSpPr>
          <p:spPr>
            <a:xfrm>
              <a:off x="13329585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59F95E2-E63C-40BB-B7A3-B529A2C47C3B}"/>
              </a:ext>
            </a:extLst>
          </p:cNvPr>
          <p:cNvGrpSpPr/>
          <p:nvPr/>
        </p:nvGrpSpPr>
        <p:grpSpPr>
          <a:xfrm>
            <a:off x="838200" y="3068606"/>
            <a:ext cx="10515599" cy="3323987"/>
            <a:chOff x="838200" y="3030849"/>
            <a:chExt cx="10515599" cy="332398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95FBA9-3F51-406E-B51D-34C1BD8C23AD}"/>
                </a:ext>
              </a:extLst>
            </p:cNvPr>
            <p:cNvSpPr/>
            <p:nvPr/>
          </p:nvSpPr>
          <p:spPr>
            <a:xfrm>
              <a:off x="838200" y="3030849"/>
              <a:ext cx="105111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4253D562-C239-4AA0-9D75-F3543DB5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030849"/>
              <a:ext cx="52533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64F486DD-217A-4E74-BD2D-DD9975A3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030849"/>
              <a:ext cx="48397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person2.setAge(-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0" name="圖片 19">
              <a:hlinkClick r:id="rId3"/>
              <a:extLst>
                <a:ext uri="{FF2B5EF4-FFF2-40B4-BE49-F238E27FC236}">
                  <a16:creationId xmlns:a16="http://schemas.microsoft.com/office/drawing/2014/main" id="{07EF8B25-4D58-4F2E-9F31-B8E1AACE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030849"/>
              <a:ext cx="418706" cy="409602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8B34C0-E547-4B09-A503-2DE8A3345F8B}"/>
                </a:ext>
              </a:extLst>
            </p:cNvPr>
            <p:cNvSpPr txBox="1"/>
            <p:nvPr/>
          </p:nvSpPr>
          <p:spPr>
            <a:xfrm>
              <a:off x="10771588" y="60395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81E28A46-9111-4BDC-AA94-61927285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766" y="5756773"/>
              <a:ext cx="3444450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6597E2-4880-4760-BB4D-D4226DE1A976}"/>
                </a:ext>
              </a:extLst>
            </p:cNvPr>
            <p:cNvSpPr txBox="1"/>
            <p:nvPr/>
          </p:nvSpPr>
          <p:spPr>
            <a:xfrm>
              <a:off x="4409451" y="603377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1673835-7091-4599-BC9B-ABB77373DACC}"/>
                </a:ext>
              </a:extLst>
            </p:cNvPr>
            <p:cNvSpPr/>
            <p:nvPr/>
          </p:nvSpPr>
          <p:spPr>
            <a:xfrm>
              <a:off x="7436268" y="5403057"/>
              <a:ext cx="340895" cy="206187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7767BD3-7728-4C7E-A2A0-7AA7B0F1FD24}"/>
                </a:ext>
              </a:extLst>
            </p:cNvPr>
            <p:cNvSpPr/>
            <p:nvPr/>
          </p:nvSpPr>
          <p:spPr>
            <a:xfrm>
              <a:off x="8372261" y="5403056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266D3930-1C10-4EA9-A672-BDB7B94166EC}"/>
                </a:ext>
              </a:extLst>
            </p:cNvPr>
            <p:cNvSpPr/>
            <p:nvPr/>
          </p:nvSpPr>
          <p:spPr>
            <a:xfrm>
              <a:off x="8160330" y="5631434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4DF971C-0A12-47E8-BE51-AAD482D35AB2}"/>
                </a:ext>
              </a:extLst>
            </p:cNvPr>
            <p:cNvSpPr/>
            <p:nvPr/>
          </p:nvSpPr>
          <p:spPr>
            <a:xfrm>
              <a:off x="7017546" y="5634629"/>
              <a:ext cx="852198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1C3F5794-AED1-48E4-8E57-4016900C5AD0}"/>
                </a:ext>
              </a:extLst>
            </p:cNvPr>
            <p:cNvSpPr/>
            <p:nvPr/>
          </p:nvSpPr>
          <p:spPr>
            <a:xfrm>
              <a:off x="7862601" y="5174678"/>
              <a:ext cx="738637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0AAADC43-9EAB-4624-8567-1E8D5EFD8E26}"/>
                </a:ext>
              </a:extLst>
            </p:cNvPr>
            <p:cNvSpPr/>
            <p:nvPr/>
          </p:nvSpPr>
          <p:spPr>
            <a:xfrm>
              <a:off x="6587574" y="3346883"/>
              <a:ext cx="784779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0C49345-991B-4F37-B42F-1136E904B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214" y="3553071"/>
              <a:ext cx="0" cy="20783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D76BC63-79D2-4117-85D0-34C1581A6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043" y="5380866"/>
              <a:ext cx="1" cy="250568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7E4EAA2D-421B-4D56-97C8-ECA6BC13AFDD}"/>
                </a:ext>
              </a:extLst>
            </p:cNvPr>
            <p:cNvGrpSpPr/>
            <p:nvPr/>
          </p:nvGrpSpPr>
          <p:grpSpPr>
            <a:xfrm>
              <a:off x="8601238" y="5265072"/>
              <a:ext cx="180812" cy="261810"/>
              <a:chOff x="8601238" y="5350797"/>
              <a:chExt cx="180812" cy="261810"/>
            </a:xfrm>
          </p:grpSpPr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47366396-CFC2-4E6E-B542-760EB3507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1238" y="5350797"/>
                <a:ext cx="180812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D61E35EC-9FC5-4D49-95E4-27D6FC305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907" y="5350797"/>
                <a:ext cx="0" cy="26181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67BACC03-6F3C-4297-83D0-478EE498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0775" y="5608307"/>
                <a:ext cx="68894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5942CCE-F178-4C0A-85E7-A1BBF24A1F4D}"/>
                </a:ext>
              </a:extLst>
            </p:cNvPr>
            <p:cNvGrpSpPr/>
            <p:nvPr/>
          </p:nvGrpSpPr>
          <p:grpSpPr>
            <a:xfrm>
              <a:off x="7777163" y="5380869"/>
              <a:ext cx="267706" cy="165759"/>
              <a:chOff x="7777163" y="5466594"/>
              <a:chExt cx="267706" cy="165759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575CE927-30E1-4F8D-B120-F3872E0A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0107" y="5466594"/>
                <a:ext cx="0" cy="165759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ECB3AE54-7FEF-46A8-B7E7-BEE5E6236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7163" y="5632353"/>
                <a:ext cx="267706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1628A6E-277D-4EA5-BF81-589EEBF2779C}"/>
              </a:ext>
            </a:extLst>
          </p:cNvPr>
          <p:cNvSpPr txBox="1">
            <a:spLocks/>
          </p:cNvSpPr>
          <p:nvPr/>
        </p:nvSpPr>
        <p:spPr>
          <a:xfrm>
            <a:off x="838200" y="2551333"/>
            <a:ext cx="10515600" cy="48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其中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CF8E6D"/>
                </a:solidFill>
              </a:rPr>
              <a:t>this</a:t>
            </a:r>
            <a:r>
              <a:rPr lang="en-US" altLang="zh-TW">
                <a:solidFill>
                  <a:srgbClr val="FFFF00"/>
                </a:solidFill>
              </a:rPr>
              <a:t>" </a:t>
            </a:r>
            <a:r>
              <a:rPr lang="zh-TW" altLang="en-US">
                <a:solidFill>
                  <a:srgbClr val="FFFF00"/>
                </a:solidFill>
              </a:rPr>
              <a:t>所代表的就是當前這個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0774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2E4F0224-00DA-4E20-88F4-5E962DFC67F7}"/>
              </a:ext>
            </a:extLst>
          </p:cNvPr>
          <p:cNvGrpSpPr/>
          <p:nvPr/>
        </p:nvGrpSpPr>
        <p:grpSpPr>
          <a:xfrm>
            <a:off x="838200" y="2026208"/>
            <a:ext cx="10515599" cy="4478149"/>
            <a:chOff x="838200" y="2026208"/>
            <a:chExt cx="10515599" cy="44781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1E8935-CE39-4B01-B62E-6DBDFB9E7443}"/>
                </a:ext>
              </a:extLst>
            </p:cNvPr>
            <p:cNvSpPr/>
            <p:nvPr/>
          </p:nvSpPr>
          <p:spPr>
            <a:xfrm>
              <a:off x="838200" y="3598509"/>
              <a:ext cx="10493208" cy="290584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A6424A0-86C5-44E0-AD67-C8CFC508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047" y="2026208"/>
              <a:ext cx="5253361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856718-4690-4134-B580-00386C1B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598509"/>
              <a:ext cx="5522666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7839E52-784B-46B7-BD39-EE8776D46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2026208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5A882C3-7C72-4B35-9D05-F344DE3FCE30}"/>
                </a:ext>
              </a:extLst>
            </p:cNvPr>
            <p:cNvSpPr txBox="1"/>
            <p:nvPr/>
          </p:nvSpPr>
          <p:spPr>
            <a:xfrm>
              <a:off x="10771588" y="61965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A7A4771-1986-4D92-98CB-933FEF5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52775-427F-4F9F-95AC-D4C426C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653"/>
            <a:ext cx="10493208" cy="2562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en-US" altLang="zh-TW">
                <a:solidFill>
                  <a:srgbClr val="00B0F0"/>
                </a:solidFill>
              </a:rPr>
              <a:t>(constructor)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名稱完全相同，而且不需要</a:t>
            </a:r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若沒有定義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則編譯器會補上</a:t>
            </a:r>
            <a:r>
              <a:rPr lang="zh-TW" altLang="en-US">
                <a:solidFill>
                  <a:srgbClr val="00B0F0"/>
                </a:solidFill>
              </a:rPr>
              <a:t>無參數建構子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2DF6D03-305B-453C-B129-10AC1D7CA247}"/>
              </a:ext>
            </a:extLst>
          </p:cNvPr>
          <p:cNvGrpSpPr/>
          <p:nvPr/>
        </p:nvGrpSpPr>
        <p:grpSpPr>
          <a:xfrm>
            <a:off x="1535768" y="5537501"/>
            <a:ext cx="3844712" cy="707886"/>
            <a:chOff x="1535768" y="5796471"/>
            <a:chExt cx="3844712" cy="70788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973A516-BFEF-496D-BB71-B87B2DB3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768" y="5796471"/>
              <a:ext cx="3844712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C138CC3-8992-4B0D-9973-77BBFAA7AE53}"/>
                </a:ext>
              </a:extLst>
            </p:cNvPr>
            <p:cNvSpPr txBox="1"/>
            <p:nvPr/>
          </p:nvSpPr>
          <p:spPr>
            <a:xfrm>
              <a:off x="4522553" y="6165803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69509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E5A06-4393-4ACB-94C5-AD21CE9D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補充：解構子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73F3-F71A-4783-9E02-0587E22C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2572"/>
            <a:ext cx="10515600" cy="2239646"/>
          </a:xfrm>
        </p:spPr>
        <p:txBody>
          <a:bodyPr>
            <a:normAutofit/>
          </a:bodyPr>
          <a:lstStyle/>
          <a:p>
            <a:r>
              <a:rPr lang="en-US" altLang="zh-TW"/>
              <a:t>Java</a:t>
            </a:r>
            <a:r>
              <a:rPr lang="zh-TW" altLang="en-US"/>
              <a:t> 與其他部分物件導向語言不同</a:t>
            </a:r>
            <a:endParaRPr lang="en-US" altLang="zh-TW"/>
          </a:p>
          <a:p>
            <a:r>
              <a:rPr lang="en-US" altLang="zh-TW"/>
              <a:t>Java </a:t>
            </a:r>
            <a:r>
              <a:rPr lang="zh-TW" altLang="en-US"/>
              <a:t>中並沒有</a:t>
            </a:r>
            <a:r>
              <a:rPr lang="zh-TW" altLang="en-US">
                <a:solidFill>
                  <a:srgbClr val="00B0F0"/>
                </a:solidFill>
              </a:rPr>
              <a:t>解構子</a:t>
            </a:r>
            <a:r>
              <a:rPr lang="en-US" altLang="zh-TW">
                <a:solidFill>
                  <a:srgbClr val="00B0F0"/>
                </a:solidFill>
              </a:rPr>
              <a:t>(destructor)</a:t>
            </a:r>
            <a:endParaRPr lang="en-US" altLang="zh-TW"/>
          </a:p>
          <a:p>
            <a:r>
              <a:rPr lang="zh-TW" altLang="en-US"/>
              <a:t>這是因為 </a:t>
            </a:r>
            <a:r>
              <a:rPr lang="en-US" altLang="zh-TW"/>
              <a:t>Java 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垃圾回收</a:t>
            </a:r>
            <a:r>
              <a:rPr lang="en-US" altLang="zh-TW">
                <a:solidFill>
                  <a:srgbClr val="00B0F0"/>
                </a:solidFill>
              </a:rPr>
              <a:t>(Garbage Collection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GC)</a:t>
            </a:r>
            <a:r>
              <a:rPr lang="zh-TW" altLang="en-US"/>
              <a:t>機制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Java</a:t>
            </a:r>
            <a:r>
              <a:rPr lang="zh-TW" altLang="en-US"/>
              <a:t> 不允許手動更改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40743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89808-1597-45F1-B9F0-6FBB30C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D5295-078A-4E3B-A792-534D7E0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57" y="1024770"/>
            <a:ext cx="5269824" cy="255349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多載的建構子</a:t>
            </a:r>
            <a:r>
              <a:rPr lang="zh-TW" altLang="en-US">
                <a:solidFill>
                  <a:srgbClr val="FFFF00"/>
                </a:solidFill>
              </a:rPr>
              <a:t>內部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其他</a:t>
            </a:r>
            <a:r>
              <a:rPr lang="zh-TW" altLang="en-US">
                <a:solidFill>
                  <a:srgbClr val="00B0F0"/>
                </a:solidFill>
              </a:rPr>
              <a:t>多載的建構子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但一定要在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>
                <a:solidFill>
                  <a:srgbClr val="FFFF00"/>
                </a:solidFill>
              </a:rPr>
              <a:t>內部的第一行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且須使用以下格式呼叫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402C4A6-BFF1-4E64-BBCF-236D2BD97528}"/>
              </a:ext>
            </a:extLst>
          </p:cNvPr>
          <p:cNvGrpSpPr/>
          <p:nvPr/>
        </p:nvGrpSpPr>
        <p:grpSpPr>
          <a:xfrm>
            <a:off x="449656" y="3613176"/>
            <a:ext cx="5269825" cy="461665"/>
            <a:chOff x="838199" y="2331089"/>
            <a:chExt cx="5308013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A59065-25C7-4F89-BA2A-A01958CA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530801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376F159-A3AD-4368-A47C-52E56559AE7F}"/>
                </a:ext>
              </a:extLst>
            </p:cNvPr>
            <p:cNvSpPr txBox="1"/>
            <p:nvPr/>
          </p:nvSpPr>
          <p:spPr>
            <a:xfrm>
              <a:off x="5512705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12DEFCD-B16C-4EBD-B282-7E109A38DDDF}"/>
              </a:ext>
            </a:extLst>
          </p:cNvPr>
          <p:cNvGrpSpPr/>
          <p:nvPr/>
        </p:nvGrpSpPr>
        <p:grpSpPr>
          <a:xfrm>
            <a:off x="449657" y="1024770"/>
            <a:ext cx="11446083" cy="5478423"/>
            <a:chOff x="449657" y="1024770"/>
            <a:chExt cx="11446083" cy="5478423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408D8466-8875-4836-9AFF-C3122A00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705" y="1024770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1A39E22-2F17-4ADC-8BB4-A4C1B3B2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7" y="4256424"/>
              <a:ext cx="5513048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person3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person3.printInfo();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451A5D9D-AF77-49F3-9BCF-B51FE87FF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918" y="2421661"/>
              <a:ext cx="2984822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A04F432-612D-4491-8576-CD9B7C6FB546}"/>
                </a:ext>
              </a:extLst>
            </p:cNvPr>
            <p:cNvSpPr txBox="1"/>
            <p:nvPr/>
          </p:nvSpPr>
          <p:spPr>
            <a:xfrm>
              <a:off x="11201318" y="2883326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D984EB9-399F-4F30-9D28-74C6E478204E}"/>
                </a:ext>
              </a:extLst>
            </p:cNvPr>
            <p:cNvSpPr txBox="1"/>
            <p:nvPr/>
          </p:nvSpPr>
          <p:spPr>
            <a:xfrm>
              <a:off x="11261806" y="61646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D12402E-9439-4246-8AD9-B0BE5D2E9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607" y="1024770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043595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76F035AB-0298-4ECE-B063-854515896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0552"/>
            <a:ext cx="10515600" cy="3801484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存取修飾子</a:t>
            </a:r>
            <a:r>
              <a:rPr lang="zh-TW" altLang="en-US" sz="2800"/>
              <a:t>是用來</a:t>
            </a:r>
            <a:endParaRPr lang="en-US" altLang="zh-TW" sz="2800"/>
          </a:p>
          <a:p>
            <a:r>
              <a:rPr lang="zh-TW" altLang="en-US" sz="2800">
                <a:solidFill>
                  <a:srgbClr val="FFFF00"/>
                </a:solidFill>
              </a:rPr>
              <a:t>進行存取權限的管理，避免外界隨意存取提高穩定與安全性</a:t>
            </a:r>
            <a:endParaRPr lang="en-US" altLang="zh-TW" sz="2800">
              <a:solidFill>
                <a:srgbClr val="FFFF00"/>
              </a:solidFill>
            </a:endParaRPr>
          </a:p>
          <a:p>
            <a:r>
              <a:rPr lang="zh-TW" altLang="en-US" sz="2800"/>
              <a:t>這稱為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FFFF00"/>
                </a:solidFill>
              </a:rPr>
              <a:t>封裝性</a:t>
            </a:r>
            <a:r>
              <a:rPr lang="en-US" altLang="zh-TW" sz="2800">
                <a:solidFill>
                  <a:srgbClr val="FFFF00"/>
                </a:solidFill>
              </a:rPr>
              <a:t>(encapsulation)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存取修飾子</a:t>
            </a:r>
            <a:r>
              <a:rPr lang="zh-TW" altLang="en-US" sz="2800"/>
              <a:t>共有四種：</a:t>
            </a:r>
            <a:endParaRPr lang="en-US" altLang="zh-TW" sz="2800"/>
          </a:p>
          <a:p>
            <a:r>
              <a:rPr lang="en-US" altLang="zh-TW" sz="2800">
                <a:solidFill>
                  <a:srgbClr val="CF8E6D"/>
                </a:solidFill>
              </a:rPr>
              <a:t>public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protected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(</a:t>
            </a:r>
            <a:r>
              <a:rPr lang="zh-TW" altLang="en-US" sz="2800">
                <a:solidFill>
                  <a:srgbClr val="CF8E6D"/>
                </a:solidFill>
              </a:rPr>
              <a:t>無存取修飾子</a:t>
            </a:r>
            <a:r>
              <a:rPr lang="en-US" altLang="zh-TW" sz="2800">
                <a:solidFill>
                  <a:srgbClr val="CF8E6D"/>
                </a:solidFill>
              </a:rPr>
              <a:t>)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private</a:t>
            </a:r>
          </a:p>
          <a:p>
            <a:endParaRPr lang="en-US" altLang="zh-TW" sz="2800">
              <a:solidFill>
                <a:srgbClr val="CF8E6D"/>
              </a:solidFill>
            </a:endParaRPr>
          </a:p>
          <a:p>
            <a:r>
              <a:rPr lang="zh-TW" altLang="en-US" sz="2800"/>
              <a:t>其中的 </a:t>
            </a:r>
            <a:r>
              <a:rPr lang="en-US" altLang="zh-TW" sz="2800">
                <a:solidFill>
                  <a:srgbClr val="CF8E6D"/>
                </a:solidFill>
              </a:rPr>
              <a:t>private</a:t>
            </a:r>
            <a:r>
              <a:rPr lang="zh-TW" altLang="en-US" sz="2800">
                <a:solidFill>
                  <a:srgbClr val="CF8E6D"/>
                </a:solidFill>
              </a:rPr>
              <a:t>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FFFF00"/>
                </a:solidFill>
              </a:rPr>
              <a:t>私有的，外界完全無法存取</a:t>
            </a:r>
            <a:endParaRPr lang="en-US" altLang="zh-TW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51265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714248F3-E72A-48D3-8C1C-DBB3963F536A}"/>
              </a:ext>
            </a:extLst>
          </p:cNvPr>
          <p:cNvGrpSpPr/>
          <p:nvPr/>
        </p:nvGrpSpPr>
        <p:grpSpPr>
          <a:xfrm>
            <a:off x="329408" y="1075045"/>
            <a:ext cx="11487190" cy="5478423"/>
            <a:chOff x="329408" y="1075045"/>
            <a:chExt cx="11487190" cy="5478423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1F12B3C1-819A-4323-B8F8-C129ABF34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08" y="1860869"/>
              <a:ext cx="5554156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sv-SE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System.out.println(person1.</a:t>
              </a:r>
              <a:r>
                <a:rPr lang="sv-SE" altLang="zh-TW" sz="14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sv-SE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BE666D4-7371-46D8-8348-A2F99FFB5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3564" y="1075045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F823F75-6AA6-4C50-A3D1-0F213A7BE557}"/>
                </a:ext>
              </a:extLst>
            </p:cNvPr>
            <p:cNvSpPr txBox="1"/>
            <p:nvPr/>
          </p:nvSpPr>
          <p:spPr>
            <a:xfrm>
              <a:off x="11183091" y="621491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07892EF-AF09-4DC3-9F82-EDFB040DF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8" y="4317379"/>
            <a:ext cx="5554157" cy="1323439"/>
          </a:xfrm>
          <a:prstGeom prst="rect">
            <a:avLst/>
          </a:prstGeom>
          <a:solidFill>
            <a:srgbClr val="1E1F2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Main.java:5:16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java: age has private access in Person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Main.java:6:35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java: age has private access in Person</a:t>
            </a:r>
            <a:endParaRPr kumimoji="0" lang="zh-TW" altLang="zh-TW" sz="2000" b="0" i="0" u="none" strike="noStrike" cap="none" normalizeH="0" baseline="0">
              <a:ln>
                <a:noFill/>
              </a:ln>
              <a:solidFill>
                <a:srgbClr val="F6535B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4027858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3E9D1-7F6A-44A7-BE0F-B62417CA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52" y="0"/>
            <a:ext cx="5513048" cy="1325563"/>
          </a:xfrm>
        </p:spPr>
        <p:txBody>
          <a:bodyPr/>
          <a:lstStyle/>
          <a:p>
            <a:r>
              <a:rPr lang="en-US" altLang="zh-TW"/>
              <a:t>getter </a:t>
            </a:r>
            <a:r>
              <a:rPr lang="zh-TW" altLang="en-US"/>
              <a:t>與</a:t>
            </a:r>
            <a:r>
              <a:rPr lang="en-US" altLang="zh-TW"/>
              <a:t> setter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6FC28-3E8F-4A11-8333-828314DF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52" y="1239635"/>
            <a:ext cx="5513048" cy="3429832"/>
          </a:xfrm>
        </p:spPr>
        <p:txBody>
          <a:bodyPr>
            <a:normAutofit/>
          </a:bodyPr>
          <a:lstStyle/>
          <a:p>
            <a:r>
              <a:rPr lang="zh-TW" altLang="en-US" sz="2600"/>
              <a:t>將 </a:t>
            </a:r>
            <a:r>
              <a:rPr lang="en-US" altLang="zh-TW" sz="2600">
                <a:solidFill>
                  <a:srgbClr val="FFC000"/>
                </a:solidFill>
              </a:rPr>
              <a:t>Person</a:t>
            </a:r>
            <a:r>
              <a:rPr lang="en-US" altLang="zh-TW" sz="2600"/>
              <a:t> </a:t>
            </a:r>
            <a:r>
              <a:rPr lang="zh-TW" altLang="en-US" sz="2600"/>
              <a:t>的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設為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600"/>
              <a:t>使得</a:t>
            </a:r>
            <a:r>
              <a:rPr lang="zh-TW" altLang="en-US" sz="2600">
                <a:solidFill>
                  <a:srgbClr val="FFFF00"/>
                </a:solidFill>
              </a:rPr>
              <a:t>外界無法存，但同時也無法取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/>
              <a:t>若要解決此問題，就</a:t>
            </a:r>
            <a:r>
              <a:rPr lang="zh-TW" altLang="en-US" sz="2600">
                <a:solidFill>
                  <a:srgbClr val="FFFF00"/>
                </a:solidFill>
              </a:rPr>
              <a:t>需要通過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非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  <a:r>
              <a:rPr lang="en-US" altLang="zh-TW" sz="2600"/>
              <a:t> </a:t>
            </a:r>
            <a:r>
              <a:rPr lang="zh-TW" altLang="en-US" sz="2600">
                <a:solidFill>
                  <a:srgbClr val="FFFF00"/>
                </a:solidFill>
              </a:rPr>
              <a:t>的方法來存取</a:t>
            </a:r>
            <a:r>
              <a:rPr lang="zh-TW" altLang="en-US" sz="2600"/>
              <a:t>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</a:p>
          <a:p>
            <a:r>
              <a:rPr lang="zh-TW" altLang="en-US" sz="2600"/>
              <a:t>而這個</a:t>
            </a:r>
            <a:r>
              <a:rPr lang="zh-TW" altLang="en-US" sz="2600">
                <a:solidFill>
                  <a:srgbClr val="00B0F0"/>
                </a:solidFill>
              </a:rPr>
              <a:t>方法</a:t>
            </a:r>
            <a:r>
              <a:rPr lang="zh-TW" altLang="en-US" sz="2600"/>
              <a:t>的名稱</a:t>
            </a:r>
            <a:endParaRPr lang="en-US" altLang="zh-TW" sz="2600"/>
          </a:p>
          <a:p>
            <a:r>
              <a:rPr lang="zh-TW" altLang="en-US" sz="2600"/>
              <a:t>通常叫做 </a:t>
            </a:r>
            <a:r>
              <a:rPr lang="en-US" altLang="zh-TW" sz="2600">
                <a:solidFill>
                  <a:srgbClr val="00B0F0"/>
                </a:solidFill>
              </a:rPr>
              <a:t>getXxx </a:t>
            </a:r>
            <a:r>
              <a:rPr lang="zh-TW" altLang="en-US" sz="2600"/>
              <a:t>或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>
                <a:solidFill>
                  <a:srgbClr val="00B0F0"/>
                </a:solidFill>
              </a:rPr>
              <a:t>setXxx</a:t>
            </a:r>
            <a:endParaRPr lang="en-US" altLang="zh-TW" sz="2600"/>
          </a:p>
          <a:p>
            <a:r>
              <a:rPr lang="zh-TW" altLang="en-US" sz="2600"/>
              <a:t>其中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Xxx</a:t>
            </a:r>
            <a:r>
              <a:rPr lang="en-US" altLang="zh-TW" sz="2600"/>
              <a:t>" 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欄位</a:t>
            </a:r>
            <a:r>
              <a:rPr lang="zh-TW" altLang="en-US" sz="2600"/>
              <a:t>名稱</a:t>
            </a:r>
            <a:endParaRPr lang="en-US" altLang="zh-TW" sz="260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ADFEC0D-E8A3-4234-B1FD-CB03E5164772}"/>
              </a:ext>
            </a:extLst>
          </p:cNvPr>
          <p:cNvGrpSpPr/>
          <p:nvPr/>
        </p:nvGrpSpPr>
        <p:grpSpPr>
          <a:xfrm>
            <a:off x="582952" y="145152"/>
            <a:ext cx="11446082" cy="6340197"/>
            <a:chOff x="582952" y="145152"/>
            <a:chExt cx="11446082" cy="6340197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7807EC3-47DD-479B-A060-EDE113B7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52" y="4669467"/>
              <a:ext cx="5513048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.println(person1.getAge());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D66CACA9-86D4-414F-BCF8-F915FA23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5152"/>
              <a:ext cx="5933034" cy="63401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446B1145-24AF-423D-8ACF-4D887A28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495" y="5161544"/>
              <a:ext cx="2999539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BB32A3B-5BAB-4E6A-ACCD-83430B4E4193}"/>
                </a:ext>
              </a:extLst>
            </p:cNvPr>
            <p:cNvSpPr txBox="1"/>
            <p:nvPr/>
          </p:nvSpPr>
          <p:spPr>
            <a:xfrm>
              <a:off x="11248051" y="550009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86EE7C-985D-4B46-A2C3-73E617374062}"/>
                </a:ext>
              </a:extLst>
            </p:cNvPr>
            <p:cNvSpPr txBox="1"/>
            <p:nvPr/>
          </p:nvSpPr>
          <p:spPr>
            <a:xfrm>
              <a:off x="11337819" y="61160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C081114-B8E9-40BB-9475-840087D8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802" y="145152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413398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0B75-0609-4376-B723-F94B5A34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9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生成建構子、</a:t>
            </a:r>
            <a:r>
              <a:rPr lang="en-US" altLang="zh-TW"/>
              <a:t>getter </a:t>
            </a:r>
            <a:r>
              <a:rPr lang="zh-TW" altLang="en-US"/>
              <a:t>和 </a:t>
            </a:r>
            <a:r>
              <a:rPr lang="en-US" altLang="zh-TW"/>
              <a:t>setter</a:t>
            </a:r>
            <a:endParaRPr lang="zh-TW" altLang="en-US"/>
          </a:p>
        </p:txBody>
      </p:sp>
      <p:sp>
        <p:nvSpPr>
          <p:cNvPr id="26" name="內容版面配置區 25">
            <a:extLst>
              <a:ext uri="{FF2B5EF4-FFF2-40B4-BE49-F238E27FC236}">
                <a16:creationId xmlns:a16="http://schemas.microsoft.com/office/drawing/2014/main" id="{2F362DF6-CE5A-4DE7-A0F8-BCA47793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866" y="1725314"/>
            <a:ext cx="6315076" cy="206845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生成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或是 </a:t>
            </a:r>
            <a:r>
              <a:rPr lang="en-US" altLang="zh-TW">
                <a:solidFill>
                  <a:srgbClr val="92D050"/>
                </a:solidFill>
              </a:rPr>
              <a:t>Alt + Insert</a:t>
            </a:r>
          </a:p>
          <a:p>
            <a:r>
              <a:rPr lang="zh-TW" altLang="en-US"/>
              <a:t>便會顯示生成選單，可以選擇要生成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</a:p>
          <a:p>
            <a:r>
              <a:rPr lang="zh-TW" altLang="en-US"/>
              <a:t>之後選擇要生成的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B90DD6-C90E-4572-BC78-437B2294B22C}"/>
              </a:ext>
            </a:extLst>
          </p:cNvPr>
          <p:cNvGrpSpPr/>
          <p:nvPr/>
        </p:nvGrpSpPr>
        <p:grpSpPr>
          <a:xfrm>
            <a:off x="206439" y="1725314"/>
            <a:ext cx="2324324" cy="3916257"/>
            <a:chOff x="5688105" y="1583578"/>
            <a:chExt cx="2980765" cy="50222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EAC3173-DDCA-40AA-B7DF-128E3856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105" y="1583578"/>
              <a:ext cx="2980765" cy="5022295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3A10B7E-6B09-4CDF-A9FF-8853035D2AFD}"/>
                </a:ext>
              </a:extLst>
            </p:cNvPr>
            <p:cNvSpPr/>
            <p:nvPr/>
          </p:nvSpPr>
          <p:spPr>
            <a:xfrm>
              <a:off x="5781675" y="4375150"/>
              <a:ext cx="2806700" cy="23177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D5C38D-AF60-4B76-B836-0C400262023F}"/>
                </a:ext>
              </a:extLst>
            </p:cNvPr>
            <p:cNvSpPr txBox="1"/>
            <p:nvPr/>
          </p:nvSpPr>
          <p:spPr>
            <a:xfrm>
              <a:off x="6984957" y="3921602"/>
              <a:ext cx="865503" cy="47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生成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582E314-46D0-45A6-BE99-D54FB15CC694}"/>
              </a:ext>
            </a:extLst>
          </p:cNvPr>
          <p:cNvGrpSpPr/>
          <p:nvPr/>
        </p:nvGrpSpPr>
        <p:grpSpPr>
          <a:xfrm>
            <a:off x="2583968" y="1725314"/>
            <a:ext cx="2444556" cy="3519177"/>
            <a:chOff x="9158032" y="2304623"/>
            <a:chExt cx="2838846" cy="408679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A131CD2-6C7B-48E6-B732-0DE578BF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032" y="2304623"/>
              <a:ext cx="2838846" cy="4086795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039B4B1-C08D-41D6-9C6E-0CF547788974}"/>
                </a:ext>
              </a:extLst>
            </p:cNvPr>
            <p:cNvSpPr/>
            <p:nvPr/>
          </p:nvSpPr>
          <p:spPr>
            <a:xfrm>
              <a:off x="9258300" y="2784683"/>
              <a:ext cx="2647950" cy="1455530"/>
            </a:xfrm>
            <a:prstGeom prst="roundRect">
              <a:avLst>
                <a:gd name="adj" fmla="val 10123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1D5E944-544C-4195-B02B-623C4D9AC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292" y="3723624"/>
            <a:ext cx="3591657" cy="258369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5D2A0D5-A3C2-403F-BD44-DE92A9E1A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869" y="3723624"/>
            <a:ext cx="3193460" cy="28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7351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A13F1-68B8-4990-8E67-3D9AD9C8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FE0B456-C21F-498B-B4EC-D5A10462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025236"/>
            <a:ext cx="11044518" cy="202647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/>
              <a:t>是指從另一個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獲得同樣的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被繼承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en-US" altLang="zh-TW">
                <a:solidFill>
                  <a:srgbClr val="00B0F0"/>
                </a:solidFill>
              </a:rPr>
              <a:t>(superclass)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基底類別</a:t>
            </a:r>
            <a:r>
              <a:rPr lang="en-US" altLang="zh-TW">
                <a:solidFill>
                  <a:srgbClr val="00B0F0"/>
                </a:solidFill>
              </a:rPr>
              <a:t>(base class)</a:t>
            </a:r>
          </a:p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en-US" altLang="zh-TW">
                <a:solidFill>
                  <a:srgbClr val="00B0F0"/>
                </a:solidFill>
              </a:rPr>
              <a:t>(subclass)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衍伸類別</a:t>
            </a:r>
            <a:r>
              <a:rPr lang="en-US" altLang="zh-TW">
                <a:solidFill>
                  <a:srgbClr val="00B0F0"/>
                </a:solidFill>
              </a:rPr>
              <a:t>(derived class)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要繼承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en-US" altLang="zh-TW"/>
              <a:t> </a:t>
            </a:r>
            <a:r>
              <a:rPr lang="zh-TW" altLang="en-US"/>
              <a:t>關鍵字：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8089D20-F9A6-4804-A56A-750C9BCB61EC}"/>
              </a:ext>
            </a:extLst>
          </p:cNvPr>
          <p:cNvGrpSpPr/>
          <p:nvPr/>
        </p:nvGrpSpPr>
        <p:grpSpPr>
          <a:xfrm>
            <a:off x="573741" y="3051711"/>
            <a:ext cx="11044518" cy="1200329"/>
            <a:chOff x="2589519" y="2802359"/>
            <a:chExt cx="9226050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3D073F-45D7-4DE5-9E24-DC83CF0B8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19" y="2802359"/>
              <a:ext cx="922605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子類別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3FDDC5-D706-4F9A-959E-46386341A166}"/>
                </a:ext>
              </a:extLst>
            </p:cNvPr>
            <p:cNvSpPr txBox="1"/>
            <p:nvPr/>
          </p:nvSpPr>
          <p:spPr>
            <a:xfrm>
              <a:off x="11214217" y="3633356"/>
              <a:ext cx="60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FF7547-81C4-43CE-A6F8-2B4B4FA041EA}"/>
              </a:ext>
            </a:extLst>
          </p:cNvPr>
          <p:cNvSpPr txBox="1">
            <a:spLocks/>
          </p:cNvSpPr>
          <p:nvPr/>
        </p:nvSpPr>
        <p:spPr>
          <a:xfrm>
            <a:off x="573741" y="4330577"/>
            <a:ext cx="11044518" cy="208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只能</a:t>
            </a:r>
            <a:r>
              <a:rPr lang="zh-TW" altLang="en-US">
                <a:solidFill>
                  <a:srgbClr val="FFC000"/>
                </a:solidFill>
              </a:rPr>
              <a:t>直接繼承</a:t>
            </a:r>
            <a:r>
              <a:rPr lang="zh-TW" altLang="en-US"/>
              <a:t>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00B0F0"/>
                </a:solidFill>
              </a:rPr>
              <a:t>單一繼承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，也是該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如果沒有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其他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，則編譯器會自動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換言之，</a:t>
            </a:r>
            <a:r>
              <a:rPr lang="en-US" altLang="zh-TW"/>
              <a:t>Java </a:t>
            </a:r>
            <a:r>
              <a:rPr lang="zh-TW" altLang="en-US"/>
              <a:t>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2202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ABA1A-B1C1-45A3-AF2B-90575DBA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676D01-455B-4988-8D7C-A3256ED6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FFFF00"/>
                </a:solidFill>
              </a:rPr>
              <a:t>物件導向程式設計</a:t>
            </a:r>
            <a:r>
              <a:rPr lang="en-US" altLang="zh-TW">
                <a:solidFill>
                  <a:srgbClr val="FFFF00"/>
                </a:solidFill>
              </a:rPr>
              <a:t>(object-oriented programming</a:t>
            </a:r>
            <a:r>
              <a:rPr lang="zh-TW" altLang="en-US">
                <a:solidFill>
                  <a:srgbClr val="FFFF00"/>
                </a:solidFill>
              </a:rPr>
              <a:t>，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OOP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(object)</a:t>
            </a:r>
            <a:r>
              <a:rPr lang="zh-TW" altLang="en-US"/>
              <a:t>的程式設計模式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定義了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，並且實際擁有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則實際擁有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且每個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都是獨立的，互不相干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物件導向</a:t>
            </a:r>
            <a:r>
              <a:rPr lang="zh-TW" altLang="en-US">
                <a:solidFill>
                  <a:srgbClr val="FFFF00"/>
                </a:solidFill>
              </a:rPr>
              <a:t>具有以下三大特性：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封裝</a:t>
            </a:r>
            <a:r>
              <a:rPr lang="en-US" altLang="zh-TW" sz="2600">
                <a:solidFill>
                  <a:srgbClr val="00B0F0"/>
                </a:solidFill>
              </a:rPr>
              <a:t>(encapsulation)</a:t>
            </a:r>
            <a:r>
              <a:rPr lang="zh-TW" altLang="en-US" sz="2600">
                <a:solidFill>
                  <a:srgbClr val="FFFF00"/>
                </a:solidFill>
              </a:rPr>
              <a:t>、</a:t>
            </a:r>
            <a:r>
              <a:rPr lang="zh-TW" altLang="en-US" sz="2600">
                <a:solidFill>
                  <a:srgbClr val="00B0F0"/>
                </a:solidFill>
              </a:rPr>
              <a:t>繼承</a:t>
            </a:r>
            <a:r>
              <a:rPr lang="en-US" altLang="zh-TW" sz="2600">
                <a:solidFill>
                  <a:srgbClr val="00B0F0"/>
                </a:solidFill>
              </a:rPr>
              <a:t>(inheritance)</a:t>
            </a:r>
            <a:r>
              <a:rPr lang="zh-TW" altLang="en-US" sz="2600">
                <a:solidFill>
                  <a:srgbClr val="FFFF00"/>
                </a:solidFill>
              </a:rPr>
              <a:t>、</a:t>
            </a:r>
            <a:r>
              <a:rPr lang="zh-TW" altLang="en-US" sz="2600">
                <a:solidFill>
                  <a:srgbClr val="00B0F0"/>
                </a:solidFill>
              </a:rPr>
              <a:t>多型</a:t>
            </a:r>
            <a:r>
              <a:rPr lang="en-US" altLang="zh-TW" sz="2600">
                <a:solidFill>
                  <a:srgbClr val="00B0F0"/>
                </a:solidFill>
              </a:rPr>
              <a:t>(polymorphism)</a:t>
            </a:r>
          </a:p>
        </p:txBody>
      </p:sp>
    </p:spTree>
    <p:extLst>
      <p:ext uri="{BB962C8B-B14F-4D97-AF65-F5344CB8AC3E}">
        <p14:creationId xmlns:p14="http://schemas.microsoft.com/office/powerpoint/2010/main" val="2733916508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D98D02BF-8EF2-4726-A99C-37D89F4EC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4998"/>
            <a:ext cx="10515600" cy="2091499"/>
          </a:xfrm>
        </p:spPr>
        <p:txBody>
          <a:bodyPr/>
          <a:lstStyle/>
          <a:p>
            <a:r>
              <a:rPr lang="zh-TW" altLang="en-US" sz="2800"/>
              <a:t>若</a:t>
            </a:r>
            <a:r>
              <a:rPr lang="zh-TW" altLang="en-US" sz="2800">
                <a:solidFill>
                  <a:srgbClr val="00B0F0"/>
                </a:solidFill>
              </a:rPr>
              <a:t>父類別</a:t>
            </a:r>
            <a:r>
              <a:rPr lang="zh-TW" altLang="en-US" sz="2800"/>
              <a:t>沒有</a:t>
            </a:r>
            <a:r>
              <a:rPr lang="zh-TW" altLang="en-US" sz="2800">
                <a:solidFill>
                  <a:srgbClr val="00B0F0"/>
                </a:solidFill>
              </a:rPr>
              <a:t>無參數建構子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或是想要呼叫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的其他</a:t>
            </a:r>
            <a:r>
              <a:rPr lang="zh-TW" altLang="en-US">
                <a:solidFill>
                  <a:srgbClr val="00B0F0"/>
                </a:solidFill>
              </a:rPr>
              <a:t>多載建構子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則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必須在</a:t>
            </a:r>
            <a:r>
              <a:rPr lang="zh-TW" altLang="en-US" sz="2800">
                <a:solidFill>
                  <a:srgbClr val="00B0F0"/>
                </a:solidFill>
              </a:rPr>
              <a:t>建構子</a:t>
            </a:r>
            <a:r>
              <a:rPr lang="zh-TW" altLang="en-US" sz="2800"/>
              <a:t>中</a:t>
            </a:r>
            <a:endParaRPr lang="en-US" altLang="zh-TW" sz="2800"/>
          </a:p>
          <a:p>
            <a:r>
              <a:rPr lang="zh-TW" altLang="en-US" sz="2800"/>
              <a:t>使用以下格式呼叫</a:t>
            </a:r>
            <a:r>
              <a:rPr lang="zh-TW" altLang="en-US" sz="2800">
                <a:solidFill>
                  <a:srgbClr val="00B0F0"/>
                </a:solidFill>
              </a:rPr>
              <a:t>父類別建構子</a:t>
            </a:r>
            <a:r>
              <a:rPr lang="zh-TW" altLang="en-US" sz="2800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88A559-22BC-4851-80CA-88677DF888EE}"/>
              </a:ext>
            </a:extLst>
          </p:cNvPr>
          <p:cNvGrpSpPr/>
          <p:nvPr/>
        </p:nvGrpSpPr>
        <p:grpSpPr>
          <a:xfrm>
            <a:off x="838200" y="4356497"/>
            <a:ext cx="10515600" cy="461665"/>
            <a:chOff x="871821" y="2331089"/>
            <a:chExt cx="1068306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303D1AD-6D71-4B12-9EF1-1F2D7AA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821" y="2331089"/>
              <a:ext cx="106830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C6C2DB6-AB08-4AC4-A7FD-8AE8161C7CE3}"/>
                </a:ext>
              </a:extLst>
            </p:cNvPr>
            <p:cNvSpPr txBox="1"/>
            <p:nvPr/>
          </p:nvSpPr>
          <p:spPr>
            <a:xfrm>
              <a:off x="10858166" y="2423422"/>
              <a:ext cx="696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079492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55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F7EDBA6-3380-4823-A316-7C6193370D0E}"/>
              </a:ext>
            </a:extLst>
          </p:cNvPr>
          <p:cNvGrpSpPr/>
          <p:nvPr/>
        </p:nvGrpSpPr>
        <p:grpSpPr>
          <a:xfrm>
            <a:off x="4941046" y="1229038"/>
            <a:ext cx="4667465" cy="738664"/>
            <a:chOff x="2120027" y="3041991"/>
            <a:chExt cx="4667465" cy="738664"/>
          </a:xfrm>
        </p:grpSpPr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CFA8638E-AE0A-4516-AF59-6E665029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027" y="3041991"/>
              <a:ext cx="4667464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F282D1E-62F1-40AD-8FD4-E134BC7E20F2}"/>
                </a:ext>
              </a:extLst>
            </p:cNvPr>
            <p:cNvSpPr txBox="1"/>
            <p:nvPr/>
          </p:nvSpPr>
          <p:spPr>
            <a:xfrm>
              <a:off x="6002414" y="347042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EB27AC52-200F-4E61-B663-B179AA5B56D4}"/>
              </a:ext>
            </a:extLst>
          </p:cNvPr>
          <p:cNvGrpSpPr/>
          <p:nvPr/>
        </p:nvGrpSpPr>
        <p:grpSpPr>
          <a:xfrm>
            <a:off x="182079" y="1289435"/>
            <a:ext cx="9454873" cy="4924425"/>
            <a:chOff x="182079" y="1548048"/>
            <a:chExt cx="9454873" cy="492442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D05E553C-D16D-4DAD-BA63-E2E98F56EE94}"/>
                </a:ext>
              </a:extLst>
            </p:cNvPr>
            <p:cNvGrpSpPr/>
            <p:nvPr/>
          </p:nvGrpSpPr>
          <p:grpSpPr>
            <a:xfrm>
              <a:off x="182079" y="1548048"/>
              <a:ext cx="9454873" cy="4924425"/>
              <a:chOff x="119499" y="1548048"/>
              <a:chExt cx="9454873" cy="4924425"/>
            </a:xfrm>
          </p:grpSpPr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0BC5133D-EF2B-4645-B365-D7566454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00" y="3333152"/>
                <a:ext cx="4758969" cy="3139321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82C3C125-5529-462F-895F-08834D9F0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2231119"/>
                <a:ext cx="4667464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F95A8BC-FB6C-4D10-BBCF-3B6B501DA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4348815"/>
                <a:ext cx="4695905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4674592-E99B-44EB-841B-4C1F54BB5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99" y="1548048"/>
                <a:ext cx="4758969" cy="1785104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0D994A4-7470-48D8-94AB-CCF2BB125B3E}"/>
                </a:ext>
              </a:extLst>
            </p:cNvPr>
            <p:cNvSpPr txBox="1"/>
            <p:nvPr/>
          </p:nvSpPr>
          <p:spPr>
            <a:xfrm>
              <a:off x="9059715" y="6164696"/>
              <a:ext cx="577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30" name="圖片 29">
              <a:hlinkClick r:id="rId3"/>
              <a:extLst>
                <a:ext uri="{FF2B5EF4-FFF2-40B4-BE49-F238E27FC236}">
                  <a16:creationId xmlns:a16="http://schemas.microsoft.com/office/drawing/2014/main" id="{9E9E8848-6500-43E3-86E4-64C9416C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9806" y="2331576"/>
              <a:ext cx="418706" cy="409602"/>
            </a:xfrm>
            <a:prstGeom prst="rect">
              <a:avLst/>
            </a:prstGeom>
          </p:spPr>
        </p:pic>
      </p:grp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44D8418-EDDC-49BD-A6F0-6B7555F5D2A1}"/>
              </a:ext>
            </a:extLst>
          </p:cNvPr>
          <p:cNvSpPr/>
          <p:nvPr/>
        </p:nvSpPr>
        <p:spPr>
          <a:xfrm>
            <a:off x="1480137" y="2527109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07EB1EF-BF62-4B18-BA6B-F6282DFCB41A}"/>
              </a:ext>
            </a:extLst>
          </p:cNvPr>
          <p:cNvSpPr/>
          <p:nvPr/>
        </p:nvSpPr>
        <p:spPr>
          <a:xfrm>
            <a:off x="1413462" y="2186911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6DF368C-9920-4B82-B9B5-435CF5F43336}"/>
              </a:ext>
            </a:extLst>
          </p:cNvPr>
          <p:cNvSpPr/>
          <p:nvPr/>
        </p:nvSpPr>
        <p:spPr>
          <a:xfrm>
            <a:off x="1413462" y="1851840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4619FFF7-FB3F-443C-A7DC-AA8C4EB7FE67}"/>
              </a:ext>
            </a:extLst>
          </p:cNvPr>
          <p:cNvSpPr/>
          <p:nvPr/>
        </p:nvSpPr>
        <p:spPr>
          <a:xfrm>
            <a:off x="954357" y="4653723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F915B39-EFC7-45C9-8AC0-BDB65AE049E2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034658" y="1936137"/>
            <a:ext cx="378804" cy="270806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E3687F0-1EDE-41EB-8F50-836C62475906}"/>
              </a:ext>
            </a:extLst>
          </p:cNvPr>
          <p:cNvCxnSpPr>
            <a:cxnSpLocks/>
            <a:stCxn id="32" idx="1"/>
            <a:endCxn id="34" idx="0"/>
          </p:cNvCxnSpPr>
          <p:nvPr/>
        </p:nvCxnSpPr>
        <p:spPr>
          <a:xfrm flipH="1">
            <a:off x="1372767" y="2271208"/>
            <a:ext cx="40695" cy="238251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A84131F-5CAC-4FF9-BE0A-949E4CE5854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73172" y="2695702"/>
            <a:ext cx="225375" cy="194849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D7386F9-2992-45BF-9649-853839F96151}"/>
              </a:ext>
            </a:extLst>
          </p:cNvPr>
          <p:cNvGrpSpPr/>
          <p:nvPr/>
        </p:nvGrpSpPr>
        <p:grpSpPr>
          <a:xfrm>
            <a:off x="9705375" y="1739332"/>
            <a:ext cx="2313016" cy="4166752"/>
            <a:chOff x="9705375" y="1997945"/>
            <a:chExt cx="2313016" cy="4166752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B00C1F7-BAF1-48CD-BFB9-3F7F70B32E3B}"/>
                </a:ext>
              </a:extLst>
            </p:cNvPr>
            <p:cNvSpPr/>
            <p:nvPr/>
          </p:nvSpPr>
          <p:spPr>
            <a:xfrm>
              <a:off x="10233977" y="2681626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Object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5A890BE-CE56-497C-B4F0-D48BE7E68E2B}"/>
                </a:ext>
              </a:extLst>
            </p:cNvPr>
            <p:cNvSpPr/>
            <p:nvPr/>
          </p:nvSpPr>
          <p:spPr>
            <a:xfrm>
              <a:off x="10592566" y="3985649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Person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046BDAC-26F1-438E-A4F5-77F52C7B2F92}"/>
                </a:ext>
              </a:extLst>
            </p:cNvPr>
            <p:cNvSpPr/>
            <p:nvPr/>
          </p:nvSpPr>
          <p:spPr>
            <a:xfrm>
              <a:off x="9848493" y="4740543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Worker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F423936-6BF1-4F26-A6A4-FEE75EA91D37}"/>
                </a:ext>
              </a:extLst>
            </p:cNvPr>
            <p:cNvSpPr/>
            <p:nvPr/>
          </p:nvSpPr>
          <p:spPr>
            <a:xfrm>
              <a:off x="10592566" y="5297617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Student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90403BD-9317-4848-ACDC-16D573F86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7851" y="3087503"/>
              <a:ext cx="0" cy="89814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216017E-F15D-46F3-9617-3B144DCC3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93648" y="4414815"/>
              <a:ext cx="0" cy="32572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05E30FE-6BC4-40B0-8A10-4E251506E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1302" y="4414815"/>
              <a:ext cx="0" cy="88280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19C01B4-5AC7-4ACC-A716-8D6DBFD48221}"/>
                </a:ext>
              </a:extLst>
            </p:cNvPr>
            <p:cNvSpPr txBox="1"/>
            <p:nvPr/>
          </p:nvSpPr>
          <p:spPr>
            <a:xfrm>
              <a:off x="9996284" y="2117596"/>
              <a:ext cx="17556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繼承關係圖</a:t>
              </a: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6BF6CC06-E115-4602-8DEF-3C8049B1D91D}"/>
                </a:ext>
              </a:extLst>
            </p:cNvPr>
            <p:cNvSpPr/>
            <p:nvPr/>
          </p:nvSpPr>
          <p:spPr>
            <a:xfrm>
              <a:off x="9729788" y="1997945"/>
              <a:ext cx="2288603" cy="4166752"/>
            </a:xfrm>
            <a:prstGeom prst="roundRect">
              <a:avLst>
                <a:gd name="adj" fmla="val 7488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29C7ACCD-A5E4-4638-A379-F84C8F343F61}"/>
                </a:ext>
              </a:extLst>
            </p:cNvPr>
            <p:cNvSpPr/>
            <p:nvPr/>
          </p:nvSpPr>
          <p:spPr>
            <a:xfrm>
              <a:off x="9889395" y="3454118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Main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2D5CF6FF-D19E-425F-8D31-87E1757D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52" y="3110792"/>
              <a:ext cx="0" cy="34332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6616C974-DDE1-4DA2-96B9-2319A4D8501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10170912" y="5169710"/>
              <a:ext cx="421654" cy="34249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ED21906-8933-45A1-8EF4-F8ECF81D871F}"/>
                </a:ext>
              </a:extLst>
            </p:cNvPr>
            <p:cNvSpPr txBox="1"/>
            <p:nvPr/>
          </p:nvSpPr>
          <p:spPr>
            <a:xfrm>
              <a:off x="9705375" y="572234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無繼承關係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15547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3A616-D90A-49F2-9999-EFC84BF3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查看所有父類別和子類別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7E681-25BC-4EAD-9239-4C4589262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04" y="2539190"/>
            <a:ext cx="3775543" cy="2590078"/>
          </a:xfrm>
        </p:spPr>
        <p:txBody>
          <a:bodyPr>
            <a:normAutofit/>
          </a:bodyPr>
          <a:lstStyle/>
          <a:p>
            <a:r>
              <a:rPr lang="zh-TW" altLang="en-US"/>
              <a:t>將文字游標</a:t>
            </a:r>
            <a:endParaRPr lang="en-US" altLang="zh-TW"/>
          </a:p>
          <a:p>
            <a:r>
              <a:rPr lang="zh-TW" altLang="en-US"/>
              <a:t>停在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名稱上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Ctrl + H</a:t>
            </a:r>
          </a:p>
          <a:p>
            <a:r>
              <a:rPr lang="zh-TW" altLang="en-US"/>
              <a:t>即可查看搜尋範圍內的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7BBA2FC-DAE9-4196-9D6C-0C69546CAD14}"/>
              </a:ext>
            </a:extLst>
          </p:cNvPr>
          <p:cNvGrpSpPr/>
          <p:nvPr/>
        </p:nvGrpSpPr>
        <p:grpSpPr>
          <a:xfrm>
            <a:off x="4276847" y="1690688"/>
            <a:ext cx="7404636" cy="4776244"/>
            <a:chOff x="4678837" y="1604660"/>
            <a:chExt cx="7404636" cy="477624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A0CDC9B-D39A-47BE-8667-ADB6641CA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8837" y="1635852"/>
              <a:ext cx="7404636" cy="4730884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A74A51A-3FB3-4887-8DE0-F52E8A792432}"/>
                </a:ext>
              </a:extLst>
            </p:cNvPr>
            <p:cNvSpPr/>
            <p:nvPr/>
          </p:nvSpPr>
          <p:spPr>
            <a:xfrm>
              <a:off x="9348789" y="2276476"/>
              <a:ext cx="1223962" cy="111918"/>
            </a:xfrm>
            <a:prstGeom prst="roundRect">
              <a:avLst>
                <a:gd name="adj" fmla="val 29200"/>
              </a:avLst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54676980-89F8-4577-A288-ED0DB593BEF3}"/>
                </a:ext>
              </a:extLst>
            </p:cNvPr>
            <p:cNvSpPr/>
            <p:nvPr/>
          </p:nvSpPr>
          <p:spPr>
            <a:xfrm>
              <a:off x="9672639" y="1825625"/>
              <a:ext cx="533400" cy="161132"/>
            </a:xfrm>
            <a:prstGeom prst="roundRect">
              <a:avLst>
                <a:gd name="adj" fmla="val 21811"/>
              </a:avLst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501AE23-36D9-44D4-997E-78F8B8AC912F}"/>
                </a:ext>
              </a:extLst>
            </p:cNvPr>
            <p:cNvSpPr txBox="1"/>
            <p:nvPr/>
          </p:nvSpPr>
          <p:spPr>
            <a:xfrm>
              <a:off x="10064238" y="160466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00B0F0"/>
                  </a:solidFill>
                </a:rPr>
                <a:t>查找範圍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9895430-3F90-42E6-A983-4FBA562AE0EF}"/>
                </a:ext>
              </a:extLst>
            </p:cNvPr>
            <p:cNvSpPr txBox="1"/>
            <p:nvPr/>
          </p:nvSpPr>
          <p:spPr>
            <a:xfrm>
              <a:off x="10572750" y="21761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FFC000"/>
                  </a:solidFill>
                </a:rPr>
                <a:t>搜尋類別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C7F11818-30FA-4D95-904E-DE50B057E544}"/>
                </a:ext>
              </a:extLst>
            </p:cNvPr>
            <p:cNvSpPr/>
            <p:nvPr/>
          </p:nvSpPr>
          <p:spPr>
            <a:xfrm>
              <a:off x="9146091" y="2029566"/>
              <a:ext cx="1510003" cy="227858"/>
            </a:xfrm>
            <a:prstGeom prst="roundRect">
              <a:avLst>
                <a:gd name="adj" fmla="val 18750"/>
              </a:avLst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1F6A9EA-6184-491C-80A6-6C864112D13E}"/>
                </a:ext>
              </a:extLst>
            </p:cNvPr>
            <p:cNvSpPr txBox="1"/>
            <p:nvPr/>
          </p:nvSpPr>
          <p:spPr>
            <a:xfrm>
              <a:off x="10016762" y="202335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FFFF00"/>
                  </a:solidFill>
                </a:rPr>
                <a:t>父類別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4BFA495-D971-46D1-9375-6ECF8710D050}"/>
                </a:ext>
              </a:extLst>
            </p:cNvPr>
            <p:cNvSpPr/>
            <p:nvPr/>
          </p:nvSpPr>
          <p:spPr>
            <a:xfrm>
              <a:off x="9451180" y="2405405"/>
              <a:ext cx="1877505" cy="3975499"/>
            </a:xfrm>
            <a:prstGeom prst="roundRect">
              <a:avLst>
                <a:gd name="adj" fmla="val 3242"/>
              </a:avLst>
            </a:pr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11FD407-F66B-4FAB-84C0-57F0C2180E5B}"/>
                </a:ext>
              </a:extLst>
            </p:cNvPr>
            <p:cNvSpPr txBox="1"/>
            <p:nvPr/>
          </p:nvSpPr>
          <p:spPr>
            <a:xfrm>
              <a:off x="10711605" y="274803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92D050"/>
                  </a:solidFill>
                </a:rPr>
                <a:t>子類別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5313273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C2F9A-5BFB-4EB4-83A4-15602B4E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CA7CB-2E73-4A6D-B207-AE9225A4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8113"/>
            <a:ext cx="10515600" cy="952186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en-US" altLang="zh-TW" sz="2400">
                <a:solidFill>
                  <a:srgbClr val="FFC000"/>
                </a:solidFill>
              </a:rPr>
              <a:t>(override)</a:t>
            </a:r>
            <a:r>
              <a:rPr lang="zh-TW" altLang="en-US" sz="2400"/>
              <a:t>是指將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動態方法</a:t>
            </a:r>
            <a:r>
              <a:rPr lang="zh-TW" altLang="en-US" sz="2400"/>
              <a:t>覆蓋掉</a:t>
            </a:r>
            <a:endParaRPr lang="en-US" altLang="zh-TW" sz="2400"/>
          </a:p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的該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時，會執行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過的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的格式如下：</a:t>
            </a:r>
            <a:endParaRPr lang="en-US" altLang="zh-TW" sz="240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1B1250-D0D9-46AB-BB9E-255C6DF3AC8A}"/>
              </a:ext>
            </a:extLst>
          </p:cNvPr>
          <p:cNvGrpSpPr/>
          <p:nvPr/>
        </p:nvGrpSpPr>
        <p:grpSpPr>
          <a:xfrm>
            <a:off x="838199" y="1905506"/>
            <a:ext cx="10515599" cy="3046988"/>
            <a:chOff x="838199" y="3802851"/>
            <a:chExt cx="10515599" cy="304698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A397531-993D-4706-B6AA-E2C25095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802851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1600">
                  <a:solidFill>
                    <a:srgbClr val="00B0F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父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子類別名稱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父類別名稱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@Override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A54985A-C09C-4878-A0A5-1C68EA7488F5}"/>
                </a:ext>
              </a:extLst>
            </p:cNvPr>
            <p:cNvSpPr txBox="1"/>
            <p:nvPr/>
          </p:nvSpPr>
          <p:spPr>
            <a:xfrm>
              <a:off x="10720291" y="651128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FDF4BB8-76B1-40FC-964B-DB85A5F2047E}"/>
              </a:ext>
            </a:extLst>
          </p:cNvPr>
          <p:cNvSpPr txBox="1">
            <a:spLocks/>
          </p:cNvSpPr>
          <p:nvPr/>
        </p:nvSpPr>
        <p:spPr>
          <a:xfrm>
            <a:off x="838199" y="5043055"/>
            <a:ext cx="10515600" cy="143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在 </a:t>
            </a:r>
            <a:r>
              <a:rPr lang="en-US" altLang="zh-TW" sz="2400"/>
              <a:t>Java</a:t>
            </a:r>
            <a:r>
              <a:rPr lang="zh-TW" altLang="en-US" sz="2400"/>
              <a:t> 中，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lang="zh-TW" altLang="en-US" sz="2400">
                <a:solidFill>
                  <a:srgbClr val="FFFF00"/>
                </a:solidFill>
              </a:rPr>
              <a:t> 開頭的是一種特殊的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>
                <a:solidFill>
                  <a:srgbClr val="FFFF00"/>
                </a:solidFill>
              </a:rPr>
              <a:t>，有許多用途</a:t>
            </a:r>
            <a:endParaRPr lang="en-US" altLang="zh-TW" sz="2400">
              <a:solidFill>
                <a:srgbClr val="FFFF00"/>
              </a:solidFill>
            </a:endParaRPr>
          </a:p>
          <a:p>
            <a:r>
              <a:rPr lang="zh-TW" altLang="en-US" sz="2400">
                <a:latin typeface="+mj-lt"/>
                <a:cs typeface="JetBrains Mono" panose="02000009000000000000" pitchFamily="49" charset="0"/>
              </a:rPr>
              <a:t>如 </a:t>
            </a:r>
            <a:r>
              <a:rPr lang="zh-TW" altLang="zh-TW" sz="2400">
                <a:solidFill>
                  <a:srgbClr val="B3AE60"/>
                </a:solidFill>
                <a:latin typeface="+mj-lt"/>
                <a:cs typeface="JetBrains Mono" panose="02000009000000000000" pitchFamily="49" charset="0"/>
              </a:rPr>
              <a:t>@Override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能讓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編譯器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檢查該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動態方法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是否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了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父類別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動態方法</a:t>
            </a:r>
            <a:endParaRPr lang="en-US" altLang="zh-TW" sz="2400">
              <a:solidFill>
                <a:srgbClr val="00B0F0"/>
              </a:solidFill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 sz="2400">
                <a:latin typeface="+mj-lt"/>
                <a:cs typeface="JetBrains Mono" panose="02000009000000000000" pitchFamily="49" charset="0"/>
              </a:rPr>
              <a:t>如此在想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但實際上未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時能使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編譯器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報錯</a:t>
            </a:r>
            <a:endParaRPr lang="zh-TW" altLang="zh-TW" sz="2400"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94790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D21E960-9E0C-4247-AD59-C42A79CC0378}"/>
              </a:ext>
            </a:extLst>
          </p:cNvPr>
          <p:cNvGrpSpPr/>
          <p:nvPr/>
        </p:nvGrpSpPr>
        <p:grpSpPr>
          <a:xfrm>
            <a:off x="550893" y="1034370"/>
            <a:ext cx="11090215" cy="5682699"/>
            <a:chOff x="550893" y="1034370"/>
            <a:chExt cx="11090215" cy="568269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0E4EC9E-8691-45E9-A8CE-6A7251333F4D}"/>
                </a:ext>
              </a:extLst>
            </p:cNvPr>
            <p:cNvGrpSpPr/>
            <p:nvPr/>
          </p:nvGrpSpPr>
          <p:grpSpPr>
            <a:xfrm>
              <a:off x="550893" y="1038591"/>
              <a:ext cx="11090215" cy="5678478"/>
              <a:chOff x="438150" y="1034109"/>
              <a:chExt cx="11090215" cy="5678478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1CFE6C22-CF4F-4748-82E5-9E2AC1592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3873348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2EA51A79-16A6-4BEB-83B9-314B9F5CD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1034109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390B5F4D-A3B8-4FD3-B64C-44DFEFBC4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2742269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01E32EB-9A89-438D-89E0-F997C2509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1034109"/>
                <a:ext cx="4605748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A1EFE94-CAA5-46B9-A58F-9FA3BC473EB5}"/>
                </a:ext>
              </a:extLst>
            </p:cNvPr>
            <p:cNvSpPr txBox="1"/>
            <p:nvPr/>
          </p:nvSpPr>
          <p:spPr>
            <a:xfrm>
              <a:off x="10949892" y="63435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7BC8A33-EB57-47CC-8A66-2B7FF5A6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401" y="1034370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C48139E-4C46-4C2A-AE51-10E2A53A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1B236F-1C74-4423-B538-FA42FAF2221D}"/>
              </a:ext>
            </a:extLst>
          </p:cNvPr>
          <p:cNvGrpSpPr/>
          <p:nvPr/>
        </p:nvGrpSpPr>
        <p:grpSpPr>
          <a:xfrm>
            <a:off x="7939057" y="3772997"/>
            <a:ext cx="3702050" cy="738664"/>
            <a:chOff x="2117725" y="3041991"/>
            <a:chExt cx="3702050" cy="738664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EB78628C-4903-4EA7-B390-8079AA4A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725" y="3041991"/>
              <a:ext cx="370205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16D94EB-C646-4D5D-9E65-0B8D8547D559}"/>
                </a:ext>
              </a:extLst>
            </p:cNvPr>
            <p:cNvSpPr txBox="1"/>
            <p:nvPr/>
          </p:nvSpPr>
          <p:spPr>
            <a:xfrm>
              <a:off x="5034697" y="3467430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8C592E2-1200-48CA-9CF3-AB75BE2FB04D}"/>
              </a:ext>
            </a:extLst>
          </p:cNvPr>
          <p:cNvSpPr/>
          <p:nvPr/>
        </p:nvSpPr>
        <p:spPr>
          <a:xfrm>
            <a:off x="1790700" y="2217420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C63D7D3-F930-4C48-8A7D-E21104D8DA16}"/>
              </a:ext>
            </a:extLst>
          </p:cNvPr>
          <p:cNvSpPr/>
          <p:nvPr/>
        </p:nvSpPr>
        <p:spPr>
          <a:xfrm>
            <a:off x="1724025" y="189267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2398912-F245-479D-AFC2-041F01ADBD5B}"/>
              </a:ext>
            </a:extLst>
          </p:cNvPr>
          <p:cNvSpPr/>
          <p:nvPr/>
        </p:nvSpPr>
        <p:spPr>
          <a:xfrm>
            <a:off x="1724025" y="1569505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18632F3-90FF-4E27-9006-643B6729A648}"/>
              </a:ext>
            </a:extLst>
          </p:cNvPr>
          <p:cNvSpPr/>
          <p:nvPr/>
        </p:nvSpPr>
        <p:spPr>
          <a:xfrm>
            <a:off x="5880100" y="601771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5DF33A3-EE3C-4B1E-898B-C26F077CCB77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FC31360-BE54-4C7B-86BD-D219E4EFD1EC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DA6D5CE-BB05-4636-AAAF-9F3B022BF28A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609850" y="2301717"/>
            <a:ext cx="3270250" cy="38002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318340-15BF-4C83-8DE0-C82852CBDAB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2543175" y="1976968"/>
            <a:ext cx="3336925" cy="12972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47FFA14-370A-4B8E-946D-0DA6134EC66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401763" y="1653802"/>
            <a:ext cx="322262" cy="260992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762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3A616-D90A-49F2-9999-EFC84BF3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查看特定方法的子類別覆寫情形</a:t>
            </a:r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4258EE45-152C-4623-8B32-AF81F2B4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89215"/>
            <a:ext cx="3990110" cy="4849840"/>
          </a:xfrm>
        </p:spPr>
        <p:txBody>
          <a:bodyPr>
            <a:normAutofit/>
          </a:bodyPr>
          <a:lstStyle/>
          <a:p>
            <a:r>
              <a:rPr lang="zh-TW" altLang="en-US"/>
              <a:t>將文字游標</a:t>
            </a:r>
            <a:endParaRPr lang="en-US" altLang="zh-TW"/>
          </a:p>
          <a:p>
            <a:r>
              <a:rPr lang="zh-TW" altLang="en-US"/>
              <a:t>停在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名稱上</a:t>
            </a:r>
            <a:endParaRPr lang="en-US" altLang="zh-TW"/>
          </a:p>
          <a:p>
            <a:r>
              <a:rPr lang="zh-TW" altLang="en-US"/>
              <a:t>按 </a:t>
            </a:r>
            <a:r>
              <a:rPr lang="en-US" altLang="zh-TW">
                <a:solidFill>
                  <a:srgbClr val="92D050"/>
                </a:solidFill>
              </a:rPr>
              <a:t>Ctrl + Shift + H</a:t>
            </a:r>
          </a:p>
          <a:p>
            <a:r>
              <a:rPr lang="zh-TW" altLang="en-US"/>
              <a:t>即可查看搜尋範圍內的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的情形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綠色 </a:t>
            </a:r>
            <a:r>
              <a:rPr lang="en-US" altLang="zh-TW">
                <a:solidFill>
                  <a:srgbClr val="92D050"/>
                </a:solidFill>
              </a:rPr>
              <a:t>+</a:t>
            </a:r>
            <a:r>
              <a:rPr lang="en-US" altLang="zh-TW"/>
              <a:t> </a:t>
            </a:r>
            <a:r>
              <a:rPr lang="zh-TW" altLang="en-US"/>
              <a:t>表示有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6535B"/>
                </a:solidFill>
              </a:rPr>
              <a:t>紅色 </a:t>
            </a:r>
            <a:r>
              <a:rPr lang="en-US" altLang="zh-TW">
                <a:solidFill>
                  <a:srgbClr val="F6535B"/>
                </a:solidFill>
              </a:rPr>
              <a:t>- </a:t>
            </a:r>
            <a:r>
              <a:rPr lang="zh-TW" altLang="en-US"/>
              <a:t>表示無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</a:p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9355E5-6887-4FDE-AD35-39D095D1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10" y="1689215"/>
            <a:ext cx="7592290" cy="48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1075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6" y="1365444"/>
            <a:ext cx="5659784" cy="986818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</a:t>
            </a:r>
            <a:r>
              <a:rPr lang="en-US" altLang="zh-TW">
                <a:solidFill>
                  <a:srgbClr val="00B0F0"/>
                </a:solidFill>
              </a:rPr>
              <a:t>(abstract)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B0B8ABD-F949-4D7B-A4BF-CB5EE7569507}"/>
              </a:ext>
            </a:extLst>
          </p:cNvPr>
          <p:cNvGrpSpPr/>
          <p:nvPr/>
        </p:nvGrpSpPr>
        <p:grpSpPr>
          <a:xfrm>
            <a:off x="524436" y="2444733"/>
            <a:ext cx="5368364" cy="1200329"/>
            <a:chOff x="2810435" y="2802359"/>
            <a:chExt cx="5368364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C13C010-45B0-4441-9C04-4F7A3370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02359"/>
              <a:ext cx="5368364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46A1ED9-AD60-4F60-A2CF-FAF08EFD4A30}"/>
                </a:ext>
              </a:extLst>
            </p:cNvPr>
            <p:cNvSpPr txBox="1"/>
            <p:nvPr/>
          </p:nvSpPr>
          <p:spPr>
            <a:xfrm>
              <a:off x="7487584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D7D0223-0604-4BAD-B83D-243E1B3A1181}"/>
              </a:ext>
            </a:extLst>
          </p:cNvPr>
          <p:cNvSpPr txBox="1">
            <a:spLocks/>
          </p:cNvSpPr>
          <p:nvPr/>
        </p:nvSpPr>
        <p:spPr>
          <a:xfrm>
            <a:off x="436216" y="3852189"/>
            <a:ext cx="5659784" cy="254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>
                <a:solidFill>
                  <a:srgbClr val="FFFF00"/>
                </a:solidFill>
              </a:rPr>
              <a:t>不可被實例化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換言之就是不能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常常用在只有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工具類別，</a:t>
            </a:r>
            <a:r>
              <a:rPr lang="en-US" altLang="zh-TW">
                <a:solidFill>
                  <a:srgbClr val="92D050"/>
                </a:solidFill>
              </a:rPr>
              <a:t>Utility Class)</a:t>
            </a:r>
          </a:p>
          <a:p>
            <a:r>
              <a:rPr lang="zh-TW" altLang="en-US">
                <a:solidFill>
                  <a:srgbClr val="FFFF00"/>
                </a:solidFill>
              </a:rPr>
              <a:t>或是需要強制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486CF76-488A-4335-B269-35D9EC5A7750}"/>
              </a:ext>
            </a:extLst>
          </p:cNvPr>
          <p:cNvGrpSpPr/>
          <p:nvPr/>
        </p:nvGrpSpPr>
        <p:grpSpPr>
          <a:xfrm>
            <a:off x="6184220" y="1069883"/>
            <a:ext cx="5458546" cy="5509399"/>
            <a:chOff x="6184220" y="1069883"/>
            <a:chExt cx="5458546" cy="5509399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3339A15D-65C8-43EC-BADC-5126BEF9D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220" y="1069883"/>
              <a:ext cx="5458546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3381297-BF46-4BC2-ADD6-08EC842157AD}"/>
                </a:ext>
              </a:extLst>
            </p:cNvPr>
            <p:cNvSpPr txBox="1"/>
            <p:nvPr/>
          </p:nvSpPr>
          <p:spPr>
            <a:xfrm>
              <a:off x="10958117" y="6209950"/>
              <a:ext cx="68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41311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抽象方法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8475C6-5C60-4B63-8A3E-B2BF83C8B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800"/>
            <a:ext cx="10515600" cy="1603375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若在</a:t>
            </a:r>
            <a:r>
              <a:rPr lang="zh-TW" altLang="en-US">
                <a:solidFill>
                  <a:srgbClr val="00B0F0"/>
                </a:solidFill>
              </a:rPr>
              <a:t>動態方法的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表示該方法為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98E2D51-568C-4774-A690-1624CEB05902}"/>
              </a:ext>
            </a:extLst>
          </p:cNvPr>
          <p:cNvGrpSpPr/>
          <p:nvPr/>
        </p:nvGrpSpPr>
        <p:grpSpPr>
          <a:xfrm>
            <a:off x="838199" y="3305175"/>
            <a:ext cx="10515601" cy="1200329"/>
            <a:chOff x="838198" y="4522582"/>
            <a:chExt cx="10515601" cy="1200329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52F473F8-99EE-43F9-8D4B-398FF9C1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22582"/>
              <a:ext cx="10515601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abstract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C47FCC-ADE5-4E96-8479-96C96D578F8B}"/>
                </a:ext>
              </a:extLst>
            </p:cNvPr>
            <p:cNvSpPr txBox="1"/>
            <p:nvPr/>
          </p:nvSpPr>
          <p:spPr>
            <a:xfrm>
              <a:off x="10662584" y="535357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5">
            <a:extLst>
              <a:ext uri="{FF2B5EF4-FFF2-40B4-BE49-F238E27FC236}">
                <a16:creationId xmlns:a16="http://schemas.microsoft.com/office/drawing/2014/main" id="{BD85AEF8-8C01-45CE-AD38-5B31327D4009}"/>
              </a:ext>
            </a:extLst>
          </p:cNvPr>
          <p:cNvSpPr txBox="1">
            <a:spLocks/>
          </p:cNvSpPr>
          <p:nvPr/>
        </p:nvSpPr>
        <p:spPr>
          <a:xfrm>
            <a:off x="838200" y="4599980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/>
              <a:t>在該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r>
              <a:rPr lang="zh-TW" altLang="en-US">
                <a:solidFill>
                  <a:srgbClr val="FFFF00"/>
                </a:solidFill>
              </a:rPr>
              <a:t>不可以定義該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>
                <a:solidFill>
                  <a:srgbClr val="FFFF00"/>
                </a:solidFill>
              </a:rPr>
              <a:t>的執行內容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須直接在定義後方以分號結尾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非抽象子類別</a:t>
            </a:r>
            <a:r>
              <a:rPr lang="zh-TW" altLang="en-US"/>
              <a:t>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</p:spTree>
    <p:extLst>
      <p:ext uri="{BB962C8B-B14F-4D97-AF65-F5344CB8AC3E}">
        <p14:creationId xmlns:p14="http://schemas.microsoft.com/office/powerpoint/2010/main" val="523744283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7AFCF401-E526-41D2-A3D1-D60BA63DF433}"/>
              </a:ext>
            </a:extLst>
          </p:cNvPr>
          <p:cNvGrpSpPr/>
          <p:nvPr/>
        </p:nvGrpSpPr>
        <p:grpSpPr>
          <a:xfrm>
            <a:off x="626686" y="1445778"/>
            <a:ext cx="10938628" cy="4929788"/>
            <a:chOff x="224007" y="1464828"/>
            <a:chExt cx="10938628" cy="492978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1E71CA7-CA10-4F18-ABD3-3D615C08E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07" y="1470191"/>
              <a:ext cx="6019800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 whale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7EE0DF76-43DF-4C63-9941-6498296F5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3807" y="1464828"/>
              <a:ext cx="4918828" cy="7386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847207E8-1FFF-4CEE-96FA-E1E640170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6763" y="2203492"/>
              <a:ext cx="4925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CEC6B97F-FF44-4EAD-AD02-ECA803C5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06" y="3286073"/>
              <a:ext cx="601980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37" name="圖片 36">
              <a:hlinkClick r:id="rId2"/>
              <a:extLst>
                <a:ext uri="{FF2B5EF4-FFF2-40B4-BE49-F238E27FC236}">
                  <a16:creationId xmlns:a16="http://schemas.microsoft.com/office/drawing/2014/main" id="{7B7FE4F3-617D-4A36-ABB3-6B1F5C30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5766" y="1484755"/>
              <a:ext cx="586869" cy="574109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3431B00-2409-4241-938F-B9998563866C}"/>
                </a:ext>
              </a:extLst>
            </p:cNvPr>
            <p:cNvSpPr txBox="1"/>
            <p:nvPr/>
          </p:nvSpPr>
          <p:spPr>
            <a:xfrm>
              <a:off x="10529128" y="518892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抽象方法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89F2CD1-60F3-4629-84CA-8ACF0CDE10CD}"/>
              </a:ext>
            </a:extLst>
          </p:cNvPr>
          <p:cNvGrpSpPr/>
          <p:nvPr/>
        </p:nvGrpSpPr>
        <p:grpSpPr>
          <a:xfrm>
            <a:off x="6655284" y="5508429"/>
            <a:ext cx="4910030" cy="707886"/>
            <a:chOff x="1025011" y="3057381"/>
            <a:chExt cx="4910030" cy="707886"/>
          </a:xfrm>
        </p:grpSpPr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039FBDD8-51C4-4594-BC73-90878138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11" y="3057381"/>
              <a:ext cx="4910030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F03EC5F-C7D5-4FCC-8123-266E4CA76E94}"/>
                </a:ext>
              </a:extLst>
            </p:cNvPr>
            <p:cNvSpPr txBox="1"/>
            <p:nvPr/>
          </p:nvSpPr>
          <p:spPr>
            <a:xfrm>
              <a:off x="5055129" y="3426713"/>
              <a:ext cx="8755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811301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F5FB28-668E-4C57-A80F-1C0BC270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9529"/>
            <a:ext cx="10515600" cy="3717780"/>
          </a:xfrm>
        </p:spPr>
        <p:txBody>
          <a:bodyPr/>
          <a:lstStyle/>
          <a:p>
            <a:r>
              <a:rPr lang="zh-TW" altLang="en-US" sz="2800"/>
              <a:t>從上個範例中可以看到</a:t>
            </a:r>
            <a:endParaRPr lang="en-US" altLang="zh-TW" sz="2800"/>
          </a:p>
          <a:p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也不能</a:t>
            </a:r>
            <a:r>
              <a:rPr lang="zh-TW" altLang="en-US" sz="2800">
                <a:solidFill>
                  <a:srgbClr val="FFC000"/>
                </a:solidFill>
              </a:rPr>
              <a:t>存取</a:t>
            </a:r>
            <a:r>
              <a:rPr lang="zh-TW" altLang="en-US" sz="2800">
                <a:solidFill>
                  <a:srgbClr val="00B0F0"/>
                </a:solidFill>
              </a:rPr>
              <a:t>私有成員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必須通過 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  <a:r>
              <a:rPr lang="en-US" altLang="zh-TW"/>
              <a:t> </a:t>
            </a:r>
            <a:r>
              <a:rPr lang="zh-TW" altLang="en-US"/>
              <a:t>存取</a:t>
            </a:r>
            <a:endParaRPr lang="en-US" altLang="zh-TW" sz="2800"/>
          </a:p>
          <a:p>
            <a:r>
              <a:rPr lang="zh-TW" altLang="en-US" sz="2800"/>
              <a:t>而要讓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也可以直接</a:t>
            </a:r>
            <a:r>
              <a:rPr lang="zh-TW" altLang="en-US" sz="2800">
                <a:solidFill>
                  <a:srgbClr val="FFC000"/>
                </a:solidFill>
              </a:rPr>
              <a:t>存取</a:t>
            </a:r>
            <a:r>
              <a:rPr lang="zh-TW" altLang="en-US" sz="2800">
                <a:solidFill>
                  <a:srgbClr val="00B0F0"/>
                </a:solidFill>
              </a:rPr>
              <a:t>父類別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就必須使用 </a:t>
            </a:r>
            <a:r>
              <a:rPr lang="en-US" altLang="zh-TW" sz="2800">
                <a:solidFill>
                  <a:srgbClr val="CF8E6D"/>
                </a:solidFill>
              </a:rPr>
              <a:t>protected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protected </a:t>
            </a:r>
            <a:r>
              <a:rPr lang="zh-TW" altLang="en-US" sz="2800">
                <a:solidFill>
                  <a:srgbClr val="FFFF00"/>
                </a:solidFill>
              </a:rPr>
              <a:t>表示受保護的</a:t>
            </a:r>
            <a:endParaRPr lang="en-US" altLang="zh-TW" sz="2800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只能在該類別及其子類別中存取</a:t>
            </a:r>
            <a:endParaRPr lang="en-US" altLang="zh-TW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13248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172E3-BB34-449E-9621-E937AE1B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5E0E517-0065-42A8-8BF5-78FBE742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97352"/>
            <a:ext cx="10515599" cy="420788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r>
              <a:rPr lang="zh-TW" altLang="en-US">
                <a:latin typeface="+mj-lt"/>
              </a:rPr>
              <a:t>定義方式如右，名稱建議使用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大駝峰命名法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也可以在前方加上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>
                <a:latin typeface="+mj-lt"/>
              </a:rPr>
              <a:t>中的</a:t>
            </a:r>
            <a:r>
              <a:rPr lang="en-US" altLang="zh-TW">
                <a:latin typeface="+mj-lt"/>
              </a:rPr>
              <a:t>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public</a:t>
            </a:r>
          </a:p>
          <a:p>
            <a:r>
              <a:rPr lang="en-US" altLang="zh-TW">
                <a:solidFill>
                  <a:srgbClr val="CF8E6D"/>
                </a:solidFill>
                <a:latin typeface="+mj-lt"/>
              </a:rPr>
              <a:t>public </a:t>
            </a:r>
            <a:r>
              <a:rPr lang="zh-TW" altLang="en-US">
                <a:solidFill>
                  <a:srgbClr val="FFFF00"/>
                </a:solidFill>
                <a:latin typeface="+mj-lt"/>
              </a:rPr>
              <a:t>表示公開的，任意處皆可存取</a:t>
            </a:r>
          </a:p>
          <a:p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一個檔案中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可以有多個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頂級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(top level)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但只能有一個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且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r>
              <a:rPr lang="zh-TW" altLang="en-US">
                <a:latin typeface="+mj-lt"/>
              </a:rPr>
              <a:t>的名稱要和檔名一致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58B64F-F778-42D3-A650-0351DAD980D5}"/>
              </a:ext>
            </a:extLst>
          </p:cNvPr>
          <p:cNvGrpSpPr/>
          <p:nvPr/>
        </p:nvGrpSpPr>
        <p:grpSpPr>
          <a:xfrm>
            <a:off x="7109012" y="3089148"/>
            <a:ext cx="4244788" cy="1200329"/>
            <a:chOff x="2810435" y="2802359"/>
            <a:chExt cx="4244788" cy="120032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F606AAC-C663-4E0A-846B-35681603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02359"/>
              <a:ext cx="4244785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DF18489-3552-4146-A9D8-F4E3DDB23F34}"/>
                </a:ext>
              </a:extLst>
            </p:cNvPr>
            <p:cNvSpPr txBox="1"/>
            <p:nvPr/>
          </p:nvSpPr>
          <p:spPr>
            <a:xfrm>
              <a:off x="6364008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3E1905D-35F2-4296-9374-FF9751829747}"/>
              </a:ext>
            </a:extLst>
          </p:cNvPr>
          <p:cNvGrpSpPr/>
          <p:nvPr/>
        </p:nvGrpSpPr>
        <p:grpSpPr>
          <a:xfrm>
            <a:off x="7109012" y="4704976"/>
            <a:ext cx="4244789" cy="1200329"/>
            <a:chOff x="7109012" y="2802359"/>
            <a:chExt cx="4244789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2C6E13E-268B-4B28-8372-E08AF7E4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012" y="2802359"/>
              <a:ext cx="424478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AB138BC-E3CF-4C83-A7FC-FD4A7E2D0662}"/>
                </a:ext>
              </a:extLst>
            </p:cNvPr>
            <p:cNvSpPr txBox="1"/>
            <p:nvPr/>
          </p:nvSpPr>
          <p:spPr>
            <a:xfrm>
              <a:off x="10662585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44884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9E71475-EB24-4E9A-AFB7-00A2C12418CD}"/>
              </a:ext>
            </a:extLst>
          </p:cNvPr>
          <p:cNvGrpSpPr/>
          <p:nvPr/>
        </p:nvGrpSpPr>
        <p:grpSpPr>
          <a:xfrm>
            <a:off x="286354" y="1031718"/>
            <a:ext cx="11567170" cy="5685392"/>
            <a:chOff x="286354" y="1031718"/>
            <a:chExt cx="11567170" cy="5685392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FCDDE400-C106-4C77-A2E9-5A6552A4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4855" y="1035175"/>
              <a:ext cx="6378669" cy="28392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B76F16FD-9EE9-4A54-8465-4BBD2CB16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5537" y="1031718"/>
              <a:ext cx="476249" cy="465894"/>
            </a:xfrm>
            <a:prstGeom prst="rect">
              <a:avLst/>
            </a:prstGeom>
          </p:spPr>
        </p:pic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28F1C7A5-9EF4-4BAC-A496-8B051A30C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54" y="1035175"/>
              <a:ext cx="5188501" cy="178510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 student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白氨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0E64A14E-7A73-4867-AACF-34E66613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56" y="2815667"/>
              <a:ext cx="5188499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E987964D-AF88-431C-81F6-5A3D3A28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4855" y="3874414"/>
              <a:ext cx="6378669" cy="28392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grade)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grade;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年級：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A6B8811-E288-487A-B691-B92576857B2D}"/>
                </a:ext>
              </a:extLst>
            </p:cNvPr>
            <p:cNvSpPr txBox="1"/>
            <p:nvPr/>
          </p:nvSpPr>
          <p:spPr>
            <a:xfrm>
              <a:off x="11220017" y="637855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6B6E92A5-F6AE-4988-969A-B9FED4776564}"/>
              </a:ext>
            </a:extLst>
          </p:cNvPr>
          <p:cNvGrpSpPr/>
          <p:nvPr/>
        </p:nvGrpSpPr>
        <p:grpSpPr>
          <a:xfrm>
            <a:off x="1609725" y="5969230"/>
            <a:ext cx="3865130" cy="747880"/>
            <a:chOff x="1609725" y="5924979"/>
            <a:chExt cx="3865130" cy="747880"/>
          </a:xfrm>
        </p:grpSpPr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B9FF25C4-D35D-494E-A99A-25A9AFD0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725" y="5924979"/>
              <a:ext cx="386513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44A5ADA-6BD9-4B8F-94D8-A6F033540570}"/>
                </a:ext>
              </a:extLst>
            </p:cNvPr>
            <p:cNvSpPr txBox="1"/>
            <p:nvPr/>
          </p:nvSpPr>
          <p:spPr>
            <a:xfrm>
              <a:off x="4691063" y="6365082"/>
              <a:ext cx="783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output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8222183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746183FD-5BB6-4702-814E-A0E235DA812F}"/>
              </a:ext>
            </a:extLst>
          </p:cNvPr>
          <p:cNvGrpSpPr/>
          <p:nvPr/>
        </p:nvGrpSpPr>
        <p:grpSpPr>
          <a:xfrm>
            <a:off x="318248" y="1186061"/>
            <a:ext cx="11555504" cy="5256712"/>
            <a:chOff x="318248" y="1186061"/>
            <a:chExt cx="11555504" cy="525671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CD68CF2F-EA39-40C8-AD1B-77DB33F4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1186061"/>
              <a:ext cx="4801314" cy="14465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8FD1FC9-A735-4927-A30F-2DAA7FBC6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2626344"/>
              <a:ext cx="4801314" cy="38164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50A3388-0337-4777-85B9-0240BF01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562" y="2287789"/>
              <a:ext cx="6754190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getAge(),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6863710-BB7D-4D00-ADAD-435E5C19A964}"/>
                </a:ext>
              </a:extLst>
            </p:cNvPr>
            <p:cNvSpPr txBox="1"/>
            <p:nvPr/>
          </p:nvSpPr>
          <p:spPr>
            <a:xfrm>
              <a:off x="11178054" y="607344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6C9B0615-2969-47D3-9454-CA45E014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563" y="228778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36CBE07-D9C1-4424-92F7-5C666FB4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super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8FC6C-7AD5-4AE7-9201-C15B2468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009" y="1182186"/>
            <a:ext cx="6665260" cy="444490"/>
          </a:xfrm>
        </p:spPr>
        <p:txBody>
          <a:bodyPr>
            <a:normAutofit/>
          </a:bodyPr>
          <a:lstStyle/>
          <a:p>
            <a:r>
              <a:rPr lang="zh-TW" altLang="en-US" sz="2400"/>
              <a:t>要存取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未覆寫的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，須使用以下格式：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F42B956-0B7E-466E-A636-21DD4BCF7A65}"/>
              </a:ext>
            </a:extLst>
          </p:cNvPr>
          <p:cNvGrpSpPr/>
          <p:nvPr/>
        </p:nvGrpSpPr>
        <p:grpSpPr>
          <a:xfrm>
            <a:off x="5204009" y="1672841"/>
            <a:ext cx="6669743" cy="461665"/>
            <a:chOff x="10143562" y="2886076"/>
            <a:chExt cx="6669743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645CA1A-69A7-45E9-AD2D-35D6048D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3562" y="2886076"/>
              <a:ext cx="666974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super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192234A-F08B-4C5A-AC9A-B7B61B0B7762}"/>
                </a:ext>
              </a:extLst>
            </p:cNvPr>
            <p:cNvSpPr txBox="1"/>
            <p:nvPr/>
          </p:nvSpPr>
          <p:spPr>
            <a:xfrm>
              <a:off x="16122090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B089FC5-F530-4EC4-9B06-A5F69BED2F64}"/>
              </a:ext>
            </a:extLst>
          </p:cNvPr>
          <p:cNvGrpSpPr/>
          <p:nvPr/>
        </p:nvGrpSpPr>
        <p:grpSpPr>
          <a:xfrm>
            <a:off x="7543362" y="5111215"/>
            <a:ext cx="4325907" cy="584775"/>
            <a:chOff x="1493868" y="3118936"/>
            <a:chExt cx="4325907" cy="58477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F8704E1C-9A27-461F-8D6C-8D6224EB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868" y="3118936"/>
              <a:ext cx="432590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79CBE4-CAE0-4046-8B98-EFA48E7DDC04}"/>
                </a:ext>
              </a:extLst>
            </p:cNvPr>
            <p:cNvSpPr txBox="1"/>
            <p:nvPr/>
          </p:nvSpPr>
          <p:spPr>
            <a:xfrm>
              <a:off x="5034697" y="339593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379780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D6D1D-8933-4EBE-A623-BB9F248C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46F62B-7539-416C-B223-64170830D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0963"/>
            <a:ext cx="10515600" cy="2132012"/>
          </a:xfrm>
        </p:spPr>
        <p:txBody>
          <a:bodyPr/>
          <a:lstStyle/>
          <a:p>
            <a:r>
              <a:rPr lang="zh-TW" altLang="en-US" sz="2800">
                <a:solidFill>
                  <a:srgbClr val="00B0F0"/>
                </a:solidFill>
              </a:rPr>
              <a:t>多型</a:t>
            </a:r>
            <a:r>
              <a:rPr lang="en-US" altLang="zh-TW" sz="2800">
                <a:solidFill>
                  <a:srgbClr val="00B0F0"/>
                </a:solidFill>
              </a:rPr>
              <a:t>(polymorphism)</a:t>
            </a:r>
            <a:r>
              <a:rPr lang="zh-TW" altLang="en-US" sz="2800"/>
              <a:t>是指</a:t>
            </a:r>
            <a:endParaRPr lang="en-US" altLang="zh-TW" sz="2800"/>
          </a:p>
          <a:p>
            <a:r>
              <a:rPr lang="zh-TW" altLang="en-US"/>
              <a:t>具有共同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的不同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FF00"/>
                </a:solidFill>
              </a:rPr>
              <a:t>通過同一套父類別的方式操作不同子類別的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如皆使用同一套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189596064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>
            <a:extLst>
              <a:ext uri="{FF2B5EF4-FFF2-40B4-BE49-F238E27FC236}">
                <a16:creationId xmlns:a16="http://schemas.microsoft.com/office/drawing/2014/main" id="{D3B79991-C2DD-40DA-BDA0-202BCCD30303}"/>
              </a:ext>
            </a:extLst>
          </p:cNvPr>
          <p:cNvGrpSpPr/>
          <p:nvPr/>
        </p:nvGrpSpPr>
        <p:grpSpPr>
          <a:xfrm>
            <a:off x="550892" y="1054371"/>
            <a:ext cx="11090216" cy="5678478"/>
            <a:chOff x="550892" y="1054371"/>
            <a:chExt cx="11090216" cy="567847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DEDAAE9-8868-403C-979C-AD23DF3E2E0D}"/>
                </a:ext>
              </a:extLst>
            </p:cNvPr>
            <p:cNvGrpSpPr/>
            <p:nvPr/>
          </p:nvGrpSpPr>
          <p:grpSpPr>
            <a:xfrm>
              <a:off x="550892" y="1054371"/>
              <a:ext cx="11090216" cy="5678478"/>
              <a:chOff x="838199" y="1115156"/>
              <a:chExt cx="11090216" cy="5678478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718FD19A-B649-4C8B-B724-3146293EE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199" y="1115156"/>
                <a:ext cx="4605747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person1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person1.printInfo();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person2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person2.printInfo();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person3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person3.printInfo();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88975D3C-D10C-480E-86EC-EA205CFC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23316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861F348-B145-4918-8B5B-738BB72DF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1115156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84BF5280-F1BC-42AC-AA0E-C09BC7DDF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3954395"/>
                <a:ext cx="6484466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59975C-F6D0-4F10-90A3-6E82E526A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399" y="1054371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93EE51-4E6A-4BDD-BC0F-0670B902F944}"/>
                </a:ext>
              </a:extLst>
            </p:cNvPr>
            <p:cNvSpPr txBox="1"/>
            <p:nvPr/>
          </p:nvSpPr>
          <p:spPr>
            <a:xfrm>
              <a:off x="11058894" y="642507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977BF0A-B39E-46E4-8979-2B95BAD0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5"/>
            <a:ext cx="10515600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F78D857-E2A2-44FE-9E1E-2268EAE751E0}"/>
              </a:ext>
            </a:extLst>
          </p:cNvPr>
          <p:cNvGrpSpPr/>
          <p:nvPr/>
        </p:nvGrpSpPr>
        <p:grpSpPr>
          <a:xfrm>
            <a:off x="7584142" y="3561073"/>
            <a:ext cx="4056964" cy="830997"/>
            <a:chOff x="445283" y="2995825"/>
            <a:chExt cx="4056964" cy="830997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BEEFD3-422D-47A3-B8E6-DD76BC5B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995825"/>
              <a:ext cx="405696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9F0DA6D-EA1A-4C27-94ED-25306C94CCD2}"/>
                </a:ext>
              </a:extLst>
            </p:cNvPr>
            <p:cNvSpPr txBox="1"/>
            <p:nvPr/>
          </p:nvSpPr>
          <p:spPr>
            <a:xfrm>
              <a:off x="3717168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07698EE-23B6-4245-AA53-4A551463DCAD}"/>
              </a:ext>
            </a:extLst>
          </p:cNvPr>
          <p:cNvSpPr/>
          <p:nvPr/>
        </p:nvSpPr>
        <p:spPr>
          <a:xfrm>
            <a:off x="2445543" y="1771709"/>
            <a:ext cx="2389981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1CE5A41-A452-491B-811F-786D66CC4970}"/>
              </a:ext>
            </a:extLst>
          </p:cNvPr>
          <p:cNvSpPr/>
          <p:nvPr/>
        </p:nvSpPr>
        <p:spPr>
          <a:xfrm>
            <a:off x="2445543" y="2095559"/>
            <a:ext cx="2050257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D9870ED-DE25-49DC-A883-65BF363F369D}"/>
              </a:ext>
            </a:extLst>
          </p:cNvPr>
          <p:cNvSpPr/>
          <p:nvPr/>
        </p:nvSpPr>
        <p:spPr>
          <a:xfrm>
            <a:off x="1202530" y="177170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D30F25A-B95E-4B0D-9616-C520FF6FF2BF}"/>
              </a:ext>
            </a:extLst>
          </p:cNvPr>
          <p:cNvSpPr/>
          <p:nvPr/>
        </p:nvSpPr>
        <p:spPr>
          <a:xfrm>
            <a:off x="1202530" y="209555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93C4B34-97B9-4EFA-8DC4-55CCE8C18AD0}"/>
              </a:ext>
            </a:extLst>
          </p:cNvPr>
          <p:cNvSpPr/>
          <p:nvPr/>
        </p:nvSpPr>
        <p:spPr>
          <a:xfrm>
            <a:off x="1796863" y="2255052"/>
            <a:ext cx="819150" cy="122334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84D6F99-DD67-44C3-B672-7C53EEFBD1D8}"/>
              </a:ext>
            </a:extLst>
          </p:cNvPr>
          <p:cNvSpPr/>
          <p:nvPr/>
        </p:nvSpPr>
        <p:spPr>
          <a:xfrm>
            <a:off x="1796863" y="1930303"/>
            <a:ext cx="819150" cy="122334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4D9EBD9-9847-49E0-877C-B00C07C05C02}"/>
              </a:ext>
            </a:extLst>
          </p:cNvPr>
          <p:cNvSpPr/>
          <p:nvPr/>
        </p:nvSpPr>
        <p:spPr>
          <a:xfrm>
            <a:off x="1796863" y="1606325"/>
            <a:ext cx="819150" cy="12395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36C939B-1A07-4282-BA46-23B25A8B7305}"/>
              </a:ext>
            </a:extLst>
          </p:cNvPr>
          <p:cNvCxnSpPr>
            <a:cxnSpLocks/>
            <a:stCxn id="27" idx="3"/>
            <a:endCxn id="70" idx="1"/>
          </p:cNvCxnSpPr>
          <p:nvPr/>
        </p:nvCxnSpPr>
        <p:spPr>
          <a:xfrm>
            <a:off x="2616013" y="2316219"/>
            <a:ext cx="3264087" cy="380483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2BA574E-B7E8-4612-AEE6-23B7D8CB68ED}"/>
              </a:ext>
            </a:extLst>
          </p:cNvPr>
          <p:cNvCxnSpPr>
            <a:cxnSpLocks/>
            <a:stCxn id="28" idx="3"/>
            <a:endCxn id="72" idx="1"/>
          </p:cNvCxnSpPr>
          <p:nvPr/>
        </p:nvCxnSpPr>
        <p:spPr>
          <a:xfrm>
            <a:off x="2616013" y="1991470"/>
            <a:ext cx="3264087" cy="1282768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9782899-1193-4EFC-AE6C-7E29AC17474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38275" y="1668304"/>
            <a:ext cx="358588" cy="259542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D33FB27-9F6B-42EC-BD39-CA628CB39474}"/>
              </a:ext>
            </a:extLst>
          </p:cNvPr>
          <p:cNvSpPr/>
          <p:nvPr/>
        </p:nvSpPr>
        <p:spPr>
          <a:xfrm>
            <a:off x="5880100" y="6036761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59915208-3E2C-4F4E-A10C-FED894EE1E9B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50087A82-8242-4D04-91F7-D9A5B542ADA7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2681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70" grpId="0" animBg="1"/>
      <p:bldP spid="71" grpId="0" animBg="1"/>
      <p:bldP spid="7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多型應用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7E8B04-A3D9-4D1F-A880-DB9AB86EC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896"/>
            <a:ext cx="10795879" cy="1200329"/>
          </a:xfrm>
        </p:spPr>
        <p:txBody>
          <a:bodyPr/>
          <a:lstStyle/>
          <a:p>
            <a:r>
              <a:rPr lang="zh-TW" altLang="en-US" sz="2800"/>
              <a:t>下方程式碼定義了</a:t>
            </a:r>
            <a:r>
              <a:rPr lang="zh-TW" altLang="en-US" sz="2800">
                <a:solidFill>
                  <a:srgbClr val="00B0F0"/>
                </a:solidFill>
              </a:rPr>
              <a:t>靜態方法 </a:t>
            </a:r>
            <a:r>
              <a:rPr lang="en-US" altLang="zh-TW" sz="2800">
                <a:solidFill>
                  <a:srgbClr val="FFFF00"/>
                </a:solidFill>
              </a:rPr>
              <a:t>printInfo</a:t>
            </a:r>
          </a:p>
          <a:p>
            <a:r>
              <a:rPr lang="zh-TW" altLang="en-US" sz="2800"/>
              <a:t>讓傳入的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r>
              <a:rPr lang="zh-TW" altLang="en-US" sz="2800">
                <a:solidFill>
                  <a:srgbClr val="FFC000"/>
                </a:solidFill>
              </a:rPr>
              <a:t>呼叫</a:t>
            </a:r>
            <a:r>
              <a:rPr lang="zh-TW" altLang="en-US" sz="2800"/>
              <a:t>該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r>
              <a:rPr lang="zh-TW" altLang="en-US" sz="2800"/>
              <a:t>的 </a:t>
            </a:r>
            <a:r>
              <a:rPr lang="en-US" altLang="zh-TW" sz="2800">
                <a:solidFill>
                  <a:srgbClr val="FFC000"/>
                </a:solidFill>
              </a:rPr>
              <a:t>printInfo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en-US" altLang="zh-TW" sz="2800">
              <a:solidFill>
                <a:srgbClr val="00B0F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CEE79AF-5919-4CB7-9C99-EC5F74BD0970}"/>
              </a:ext>
            </a:extLst>
          </p:cNvPr>
          <p:cNvGrpSpPr/>
          <p:nvPr/>
        </p:nvGrpSpPr>
        <p:grpSpPr>
          <a:xfrm>
            <a:off x="549317" y="2917525"/>
            <a:ext cx="11102890" cy="3323987"/>
            <a:chOff x="780616" y="3133274"/>
            <a:chExt cx="11102890" cy="332398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85717C2-98BA-4D78-8FB0-5CE3A693D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617" y="3133274"/>
              <a:ext cx="430217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616" y="4333603"/>
              <a:ext cx="4302170" cy="21236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67B0E7F-7C42-454E-A902-4E5B7786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1613" y="3410273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F774991-6410-4C87-931E-52691716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414" y="3405684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11299142" y="61448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4AC4904-3EBD-4ED7-B24D-E7B882AE71C2}"/>
              </a:ext>
            </a:extLst>
          </p:cNvPr>
          <p:cNvGrpSpPr/>
          <p:nvPr/>
        </p:nvGrpSpPr>
        <p:grpSpPr>
          <a:xfrm>
            <a:off x="8467080" y="2538157"/>
            <a:ext cx="3170383" cy="646331"/>
            <a:chOff x="2539343" y="3088158"/>
            <a:chExt cx="3170383" cy="646331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82B99A37-0B73-4422-8A01-1DAB85F8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43" y="3088158"/>
              <a:ext cx="3170383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74624EC-17E0-4866-B5FC-D783B0168591}"/>
                </a:ext>
              </a:extLst>
            </p:cNvPr>
            <p:cNvSpPr txBox="1"/>
            <p:nvPr/>
          </p:nvSpPr>
          <p:spPr>
            <a:xfrm>
              <a:off x="4924648" y="3426712"/>
              <a:ext cx="7850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887264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多型應用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F52DE1C-DD71-413B-8A44-01B0D339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679"/>
            <a:ext cx="10515600" cy="2597167"/>
          </a:xfrm>
        </p:spPr>
        <p:txBody>
          <a:bodyPr>
            <a:normAutofit/>
          </a:bodyPr>
          <a:lstStyle/>
          <a:p>
            <a:r>
              <a:rPr lang="zh-TW" altLang="en-US" sz="2800"/>
              <a:t>在上個範例程式碼中</a:t>
            </a:r>
            <a:endParaRPr lang="en-US" altLang="zh-TW" sz="2800"/>
          </a:p>
          <a:p>
            <a:r>
              <a:rPr lang="zh-TW" altLang="en-US" sz="2800">
                <a:solidFill>
                  <a:srgbClr val="00B0F0"/>
                </a:solidFill>
              </a:rPr>
              <a:t>抽象類別 </a:t>
            </a:r>
            <a:r>
              <a:rPr lang="en-US" altLang="zh-TW" sz="2800">
                <a:solidFill>
                  <a:srgbClr val="92D050"/>
                </a:solidFill>
              </a:rPr>
              <a:t>Animal</a:t>
            </a:r>
            <a:r>
              <a:rPr lang="en-US" altLang="zh-TW" sz="2800"/>
              <a:t> </a:t>
            </a:r>
            <a:r>
              <a:rPr lang="zh-TW" altLang="en-US" sz="2800"/>
              <a:t>為每個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>
                <a:solidFill>
                  <a:srgbClr val="FFC000"/>
                </a:solidFill>
              </a:rPr>
              <a:t>多</a:t>
            </a:r>
            <a:r>
              <a:rPr lang="zh-TW" altLang="en-US" sz="2800">
                <a:solidFill>
                  <a:srgbClr val="FFC000"/>
                </a:solidFill>
              </a:rPr>
              <a:t>載</a:t>
            </a:r>
            <a:r>
              <a:rPr lang="zh-TW" altLang="en-US" sz="2800">
                <a:solidFill>
                  <a:srgbClr val="00B0F0"/>
                </a:solidFill>
              </a:rPr>
              <a:t>靜態方法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FFFF00"/>
                </a:solidFill>
              </a:rPr>
              <a:t>printInfo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 sz="2800"/>
              <a:t>考慮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Animal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有更多的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則</a:t>
            </a:r>
            <a:r>
              <a:rPr lang="zh-TW" altLang="en-US">
                <a:solidFill>
                  <a:srgbClr val="FFC000"/>
                </a:solidFill>
              </a:rPr>
              <a:t>多</a:t>
            </a:r>
            <a:r>
              <a:rPr lang="zh-TW" altLang="en-US" sz="2800">
                <a:solidFill>
                  <a:srgbClr val="FFC000"/>
                </a:solidFill>
              </a:rPr>
              <a:t>載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r>
              <a:rPr lang="zh-TW" altLang="en-US" sz="2800"/>
              <a:t>的做法不切實際</a:t>
            </a:r>
            <a:r>
              <a:rPr lang="zh-TW" altLang="en-US"/>
              <a:t>，</a:t>
            </a:r>
            <a:r>
              <a:rPr lang="zh-TW" altLang="en-US" sz="2800"/>
              <a:t>可使用</a:t>
            </a:r>
            <a:r>
              <a:rPr lang="zh-TW" altLang="en-US" sz="2800">
                <a:solidFill>
                  <a:srgbClr val="00B0F0"/>
                </a:solidFill>
              </a:rPr>
              <a:t>多型</a:t>
            </a:r>
            <a:r>
              <a:rPr lang="zh-TW" altLang="en-US" sz="2800"/>
              <a:t>解決此問題</a:t>
            </a:r>
            <a:endParaRPr lang="en-US" altLang="zh-TW" sz="2800"/>
          </a:p>
          <a:p>
            <a:r>
              <a:rPr lang="zh-TW" altLang="en-US" sz="2800"/>
              <a:t>修改後的程式碼如下：</a:t>
            </a:r>
            <a:endParaRPr lang="en-US" altLang="zh-TW" sz="2800"/>
          </a:p>
        </p:txBody>
      </p:sp>
      <p:sp>
        <p:nvSpPr>
          <p:cNvPr id="17" name="內容版面配置區 14">
            <a:extLst>
              <a:ext uri="{FF2B5EF4-FFF2-40B4-BE49-F238E27FC236}">
                <a16:creationId xmlns:a16="http://schemas.microsoft.com/office/drawing/2014/main" id="{309CE595-63D3-45A3-BBE4-F3F561395846}"/>
              </a:ext>
            </a:extLst>
          </p:cNvPr>
          <p:cNvSpPr txBox="1">
            <a:spLocks/>
          </p:cNvSpPr>
          <p:nvPr/>
        </p:nvSpPr>
        <p:spPr>
          <a:xfrm>
            <a:off x="8127588" y="363285"/>
            <a:ext cx="3805333" cy="411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9BD95CA-5DA5-4676-AF77-026C13AF1160}"/>
              </a:ext>
            </a:extLst>
          </p:cNvPr>
          <p:cNvGrpSpPr/>
          <p:nvPr/>
        </p:nvGrpSpPr>
        <p:grpSpPr>
          <a:xfrm>
            <a:off x="838198" y="3735484"/>
            <a:ext cx="4636195" cy="2631490"/>
            <a:chOff x="230315" y="4079687"/>
            <a:chExt cx="4636195" cy="263149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5" y="4079687"/>
              <a:ext cx="4636195" cy="26314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4284299" y="64034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922708A-15C5-4331-868E-90ABF556A3A8}"/>
              </a:ext>
            </a:extLst>
          </p:cNvPr>
          <p:cNvGrpSpPr/>
          <p:nvPr/>
        </p:nvGrpSpPr>
        <p:grpSpPr>
          <a:xfrm>
            <a:off x="6717604" y="4134660"/>
            <a:ext cx="4636196" cy="1708160"/>
            <a:chOff x="7205285" y="2585313"/>
            <a:chExt cx="4636196" cy="1708160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FDC241B-EE17-46DF-8910-B53EF6A41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285" y="2585313"/>
              <a:ext cx="4636196" cy="17081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28FC036-B0D0-477E-9C54-E7A7FB5C7219}"/>
                </a:ext>
              </a:extLst>
            </p:cNvPr>
            <p:cNvSpPr txBox="1"/>
            <p:nvPr/>
          </p:nvSpPr>
          <p:spPr>
            <a:xfrm>
              <a:off x="11259270" y="398264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14D06380-770D-43E5-A376-AEF4302DD684}"/>
              </a:ext>
            </a:extLst>
          </p:cNvPr>
          <p:cNvSpPr/>
          <p:nvPr/>
        </p:nvSpPr>
        <p:spPr>
          <a:xfrm>
            <a:off x="5690519" y="4812145"/>
            <a:ext cx="895927" cy="54494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141345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24FF2-E11B-46B5-B33D-BBDE2669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99"/>
            <a:ext cx="10515600" cy="1325563"/>
          </a:xfrm>
        </p:spPr>
        <p:txBody>
          <a:bodyPr/>
          <a:lstStyle/>
          <a:p>
            <a:r>
              <a:rPr lang="en-US" altLang="zh-TW"/>
              <a:t>instanceof</a:t>
            </a:r>
            <a:endParaRPr lang="zh-TW" altLang="en-US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1859D42F-53DE-4EFA-B61E-E0583A22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855"/>
            <a:ext cx="10515600" cy="988396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是用來判斷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是否是某個</a:t>
            </a:r>
            <a:r>
              <a:rPr lang="zh-TW" altLang="en-US">
                <a:solidFill>
                  <a:srgbClr val="00B0F0"/>
                </a:solidFill>
              </a:rPr>
              <a:t>類別的實例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會返回一個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zh-TW" altLang="en-US"/>
              <a:t>值，經常與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/>
              <a:t> </a:t>
            </a:r>
            <a:r>
              <a:rPr lang="zh-TW" altLang="en-US"/>
              <a:t>搭配，用法如下：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9EC9673-FB3F-4B74-B9B1-4B67FF891AF5}"/>
              </a:ext>
            </a:extLst>
          </p:cNvPr>
          <p:cNvGrpSpPr/>
          <p:nvPr/>
        </p:nvGrpSpPr>
        <p:grpSpPr>
          <a:xfrm>
            <a:off x="838199" y="2262814"/>
            <a:ext cx="10515599" cy="461665"/>
            <a:chOff x="838199" y="2803722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B5E6945-9109-4C03-92E3-ADF6FA17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F1ACC75-8F1A-4D9F-BE28-84362BEB08FB}"/>
                </a:ext>
              </a:extLst>
            </p:cNvPr>
            <p:cNvSpPr txBox="1"/>
            <p:nvPr/>
          </p:nvSpPr>
          <p:spPr>
            <a:xfrm>
              <a:off x="10720290" y="292683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9AF80B9-BD1E-4BDF-8484-01DF9A548902}"/>
              </a:ext>
            </a:extLst>
          </p:cNvPr>
          <p:cNvSpPr txBox="1">
            <a:spLocks/>
          </p:cNvSpPr>
          <p:nvPr/>
        </p:nvSpPr>
        <p:spPr>
          <a:xfrm>
            <a:off x="838200" y="3312456"/>
            <a:ext cx="10515600" cy="3111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第二種寫法為 </a:t>
            </a:r>
            <a:r>
              <a:rPr lang="en-US" altLang="zh-TW"/>
              <a:t>Java 16 </a:t>
            </a:r>
            <a:r>
              <a:rPr lang="zh-TW" altLang="en-US"/>
              <a:t>新增，在第二種寫法中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父類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50"/>
                </a:solidFill>
              </a:rPr>
              <a:t>變數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成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/>
              <a:t>成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，否則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無法使用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要特別注意的是，使用 </a:t>
            </a:r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的前提</a:t>
            </a:r>
            <a:endParaRPr lang="en-US" altLang="zh-TW"/>
          </a:p>
          <a:p>
            <a:r>
              <a:rPr lang="zh-TW" altLang="en-US"/>
              <a:t>需要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，否則會報錯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CFC9F81-FC34-4FEE-A3C6-4C26030AF315}"/>
              </a:ext>
            </a:extLst>
          </p:cNvPr>
          <p:cNvGrpSpPr/>
          <p:nvPr/>
        </p:nvGrpSpPr>
        <p:grpSpPr>
          <a:xfrm>
            <a:off x="838199" y="2792118"/>
            <a:ext cx="10515599" cy="463301"/>
            <a:chOff x="838199" y="2803722"/>
            <a:chExt cx="10515599" cy="46330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E12D65A-B32E-44A0-8FA9-C0C2CADD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C395C20-359D-4E8C-8D57-EBE9C9A29198}"/>
                </a:ext>
              </a:extLst>
            </p:cNvPr>
            <p:cNvSpPr txBox="1"/>
            <p:nvPr/>
          </p:nvSpPr>
          <p:spPr>
            <a:xfrm>
              <a:off x="10720291" y="29284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61546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B830E-FFD7-4E56-9299-7C42BFBE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物件轉型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8F7E6-5A5B-4172-A72D-C4BF4F32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5" y="972104"/>
            <a:ext cx="11523349" cy="15220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物件轉型</a:t>
            </a:r>
            <a:r>
              <a:rPr lang="en-US" altLang="zh-TW">
                <a:solidFill>
                  <a:srgbClr val="FFC000"/>
                </a:solidFill>
              </a:rPr>
              <a:t>(Cast)</a:t>
            </a:r>
            <a:r>
              <a:rPr lang="zh-TW" altLang="en-US"/>
              <a:t>是</a:t>
            </a:r>
            <a:r>
              <a:rPr lang="zh-TW" altLang="en-US">
                <a:solidFill>
                  <a:srgbClr val="FFFF00"/>
                </a:solidFill>
              </a:rPr>
              <a:t>將物件的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強制轉為其他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只能在確保前者的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>
                <a:solidFill>
                  <a:srgbClr val="FFFF00"/>
                </a:solidFill>
              </a:rPr>
              <a:t>和後者相同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的情況下才能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>
                <a:solidFill>
                  <a:srgbClr val="FFFF00"/>
                </a:solidFill>
              </a:rPr>
              <a:t>，否則會報錯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EDBE64F-6BC9-4E9C-8722-AE06322CB591}"/>
              </a:ext>
            </a:extLst>
          </p:cNvPr>
          <p:cNvGrpSpPr/>
          <p:nvPr/>
        </p:nvGrpSpPr>
        <p:grpSpPr>
          <a:xfrm>
            <a:off x="318246" y="2494150"/>
            <a:ext cx="6064625" cy="461665"/>
            <a:chOff x="903195" y="1900896"/>
            <a:chExt cx="6064625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EF18FAA-0363-428E-A479-E1F2AE12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60646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物件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654A3-051C-4305-80AB-CCBD39A1EEDC}"/>
                </a:ext>
              </a:extLst>
            </p:cNvPr>
            <p:cNvSpPr txBox="1"/>
            <p:nvPr/>
          </p:nvSpPr>
          <p:spPr>
            <a:xfrm>
              <a:off x="6334313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0C093AF-0908-44B4-BB57-B48315108118}"/>
              </a:ext>
            </a:extLst>
          </p:cNvPr>
          <p:cNvGrpSpPr/>
          <p:nvPr/>
        </p:nvGrpSpPr>
        <p:grpSpPr>
          <a:xfrm>
            <a:off x="318245" y="1653088"/>
            <a:ext cx="11523350" cy="4893647"/>
            <a:chOff x="318245" y="1653088"/>
            <a:chExt cx="11523350" cy="489364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64FC1CC5-6916-4CAA-A4E2-80913F1C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00" y="1653088"/>
              <a:ext cx="5270995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30ADBEB-ACD6-4F9E-9340-28968A49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423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CB5F651-3060-43AF-8FBA-CC4C02519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6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E9FAB55C-14F7-4B38-A4B1-597044BA9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2888" y="1653088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63EBB43-F0D3-4EB6-BE6B-901348754510}"/>
                </a:ext>
              </a:extLst>
            </p:cNvPr>
            <p:cNvSpPr txBox="1"/>
            <p:nvPr/>
          </p:nvSpPr>
          <p:spPr>
            <a:xfrm>
              <a:off x="11150379" y="617740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9F6CA4E4-998A-41C5-BCF3-FBD7C0967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5" y="3038083"/>
              <a:ext cx="625235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28C0064-B3A4-45D4-8CE9-A5D219512014}"/>
              </a:ext>
            </a:extLst>
          </p:cNvPr>
          <p:cNvGrpSpPr/>
          <p:nvPr/>
        </p:nvGrpSpPr>
        <p:grpSpPr>
          <a:xfrm>
            <a:off x="4294689" y="3043532"/>
            <a:ext cx="2463640" cy="1077218"/>
            <a:chOff x="445283" y="2872715"/>
            <a:chExt cx="2463640" cy="1077218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050BCA44-0BD3-455E-BBFD-A1C0BF7F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872715"/>
              <a:ext cx="2463640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0F1655-7204-4CF8-9D76-62A8BA935922}"/>
                </a:ext>
              </a:extLst>
            </p:cNvPr>
            <p:cNvSpPr txBox="1"/>
            <p:nvPr/>
          </p:nvSpPr>
          <p:spPr>
            <a:xfrm>
              <a:off x="2123845" y="3642156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895365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77204-686E-410C-8993-093E9447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0" y="355889"/>
            <a:ext cx="5442810" cy="1325563"/>
          </a:xfrm>
        </p:spPr>
        <p:txBody>
          <a:bodyPr/>
          <a:lstStyle/>
          <a:p>
            <a:r>
              <a:rPr lang="en-US" altLang="zh-TW"/>
              <a:t>Object </a:t>
            </a:r>
            <a:r>
              <a:rPr lang="zh-TW" altLang="en-US"/>
              <a:t>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861467-398A-4ADC-A07F-A6847C85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0" y="1659474"/>
            <a:ext cx="5442810" cy="4656646"/>
          </a:xfrm>
        </p:spPr>
        <p:txBody>
          <a:bodyPr>
            <a:normAutofit/>
          </a:bodyPr>
          <a:lstStyle/>
          <a:p>
            <a:r>
              <a:rPr lang="zh-TW" altLang="en-US"/>
              <a:t>右方為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部分程式碼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native </a:t>
            </a:r>
            <a:r>
              <a:rPr lang="zh-TW" altLang="en-US">
                <a:solidFill>
                  <a:srgbClr val="00B0F0"/>
                </a:solidFill>
              </a:rPr>
              <a:t>關鍵字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表示該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是由其他語言實現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是在比較物件時會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是在某些特殊的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</a:t>
            </a:r>
            <a:r>
              <a:rPr lang="zh-TW" altLang="en-US">
                <a:solidFill>
                  <a:srgbClr val="FFC000"/>
                </a:solidFill>
              </a:rPr>
              <a:t>字串串接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輸出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56D0A6B-22D4-417A-9947-5D1D863663BC}"/>
              </a:ext>
            </a:extLst>
          </p:cNvPr>
          <p:cNvGrpSpPr/>
          <p:nvPr/>
        </p:nvGrpSpPr>
        <p:grpSpPr>
          <a:xfrm>
            <a:off x="5944163" y="560698"/>
            <a:ext cx="5795176" cy="5755422"/>
            <a:chOff x="6315088" y="814523"/>
            <a:chExt cx="5795176" cy="5755422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665D677-EBBB-41FE-B9EA-4CEA35B2D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5088" y="814523"/>
              <a:ext cx="5795176" cy="57554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@IntrinsicCandidatepublic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native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Class&lt;?&gt;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getClass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native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(java.lang.Object obj)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obj);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getClass().getName()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"@"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toHexString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(hashCode());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4AF85B8-0F4C-4CAA-A38E-FDCDBD56A4CE}"/>
                </a:ext>
              </a:extLst>
            </p:cNvPr>
            <p:cNvSpPr txBox="1"/>
            <p:nvPr/>
          </p:nvSpPr>
          <p:spPr>
            <a:xfrm>
              <a:off x="11419049" y="62006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362764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681DD-5B79-4FED-80E4-ABC0584B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57A3B0-5B69-4DC6-882D-F345E4D9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261"/>
            <a:ext cx="10515600" cy="4762066"/>
          </a:xfrm>
        </p:spPr>
        <p:txBody>
          <a:bodyPr>
            <a:normAutofit/>
          </a:bodyPr>
          <a:lstStyle/>
          <a:p>
            <a:r>
              <a:rPr lang="zh-TW" altLang="en-US"/>
              <a:t>若要</a:t>
            </a:r>
            <a:r>
              <a:rPr lang="zh-TW" altLang="en-US">
                <a:solidFill>
                  <a:srgbClr val="FFFF00"/>
                </a:solidFill>
              </a:rPr>
              <a:t>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是否相等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一定不可以使用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en-US" altLang="zh-TW">
                <a:solidFill>
                  <a:srgbClr val="00B0F0"/>
                </a:solidFill>
              </a:rPr>
              <a:t>(==)</a:t>
            </a:r>
            <a:r>
              <a:rPr lang="zh-TW" altLang="en-US">
                <a:solidFill>
                  <a:srgbClr val="FFFF00"/>
                </a:solidFill>
              </a:rPr>
              <a:t>來進行比較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而是要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因為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zh-TW" altLang="en-US"/>
              <a:t>用在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上時，是比較兩個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是否為同一個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但顯然的，我們要比較的是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的內容是否相同</a:t>
            </a:r>
            <a:endParaRPr lang="en-US" altLang="zh-TW"/>
          </a:p>
          <a:p>
            <a:r>
              <a:rPr lang="zh-TW" altLang="en-US"/>
              <a:t>所以必須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，然後在要比較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>
                <a:solidFill>
                  <a:srgbClr val="FFFF00"/>
                </a:solidFill>
              </a:rPr>
              <a:t>時也要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>
                <a:solidFill>
                  <a:srgbClr val="FFFF00"/>
                </a:solidFill>
              </a:rPr>
              <a:t>無法在部分</a:t>
            </a:r>
            <a:r>
              <a:rPr lang="zh-TW" altLang="en-US">
                <a:solidFill>
                  <a:srgbClr val="00B0F0"/>
                </a:solidFill>
              </a:rPr>
              <a:t>集合類別</a:t>
            </a:r>
            <a:r>
              <a:rPr lang="zh-TW" altLang="en-US">
                <a:solidFill>
                  <a:srgbClr val="FFFF00"/>
                </a:solidFill>
              </a:rPr>
              <a:t>中工作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4646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46BA0-E2FA-4343-B168-31B5BB4C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B9AF582-AC13-4D87-993D-8B314051E54A}"/>
              </a:ext>
            </a:extLst>
          </p:cNvPr>
          <p:cNvGrpSpPr/>
          <p:nvPr/>
        </p:nvGrpSpPr>
        <p:grpSpPr>
          <a:xfrm>
            <a:off x="522193" y="1690688"/>
            <a:ext cx="11147613" cy="4247317"/>
            <a:chOff x="838199" y="3202687"/>
            <a:chExt cx="11147613" cy="424731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23B6280-59DC-41FD-B60B-7124BEC2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02687"/>
              <a:ext cx="11147613" cy="424731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68BF8-9427-4F3C-8CC4-E7CACA8FDC04}"/>
                </a:ext>
              </a:extLst>
            </p:cNvPr>
            <p:cNvSpPr txBox="1"/>
            <p:nvPr/>
          </p:nvSpPr>
          <p:spPr>
            <a:xfrm>
              <a:off x="11352305" y="71114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44100"/>
      </p:ext>
    </p:extLst>
  </p:cSld>
  <p:clrMapOvr>
    <a:masterClrMapping/>
  </p:clrMapOvr>
  <p:transition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7A2456B6-FF61-43A4-A488-DEE8907AA4F8}"/>
              </a:ext>
            </a:extLst>
          </p:cNvPr>
          <p:cNvGrpSpPr/>
          <p:nvPr/>
        </p:nvGrpSpPr>
        <p:grpSpPr>
          <a:xfrm>
            <a:off x="748553" y="1247960"/>
            <a:ext cx="10734349" cy="5078314"/>
            <a:chOff x="748553" y="1247960"/>
            <a:chExt cx="10734349" cy="5078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180663D-B048-4D1D-8B6E-174B67065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53" y="4387282"/>
              <a:ext cx="460254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 == 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.println(person1.equals(person2));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A2736D2-F8DC-4B18-889B-7D915BB94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095" y="1247961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0D932F5E-0836-4EBF-9852-0D62FEB5F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1247960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44345EE-D07E-4E06-AA30-437CA1309068}"/>
                </a:ext>
              </a:extLst>
            </p:cNvPr>
            <p:cNvSpPr txBox="1"/>
            <p:nvPr/>
          </p:nvSpPr>
          <p:spPr>
            <a:xfrm>
              <a:off x="10791687" y="595694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DD79A67-2EA6-400F-99E3-E9A8F7FF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475B2-F600-4134-8436-398437BE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2" y="1247960"/>
            <a:ext cx="4602543" cy="313932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zh-TW" altLang="en-US"/>
              <a:t> 和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可以通過 </a:t>
            </a:r>
            <a:r>
              <a:rPr lang="en-US" altLang="zh-TW"/>
              <a:t>IDEA </a:t>
            </a:r>
            <a:r>
              <a:rPr lang="zh-TW" altLang="en-US"/>
              <a:t>自動生成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getClass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且同類別物件返回同個實例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429A24D-64D2-49FE-9823-4E66B1B922C6}"/>
              </a:ext>
            </a:extLst>
          </p:cNvPr>
          <p:cNvGrpSpPr/>
          <p:nvPr/>
        </p:nvGrpSpPr>
        <p:grpSpPr>
          <a:xfrm>
            <a:off x="8588188" y="1840759"/>
            <a:ext cx="2855260" cy="1200329"/>
            <a:chOff x="53663" y="2811160"/>
            <a:chExt cx="285526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B0602E4-6E8F-4BA5-B560-A18705F00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3" y="2811160"/>
              <a:ext cx="2855260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7205738-2A40-48A5-85B2-0A7B287B5355}"/>
                </a:ext>
              </a:extLst>
            </p:cNvPr>
            <p:cNvSpPr txBox="1"/>
            <p:nvPr/>
          </p:nvSpPr>
          <p:spPr>
            <a:xfrm>
              <a:off x="2123845" y="3703712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243990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B08F0-EECA-4951-951E-370D5202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內部類別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641BE35-36E4-438B-9655-513FF982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588"/>
            <a:ext cx="10515600" cy="3720824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內部類別</a:t>
            </a:r>
            <a:r>
              <a:rPr lang="en-US" altLang="zh-TW" sz="2400">
                <a:solidFill>
                  <a:srgbClr val="00B0F0"/>
                </a:solidFill>
              </a:rPr>
              <a:t>(inner class)</a:t>
            </a:r>
            <a:r>
              <a:rPr lang="zh-TW" altLang="en-US" sz="2400"/>
              <a:t>有三種：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成員內部類別</a:t>
            </a:r>
            <a:r>
              <a:rPr lang="en-US" altLang="zh-TW" sz="2400">
                <a:solidFill>
                  <a:srgbClr val="00B0F0"/>
                </a:solidFill>
              </a:rPr>
              <a:t>(member inner class)</a:t>
            </a:r>
            <a:r>
              <a:rPr lang="zh-TW" altLang="en-US" sz="2400"/>
              <a:t>、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區域內部類別</a:t>
            </a:r>
            <a:r>
              <a:rPr lang="en-US" altLang="zh-TW" sz="2400">
                <a:solidFill>
                  <a:srgbClr val="00B0F0"/>
                </a:solidFill>
              </a:rPr>
              <a:t>(local inner class)</a:t>
            </a:r>
            <a:r>
              <a:rPr lang="zh-TW" altLang="en-US" sz="2400"/>
              <a:t>、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匿名內部類別</a:t>
            </a:r>
            <a:r>
              <a:rPr lang="en-US" altLang="zh-TW" sz="2400">
                <a:solidFill>
                  <a:srgbClr val="00B0F0"/>
                </a:solidFill>
              </a:rPr>
              <a:t>(anonymous inner class)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成員內部類別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中定義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，用法與其他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zh-TW" altLang="en-US" sz="2400"/>
              <a:t>完全相同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區域內部類別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中定義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00B0F0"/>
                </a:solidFill>
              </a:rPr>
              <a:t>匿名內部類別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FFC000"/>
                </a:solidFill>
              </a:rPr>
              <a:t>創建</a:t>
            </a:r>
            <a:r>
              <a:rPr lang="zh-TW" altLang="en-US" sz="2400">
                <a:solidFill>
                  <a:srgbClr val="00B0F0"/>
                </a:solidFill>
              </a:rPr>
              <a:t>實例</a:t>
            </a:r>
            <a:r>
              <a:rPr lang="zh-TW" altLang="en-US" sz="2400"/>
              <a:t>時才定義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是個全新的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，但沒有名稱，並且會</a:t>
            </a:r>
            <a:r>
              <a:rPr lang="zh-TW" altLang="en-US" sz="2400">
                <a:solidFill>
                  <a:srgbClr val="FFC000"/>
                </a:solidFill>
              </a:rPr>
              <a:t>繼承</a:t>
            </a:r>
            <a:r>
              <a:rPr lang="zh-TW" altLang="en-US" sz="2400">
                <a:solidFill>
                  <a:srgbClr val="92D050"/>
                </a:solidFill>
              </a:rPr>
              <a:t>已存在類別</a:t>
            </a:r>
            <a:endParaRPr lang="en-US" altLang="zh-TW" sz="2400">
              <a:solidFill>
                <a:srgbClr val="92D050"/>
              </a:solidFill>
            </a:endParaRPr>
          </a:p>
          <a:p>
            <a:endParaRPr lang="zh-TW" altLang="en-US" sz="240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2FCA7D-95FF-4694-927D-B83245DC4D7D}"/>
              </a:ext>
            </a:extLst>
          </p:cNvPr>
          <p:cNvGrpSpPr/>
          <p:nvPr/>
        </p:nvGrpSpPr>
        <p:grpSpPr>
          <a:xfrm>
            <a:off x="838200" y="5289412"/>
            <a:ext cx="10515600" cy="1015663"/>
            <a:chOff x="838200" y="5313837"/>
            <a:chExt cx="10515600" cy="1015663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CA0B92AF-5E99-4BD2-8E79-A2177AD0A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313837"/>
              <a:ext cx="10515600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已存在類別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匿名內部類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別定義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F22AB20-FD31-4CA6-B47C-1A34C1D6200F}"/>
                </a:ext>
              </a:extLst>
            </p:cNvPr>
            <p:cNvSpPr txBox="1"/>
            <p:nvPr/>
          </p:nvSpPr>
          <p:spPr>
            <a:xfrm>
              <a:off x="10658103" y="59601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93570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12D16-5CD7-4018-AE08-D245E5C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2" y="-2799"/>
            <a:ext cx="6686446" cy="1325563"/>
          </a:xfrm>
        </p:spPr>
        <p:txBody>
          <a:bodyPr/>
          <a:lstStyle/>
          <a:p>
            <a:r>
              <a:rPr lang="zh-TW" altLang="en-US"/>
              <a:t>內部類別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79D9F87-1045-47EC-A1A9-C0966908499F}"/>
              </a:ext>
            </a:extLst>
          </p:cNvPr>
          <p:cNvGrpSpPr/>
          <p:nvPr/>
        </p:nvGrpSpPr>
        <p:grpSpPr>
          <a:xfrm>
            <a:off x="766482" y="58846"/>
            <a:ext cx="10716420" cy="6740307"/>
            <a:chOff x="766482" y="58846"/>
            <a:chExt cx="10716420" cy="6740307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1D6D42A-19B7-4F04-B5AB-67421100F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82" y="1003226"/>
              <a:ext cx="6686446" cy="50013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Animal.Cat(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Animal.Dog(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animal3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小人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(animal3);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animal4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小鯨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年齡：我的年齡是祕密！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(animal4);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57C7F048-DEFC-4857-8635-0BE43AA25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2928" y="58846"/>
              <a:ext cx="4019049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7FBFA848-0F8E-46FD-8438-B3442C977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58846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D615F1B-91EE-443D-99F7-FBE373AEA6A3}"/>
                </a:ext>
              </a:extLst>
            </p:cNvPr>
            <p:cNvSpPr txBox="1"/>
            <p:nvPr/>
          </p:nvSpPr>
          <p:spPr>
            <a:xfrm>
              <a:off x="10791687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291E96E-2C97-4611-909A-3AA3294A541B}"/>
              </a:ext>
            </a:extLst>
          </p:cNvPr>
          <p:cNvGrpSpPr/>
          <p:nvPr/>
        </p:nvGrpSpPr>
        <p:grpSpPr>
          <a:xfrm>
            <a:off x="3778523" y="5229492"/>
            <a:ext cx="3663480" cy="1384995"/>
            <a:chOff x="-2115999" y="2718826"/>
            <a:chExt cx="3663480" cy="1384995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355B9909-0215-493C-971D-7D4E946AC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15999" y="2718826"/>
              <a:ext cx="3663480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名稱：小人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身高：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名稱：小鯨 年齡：我的年齡是祕密！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F95FF29-56B9-4A7A-888A-4EB88E66EBC9}"/>
                </a:ext>
              </a:extLst>
            </p:cNvPr>
            <p:cNvSpPr txBox="1"/>
            <p:nvPr/>
          </p:nvSpPr>
          <p:spPr>
            <a:xfrm>
              <a:off x="877820" y="3842211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559768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646A1-8EA5-487D-8004-E051D9E2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不可繼承類別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99F0162-950A-42FE-B0DF-9C2D1496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791"/>
            <a:ext cx="10515600" cy="3125066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類別定義</a:t>
            </a:r>
            <a:r>
              <a:rPr lang="zh-TW" altLang="en-US"/>
              <a:t>前方加上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</a:p>
          <a:p>
            <a:r>
              <a:rPr lang="zh-TW" altLang="en-US"/>
              <a:t>表示該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r>
              <a:rPr lang="zh-TW" altLang="en-US"/>
              <a:t>，也就是該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不能被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這通常在出現在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API(Application Programming Interface</a:t>
            </a:r>
            <a:r>
              <a:rPr lang="zh-TW" altLang="en-US">
                <a:solidFill>
                  <a:srgbClr val="00B0F0"/>
                </a:solidFill>
              </a:rPr>
              <a:t>，應用程式介面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用途是防止使用該 </a:t>
            </a:r>
            <a:r>
              <a:rPr lang="en-US" altLang="zh-TW">
                <a:solidFill>
                  <a:srgbClr val="00B0F0"/>
                </a:solidFill>
              </a:rPr>
              <a:t>API</a:t>
            </a:r>
            <a:r>
              <a:rPr lang="zh-TW" altLang="en-US"/>
              <a:t> 的人亂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常見的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23386E9-0DBD-40CA-AF7E-FACE0A0933D8}"/>
              </a:ext>
            </a:extLst>
          </p:cNvPr>
          <p:cNvGrpSpPr/>
          <p:nvPr/>
        </p:nvGrpSpPr>
        <p:grpSpPr>
          <a:xfrm>
            <a:off x="838200" y="4839857"/>
            <a:ext cx="10515600" cy="1200329"/>
            <a:chOff x="-84622" y="2802359"/>
            <a:chExt cx="10515600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2D01FE0-9566-4B9B-9E3A-35F0E32E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4622" y="2802359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26F0F04-15B2-4B57-85A4-4CB0AACCA07F}"/>
                </a:ext>
              </a:extLst>
            </p:cNvPr>
            <p:cNvSpPr txBox="1"/>
            <p:nvPr/>
          </p:nvSpPr>
          <p:spPr>
            <a:xfrm>
              <a:off x="9682055" y="3602578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java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939516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A893B-1174-4B84-95DA-4EC95977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5F912-E464-49D2-B951-A6C11FB5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526"/>
            <a:ext cx="10515600" cy="3055500"/>
          </a:xfrm>
        </p:spPr>
        <p:txBody>
          <a:bodyPr/>
          <a:lstStyle/>
          <a:p>
            <a:r>
              <a:rPr lang="en-US" altLang="zh-TW">
                <a:solidFill>
                  <a:srgbClr val="92D050"/>
                </a:solidFill>
              </a:rPr>
              <a:t>JavaBeans</a:t>
            </a:r>
            <a:r>
              <a:rPr lang="en-US" altLang="zh-TW"/>
              <a:t> </a:t>
            </a:r>
            <a:r>
              <a:rPr lang="zh-TW" altLang="en-US"/>
              <a:t>是指一個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具有所有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getter &amp; setter</a:t>
            </a:r>
          </a:p>
          <a:p>
            <a:r>
              <a:rPr lang="en-US" altLang="zh-TW"/>
              <a:t>2.</a:t>
            </a:r>
            <a:r>
              <a:rPr lang="zh-TW" altLang="en-US"/>
              <a:t> 具有</a:t>
            </a:r>
            <a:r>
              <a:rPr lang="zh-TW" altLang="en-US">
                <a:solidFill>
                  <a:srgbClr val="00B0F0"/>
                </a:solidFill>
              </a:rPr>
              <a:t>公開無參數建構子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可序列化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JavaBean</a:t>
            </a:r>
            <a:r>
              <a:rPr lang="zh-TW" altLang="en-US"/>
              <a:t> 常常作為</a:t>
            </a:r>
            <a:r>
              <a:rPr lang="zh-TW" altLang="en-US">
                <a:solidFill>
                  <a:srgbClr val="00B0F0"/>
                </a:solidFill>
              </a:rPr>
              <a:t>資料載體</a:t>
            </a:r>
            <a:r>
              <a:rPr lang="zh-TW" altLang="en-US"/>
              <a:t>，用來傳遞資料</a:t>
            </a:r>
            <a:endParaRPr lang="en-US" altLang="zh-TW"/>
          </a:p>
          <a:p>
            <a:r>
              <a:rPr lang="zh-TW" altLang="en-US"/>
              <a:t>但也因為上面的三點限制，導致 </a:t>
            </a:r>
            <a:r>
              <a:rPr lang="en-US" altLang="zh-TW">
                <a:solidFill>
                  <a:srgbClr val="92D050"/>
                </a:solidFill>
              </a:rPr>
              <a:t>JavaBean</a:t>
            </a:r>
            <a:r>
              <a:rPr lang="en-US" altLang="zh-TW"/>
              <a:t> </a:t>
            </a:r>
            <a:r>
              <a:rPr lang="zh-TW" altLang="en-US"/>
              <a:t>常常定義過長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8813635"/>
      </p:ext>
    </p:extLst>
  </p:cSld>
  <p:clrMapOvr>
    <a:masterClrMapping/>
  </p:clrMapOvr>
  <p:transition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A4C25-9F2D-4C59-98B2-855BB628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8" y="182642"/>
            <a:ext cx="6489277" cy="1325563"/>
          </a:xfrm>
        </p:spPr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05812BF-2887-482B-B98F-6537E698EDD1}"/>
              </a:ext>
            </a:extLst>
          </p:cNvPr>
          <p:cNvGrpSpPr/>
          <p:nvPr/>
        </p:nvGrpSpPr>
        <p:grpSpPr>
          <a:xfrm>
            <a:off x="490728" y="58846"/>
            <a:ext cx="11098231" cy="6740307"/>
            <a:chOff x="490728" y="58846"/>
            <a:chExt cx="11098231" cy="6740307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9D4E154D-DB77-45BE-9E02-F0F838529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005" y="58846"/>
              <a:ext cx="4608954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5C89568-1062-4168-AD89-B0D6CF75A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1415845"/>
              <a:ext cx="6489277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E244E97C-E0C8-4544-A135-118BE938D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253" y="58846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B077A1D-2A57-49B4-A189-5ABC6E6F7DAC}"/>
                </a:ext>
              </a:extLst>
            </p:cNvPr>
            <p:cNvSpPr txBox="1"/>
            <p:nvPr/>
          </p:nvSpPr>
          <p:spPr>
            <a:xfrm>
              <a:off x="10897744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ABB48541-D386-4C7B-9B7B-2BDA9570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2907251"/>
              <a:ext cx="6489277" cy="34932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.getName()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.getAge()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.getHeight()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.getWeight()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585238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43FC7-9242-44B9-B3C6-EAD04201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DC86A-855F-4DA2-871C-88DCAC52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58" y="1118903"/>
            <a:ext cx="11010284" cy="1454729"/>
          </a:xfrm>
        </p:spPr>
        <p:txBody>
          <a:bodyPr>
            <a:noAutofit/>
          </a:bodyPr>
          <a:lstStyle/>
          <a:p>
            <a:r>
              <a:rPr lang="zh-TW" altLang="en-US" sz="2600"/>
              <a:t>從上個範例可見，我們為了要存取幾個資料，而定義超級長的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此時便可以考慮 </a:t>
            </a:r>
            <a:r>
              <a:rPr lang="en-US" altLang="zh-TW" sz="2600"/>
              <a:t>Java 16 </a:t>
            </a:r>
            <a:r>
              <a:rPr lang="zh-TW" altLang="en-US" sz="2600"/>
              <a:t>新增的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en-US" altLang="zh-TW" sz="2600">
                <a:solidFill>
                  <a:srgbClr val="00B0F0"/>
                </a:solidFill>
              </a:rPr>
              <a:t>(record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>
                <a:solidFill>
                  <a:srgbClr val="00B0F0"/>
                </a:solidFill>
              </a:rPr>
              <a:t>class)</a:t>
            </a:r>
          </a:p>
          <a:p>
            <a:r>
              <a:rPr lang="zh-TW" altLang="en-US" sz="2600"/>
              <a:t>能減少很多不必要的程式碼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2850CD3-051E-4749-A2BB-313F3A2BB03E}"/>
              </a:ext>
            </a:extLst>
          </p:cNvPr>
          <p:cNvSpPr txBox="1">
            <a:spLocks/>
          </p:cNvSpPr>
          <p:nvPr/>
        </p:nvSpPr>
        <p:spPr>
          <a:xfrm>
            <a:off x="590858" y="3508787"/>
            <a:ext cx="11010284" cy="298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是個特殊的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r>
              <a:rPr lang="zh-TW" altLang="en-US" sz="2600"/>
              <a:t>，具有以下特性：</a:t>
            </a:r>
            <a:endParaRPr lang="en-US" altLang="zh-TW" sz="2600"/>
          </a:p>
          <a:p>
            <a:r>
              <a:rPr lang="en-US" altLang="zh-TW" sz="2600"/>
              <a:t>1.</a:t>
            </a:r>
            <a:r>
              <a:rPr lang="zh-TW" altLang="en-US" sz="2600"/>
              <a:t> 資料為</a:t>
            </a:r>
            <a:r>
              <a:rPr lang="zh-TW" altLang="en-US" sz="2600">
                <a:solidFill>
                  <a:srgbClr val="00B0F0"/>
                </a:solidFill>
              </a:rPr>
              <a:t>私有不可變動態欄位</a:t>
            </a:r>
            <a:r>
              <a:rPr lang="zh-TW" altLang="en-US" sz="2600"/>
              <a:t>，且有與資料名稱同名</a:t>
            </a:r>
            <a:r>
              <a:rPr lang="zh-TW" altLang="en-US" sz="2600">
                <a:solidFill>
                  <a:srgbClr val="00B0F0"/>
                </a:solidFill>
              </a:rPr>
              <a:t>公開方法</a:t>
            </a:r>
            <a:r>
              <a:rPr lang="zh-TW" altLang="en-US" sz="2600"/>
              <a:t>供讀取資料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en-US" altLang="zh-TW" sz="2600"/>
              <a:t>2.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不可定義額外的</a:t>
            </a:r>
            <a:r>
              <a:rPr lang="zh-TW" altLang="en-US" sz="2600">
                <a:solidFill>
                  <a:srgbClr val="00B0F0"/>
                </a:solidFill>
              </a:rPr>
              <a:t>動態欄位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en-US" altLang="zh-TW" sz="2600"/>
              <a:t>3.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不可繼承類別</a:t>
            </a:r>
            <a:r>
              <a:rPr lang="zh-TW" altLang="en-US" sz="2600"/>
              <a:t>，也不可以</a:t>
            </a:r>
            <a:r>
              <a:rPr lang="zh-TW" altLang="en-US" sz="2600">
                <a:solidFill>
                  <a:srgbClr val="FFC000"/>
                </a:solidFill>
              </a:rPr>
              <a:t>繼承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r>
              <a:rPr lang="zh-TW" altLang="en-US" sz="2600"/>
              <a:t>，但可</a:t>
            </a:r>
            <a:r>
              <a:rPr lang="zh-TW" altLang="en-US" sz="2600">
                <a:solidFill>
                  <a:srgbClr val="FFC000"/>
                </a:solidFill>
              </a:rPr>
              <a:t>實作</a:t>
            </a:r>
            <a:r>
              <a:rPr lang="zh-TW" altLang="en-US" sz="2600">
                <a:solidFill>
                  <a:srgbClr val="00B0F0"/>
                </a:solidFill>
              </a:rPr>
              <a:t>介面</a:t>
            </a:r>
            <a:endParaRPr lang="en-US" altLang="zh-TW" sz="2600"/>
          </a:p>
          <a:p>
            <a:r>
              <a:rPr lang="en-US" altLang="zh-TW" sz="2600"/>
              <a:t>4.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必定帶有一個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  <a:r>
              <a:rPr lang="zh-TW" altLang="en-US" sz="2600"/>
              <a:t>，且該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參數</a:t>
            </a:r>
            <a:r>
              <a:rPr lang="zh-TW" altLang="en-US" sz="2600"/>
              <a:t>即為全部資料</a:t>
            </a:r>
            <a:endParaRPr lang="en-US" altLang="zh-TW" sz="2600"/>
          </a:p>
          <a:p>
            <a:r>
              <a:rPr lang="en-US" altLang="zh-TW" sz="2600"/>
              <a:t>5.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多載建構子</a:t>
            </a:r>
            <a:r>
              <a:rPr lang="zh-TW" altLang="en-US" sz="2600"/>
              <a:t>，必須</a:t>
            </a:r>
            <a:r>
              <a:rPr lang="zh-TW" altLang="en-US" sz="2600">
                <a:solidFill>
                  <a:srgbClr val="FFC000"/>
                </a:solidFill>
              </a:rPr>
              <a:t>呼叫</a:t>
            </a:r>
            <a:r>
              <a:rPr lang="zh-TW" altLang="en-US" sz="2600">
                <a:solidFill>
                  <a:srgbClr val="00B0F0"/>
                </a:solidFill>
              </a:rPr>
              <a:t>參數</a:t>
            </a:r>
            <a:r>
              <a:rPr lang="zh-TW" altLang="en-US" sz="2600"/>
              <a:t>為全部資料的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65DD687-95F7-432D-9FF9-4A679145F5A2}"/>
              </a:ext>
            </a:extLst>
          </p:cNvPr>
          <p:cNvGrpSpPr/>
          <p:nvPr/>
        </p:nvGrpSpPr>
        <p:grpSpPr>
          <a:xfrm>
            <a:off x="590858" y="2573632"/>
            <a:ext cx="11010284" cy="830997"/>
            <a:chOff x="907612" y="3166318"/>
            <a:chExt cx="11010284" cy="830997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A77B88DE-748C-4D7F-8626-A546A39F9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612" y="3166318"/>
              <a:ext cx="11010284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資料載體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lang="en-US" altLang="zh-TW" sz="1600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...,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lang="en-US" altLang="zh-TW" sz="16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    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348D9C5-D053-4347-93DA-E010150372FC}"/>
                </a:ext>
              </a:extLst>
            </p:cNvPr>
            <p:cNvSpPr txBox="1"/>
            <p:nvPr/>
          </p:nvSpPr>
          <p:spPr>
            <a:xfrm>
              <a:off x="11284389" y="36587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655926"/>
      </p:ext>
    </p:extLst>
  </p:cSld>
  <p:clrMapOvr>
    <a:masterClrMapping/>
  </p:clrMapOvr>
  <p:transition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39844-848D-4C53-B5D3-D6526AFE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54119-8AAB-4846-A12F-427A038E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082"/>
            <a:ext cx="10515600" cy="1391775"/>
          </a:xfrm>
        </p:spPr>
        <p:txBody>
          <a:bodyPr>
            <a:normAutofit/>
          </a:bodyPr>
          <a:lstStyle/>
          <a:p>
            <a:r>
              <a:rPr lang="zh-TW" altLang="en-US" sz="2400"/>
              <a:t>若要定義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為全部資料的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，不須寫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且該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後方會被</a:t>
            </a:r>
            <a:r>
              <a:rPr lang="zh-TW" altLang="en-US" sz="2400">
                <a:solidFill>
                  <a:srgbClr val="00B0F0"/>
                </a:solidFill>
              </a:rPr>
              <a:t>編譯器</a:t>
            </a:r>
            <a:r>
              <a:rPr lang="zh-TW" altLang="en-US" sz="2400"/>
              <a:t>加上資料</a:t>
            </a:r>
            <a:r>
              <a:rPr lang="zh-TW" altLang="en-US" sz="2400">
                <a:solidFill>
                  <a:srgbClr val="FFC000"/>
                </a:solidFill>
              </a:rPr>
              <a:t>賦值</a:t>
            </a:r>
            <a:r>
              <a:rPr lang="zh-TW" altLang="en-US" sz="2400"/>
              <a:t>的程式碼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預設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了 </a:t>
            </a:r>
            <a:r>
              <a:rPr lang="en-US" altLang="zh-TW" sz="2400">
                <a:solidFill>
                  <a:srgbClr val="92D050"/>
                </a:solidFill>
              </a:rPr>
              <a:t>equals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toString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hashcode</a:t>
            </a:r>
            <a:r>
              <a:rPr lang="en-US" altLang="zh-TW" sz="2400"/>
              <a:t> </a:t>
            </a:r>
            <a:r>
              <a:rPr lang="zh-TW" altLang="en-US" sz="2400"/>
              <a:t>等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B44934-8E97-40FE-8B30-BB5DF5107224}"/>
              </a:ext>
            </a:extLst>
          </p:cNvPr>
          <p:cNvGrpSpPr/>
          <p:nvPr/>
        </p:nvGrpSpPr>
        <p:grpSpPr>
          <a:xfrm>
            <a:off x="833717" y="2255645"/>
            <a:ext cx="10524565" cy="4247317"/>
            <a:chOff x="833717" y="2255645"/>
            <a:chExt cx="10524565" cy="424731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943C4A-7A06-4133-AB83-DA5F557F5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8" y="2255645"/>
              <a:ext cx="5334047" cy="161582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芳大同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767A72E-FE39-4A2F-BCD3-6E7450E9A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7" y="3871472"/>
              <a:ext cx="10515599" cy="26314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.name()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.age()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.height()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.weight()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12C45B2E-07A0-4715-948F-1E8925428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65" y="2255645"/>
              <a:ext cx="5186035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age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編譯器會自動補上：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this.name 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this.age 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this.height 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this.weight = weight;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43640582-5352-4249-A0CA-D5E7EE9AB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9576" y="2687062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9E7E787-D9B3-415A-8FB3-C1D95A47C8F1}"/>
                </a:ext>
              </a:extLst>
            </p:cNvPr>
            <p:cNvSpPr txBox="1"/>
            <p:nvPr/>
          </p:nvSpPr>
          <p:spPr>
            <a:xfrm>
              <a:off x="10667067" y="61336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EA01E5C-8A78-4AE1-8F53-05B6631B616D}"/>
              </a:ext>
            </a:extLst>
          </p:cNvPr>
          <p:cNvGrpSpPr/>
          <p:nvPr/>
        </p:nvGrpSpPr>
        <p:grpSpPr>
          <a:xfrm>
            <a:off x="4094639" y="5979742"/>
            <a:ext cx="5819392" cy="523220"/>
            <a:chOff x="-4271911" y="3149713"/>
            <a:chExt cx="5819392" cy="52322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107C0264-4685-4BB8-8DDD-F9D176F36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1911" y="3149713"/>
              <a:ext cx="5819392" cy="52322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徐懷豫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,age=30,height=160,weight=40}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PersonData[name=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芳大同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age=0, height=0, weight=0]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382E93E-2847-4224-92A2-CF8DBD8DADBA}"/>
                </a:ext>
              </a:extLst>
            </p:cNvPr>
            <p:cNvSpPr txBox="1"/>
            <p:nvPr/>
          </p:nvSpPr>
          <p:spPr>
            <a:xfrm>
              <a:off x="877820" y="3411323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54892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1583-B61C-4DC9-8C0C-0DDB454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動態與靜態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42229-5753-40AC-A6A9-F1A44421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370"/>
            <a:ext cx="10515600" cy="3690648"/>
          </a:xfrm>
        </p:spPr>
        <p:txBody>
          <a:bodyPr/>
          <a:lstStyle/>
          <a:p>
            <a:r>
              <a:rPr lang="zh-TW" altLang="en-US"/>
              <a:t>沒有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/>
              <a:t>，有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而兩者的區別在於：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>
                <a:solidFill>
                  <a:srgbClr val="FFFF00"/>
                </a:solidFill>
              </a:rPr>
              <a:t>在被使用時才會分配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en-US" altLang="zh-TW">
                <a:solidFill>
                  <a:srgbClr val="00B0F0"/>
                </a:solidFill>
              </a:rPr>
              <a:t>(memory)</a:t>
            </a: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r>
              <a:rPr lang="zh-TW" altLang="en-US">
                <a:solidFill>
                  <a:srgbClr val="FFFF00"/>
                </a:solidFill>
              </a:rPr>
              <a:t>則是在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被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en-US" altLang="zh-TW">
                <a:solidFill>
                  <a:srgbClr val="FFC000"/>
                </a:solidFill>
              </a:rPr>
              <a:t>(load)</a:t>
            </a:r>
            <a:r>
              <a:rPr lang="zh-TW" altLang="en-US">
                <a:solidFill>
                  <a:srgbClr val="FFFF00"/>
                </a:solidFill>
              </a:rPr>
              <a:t>時就分配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>
                <a:solidFill>
                  <a:srgbClr val="FFFF00"/>
                </a:solidFill>
              </a:rPr>
              <a:t>需要透過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>
                <a:solidFill>
                  <a:srgbClr val="FFFF00"/>
                </a:solidFill>
              </a:rPr>
              <a:t>則須透過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7137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85613-B0BD-461E-BC88-5B49A5E5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78FB8-3493-4F51-A7A0-48CC656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654"/>
            <a:ext cx="2667000" cy="514163"/>
          </a:xfrm>
        </p:spPr>
        <p:txBody>
          <a:bodyPr/>
          <a:lstStyle/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C31F609-CBC6-485A-8382-FCEF41F0B0F8}"/>
              </a:ext>
            </a:extLst>
          </p:cNvPr>
          <p:cNvGrpSpPr/>
          <p:nvPr/>
        </p:nvGrpSpPr>
        <p:grpSpPr>
          <a:xfrm>
            <a:off x="3505200" y="3277904"/>
            <a:ext cx="7848598" cy="461665"/>
            <a:chOff x="3505200" y="2886076"/>
            <a:chExt cx="784859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A94633-2E24-4834-8BF4-D1F9DF0D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14CDC04-D60A-4196-80D7-AD4598843AFD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C200977-4927-4A87-93CA-CD3941F4BB20}"/>
              </a:ext>
            </a:extLst>
          </p:cNvPr>
          <p:cNvSpPr txBox="1">
            <a:spLocks/>
          </p:cNvSpPr>
          <p:nvPr/>
        </p:nvSpPr>
        <p:spPr>
          <a:xfrm>
            <a:off x="838200" y="386443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0C8465-794E-4269-B11F-9DE1F5A4A80B}"/>
              </a:ext>
            </a:extLst>
          </p:cNvPr>
          <p:cNvGrpSpPr/>
          <p:nvPr/>
        </p:nvGrpSpPr>
        <p:grpSpPr>
          <a:xfrm>
            <a:off x="3505200" y="3877424"/>
            <a:ext cx="7848598" cy="461665"/>
            <a:chOff x="3505200" y="2886076"/>
            <a:chExt cx="7848598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DD0A2C2-38E3-4E4F-94C0-E30D81A7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7C8CEF2-5DC2-4F0C-9FB0-73B2C2DC269A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3FA712F-A169-460D-A85E-E040C1EFC934}"/>
              </a:ext>
            </a:extLst>
          </p:cNvPr>
          <p:cNvSpPr txBox="1">
            <a:spLocks/>
          </p:cNvSpPr>
          <p:nvPr/>
        </p:nvSpPr>
        <p:spPr>
          <a:xfrm>
            <a:off x="838200" y="4532363"/>
            <a:ext cx="10515600" cy="10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類別名稱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715B6AF1-81F6-4F9F-9DC5-4AD039399ED6}"/>
              </a:ext>
            </a:extLst>
          </p:cNvPr>
          <p:cNvSpPr txBox="1">
            <a:spLocks/>
          </p:cNvSpPr>
          <p:nvPr/>
        </p:nvSpPr>
        <p:spPr>
          <a:xfrm>
            <a:off x="838200" y="2110623"/>
            <a:ext cx="10515600" cy="1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要存取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</p:spTree>
    <p:extLst>
      <p:ext uri="{BB962C8B-B14F-4D97-AF65-F5344CB8AC3E}">
        <p14:creationId xmlns:p14="http://schemas.microsoft.com/office/powerpoint/2010/main" val="3728427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EEC87-08A6-4F66-8346-22B7AD8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45635-A3EF-4AB7-B5E7-A77B8DC2C5EB}"/>
              </a:ext>
            </a:extLst>
          </p:cNvPr>
          <p:cNvGrpSpPr/>
          <p:nvPr/>
        </p:nvGrpSpPr>
        <p:grpSpPr>
          <a:xfrm>
            <a:off x="838199" y="1212852"/>
            <a:ext cx="10515600" cy="5047536"/>
            <a:chOff x="838199" y="1329393"/>
            <a:chExt cx="10515600" cy="50475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2DD863-B80A-4930-A932-A6B63CF3D190}"/>
                </a:ext>
              </a:extLst>
            </p:cNvPr>
            <p:cNvSpPr/>
            <p:nvPr/>
          </p:nvSpPr>
          <p:spPr>
            <a:xfrm>
              <a:off x="838200" y="1329393"/>
              <a:ext cx="10515598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3E8432-AC15-4AB4-8EB4-B095FA739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29393"/>
              <a:ext cx="5054589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power, 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58277E4-917F-4C39-A9B2-DA5F74A0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982" y="1329393"/>
              <a:ext cx="4855816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6D551DF8-4FD0-4A54-AC6C-D71F1FB1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330767"/>
              <a:ext cx="418706" cy="40960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04137D2-BA16-4922-ACA0-D7268486F773}"/>
                </a:ext>
              </a:extLst>
            </p:cNvPr>
            <p:cNvSpPr txBox="1"/>
            <p:nvPr/>
          </p:nvSpPr>
          <p:spPr>
            <a:xfrm>
              <a:off x="10771587" y="5111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C85DAA0-28B1-468E-908C-A49096AD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2845" y="5422822"/>
              <a:ext cx="2020954" cy="95410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3F0E3CF-4C78-4D1F-AA0F-5DDBDB379323}"/>
                </a:ext>
              </a:extLst>
            </p:cNvPr>
            <p:cNvSpPr txBox="1"/>
            <p:nvPr/>
          </p:nvSpPr>
          <p:spPr>
            <a:xfrm>
              <a:off x="10473429" y="6069152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14529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AF2D3-0343-4A72-80BD-EE9C2F3F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28" name="內容版面配置區 27">
            <a:extLst>
              <a:ext uri="{FF2B5EF4-FFF2-40B4-BE49-F238E27FC236}">
                <a16:creationId xmlns:a16="http://schemas.microsoft.com/office/drawing/2014/main" id="{9B8D5B3F-7A1D-4DAA-A1ED-481EA71B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8225"/>
            <a:ext cx="10515600" cy="1037648"/>
          </a:xfrm>
        </p:spPr>
        <p:txBody>
          <a:bodyPr/>
          <a:lstStyle/>
          <a:p>
            <a:r>
              <a:rPr lang="zh-TW" altLang="en-US"/>
              <a:t>可以使用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942AE07-F4A2-4791-9BE4-02280357D630}"/>
              </a:ext>
            </a:extLst>
          </p:cNvPr>
          <p:cNvGrpSpPr/>
          <p:nvPr/>
        </p:nvGrpSpPr>
        <p:grpSpPr>
          <a:xfrm>
            <a:off x="835139" y="3403922"/>
            <a:ext cx="10515600" cy="461665"/>
            <a:chOff x="838200" y="2331089"/>
            <a:chExt cx="10591800" cy="461665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F050D74-5279-4498-BDD4-5224E99E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31089"/>
              <a:ext cx="105918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532C332-CDDB-42DB-9520-8B28E6FC67D3}"/>
                </a:ext>
              </a:extLst>
            </p:cNvPr>
            <p:cNvSpPr txBox="1"/>
            <p:nvPr/>
          </p:nvSpPr>
          <p:spPr>
            <a:xfrm>
              <a:off x="10796493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9" name="內容版面配置區 27">
            <a:extLst>
              <a:ext uri="{FF2B5EF4-FFF2-40B4-BE49-F238E27FC236}">
                <a16:creationId xmlns:a16="http://schemas.microsoft.com/office/drawing/2014/main" id="{91EDDDF4-267F-43DA-92EE-177F7EF13715}"/>
              </a:ext>
            </a:extLst>
          </p:cNvPr>
          <p:cNvSpPr txBox="1">
            <a:spLocks/>
          </p:cNvSpPr>
          <p:nvPr/>
        </p:nvSpPr>
        <p:spPr>
          <a:xfrm>
            <a:off x="838200" y="4055600"/>
            <a:ext cx="10515600" cy="515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也是一種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，所以可以用於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3232961-610F-49F0-9273-E8EB89EB6A7F}"/>
              </a:ext>
            </a:extLst>
          </p:cNvPr>
          <p:cNvGrpSpPr/>
          <p:nvPr/>
        </p:nvGrpSpPr>
        <p:grpSpPr>
          <a:xfrm>
            <a:off x="835139" y="4704543"/>
            <a:ext cx="10515600" cy="461665"/>
            <a:chOff x="835139" y="4068097"/>
            <a:chExt cx="10515600" cy="461665"/>
          </a:xfrm>
        </p:grpSpPr>
        <p:sp>
          <p:nvSpPr>
            <p:cNvPr id="30" name="Rectangle 1">
              <a:extLst>
                <a:ext uri="{FF2B5EF4-FFF2-40B4-BE49-F238E27FC236}">
                  <a16:creationId xmlns:a16="http://schemas.microsoft.com/office/drawing/2014/main" id="{9A98A991-4CB9-4B34-92A2-1B2573B01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39" y="406809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 scanner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7C66CB2B-185A-4A1E-954A-35969DB5AA0D}"/>
                </a:ext>
              </a:extLst>
            </p:cNvPr>
            <p:cNvSpPr txBox="1"/>
            <p:nvPr/>
          </p:nvSpPr>
          <p:spPr>
            <a:xfrm>
              <a:off x="10721790" y="4191044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8322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CF7B0-2037-4127-9C84-4980533B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9569D-C909-4783-A9B4-3B2D4AB8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9232"/>
          </a:xfrm>
        </p:spPr>
        <p:txBody>
          <a:bodyPr/>
          <a:lstStyle/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，須使用</a:t>
            </a:r>
            <a:r>
              <a:rPr lang="zh-TW" altLang="en-US">
                <a:solidFill>
                  <a:srgbClr val="00B0F0"/>
                </a:solidFill>
              </a:rPr>
              <a:t>存取運算子</a:t>
            </a:r>
            <a:r>
              <a:rPr lang="en-US" altLang="zh-TW">
                <a:solidFill>
                  <a:srgbClr val="00B0F0"/>
                </a:solidFill>
              </a:rPr>
              <a:t>(".")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7C8005C-FE57-4E3C-A3F3-8E4F9C5BCE71}"/>
              </a:ext>
            </a:extLst>
          </p:cNvPr>
          <p:cNvGrpSpPr/>
          <p:nvPr/>
        </p:nvGrpSpPr>
        <p:grpSpPr>
          <a:xfrm>
            <a:off x="835138" y="2519794"/>
            <a:ext cx="10518662" cy="3460307"/>
            <a:chOff x="835138" y="2935974"/>
            <a:chExt cx="10518662" cy="346030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03711C7-787A-4CA7-BE79-4A3AF33257F6}"/>
                </a:ext>
              </a:extLst>
            </p:cNvPr>
            <p:cNvGrpSpPr/>
            <p:nvPr/>
          </p:nvGrpSpPr>
          <p:grpSpPr>
            <a:xfrm>
              <a:off x="835138" y="3503181"/>
              <a:ext cx="10518662" cy="2893100"/>
              <a:chOff x="835138" y="3503181"/>
              <a:chExt cx="10518662" cy="2893100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8A34DBF9-3812-4C3C-A880-E7CB6D1FAB46}"/>
                  </a:ext>
                </a:extLst>
              </p:cNvPr>
              <p:cNvGrpSpPr/>
              <p:nvPr/>
            </p:nvGrpSpPr>
            <p:grpSpPr>
              <a:xfrm>
                <a:off x="835138" y="3503181"/>
                <a:ext cx="10518662" cy="2893100"/>
                <a:chOff x="1234911" y="3545155"/>
                <a:chExt cx="10518662" cy="2893100"/>
              </a:xfrm>
            </p:grpSpPr>
            <p:sp>
              <p:nvSpPr>
                <p:cNvPr id="11" name="Rectangle 1">
                  <a:extLst>
                    <a:ext uri="{FF2B5EF4-FFF2-40B4-BE49-F238E27FC236}">
                      <a16:creationId xmlns:a16="http://schemas.microsoft.com/office/drawing/2014/main" id="{49F9CBAD-9D8E-4FD6-8421-748CD63D6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911" y="3545155"/>
                  <a:ext cx="10515599" cy="289310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class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PREFIX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喜歡你的第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SUFFIX = </a:t>
                  </a:r>
                  <a:r>
                    <a:rPr lang="zh-TW" altLang="zh-TW" sz="1400">
                      <a:solidFill>
                        <a:srgbClr val="CF8E6D"/>
                      </a:solidFill>
                      <a:latin typeface="+mj-lt"/>
                      <a:cs typeface="JetBrains Mono" panose="02000009000000000000" pitchFamily="49" charset="0"/>
                    </a:rPr>
                    <a:t>new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</a:t>
                  </a:r>
                  <a:r>
                    <a:rPr lang="zh-TW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String(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年，我還是沒告白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lang="en-US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)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年，我還沒有告白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年，我終於告白了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18C39111-7183-4690-A77F-F5984027010D}"/>
                    </a:ext>
                  </a:extLst>
                </p:cNvPr>
                <p:cNvSpPr txBox="1"/>
                <p:nvPr/>
              </p:nvSpPr>
              <p:spPr>
                <a:xfrm>
                  <a:off x="11171362" y="613047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pic>
            <p:nvPicPr>
              <p:cNvPr id="10" name="圖片 9">
                <a:hlinkClick r:id="rId2"/>
                <a:extLst>
                  <a:ext uri="{FF2B5EF4-FFF2-40B4-BE49-F238E27FC236}">
                    <a16:creationId xmlns:a16="http://schemas.microsoft.com/office/drawing/2014/main" id="{D6DCD7E2-EB26-4432-B386-3A336BF9A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3592" y="4453483"/>
                <a:ext cx="418706" cy="409602"/>
              </a:xfrm>
              <a:prstGeom prst="rect">
                <a:avLst/>
              </a:prstGeom>
            </p:spPr>
          </p:pic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EB6ABC4-8176-445B-AD6F-D61898013CFD}"/>
                </a:ext>
              </a:extLst>
            </p:cNvPr>
            <p:cNvGrpSpPr/>
            <p:nvPr/>
          </p:nvGrpSpPr>
          <p:grpSpPr>
            <a:xfrm>
              <a:off x="7916983" y="2935974"/>
              <a:ext cx="3435285" cy="1384995"/>
              <a:chOff x="7918514" y="3545156"/>
              <a:chExt cx="3435285" cy="138499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6E27BE8-B8EA-415E-B5A9-1BAE40110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8514" y="3545156"/>
                <a:ext cx="3435285" cy="1384995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年，我還沒有告白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3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年，我終於告白了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57F4C44-3EE2-454C-BA44-F69E642F9A5B}"/>
                  </a:ext>
                </a:extLst>
              </p:cNvPr>
              <p:cNvSpPr txBox="1"/>
              <p:nvPr/>
            </p:nvSpPr>
            <p:spPr>
              <a:xfrm>
                <a:off x="10572816" y="4620663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output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1A97F26-26F3-4A2B-A6C3-07138D38C6D5}"/>
              </a:ext>
            </a:extLst>
          </p:cNvPr>
          <p:cNvGrpSpPr/>
          <p:nvPr/>
        </p:nvGrpSpPr>
        <p:grpSpPr>
          <a:xfrm>
            <a:off x="835138" y="2519794"/>
            <a:ext cx="6892437" cy="488825"/>
            <a:chOff x="838199" y="2331089"/>
            <a:chExt cx="6942382" cy="48882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0FD42FC-2B22-44D5-BC49-724504B00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6942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52E0D15-CC56-41D3-B63A-1F7A37BAB74B}"/>
                </a:ext>
              </a:extLst>
            </p:cNvPr>
            <p:cNvSpPr txBox="1"/>
            <p:nvPr/>
          </p:nvSpPr>
          <p:spPr>
            <a:xfrm>
              <a:off x="7147074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F0FEF9-0A3A-4AF8-A91B-E3DEF33A1AC1}"/>
              </a:ext>
            </a:extLst>
          </p:cNvPr>
          <p:cNvSpPr/>
          <p:nvPr/>
        </p:nvSpPr>
        <p:spPr>
          <a:xfrm>
            <a:off x="3860800" y="3781170"/>
            <a:ext cx="2916518" cy="421528"/>
          </a:xfrm>
          <a:prstGeom prst="roundRect">
            <a:avLst>
              <a:gd name="adj" fmla="val 9888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DB68AD5-7E91-4532-B7E1-A30CDA4C0180}"/>
              </a:ext>
            </a:extLst>
          </p:cNvPr>
          <p:cNvSpPr/>
          <p:nvPr/>
        </p:nvSpPr>
        <p:spPr>
          <a:xfrm>
            <a:off x="3574864" y="4227089"/>
            <a:ext cx="1866292" cy="1254294"/>
          </a:xfrm>
          <a:prstGeom prst="roundRect">
            <a:avLst>
              <a:gd name="adj" fmla="val 3816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9738F11-A5D9-4B12-BD26-7BA3960B8C55}"/>
              </a:ext>
            </a:extLst>
          </p:cNvPr>
          <p:cNvSpPr txBox="1"/>
          <p:nvPr/>
        </p:nvSpPr>
        <p:spPr>
          <a:xfrm>
            <a:off x="3954012" y="5512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創建物件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1763818-38B7-40CC-B464-743E2D22EF3A}"/>
              </a:ext>
            </a:extLst>
          </p:cNvPr>
          <p:cNvSpPr/>
          <p:nvPr/>
        </p:nvSpPr>
        <p:spPr>
          <a:xfrm>
            <a:off x="5478463" y="4227089"/>
            <a:ext cx="5132388" cy="1254294"/>
          </a:xfrm>
          <a:prstGeom prst="roundRect">
            <a:avLst>
              <a:gd name="adj" fmla="val 4196"/>
            </a:avLst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19BDCFA-F5E5-40E6-942C-BBF92C9E6E44}"/>
              </a:ext>
            </a:extLst>
          </p:cNvPr>
          <p:cNvSpPr txBox="1"/>
          <p:nvPr/>
        </p:nvSpPr>
        <p:spPr>
          <a:xfrm>
            <a:off x="7479438" y="551564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呼叫方法</a:t>
            </a:r>
          </a:p>
        </p:txBody>
      </p:sp>
    </p:spTree>
    <p:extLst>
      <p:ext uri="{BB962C8B-B14F-4D97-AF65-F5344CB8AC3E}">
        <p14:creationId xmlns:p14="http://schemas.microsoft.com/office/powerpoint/2010/main" val="121030969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4560</TotalTime>
  <Words>9819</Words>
  <Application>Microsoft Office PowerPoint</Application>
  <PresentationFormat>寬螢幕</PresentationFormat>
  <Paragraphs>497</Paragraphs>
  <Slides>47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1" baseType="lpstr">
      <vt:lpstr>Arial</vt:lpstr>
      <vt:lpstr>Calibri</vt:lpstr>
      <vt:lpstr>Consolas</vt:lpstr>
      <vt:lpstr>TYIC</vt:lpstr>
      <vt:lpstr>類別與物件</vt:lpstr>
      <vt:lpstr>物件導向</vt:lpstr>
      <vt:lpstr>類別</vt:lpstr>
      <vt:lpstr>類別</vt:lpstr>
      <vt:lpstr>動態與靜態</vt:lpstr>
      <vt:lpstr>靜態方法與靜態欄位</vt:lpstr>
      <vt:lpstr>靜態方法與靜態欄位</vt:lpstr>
      <vt:lpstr>物件</vt:lpstr>
      <vt:lpstr>物件</vt:lpstr>
      <vt:lpstr>物件</vt:lpstr>
      <vt:lpstr>this</vt:lpstr>
      <vt:lpstr>建構子</vt:lpstr>
      <vt:lpstr>補充：解構子</vt:lpstr>
      <vt:lpstr>建構子多載</vt:lpstr>
      <vt:lpstr>存取修飾子 - private</vt:lpstr>
      <vt:lpstr>存取修飾子 - private</vt:lpstr>
      <vt:lpstr>getter 與 setter</vt:lpstr>
      <vt:lpstr>IntelliJ IDEA 生成建構子、getter 和 setter</vt:lpstr>
      <vt:lpstr>繼承</vt:lpstr>
      <vt:lpstr>繼承</vt:lpstr>
      <vt:lpstr>繼承</vt:lpstr>
      <vt:lpstr>IntelliJ IDEA 查看所有父類別和子類別</vt:lpstr>
      <vt:lpstr>覆寫</vt:lpstr>
      <vt:lpstr>覆寫</vt:lpstr>
      <vt:lpstr>IntelliJ IDEA 查看特定方法的子類別覆寫情形</vt:lpstr>
      <vt:lpstr>抽象類別</vt:lpstr>
      <vt:lpstr>抽象方法</vt:lpstr>
      <vt:lpstr>抽象方法</vt:lpstr>
      <vt:lpstr>存取修飾子 - protected</vt:lpstr>
      <vt:lpstr>存取修飾子 - protected</vt:lpstr>
      <vt:lpstr>super</vt:lpstr>
      <vt:lpstr>多型</vt:lpstr>
      <vt:lpstr>多型</vt:lpstr>
      <vt:lpstr>多型應用</vt:lpstr>
      <vt:lpstr>多型應用</vt:lpstr>
      <vt:lpstr>instanceof</vt:lpstr>
      <vt:lpstr>物件轉型</vt:lpstr>
      <vt:lpstr>Object 類別</vt:lpstr>
      <vt:lpstr>物件比較</vt:lpstr>
      <vt:lpstr>物件比較</vt:lpstr>
      <vt:lpstr>內部類別</vt:lpstr>
      <vt:lpstr>內部類別</vt:lpstr>
      <vt:lpstr>不可繼承類別</vt:lpstr>
      <vt:lpstr>JavaBeans</vt:lpstr>
      <vt:lpstr>JavaBeans</vt:lpstr>
      <vt:lpstr>資料載體類別</vt:lpstr>
      <vt:lpstr>資料載體類別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08_類別與物件</dc:title>
  <dc:creator>Myster; TYIC</dc:creator>
  <cp:lastModifiedBy>Myster</cp:lastModifiedBy>
  <cp:revision>1608</cp:revision>
  <dcterms:created xsi:type="dcterms:W3CDTF">2024-07-30T13:25:34Z</dcterms:created>
  <dcterms:modified xsi:type="dcterms:W3CDTF">2025-03-13T16:35:54Z</dcterms:modified>
</cp:coreProperties>
</file>