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97" r:id="rId9"/>
    <p:sldId id="260" r:id="rId10"/>
    <p:sldId id="298" r:id="rId11"/>
    <p:sldId id="263" r:id="rId12"/>
    <p:sldId id="262" r:id="rId13"/>
    <p:sldId id="267" r:id="rId14"/>
    <p:sldId id="268" r:id="rId15"/>
    <p:sldId id="270" r:id="rId16"/>
    <p:sldId id="269" r:id="rId17"/>
    <p:sldId id="271" r:id="rId18"/>
    <p:sldId id="275" r:id="rId19"/>
    <p:sldId id="274" r:id="rId20"/>
    <p:sldId id="273" r:id="rId21"/>
    <p:sldId id="276" r:id="rId22"/>
    <p:sldId id="278" r:id="rId23"/>
    <p:sldId id="277" r:id="rId24"/>
    <p:sldId id="285" r:id="rId25"/>
    <p:sldId id="279" r:id="rId26"/>
    <p:sldId id="281" r:id="rId27"/>
    <p:sldId id="280" r:id="rId28"/>
    <p:sldId id="282" r:id="rId29"/>
    <p:sldId id="284" r:id="rId30"/>
    <p:sldId id="283" r:id="rId31"/>
    <p:sldId id="286" r:id="rId32"/>
    <p:sldId id="287" r:id="rId33"/>
    <p:sldId id="288" r:id="rId34"/>
    <p:sldId id="289" r:id="rId35"/>
    <p:sldId id="290" r:id="rId36"/>
    <p:sldId id="292" r:id="rId37"/>
    <p:sldId id="294" r:id="rId38"/>
    <p:sldId id="295" r:id="rId39"/>
    <p:sldId id="293" r:id="rId40"/>
    <p:sldId id="296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1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843840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02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0713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3629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860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src/Mai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src/Main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8_extends/18_extends_01/src/Main.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3/src/Main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4/src/Main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1/src/Main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3/src/Main.jav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4_special_class/24_record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類別與物件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CF7B0-2037-4127-9C84-4980533B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9569D-C909-4783-A9B4-3B2D4AB8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232"/>
          </a:xfrm>
        </p:spPr>
        <p:txBody>
          <a:bodyPr/>
          <a:lstStyle/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，須使用</a:t>
            </a:r>
            <a:r>
              <a:rPr lang="zh-TW" altLang="en-US">
                <a:solidFill>
                  <a:srgbClr val="00B0F0"/>
                </a:solidFill>
              </a:rPr>
              <a:t>存取運算子</a:t>
            </a:r>
            <a:r>
              <a:rPr lang="en-US" altLang="zh-TW">
                <a:solidFill>
                  <a:srgbClr val="00B0F0"/>
                </a:solidFill>
              </a:rPr>
              <a:t>(".")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7C8005C-FE57-4E3C-A3F3-8E4F9C5BCE71}"/>
              </a:ext>
            </a:extLst>
          </p:cNvPr>
          <p:cNvGrpSpPr/>
          <p:nvPr/>
        </p:nvGrpSpPr>
        <p:grpSpPr>
          <a:xfrm>
            <a:off x="835138" y="2519794"/>
            <a:ext cx="10518662" cy="3460307"/>
            <a:chOff x="835138" y="2935974"/>
            <a:chExt cx="10518662" cy="346030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03711C7-787A-4CA7-BE79-4A3AF33257F6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8A34DBF9-3812-4C3C-A880-E7CB6D1FAB46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1" name="Rectangle 1">
                  <a:extLst>
                    <a:ext uri="{FF2B5EF4-FFF2-40B4-BE49-F238E27FC236}">
                      <a16:creationId xmlns:a16="http://schemas.microsoft.com/office/drawing/2014/main" id="{49F9CBAD-9D8E-4FD6-8421-748CD63D6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18C39111-7183-4690-A77F-F5984027010D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10" name="圖片 9">
                <a:hlinkClick r:id="rId2"/>
                <a:extLst>
                  <a:ext uri="{FF2B5EF4-FFF2-40B4-BE49-F238E27FC236}">
                    <a16:creationId xmlns:a16="http://schemas.microsoft.com/office/drawing/2014/main" id="{D6DCD7E2-EB26-4432-B386-3A336BF9A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EB6ABC4-8176-445B-AD6F-D61898013CFD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6E27BE8-B8EA-415E-B5A9-1BAE40110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57F4C44-3EE2-454C-BA44-F69E642F9A5B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1A97F26-26F3-4A2B-A6C3-07138D38C6D5}"/>
              </a:ext>
            </a:extLst>
          </p:cNvPr>
          <p:cNvGrpSpPr/>
          <p:nvPr/>
        </p:nvGrpSpPr>
        <p:grpSpPr>
          <a:xfrm>
            <a:off x="835138" y="2519794"/>
            <a:ext cx="6892437" cy="488825"/>
            <a:chOff x="838199" y="2331089"/>
            <a:chExt cx="6942382" cy="48882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0FD42FC-2B22-44D5-BC49-724504B00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52E0D15-CC56-41D3-B63A-1F7A37BAB74B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F0FEF9-0A3A-4AF8-A91B-E3DEF33A1AC1}"/>
              </a:ext>
            </a:extLst>
          </p:cNvPr>
          <p:cNvSpPr/>
          <p:nvPr/>
        </p:nvSpPr>
        <p:spPr>
          <a:xfrm>
            <a:off x="3860800" y="3781170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DB68AD5-7E91-4532-B7E1-A30CDA4C0180}"/>
              </a:ext>
            </a:extLst>
          </p:cNvPr>
          <p:cNvSpPr/>
          <p:nvPr/>
        </p:nvSpPr>
        <p:spPr>
          <a:xfrm>
            <a:off x="3574864" y="4227089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9738F11-A5D9-4B12-BD26-7BA3960B8C55}"/>
              </a:ext>
            </a:extLst>
          </p:cNvPr>
          <p:cNvSpPr txBox="1"/>
          <p:nvPr/>
        </p:nvSpPr>
        <p:spPr>
          <a:xfrm>
            <a:off x="3954012" y="5512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1763818-38B7-40CC-B464-743E2D22EF3A}"/>
              </a:ext>
            </a:extLst>
          </p:cNvPr>
          <p:cNvSpPr/>
          <p:nvPr/>
        </p:nvSpPr>
        <p:spPr>
          <a:xfrm>
            <a:off x="5478463" y="4227089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19BDCFA-F5E5-40E6-942C-BBF92C9E6E44}"/>
              </a:ext>
            </a:extLst>
          </p:cNvPr>
          <p:cNvSpPr txBox="1"/>
          <p:nvPr/>
        </p:nvSpPr>
        <p:spPr>
          <a:xfrm>
            <a:off x="7479438" y="551564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121030969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41"/>
            <a:ext cx="10515600" cy="1076613"/>
          </a:xfrm>
        </p:spPr>
        <p:txBody>
          <a:bodyPr>
            <a:normAutofit/>
          </a:bodyPr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059220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68606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265072"/>
              <a:ext cx="180812" cy="261810"/>
              <a:chOff x="8601238" y="5350797"/>
              <a:chExt cx="180812" cy="261810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1238" y="5350797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350797"/>
                <a:ext cx="0" cy="26181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1628A6E-277D-4EA5-BF81-589EEBF2779C}"/>
              </a:ext>
            </a:extLst>
          </p:cNvPr>
          <p:cNvSpPr txBox="1">
            <a:spLocks/>
          </p:cNvSpPr>
          <p:nvPr/>
        </p:nvSpPr>
        <p:spPr>
          <a:xfrm>
            <a:off x="838200" y="2551333"/>
            <a:ext cx="10515600" cy="4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其中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CF8E6D"/>
                </a:solidFill>
              </a:rPr>
              <a:t>this</a:t>
            </a:r>
            <a:r>
              <a:rPr lang="en-US" altLang="zh-TW">
                <a:solidFill>
                  <a:srgbClr val="FFFF00"/>
                </a:solidFill>
              </a:rPr>
              <a:t>" </a:t>
            </a:r>
            <a:r>
              <a:rPr lang="zh-TW" altLang="en-US">
                <a:solidFill>
                  <a:srgbClr val="FFFF00"/>
                </a:solidFill>
              </a:rPr>
              <a:t>所代表的就是當前這個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5D0CCF0-3295-4CDF-83F2-08300D1E5492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1900702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473003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670965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040297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1900702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003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900702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07107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5097"/>
            <a:ext cx="10515600" cy="1697504"/>
          </a:xfrm>
        </p:spPr>
        <p:txBody>
          <a:bodyPr/>
          <a:lstStyle/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</a:t>
            </a:r>
            <a:r>
              <a:rPr lang="zh-TW" altLang="en-US"/>
              <a:t> 中其實並沒有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建構子重載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重載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378565-6EF0-488D-94C7-C0623A53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88" y="1065812"/>
            <a:ext cx="5750293" cy="3447098"/>
          </a:xfrm>
        </p:spPr>
        <p:txBody>
          <a:bodyPr>
            <a:noAutofit/>
          </a:bodyPr>
          <a:lstStyle/>
          <a:p>
            <a:r>
              <a:rPr lang="zh-TW" altLang="en-US" sz="2700">
                <a:solidFill>
                  <a:srgbClr val="00B0F0"/>
                </a:solidFill>
              </a:rPr>
              <a:t>存取修飾子</a:t>
            </a:r>
            <a:r>
              <a:rPr lang="zh-TW" altLang="en-US" sz="2700"/>
              <a:t>用來</a:t>
            </a:r>
            <a:r>
              <a:rPr lang="zh-TW" altLang="en-US" sz="2700">
                <a:solidFill>
                  <a:srgbClr val="FFFF00"/>
                </a:solidFill>
              </a:rPr>
              <a:t>進行存取權限的管理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避免外界隨意存取提高穩定與安全性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/>
              <a:t>這稱為</a:t>
            </a:r>
            <a:r>
              <a:rPr lang="zh-TW" altLang="en-US" sz="2700">
                <a:solidFill>
                  <a:srgbClr val="00B0F0"/>
                </a:solidFill>
              </a:rPr>
              <a:t>物件</a:t>
            </a:r>
            <a:r>
              <a:rPr lang="zh-TW" altLang="en-US" sz="2700">
                <a:solidFill>
                  <a:srgbClr val="FFFF00"/>
                </a:solidFill>
              </a:rPr>
              <a:t>封裝</a:t>
            </a:r>
            <a:r>
              <a:rPr lang="en-US" altLang="zh-TW" sz="27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700">
                <a:solidFill>
                  <a:srgbClr val="00B0F0"/>
                </a:solidFill>
              </a:rPr>
              <a:t>存取修飾子</a:t>
            </a:r>
            <a:r>
              <a:rPr lang="zh-TW" altLang="en-US" sz="2700"/>
              <a:t>有 </a:t>
            </a:r>
            <a:r>
              <a:rPr lang="en-US" altLang="zh-TW" sz="2700">
                <a:solidFill>
                  <a:srgbClr val="CF8E6D"/>
                </a:solidFill>
              </a:rPr>
              <a:t>public</a:t>
            </a:r>
            <a:r>
              <a:rPr lang="zh-TW" altLang="en-US" sz="2700"/>
              <a:t>、</a:t>
            </a:r>
            <a:r>
              <a:rPr lang="en-US" altLang="zh-TW" sz="2700">
                <a:solidFill>
                  <a:srgbClr val="CF8E6D"/>
                </a:solidFill>
              </a:rPr>
              <a:t>protected</a:t>
            </a:r>
          </a:p>
          <a:p>
            <a:r>
              <a:rPr lang="zh-TW" altLang="en-US" sz="2700"/>
              <a:t>、</a:t>
            </a:r>
            <a:r>
              <a:rPr lang="en-US" altLang="zh-TW" sz="2700">
                <a:solidFill>
                  <a:srgbClr val="CF8E6D"/>
                </a:solidFill>
              </a:rPr>
              <a:t>(</a:t>
            </a:r>
            <a:r>
              <a:rPr lang="zh-TW" altLang="en-US" sz="2700">
                <a:solidFill>
                  <a:srgbClr val="CF8E6D"/>
                </a:solidFill>
              </a:rPr>
              <a:t>無存取修飾子</a:t>
            </a:r>
            <a:r>
              <a:rPr lang="en-US" altLang="zh-TW" sz="2700">
                <a:solidFill>
                  <a:srgbClr val="CF8E6D"/>
                </a:solidFill>
              </a:rPr>
              <a:t>)</a:t>
            </a:r>
            <a:r>
              <a:rPr lang="zh-TW" altLang="en-US" sz="2700"/>
              <a:t>、</a:t>
            </a:r>
            <a:r>
              <a:rPr lang="en-US" altLang="zh-TW" sz="27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700"/>
              <a:t>在此只先介紹 </a:t>
            </a:r>
            <a:r>
              <a:rPr lang="en-US" altLang="zh-TW" sz="27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700"/>
              <a:t>表示</a:t>
            </a:r>
            <a:r>
              <a:rPr lang="zh-TW" altLang="en-US" sz="2700">
                <a:solidFill>
                  <a:srgbClr val="FFFF00"/>
                </a:solidFill>
              </a:rPr>
              <a:t>私有的，外界完全無法存取</a:t>
            </a:r>
            <a:endParaRPr lang="en-US" altLang="zh-TW" sz="2700">
              <a:solidFill>
                <a:srgbClr val="FFFF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12B3C1-819A-4323-B8F8-C129ABF34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88" y="4512910"/>
            <a:ext cx="5750292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 person1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蔡秦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true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person1.printInfo();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-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lang="zh-TW" altLang="en-US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System.out.println(person1.</a:t>
            </a:r>
            <a:r>
              <a:rPr lang="sv-SE" altLang="zh-TW" sz="1400">
                <a:solidFill>
                  <a:srgbClr val="C77DBB"/>
                </a:solidFill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//build failed:</a:t>
            </a:r>
            <a:r>
              <a:rPr kumimoji="0" lang="zh-TW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age has private access in Person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E666D4-7371-46D8-8348-A2F99FFB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280" y="1065812"/>
            <a:ext cx="5933034" cy="54784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private 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String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false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setAge(age);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name;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pregnant)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(age, name);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pregnant;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.printf(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姓名：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年齡：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%d 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?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懷孕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: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setAge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 &lt;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age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age;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39635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getXxx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r>
              <a:rPr lang="en-US" altLang="zh-TW" sz="2600"/>
              <a:t>"</a:t>
            </a:r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644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114076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491605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29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506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927738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997333"/>
            <a:ext cx="4648200" cy="1077218"/>
            <a:chOff x="2810435" y="2863914"/>
            <a:chExt cx="4648200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4107563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339A15D-65C8-43EC-BADC-5126BEF9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220" y="1042175"/>
            <a:ext cx="5458546" cy="5509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abstract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Util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boolean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isPrime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number)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2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* i &lt;= number;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(number % i ==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false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true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pow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base,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power)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(power &gt;=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power;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-power; i &gt;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i--)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/ 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9573303-D0F3-42C6-B1F1-50DEDA8C3226}"/>
              </a:ext>
            </a:extLst>
          </p:cNvPr>
          <p:cNvGrpSpPr/>
          <p:nvPr/>
        </p:nvGrpSpPr>
        <p:grpSpPr>
          <a:xfrm>
            <a:off x="524436" y="1887104"/>
            <a:ext cx="4648200" cy="1077218"/>
            <a:chOff x="2810435" y="2863914"/>
            <a:chExt cx="4648200" cy="1077218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60692E16-E1BA-4ACC-9B15-1C346067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FAC8872-DF1D-44E7-9E10-217177D8E3AD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34358-FC7F-4E1E-9E26-8200FB7B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848"/>
            <a:ext cx="10515600" cy="360698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，簡稱 </a:t>
            </a:r>
            <a:r>
              <a:rPr lang="en-US" altLang="zh-TW">
                <a:solidFill>
                  <a:srgbClr val="FFFF00"/>
                </a:solidFill>
              </a:rPr>
              <a:t>OOP)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則真正擁有這些東西</a:t>
            </a:r>
            <a:endParaRPr lang="en-US" altLang="zh-TW"/>
          </a:p>
          <a:p>
            <a:r>
              <a:rPr lang="zh-TW" altLang="en-US"/>
              <a:t>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物件導向</a:t>
            </a:r>
            <a:r>
              <a:rPr lang="zh-TW" altLang="en-US">
                <a:solidFill>
                  <a:srgbClr val="FFFF00"/>
                </a:solidFill>
              </a:rPr>
              <a:t>的三大特性：</a:t>
            </a:r>
            <a:r>
              <a:rPr lang="zh-TW" altLang="en-US">
                <a:solidFill>
                  <a:srgbClr val="00B0F0"/>
                </a:solidFill>
              </a:rPr>
              <a:t>封裝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多型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280EA-B62D-4680-A055-603E2E4D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171104"/>
            <a:ext cx="11044518" cy="1509246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 class)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2754029"/>
            <a:ext cx="11044518" cy="1569660"/>
            <a:chOff x="2589519" y="2617694"/>
            <a:chExt cx="9226050" cy="156966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617694"/>
              <a:ext cx="92260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818022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404469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78" y="304800"/>
            <a:ext cx="4758969" cy="1358159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FA18EB-57DB-4D92-A114-2757D9F3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921" y="367615"/>
            <a:ext cx="4627590" cy="1358159"/>
          </a:xfrm>
        </p:spPr>
        <p:txBody>
          <a:bodyPr>
            <a:normAutofit/>
          </a:bodyPr>
          <a:lstStyle/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沒有</a:t>
            </a:r>
            <a:r>
              <a:rPr lang="zh-TW" altLang="en-US" sz="2400">
                <a:solidFill>
                  <a:srgbClr val="00B0F0"/>
                </a:solidFill>
              </a:rPr>
              <a:t>無參數建構子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必須在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中</a:t>
            </a:r>
            <a:endParaRPr lang="en-US" altLang="zh-TW" sz="2400"/>
          </a:p>
          <a:p>
            <a:r>
              <a:rPr lang="zh-TW" altLang="en-US" sz="2400"/>
              <a:t>使用以下格式呼叫</a:t>
            </a:r>
            <a:r>
              <a:rPr lang="zh-TW" altLang="en-US" sz="2400">
                <a:solidFill>
                  <a:srgbClr val="00B0F0"/>
                </a:solidFill>
              </a:rPr>
              <a:t>父類別建構子</a:t>
            </a:r>
            <a:r>
              <a:rPr lang="zh-TW" altLang="en-US" sz="24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4980921" y="1746816"/>
            <a:ext cx="4627590" cy="400110"/>
            <a:chOff x="818016" y="2361866"/>
            <a:chExt cx="4701287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16" y="2361866"/>
              <a:ext cx="4701287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4925395" y="2450129"/>
              <a:ext cx="586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A1E96E2-7A4F-4C7F-AD8B-8C178F63D473}"/>
              </a:ext>
            </a:extLst>
          </p:cNvPr>
          <p:cNvGrpSpPr/>
          <p:nvPr/>
        </p:nvGrpSpPr>
        <p:grpSpPr>
          <a:xfrm>
            <a:off x="182079" y="1548048"/>
            <a:ext cx="9454873" cy="4924425"/>
            <a:chOff x="11949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1949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899713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2182607" y="3041991"/>
            <a:ext cx="3063240" cy="738664"/>
            <a:chOff x="2120027" y="3041991"/>
            <a:chExt cx="3063240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306324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4398189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30" name="圖片 29">
            <a:hlinkClick r:id="rId3"/>
            <a:extLst>
              <a:ext uri="{FF2B5EF4-FFF2-40B4-BE49-F238E27FC236}">
                <a16:creationId xmlns:a16="http://schemas.microsoft.com/office/drawing/2014/main" id="{9E9E8848-6500-43E3-86E4-64C9416C0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806" y="2238599"/>
            <a:ext cx="418706" cy="409602"/>
          </a:xfrm>
          <a:prstGeom prst="rect">
            <a:avLst/>
          </a:prstGeom>
        </p:spPr>
      </p:pic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44D8418-EDDC-49BD-A6F0-6B7555F5D2A1}"/>
              </a:ext>
            </a:extLst>
          </p:cNvPr>
          <p:cNvSpPr/>
          <p:nvPr/>
        </p:nvSpPr>
        <p:spPr>
          <a:xfrm>
            <a:off x="1480137" y="2785722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07EB1EF-BF62-4B18-BA6B-F6282DFCB41A}"/>
              </a:ext>
            </a:extLst>
          </p:cNvPr>
          <p:cNvSpPr/>
          <p:nvPr/>
        </p:nvSpPr>
        <p:spPr>
          <a:xfrm>
            <a:off x="1413462" y="2445524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6DF368C-9920-4B82-B9B5-435CF5F43336}"/>
              </a:ext>
            </a:extLst>
          </p:cNvPr>
          <p:cNvSpPr/>
          <p:nvPr/>
        </p:nvSpPr>
        <p:spPr>
          <a:xfrm>
            <a:off x="1413462" y="2110453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619FFF7-FB3F-443C-A7DC-AA8C4EB7FE67}"/>
              </a:ext>
            </a:extLst>
          </p:cNvPr>
          <p:cNvSpPr/>
          <p:nvPr/>
        </p:nvSpPr>
        <p:spPr>
          <a:xfrm>
            <a:off x="954357" y="4912336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915B39-EFC7-45C9-8AC0-BDB65AE049E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034658" y="2194750"/>
            <a:ext cx="378804" cy="270806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3687F0-1EDE-41EB-8F50-836C62475906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flipH="1">
            <a:off x="1372767" y="2529821"/>
            <a:ext cx="40695" cy="23825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84131F-5CAC-4FF9-BE0A-949E4CE585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73172" y="2954315"/>
            <a:ext cx="225375" cy="194849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D7386F9-2992-45BF-9649-853839F96151}"/>
              </a:ext>
            </a:extLst>
          </p:cNvPr>
          <p:cNvGrpSpPr/>
          <p:nvPr/>
        </p:nvGrpSpPr>
        <p:grpSpPr>
          <a:xfrm>
            <a:off x="9705375" y="1997945"/>
            <a:ext cx="2313016" cy="4166752"/>
            <a:chOff x="9705375" y="1997945"/>
            <a:chExt cx="2313016" cy="416675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233977" y="2681626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92566" y="398564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848493" y="474054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92566" y="5297617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7851" y="3087503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3648" y="4414815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302" y="4414815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9996284" y="2117596"/>
              <a:ext cx="17556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繼承關係圖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729788" y="1997945"/>
              <a:ext cx="2288603" cy="4166752"/>
            </a:xfrm>
            <a:prstGeom prst="roundRect">
              <a:avLst>
                <a:gd name="adj" fmla="val 10717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89395" y="3454118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52" y="3110792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616C974-DDE1-4DA2-96B9-2319A4D850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70912" y="5169710"/>
              <a:ext cx="421654" cy="461946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ED21906-8933-45A1-8EF4-F8ECF81D871F}"/>
                </a:ext>
              </a:extLst>
            </p:cNvPr>
            <p:cNvSpPr txBox="1"/>
            <p:nvPr/>
          </p:nvSpPr>
          <p:spPr>
            <a:xfrm>
              <a:off x="9705375" y="57223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無繼承關係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080"/>
            <a:ext cx="10515600" cy="95218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en-US" altLang="zh-TW" sz="2400">
                <a:solidFill>
                  <a:srgbClr val="FFC000"/>
                </a:solidFill>
              </a:rPr>
              <a:t>(override)</a:t>
            </a:r>
            <a:r>
              <a:rPr lang="zh-TW" altLang="en-US" sz="2400"/>
              <a:t>是指將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覆蓋掉</a:t>
            </a:r>
            <a:endParaRPr lang="en-US" altLang="zh-TW" sz="2400"/>
          </a:p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的該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時，會執行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過的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的格式如下：</a:t>
            </a:r>
            <a:endParaRPr lang="en-US" altLang="zh-TW" sz="24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1B1250-D0D9-46AB-BB9E-255C6DF3AC8A}"/>
              </a:ext>
            </a:extLst>
          </p:cNvPr>
          <p:cNvGrpSpPr/>
          <p:nvPr/>
        </p:nvGrpSpPr>
        <p:grpSpPr>
          <a:xfrm>
            <a:off x="838199" y="2243266"/>
            <a:ext cx="10515599" cy="3046988"/>
            <a:chOff x="838199" y="3802851"/>
            <a:chExt cx="10515599" cy="304698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A397531-993D-4706-B6AA-E2C2509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802851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1600">
                  <a:solidFill>
                    <a:srgbClr val="00B0F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父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子類別名稱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父類別名稱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@Override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54985A-C09C-4878-A0A5-1C68EA7488F5}"/>
                </a:ext>
              </a:extLst>
            </p:cNvPr>
            <p:cNvSpPr txBox="1"/>
            <p:nvPr/>
          </p:nvSpPr>
          <p:spPr>
            <a:xfrm>
              <a:off x="10720291" y="65112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FDF4BB8-76B1-40FC-964B-DB85A5F2047E}"/>
              </a:ext>
            </a:extLst>
          </p:cNvPr>
          <p:cNvSpPr txBox="1">
            <a:spLocks/>
          </p:cNvSpPr>
          <p:nvPr/>
        </p:nvSpPr>
        <p:spPr>
          <a:xfrm>
            <a:off x="838199" y="5379901"/>
            <a:ext cx="10515600" cy="102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在 </a:t>
            </a:r>
            <a:r>
              <a:rPr lang="en-US" altLang="zh-TW" sz="2400"/>
              <a:t>Java</a:t>
            </a:r>
            <a:r>
              <a:rPr lang="zh-TW" altLang="en-US" sz="2400"/>
              <a:t> 中，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lang="zh-TW" altLang="en-US" sz="2400">
                <a:solidFill>
                  <a:srgbClr val="FFFF00"/>
                </a:solidFill>
              </a:rPr>
              <a:t> 開頭的是一種特殊的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>
                <a:solidFill>
                  <a:srgbClr val="FFFF00"/>
                </a:solidFill>
              </a:rPr>
              <a:t>，能讓編譯器檢查，建議加上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en-US" altLang="zh-TW" sz="2400">
                <a:latin typeface="+mj-lt"/>
                <a:cs typeface="JetBrains Mono" panose="02000009000000000000" pitchFamily="49" charset="0"/>
              </a:rPr>
              <a:t>"</a:t>
            </a:r>
            <a:r>
              <a:rPr lang="zh-TW" altLang="zh-TW" sz="2400">
                <a:solidFill>
                  <a:srgbClr val="B3AE60"/>
                </a:solidFill>
                <a:latin typeface="+mj-lt"/>
                <a:cs typeface="JetBrains Mono" panose="02000009000000000000" pitchFamily="49" charset="0"/>
              </a:rPr>
              <a:t>@Override</a:t>
            </a:r>
            <a:r>
              <a:rPr lang="en-US" altLang="zh-TW" sz="2400">
                <a:latin typeface="+mj-lt"/>
                <a:cs typeface="JetBrains Mono" panose="02000009000000000000" pitchFamily="49" charset="0"/>
              </a:rPr>
              <a:t>"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表示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了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父類別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endParaRPr lang="zh-TW" altLang="zh-TW" sz="2400">
              <a:solidFill>
                <a:srgbClr val="00B0F0"/>
              </a:solidFill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21E960-9E0C-4247-AD59-C42A79CC0378}"/>
              </a:ext>
            </a:extLst>
          </p:cNvPr>
          <p:cNvGrpSpPr/>
          <p:nvPr/>
        </p:nvGrpSpPr>
        <p:grpSpPr>
          <a:xfrm>
            <a:off x="550893" y="1034370"/>
            <a:ext cx="11090215" cy="5682699"/>
            <a:chOff x="550893" y="1034370"/>
            <a:chExt cx="11090215" cy="56826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0E4EC9E-8691-45E9-A8CE-6A7251333F4D}"/>
                </a:ext>
              </a:extLst>
            </p:cNvPr>
            <p:cNvGrpSpPr/>
            <p:nvPr/>
          </p:nvGrpSpPr>
          <p:grpSpPr>
            <a:xfrm>
              <a:off x="550893" y="1038591"/>
              <a:ext cx="11090215" cy="5678478"/>
              <a:chOff x="438150" y="1034109"/>
              <a:chExt cx="11090215" cy="5678478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CFE6C22-CF4F-4748-82E5-9E2AC159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3873348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A51A79-16A6-4BEB-83B9-314B9F5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1034109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90B5F4D-A3B8-4FD3-B64C-44DFEF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2742269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01E32EB-9A89-438D-89E0-F997C250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1034109"/>
                <a:ext cx="4605748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1EFE94-CAA5-46B9-A58F-9FA3BC473EB5}"/>
                </a:ext>
              </a:extLst>
            </p:cNvPr>
            <p:cNvSpPr txBox="1"/>
            <p:nvPr/>
          </p:nvSpPr>
          <p:spPr>
            <a:xfrm>
              <a:off x="10949892" y="63435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7BC8A33-EB57-47CC-8A66-2B7FF5A6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401" y="1034370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590137" y="3539308"/>
            <a:ext cx="4050970" cy="830997"/>
            <a:chOff x="1768805" y="2995825"/>
            <a:chExt cx="4050970" cy="830997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805" y="2995825"/>
              <a:ext cx="4050970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8C592E2-1200-48CA-9CF3-AB75BE2FB04D}"/>
              </a:ext>
            </a:extLst>
          </p:cNvPr>
          <p:cNvSpPr/>
          <p:nvPr/>
        </p:nvSpPr>
        <p:spPr>
          <a:xfrm>
            <a:off x="1790700" y="2217420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63D7D3-F930-4C48-8A7D-E21104D8DA16}"/>
              </a:ext>
            </a:extLst>
          </p:cNvPr>
          <p:cNvSpPr/>
          <p:nvPr/>
        </p:nvSpPr>
        <p:spPr>
          <a:xfrm>
            <a:off x="1724025" y="189267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398912-F245-479D-AFC2-041F01ADBD5B}"/>
              </a:ext>
            </a:extLst>
          </p:cNvPr>
          <p:cNvSpPr/>
          <p:nvPr/>
        </p:nvSpPr>
        <p:spPr>
          <a:xfrm>
            <a:off x="1724025" y="1569505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18632F3-90FF-4E27-9006-643B6729A648}"/>
              </a:ext>
            </a:extLst>
          </p:cNvPr>
          <p:cNvSpPr/>
          <p:nvPr/>
        </p:nvSpPr>
        <p:spPr>
          <a:xfrm>
            <a:off x="5880100" y="601771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5DF33A3-EE3C-4B1E-898B-C26F077CCB77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C31360-BE54-4C7B-86BD-D219E4EFD1EC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A6D5CE-BB05-4636-AAAF-9F3B022BF28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09850" y="2301717"/>
            <a:ext cx="3270250" cy="3800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318340-15BF-4C83-8DE0-C82852CBDA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543175" y="1976968"/>
            <a:ext cx="3336925" cy="12972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7FFA14-370A-4B8E-946D-0DA6134EC6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401763" y="1653802"/>
            <a:ext cx="322262" cy="260992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1290B8CE-9468-4E43-B25A-6BF23927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997"/>
            <a:ext cx="10515600" cy="883803"/>
          </a:xfrm>
        </p:spPr>
        <p:txBody>
          <a:bodyPr>
            <a:normAutofit/>
          </a:bodyPr>
          <a:lstStyle/>
          <a:p>
            <a:r>
              <a:rPr lang="zh-TW" altLang="en-US" sz="2400"/>
              <a:t>從上個範例中可以看到，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也不能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私有成員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而要讓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也可以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，就必須使用 </a:t>
            </a:r>
            <a:r>
              <a:rPr lang="en-US" altLang="zh-TW" sz="2400">
                <a:solidFill>
                  <a:srgbClr val="CF8E6D"/>
                </a:solidFill>
              </a:rPr>
              <a:t>protected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E8FC5CE-A2AA-4820-8B77-0BC840412A89}"/>
              </a:ext>
            </a:extLst>
          </p:cNvPr>
          <p:cNvGrpSpPr/>
          <p:nvPr/>
        </p:nvGrpSpPr>
        <p:grpSpPr>
          <a:xfrm>
            <a:off x="838199" y="1804622"/>
            <a:ext cx="10515600" cy="4897196"/>
            <a:chOff x="838199" y="1876342"/>
            <a:chExt cx="10515600" cy="4897196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FCDDE400-C106-4C77-A2E9-5A6552A4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1878116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B76F16FD-9EE9-4A54-8465-4BBD2CB16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1878116"/>
              <a:ext cx="418706" cy="409602"/>
            </a:xfrm>
            <a:prstGeom prst="rect">
              <a:avLst/>
            </a:prstGeom>
          </p:spPr>
        </p:pic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28F1C7A5-9EF4-4BAC-A496-8B051A3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876342"/>
              <a:ext cx="5188501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 student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白氨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0E64A14E-7A73-4867-AACF-34E66613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507558"/>
              <a:ext cx="5188499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E987964D-AF88-431C-81F6-5A3D3A28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4324940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grade)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grade;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年級：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A6B8811-E288-487A-B691-B92576857B2D}"/>
                </a:ext>
              </a:extLst>
            </p:cNvPr>
            <p:cNvSpPr txBox="1"/>
            <p:nvPr/>
          </p:nvSpPr>
          <p:spPr>
            <a:xfrm>
              <a:off x="10662584" y="64042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4EF5D15-A168-456D-804B-4AFE21E606C7}"/>
              </a:ext>
            </a:extLst>
          </p:cNvPr>
          <p:cNvGrpSpPr/>
          <p:nvPr/>
        </p:nvGrpSpPr>
        <p:grpSpPr>
          <a:xfrm>
            <a:off x="2805953" y="3176233"/>
            <a:ext cx="3457962" cy="738664"/>
            <a:chOff x="1691091" y="3041991"/>
            <a:chExt cx="3457962" cy="738664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B9FF25C4-D35D-494E-A99A-25A9AFD0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091" y="3041991"/>
              <a:ext cx="3457961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1519C78E-E33D-472F-8269-14BF62F81AE0}"/>
                </a:ext>
              </a:extLst>
            </p:cNvPr>
            <p:cNvSpPr txBox="1"/>
            <p:nvPr/>
          </p:nvSpPr>
          <p:spPr>
            <a:xfrm>
              <a:off x="4363975" y="3472878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71324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6183FD-5BB6-4702-814E-A0E235DA812F}"/>
              </a:ext>
            </a:extLst>
          </p:cNvPr>
          <p:cNvGrpSpPr/>
          <p:nvPr/>
        </p:nvGrpSpPr>
        <p:grpSpPr>
          <a:xfrm>
            <a:off x="318248" y="1186061"/>
            <a:ext cx="11555504" cy="5256712"/>
            <a:chOff x="318248" y="1186061"/>
            <a:chExt cx="11555504" cy="525671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CD68CF2F-EA39-40C8-AD1B-77DB33F4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1186061"/>
              <a:ext cx="4801314" cy="14465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FD1FC9-A735-4927-A30F-2DAA7FBC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2626344"/>
              <a:ext cx="4801314" cy="38164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50A3388-0337-4777-85B9-0240BF01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562" y="2287789"/>
              <a:ext cx="6754190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863710-BB7D-4D00-ADAD-435E5C19A964}"/>
                </a:ext>
              </a:extLst>
            </p:cNvPr>
            <p:cNvSpPr txBox="1"/>
            <p:nvPr/>
          </p:nvSpPr>
          <p:spPr>
            <a:xfrm>
              <a:off x="11178054" y="60734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6C9B0615-2969-47D3-9454-CA45E01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563" y="228778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6CBE07-D9C1-4424-92F7-5C666FB4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super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8FC6C-7AD5-4AE7-9201-C15B246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009" y="1182186"/>
            <a:ext cx="6665260" cy="444490"/>
          </a:xfrm>
        </p:spPr>
        <p:txBody>
          <a:bodyPr>
            <a:normAutofit/>
          </a:bodyPr>
          <a:lstStyle/>
          <a:p>
            <a:r>
              <a:rPr lang="zh-TW" altLang="en-US" sz="2400"/>
              <a:t>要存取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未覆寫的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，須使用以下格式：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42B956-0B7E-466E-A636-21DD4BCF7A65}"/>
              </a:ext>
            </a:extLst>
          </p:cNvPr>
          <p:cNvGrpSpPr/>
          <p:nvPr/>
        </p:nvGrpSpPr>
        <p:grpSpPr>
          <a:xfrm>
            <a:off x="5204009" y="1672841"/>
            <a:ext cx="6669743" cy="461665"/>
            <a:chOff x="10143562" y="2886076"/>
            <a:chExt cx="6669743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645CA1A-69A7-45E9-AD2D-35D6048D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562" y="2886076"/>
              <a:ext cx="666974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super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192234A-F08B-4C5A-AC9A-B7B61B0B7762}"/>
                </a:ext>
              </a:extLst>
            </p:cNvPr>
            <p:cNvSpPr txBox="1"/>
            <p:nvPr/>
          </p:nvSpPr>
          <p:spPr>
            <a:xfrm>
              <a:off x="16122090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089FC5-F530-4EC4-9B06-A5F69BED2F64}"/>
              </a:ext>
            </a:extLst>
          </p:cNvPr>
          <p:cNvGrpSpPr/>
          <p:nvPr/>
        </p:nvGrpSpPr>
        <p:grpSpPr>
          <a:xfrm>
            <a:off x="7543362" y="5111215"/>
            <a:ext cx="4325907" cy="584775"/>
            <a:chOff x="1493868" y="3118936"/>
            <a:chExt cx="4325907" cy="58477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8704E1C-9A27-461F-8D6C-8D6224EB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868" y="3118936"/>
              <a:ext cx="432590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79CBE4-CAE0-4046-8B98-EFA48E7DDC04}"/>
                </a:ext>
              </a:extLst>
            </p:cNvPr>
            <p:cNvSpPr txBox="1"/>
            <p:nvPr/>
          </p:nvSpPr>
          <p:spPr>
            <a:xfrm>
              <a:off x="5034697" y="339593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7978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F3AFC863-DA93-4803-AC9B-FE02ED36688C}"/>
              </a:ext>
            </a:extLst>
          </p:cNvPr>
          <p:cNvGrpSpPr/>
          <p:nvPr/>
        </p:nvGrpSpPr>
        <p:grpSpPr>
          <a:xfrm>
            <a:off x="5068585" y="1156859"/>
            <a:ext cx="6879128" cy="5262979"/>
            <a:chOff x="5068585" y="1156859"/>
            <a:chExt cx="6879128" cy="5262979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D2C2A7B8-A7B5-4578-BD85-DC2E24808F98}"/>
                </a:ext>
              </a:extLst>
            </p:cNvPr>
            <p:cNvGrpSpPr/>
            <p:nvPr/>
          </p:nvGrpSpPr>
          <p:grpSpPr>
            <a:xfrm>
              <a:off x="5068585" y="1156859"/>
              <a:ext cx="6879128" cy="5262979"/>
              <a:chOff x="5095015" y="1396254"/>
              <a:chExt cx="6879128" cy="526297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3A18768-351B-47DC-8D20-A9B6EE85F919}"/>
                  </a:ext>
                </a:extLst>
              </p:cNvPr>
              <p:cNvSpPr/>
              <p:nvPr/>
            </p:nvSpPr>
            <p:spPr>
              <a:xfrm>
                <a:off x="9240702" y="1396254"/>
                <a:ext cx="2733441" cy="221599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E1E71CA7-CA10-4F18-ABD3-3D615C08E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1396254"/>
                <a:ext cx="4145687" cy="15696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 whale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7EE0DF76-43DF-4C63-9941-6498296F5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2965914"/>
                <a:ext cx="4145687" cy="64633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847207E8-1FFF-4CEE-96FA-E1E640170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3612245"/>
                <a:ext cx="3401893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length;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width;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長度：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寬度：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CEC6B97F-FF44-4EAD-AD02-ECA803C55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6908" y="3612245"/>
                <a:ext cx="3477235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37" name="圖片 36">
              <a:hlinkClick r:id="rId2"/>
              <a:extLst>
                <a:ext uri="{FF2B5EF4-FFF2-40B4-BE49-F238E27FC236}">
                  <a16:creationId xmlns:a16="http://schemas.microsoft.com/office/drawing/2014/main" id="{7B7FE4F3-617D-4A36-ABB3-6B1F5C30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007" y="115685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87" y="1255471"/>
            <a:ext cx="4713195" cy="1505301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98E2D51-568C-4774-A690-1624CEB05902}"/>
              </a:ext>
            </a:extLst>
          </p:cNvPr>
          <p:cNvGrpSpPr/>
          <p:nvPr/>
        </p:nvGrpSpPr>
        <p:grpSpPr>
          <a:xfrm>
            <a:off x="244286" y="2760772"/>
            <a:ext cx="4713195" cy="830997"/>
            <a:chOff x="838199" y="4707247"/>
            <a:chExt cx="4713195" cy="83099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2F473F8-99EE-43F9-8D4B-398FF9C1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707247"/>
              <a:ext cx="4713195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abstract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C47FCC-ADE5-4E96-8479-96C96D578F8B}"/>
                </a:ext>
              </a:extLst>
            </p:cNvPr>
            <p:cNvSpPr txBox="1"/>
            <p:nvPr/>
          </p:nvSpPr>
          <p:spPr>
            <a:xfrm>
              <a:off x="4917887" y="519969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1579B9F6-82D6-4FE8-B59F-6F75DAAA367F}"/>
              </a:ext>
            </a:extLst>
          </p:cNvPr>
          <p:cNvSpPr txBox="1">
            <a:spLocks/>
          </p:cNvSpPr>
          <p:nvPr/>
        </p:nvSpPr>
        <p:spPr>
          <a:xfrm>
            <a:off x="244287" y="3659226"/>
            <a:ext cx="4713195" cy="269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/>
              <a:t>在該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不可以定義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的執行內容</a:t>
            </a:r>
            <a:endParaRPr lang="en-US" altLang="zh-TW"/>
          </a:p>
          <a:p>
            <a:r>
              <a:rPr lang="zh-TW" altLang="en-US"/>
              <a:t>以分號結尾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89F2CD1-60F3-4629-84CA-8ACF0CDE10CD}"/>
              </a:ext>
            </a:extLst>
          </p:cNvPr>
          <p:cNvGrpSpPr/>
          <p:nvPr/>
        </p:nvGrpSpPr>
        <p:grpSpPr>
          <a:xfrm>
            <a:off x="8470478" y="2308217"/>
            <a:ext cx="3477235" cy="707886"/>
            <a:chOff x="1025011" y="3057381"/>
            <a:chExt cx="3477235" cy="70788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039FBDD8-51C4-4594-BC73-90878138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11" y="3057381"/>
              <a:ext cx="3477235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F03EC5F-C7D5-4FCC-8123-266E4CA76E94}"/>
                </a:ext>
              </a:extLst>
            </p:cNvPr>
            <p:cNvSpPr txBox="1"/>
            <p:nvPr/>
          </p:nvSpPr>
          <p:spPr>
            <a:xfrm>
              <a:off x="3717168" y="345749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1130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7BF0A-B39E-46E4-8979-2B95BAD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93" y="0"/>
            <a:ext cx="4605746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388B2-FEE9-44CB-B53C-0B639026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639" y="146719"/>
            <a:ext cx="6484466" cy="887859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en-US" altLang="zh-TW" sz="2400">
                <a:solidFill>
                  <a:srgbClr val="00B0F0"/>
                </a:solidFill>
              </a:rPr>
              <a:t>(polymorphism)</a:t>
            </a:r>
            <a:r>
              <a:rPr lang="zh-TW" altLang="en-US" sz="2400"/>
              <a:t>是指</a:t>
            </a:r>
            <a:endParaRPr lang="en-US" altLang="zh-TW" sz="2400"/>
          </a:p>
          <a:p>
            <a:r>
              <a:rPr lang="zh-TW" altLang="en-US" sz="2400">
                <a:solidFill>
                  <a:srgbClr val="FFFF00"/>
                </a:solidFill>
              </a:rPr>
              <a:t>通過同一套方式操作不同種類的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D3B79991-C2DD-40DA-BDA0-202BCCD30303}"/>
              </a:ext>
            </a:extLst>
          </p:cNvPr>
          <p:cNvGrpSpPr/>
          <p:nvPr/>
        </p:nvGrpSpPr>
        <p:grpSpPr>
          <a:xfrm>
            <a:off x="550892" y="1054371"/>
            <a:ext cx="11090216" cy="5678478"/>
            <a:chOff x="550892" y="1054371"/>
            <a:chExt cx="11090216" cy="567847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DEDAAE9-8868-403C-979C-AD23DF3E2E0D}"/>
                </a:ext>
              </a:extLst>
            </p:cNvPr>
            <p:cNvGrpSpPr/>
            <p:nvPr/>
          </p:nvGrpSpPr>
          <p:grpSpPr>
            <a:xfrm>
              <a:off x="550892" y="1054371"/>
              <a:ext cx="11090216" cy="5678478"/>
              <a:chOff x="838199" y="1115156"/>
              <a:chExt cx="11090216" cy="5678478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18FD19A-B649-4C8B-B724-3146293E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1115156"/>
                <a:ext cx="4605747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person1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person1.printInfo();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person2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person2.printInfo();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person3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person3.printInfo();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8975D3C-D10C-480E-86EC-EA205CFC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23316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861F348-B145-4918-8B5B-738BB72D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1115156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84BF5280-F1BC-42AC-AA0E-C09BC7DD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3954395"/>
                <a:ext cx="6484466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59975C-F6D0-4F10-90A3-6E82E526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399" y="1054371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93EE51-4E6A-4BDD-BC0F-0670B902F944}"/>
                </a:ext>
              </a:extLst>
            </p:cNvPr>
            <p:cNvSpPr txBox="1"/>
            <p:nvPr/>
          </p:nvSpPr>
          <p:spPr>
            <a:xfrm>
              <a:off x="10949890" y="6363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78D857-E2A2-44FE-9E1E-2268EAE751E0}"/>
              </a:ext>
            </a:extLst>
          </p:cNvPr>
          <p:cNvGrpSpPr/>
          <p:nvPr/>
        </p:nvGrpSpPr>
        <p:grpSpPr>
          <a:xfrm>
            <a:off x="7584142" y="3561073"/>
            <a:ext cx="4056964" cy="830997"/>
            <a:chOff x="445283" y="2995825"/>
            <a:chExt cx="4056964" cy="83099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BEEFD3-422D-47A3-B8E6-DD76BC5B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995825"/>
              <a:ext cx="405696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F0DA6D-EA1A-4C27-94ED-25306C94CCD2}"/>
                </a:ext>
              </a:extLst>
            </p:cNvPr>
            <p:cNvSpPr txBox="1"/>
            <p:nvPr/>
          </p:nvSpPr>
          <p:spPr>
            <a:xfrm>
              <a:off x="3717168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07698EE-23B6-4245-AA53-4A551463DCAD}"/>
              </a:ext>
            </a:extLst>
          </p:cNvPr>
          <p:cNvSpPr/>
          <p:nvPr/>
        </p:nvSpPr>
        <p:spPr>
          <a:xfrm>
            <a:off x="2445543" y="1771709"/>
            <a:ext cx="2389981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1CE5A41-A452-491B-811F-786D66CC4970}"/>
              </a:ext>
            </a:extLst>
          </p:cNvPr>
          <p:cNvSpPr/>
          <p:nvPr/>
        </p:nvSpPr>
        <p:spPr>
          <a:xfrm>
            <a:off x="2445543" y="2095559"/>
            <a:ext cx="2050257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9870ED-DE25-49DC-A883-65BF363F369D}"/>
              </a:ext>
            </a:extLst>
          </p:cNvPr>
          <p:cNvSpPr/>
          <p:nvPr/>
        </p:nvSpPr>
        <p:spPr>
          <a:xfrm>
            <a:off x="1202530" y="177170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D30F25A-B95E-4B0D-9616-C520FF6FF2BF}"/>
              </a:ext>
            </a:extLst>
          </p:cNvPr>
          <p:cNvSpPr/>
          <p:nvPr/>
        </p:nvSpPr>
        <p:spPr>
          <a:xfrm>
            <a:off x="1202530" y="209555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B5DA43F-AD87-4B86-8A19-3F766B3766BE}"/>
              </a:ext>
            </a:extLst>
          </p:cNvPr>
          <p:cNvSpPr/>
          <p:nvPr/>
        </p:nvSpPr>
        <p:spPr>
          <a:xfrm>
            <a:off x="3185969" y="2295506"/>
            <a:ext cx="2050257" cy="145969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>
                <a:solidFill>
                  <a:srgbClr val="00B0F0"/>
                </a:solidFill>
              </a:rPr>
              <a:t>Worker</a:t>
            </a:r>
            <a:r>
              <a:rPr lang="zh-TW" altLang="en-US" sz="1600">
                <a:solidFill>
                  <a:srgbClr val="00B0F0"/>
                </a:solidFill>
              </a:rPr>
              <a:t> </a:t>
            </a:r>
            <a:endParaRPr lang="en-US" altLang="zh-TW" sz="1600">
              <a:solidFill>
                <a:srgbClr val="00B0F0"/>
              </a:solidFill>
            </a:endParaRPr>
          </a:p>
          <a:p>
            <a:r>
              <a:rPr lang="zh-TW" altLang="en-US" sz="1600"/>
              <a:t>和 </a:t>
            </a:r>
            <a:r>
              <a:rPr lang="en-US" altLang="zh-TW" sz="1600">
                <a:solidFill>
                  <a:srgbClr val="00B0F0"/>
                </a:solidFill>
              </a:rPr>
              <a:t>Student</a:t>
            </a:r>
          </a:p>
          <a:p>
            <a:r>
              <a:rPr lang="zh-TW" altLang="en-US" sz="1600">
                <a:solidFill>
                  <a:srgbClr val="FFC000"/>
                </a:solidFill>
              </a:rPr>
              <a:t>繼承</a:t>
            </a:r>
            <a:r>
              <a:rPr lang="zh-TW" altLang="en-US" sz="1600"/>
              <a:t> </a:t>
            </a:r>
            <a:r>
              <a:rPr lang="en-US" altLang="zh-TW" sz="1600">
                <a:solidFill>
                  <a:srgbClr val="00B0F0"/>
                </a:solidFill>
              </a:rPr>
              <a:t>Person</a:t>
            </a:r>
          </a:p>
          <a:p>
            <a:r>
              <a:rPr lang="zh-TW" altLang="en-US" sz="1600">
                <a:solidFill>
                  <a:srgbClr val="FFFF00"/>
                </a:solidFill>
              </a:rPr>
              <a:t>所以前二者的實例</a:t>
            </a:r>
            <a:endParaRPr lang="en-US" altLang="zh-TW" sz="1600">
              <a:solidFill>
                <a:srgbClr val="FFFF00"/>
              </a:solidFill>
            </a:endParaRPr>
          </a:p>
          <a:p>
            <a:r>
              <a:rPr lang="zh-TW" altLang="en-US" sz="1600">
                <a:solidFill>
                  <a:srgbClr val="FFFF00"/>
                </a:solidFill>
              </a:rPr>
              <a:t>一定是後者的實例</a:t>
            </a:r>
            <a:endParaRPr lang="zh-TW" altLang="en-US" sz="1600">
              <a:solidFill>
                <a:srgbClr val="00B0F0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93C4B34-97B9-4EFA-8DC4-55CCE8C18AD0}"/>
              </a:ext>
            </a:extLst>
          </p:cNvPr>
          <p:cNvSpPr/>
          <p:nvPr/>
        </p:nvSpPr>
        <p:spPr>
          <a:xfrm>
            <a:off x="1796863" y="2255052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84D6F99-DD67-44C3-B672-7C53EEFBD1D8}"/>
              </a:ext>
            </a:extLst>
          </p:cNvPr>
          <p:cNvSpPr/>
          <p:nvPr/>
        </p:nvSpPr>
        <p:spPr>
          <a:xfrm>
            <a:off x="1796863" y="1930303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4D9EBD9-9847-49E0-877C-B00C07C05C02}"/>
              </a:ext>
            </a:extLst>
          </p:cNvPr>
          <p:cNvSpPr/>
          <p:nvPr/>
        </p:nvSpPr>
        <p:spPr>
          <a:xfrm>
            <a:off x="1796863" y="1606325"/>
            <a:ext cx="819150" cy="123958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36C939B-1A07-4282-BA46-23B25A8B7305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2616013" y="2316219"/>
            <a:ext cx="3264087" cy="380483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BA574E-B7E8-4612-AEE6-23B7D8CB68E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2616013" y="1991470"/>
            <a:ext cx="3264087" cy="128276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9782899-1193-4EFC-AE6C-7E29AC17474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38275" y="1668304"/>
            <a:ext cx="358588" cy="259542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D33FB27-9F6B-42EC-BD39-CA628CB39474}"/>
              </a:ext>
            </a:extLst>
          </p:cNvPr>
          <p:cNvSpPr/>
          <p:nvPr/>
        </p:nvSpPr>
        <p:spPr>
          <a:xfrm>
            <a:off x="5880100" y="603676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9915208-3E2C-4F4E-A10C-FED894EE1E9B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0087A82-8242-4D04-91F7-D9A5B542ADA7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70" grpId="0" animBg="1"/>
      <p:bldP spid="71" grpId="0" animBg="1"/>
      <p:bldP spid="7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57" y="0"/>
            <a:ext cx="4307153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F52DE1C-DD71-413B-8A44-01B0D339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" y="1225103"/>
            <a:ext cx="4307153" cy="1908171"/>
          </a:xfrm>
        </p:spPr>
        <p:txBody>
          <a:bodyPr>
            <a:normAutofit/>
          </a:bodyPr>
          <a:lstStyle/>
          <a:p>
            <a:r>
              <a:rPr lang="zh-TW" altLang="en-US" sz="2400"/>
              <a:t>下方程式碼定義了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靜態方法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</a:p>
          <a:p>
            <a:r>
              <a:rPr lang="zh-TW" altLang="en-US" sz="2400"/>
              <a:t>讓傳入的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的 </a:t>
            </a:r>
            <a:r>
              <a:rPr lang="en-US" altLang="zh-TW" sz="2400">
                <a:solidFill>
                  <a:srgbClr val="FFC0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309CE595-63D3-45A3-BBE4-F3F561395846}"/>
              </a:ext>
            </a:extLst>
          </p:cNvPr>
          <p:cNvSpPr txBox="1">
            <a:spLocks/>
          </p:cNvSpPr>
          <p:nvPr/>
        </p:nvSpPr>
        <p:spPr>
          <a:xfrm>
            <a:off x="8127588" y="363285"/>
            <a:ext cx="3805333" cy="411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程式碼中為</a:t>
            </a:r>
            <a:endParaRPr lang="en-US" altLang="zh-TW" sz="2400"/>
          </a:p>
          <a:p>
            <a:r>
              <a:rPr lang="zh-TW" altLang="en-US" sz="2400"/>
              <a:t>每個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考慮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</a:p>
          <a:p>
            <a:r>
              <a:rPr lang="zh-TW" altLang="en-US" sz="2400"/>
              <a:t>有更多的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的做法</a:t>
            </a:r>
            <a:endParaRPr lang="en-US" altLang="zh-TW" sz="2400"/>
          </a:p>
          <a:p>
            <a:r>
              <a:rPr lang="zh-TW" altLang="en-US" sz="2400"/>
              <a:t>不切實際</a:t>
            </a:r>
            <a:endParaRPr lang="en-US" altLang="zh-TW" sz="2400"/>
          </a:p>
          <a:p>
            <a:r>
              <a:rPr lang="zh-TW" altLang="en-US" sz="2400"/>
              <a:t>可使用</a:t>
            </a:r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zh-TW" altLang="en-US" sz="2400"/>
              <a:t>解決此問題</a:t>
            </a:r>
            <a:endParaRPr lang="en-US" altLang="zh-TW" sz="2400"/>
          </a:p>
          <a:p>
            <a:r>
              <a:rPr lang="zh-TW" altLang="en-US" sz="2400"/>
              <a:t>修改後的程式碼如下：</a:t>
            </a:r>
            <a:endParaRPr lang="en-US" altLang="zh-TW" sz="240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321756" y="363285"/>
            <a:ext cx="7704064" cy="6093976"/>
            <a:chOff x="230316" y="363285"/>
            <a:chExt cx="7704064" cy="6093976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85717C2-98BA-4D78-8FB0-5CE3A693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7" y="3133274"/>
              <a:ext cx="430217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6" y="4333603"/>
              <a:ext cx="4302170" cy="21236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7B0E7F-7C42-454E-A902-4E5B7786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487" y="3410273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F774991-6410-4C87-931E-526917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334" y="363285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7241012" y="608792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922708A-15C5-4331-868E-90ABF556A3A8}"/>
              </a:ext>
            </a:extLst>
          </p:cNvPr>
          <p:cNvGrpSpPr/>
          <p:nvPr/>
        </p:nvGrpSpPr>
        <p:grpSpPr>
          <a:xfrm>
            <a:off x="8127587" y="4432595"/>
            <a:ext cx="3805334" cy="1384995"/>
            <a:chOff x="8036147" y="2746895"/>
            <a:chExt cx="3805334" cy="1384995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FDC241B-EE17-46DF-8910-B53EF6A4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147" y="2746895"/>
              <a:ext cx="3805334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8FC036-B0D0-477E-9C54-E7A7FB5C7219}"/>
                </a:ext>
              </a:extLst>
            </p:cNvPr>
            <p:cNvSpPr txBox="1"/>
            <p:nvPr/>
          </p:nvSpPr>
          <p:spPr>
            <a:xfrm>
              <a:off x="11259270" y="38241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AC4904-3EBD-4ED7-B24D-E7B882AE71C2}"/>
              </a:ext>
            </a:extLst>
          </p:cNvPr>
          <p:cNvGrpSpPr/>
          <p:nvPr/>
        </p:nvGrpSpPr>
        <p:grpSpPr>
          <a:xfrm>
            <a:off x="8127586" y="5872486"/>
            <a:ext cx="3805333" cy="584775"/>
            <a:chOff x="1783077" y="3118936"/>
            <a:chExt cx="3805333" cy="584775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82B99A37-0B73-4422-8A01-1DAB85F8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077" y="3118936"/>
              <a:ext cx="3805333" cy="58477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4624EC-17E0-4866-B5FC-D783B0168591}"/>
                </a:ext>
              </a:extLst>
            </p:cNvPr>
            <p:cNvSpPr txBox="1"/>
            <p:nvPr/>
          </p:nvSpPr>
          <p:spPr>
            <a:xfrm>
              <a:off x="4803332" y="3391346"/>
              <a:ext cx="785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8726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4FF2-E11B-46B5-B33D-BBDE2669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99"/>
            <a:ext cx="10515600" cy="1325563"/>
          </a:xfrm>
        </p:spPr>
        <p:txBody>
          <a:bodyPr/>
          <a:lstStyle/>
          <a:p>
            <a:r>
              <a:rPr lang="en-US" altLang="zh-TW"/>
              <a:t>instanceof</a:t>
            </a:r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1859D42F-53DE-4EFA-B61E-E0583A22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855"/>
            <a:ext cx="10515600" cy="988396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是用來判斷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是否是某個</a:t>
            </a:r>
            <a:r>
              <a:rPr lang="zh-TW" altLang="en-US">
                <a:solidFill>
                  <a:srgbClr val="00B0F0"/>
                </a:solidFill>
              </a:rPr>
              <a:t>類別的實例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會返回一個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zh-TW" altLang="en-US"/>
              <a:t>值，經常與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搭配，用法如下：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9673-FB3F-4B74-B9B1-4B67FF891AF5}"/>
              </a:ext>
            </a:extLst>
          </p:cNvPr>
          <p:cNvGrpSpPr/>
          <p:nvPr/>
        </p:nvGrpSpPr>
        <p:grpSpPr>
          <a:xfrm>
            <a:off x="838199" y="2262814"/>
            <a:ext cx="10515599" cy="461665"/>
            <a:chOff x="838199" y="2803722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B5E6945-9109-4C03-92E3-ADF6FA17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F1ACC75-8F1A-4D9F-BE28-84362BEB08FB}"/>
                </a:ext>
              </a:extLst>
            </p:cNvPr>
            <p:cNvSpPr txBox="1"/>
            <p:nvPr/>
          </p:nvSpPr>
          <p:spPr>
            <a:xfrm>
              <a:off x="10720290" y="29268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9AF80B9-BD1E-4BDF-8484-01DF9A548902}"/>
              </a:ext>
            </a:extLst>
          </p:cNvPr>
          <p:cNvSpPr txBox="1">
            <a:spLocks/>
          </p:cNvSpPr>
          <p:nvPr/>
        </p:nvSpPr>
        <p:spPr>
          <a:xfrm>
            <a:off x="838200" y="3312456"/>
            <a:ext cx="10515600" cy="311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第二種寫法中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父類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50"/>
                </a:solidFill>
              </a:rPr>
              <a:t>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成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/>
              <a:t>成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，否則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無法使用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要特別注意的是，使用 </a:t>
            </a:r>
            <a:r>
              <a:rPr lang="en-US" altLang="zh-TW">
                <a:solidFill>
                  <a:srgbClr val="CF8E6D"/>
                </a:solidFill>
              </a:rPr>
              <a:t>instanceof</a:t>
            </a:r>
          </a:p>
          <a:p>
            <a:r>
              <a:rPr lang="zh-TW" altLang="en-US"/>
              <a:t>需要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，否則會報錯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FC9F81-FC34-4FEE-A3C6-4C26030AF315}"/>
              </a:ext>
            </a:extLst>
          </p:cNvPr>
          <p:cNvGrpSpPr/>
          <p:nvPr/>
        </p:nvGrpSpPr>
        <p:grpSpPr>
          <a:xfrm>
            <a:off x="838199" y="2792118"/>
            <a:ext cx="10515599" cy="463301"/>
            <a:chOff x="838199" y="2803722"/>
            <a:chExt cx="10515599" cy="46330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E12D65A-B32E-44A0-8FA9-C0C2CADD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395C20-359D-4E8C-8D57-EBE9C9A29198}"/>
                </a:ext>
              </a:extLst>
            </p:cNvPr>
            <p:cNvSpPr txBox="1"/>
            <p:nvPr/>
          </p:nvSpPr>
          <p:spPr>
            <a:xfrm>
              <a:off x="10720291" y="29284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615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462121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zh-TW" altLang="en-US">
                <a:latin typeface="+mj-lt"/>
              </a:rPr>
              <a:t>表示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公開的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8516470" y="1690688"/>
            <a:ext cx="2837330" cy="1569660"/>
            <a:chOff x="2810435" y="2617694"/>
            <a:chExt cx="2837330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617694"/>
              <a:ext cx="283732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4956550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42240"/>
            <a:ext cx="4244789" cy="1569660"/>
            <a:chOff x="7109012" y="2617694"/>
            <a:chExt cx="4244789" cy="1569660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617694"/>
              <a:ext cx="424478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B830E-FFD7-4E56-9299-7C42BFB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8F7E6-5A5B-4172-A72D-C4BF4F3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5" y="972104"/>
            <a:ext cx="11523349" cy="15220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物件轉型</a:t>
            </a:r>
            <a:r>
              <a:rPr lang="en-US" altLang="zh-TW">
                <a:solidFill>
                  <a:srgbClr val="FFC000"/>
                </a:solidFill>
              </a:rPr>
              <a:t>(Cast)</a:t>
            </a:r>
            <a:r>
              <a:rPr lang="zh-TW" altLang="en-US"/>
              <a:t>是</a:t>
            </a:r>
            <a:r>
              <a:rPr lang="zh-TW" altLang="en-US">
                <a:solidFill>
                  <a:srgbClr val="FFFF00"/>
                </a:solidFill>
              </a:rPr>
              <a:t>將物件的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強制轉為其他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只能在確保前者的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>
                <a:solidFill>
                  <a:srgbClr val="FFFF00"/>
                </a:solidFill>
              </a:rPr>
              <a:t>和後者相同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的情況下才能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>
                <a:solidFill>
                  <a:srgbClr val="FFFF00"/>
                </a:solidFill>
              </a:rPr>
              <a:t>，否則會報錯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EDBE64F-6BC9-4E9C-8722-AE06322CB591}"/>
              </a:ext>
            </a:extLst>
          </p:cNvPr>
          <p:cNvGrpSpPr/>
          <p:nvPr/>
        </p:nvGrpSpPr>
        <p:grpSpPr>
          <a:xfrm>
            <a:off x="318246" y="2494150"/>
            <a:ext cx="6064625" cy="461665"/>
            <a:chOff x="903195" y="1900896"/>
            <a:chExt cx="6064625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EF18FAA-0363-428E-A479-E1F2AE12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60646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物件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654A3-051C-4305-80AB-CCBD39A1EEDC}"/>
                </a:ext>
              </a:extLst>
            </p:cNvPr>
            <p:cNvSpPr txBox="1"/>
            <p:nvPr/>
          </p:nvSpPr>
          <p:spPr>
            <a:xfrm>
              <a:off x="6334313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0C093AF-0908-44B4-BB57-B48315108118}"/>
              </a:ext>
            </a:extLst>
          </p:cNvPr>
          <p:cNvGrpSpPr/>
          <p:nvPr/>
        </p:nvGrpSpPr>
        <p:grpSpPr>
          <a:xfrm>
            <a:off x="318245" y="1653088"/>
            <a:ext cx="11523350" cy="4893647"/>
            <a:chOff x="318245" y="1653088"/>
            <a:chExt cx="11523350" cy="489364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4FC1CC5-6916-4CAA-A4E2-80913F1C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00" y="1653088"/>
              <a:ext cx="527099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30ADBEB-ACD6-4F9E-9340-28968A49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23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CB5F651-3060-43AF-8FBA-CC4C0251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E9FAB55C-14F7-4B38-A4B1-597044BA9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888" y="1653088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3EBB43-F0D3-4EB6-BE6B-901348754510}"/>
                </a:ext>
              </a:extLst>
            </p:cNvPr>
            <p:cNvSpPr txBox="1"/>
            <p:nvPr/>
          </p:nvSpPr>
          <p:spPr>
            <a:xfrm>
              <a:off x="11150379" y="617740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9F6CA4E4-998A-41C5-BCF3-FBD7C096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5" y="3038083"/>
              <a:ext cx="625235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28C0064-B3A4-45D4-8CE9-A5D219512014}"/>
              </a:ext>
            </a:extLst>
          </p:cNvPr>
          <p:cNvGrpSpPr/>
          <p:nvPr/>
        </p:nvGrpSpPr>
        <p:grpSpPr>
          <a:xfrm>
            <a:off x="4294689" y="3043532"/>
            <a:ext cx="2463640" cy="1077218"/>
            <a:chOff x="445283" y="2872715"/>
            <a:chExt cx="2463640" cy="1077218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050BCA44-0BD3-455E-BBFD-A1C0BF7F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872715"/>
              <a:ext cx="2463640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0F1655-7204-4CF8-9D76-62A8BA935922}"/>
                </a:ext>
              </a:extLst>
            </p:cNvPr>
            <p:cNvSpPr txBox="1"/>
            <p:nvPr/>
          </p:nvSpPr>
          <p:spPr>
            <a:xfrm>
              <a:off x="2123845" y="3642156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89536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77204-686E-410C-8993-093E9447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Object </a:t>
            </a:r>
            <a:r>
              <a:rPr lang="zh-TW" altLang="en-US"/>
              <a:t>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861467-398A-4ADC-A07F-A6847C8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690688"/>
            <a:ext cx="10838328" cy="4636434"/>
          </a:xfrm>
        </p:spPr>
        <p:txBody>
          <a:bodyPr>
            <a:normAutofit/>
          </a:bodyPr>
          <a:lstStyle/>
          <a:p>
            <a:r>
              <a:rPr lang="zh-TW" altLang="en-US"/>
              <a:t>下方為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的部分程式碼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native 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是由其他語言實現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是在比較物件時會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是在某些特殊的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>
                <a:solidFill>
                  <a:srgbClr val="FFC000"/>
                </a:solidFill>
              </a:rPr>
              <a:t>串接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輸出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09AAC8-C2E8-4CA2-B791-50C85378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02" y="2172138"/>
            <a:ext cx="6641562" cy="41549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Object {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Object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{}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>
              <a:solidFill>
                <a:srgbClr val="BCBEC4"/>
              </a:solidFill>
              <a:latin typeface="+mj-lt"/>
              <a:cs typeface="JetBrains Mono" panose="02000009000000000000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final native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Class&lt;?&gt;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getClass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native int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hashCode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boolean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equals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(java.lang.Object obj) {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== obj);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String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toString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getClass().getName() +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"@"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+ Integer.</a:t>
            </a:r>
            <a:r>
              <a:rPr kumimoji="0" lang="zh-TW" altLang="zh-TW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toHexString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(hashCode());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>
              <a:solidFill>
                <a:srgbClr val="BCBEC4"/>
              </a:solidFill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36276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681DD-5B79-4FED-80E4-ABC0584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7A3B0-5B69-4DC6-882D-F345E4D9D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若要</a:t>
            </a:r>
            <a:r>
              <a:rPr lang="zh-TW" altLang="en-US">
                <a:solidFill>
                  <a:srgbClr val="FFFF00"/>
                </a:solidFill>
              </a:rPr>
              <a:t>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是否相等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一定不可以使用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en-US" altLang="zh-TW">
                <a:solidFill>
                  <a:srgbClr val="00B0F0"/>
                </a:solidFill>
              </a:rPr>
              <a:t>(==)</a:t>
            </a:r>
            <a:r>
              <a:rPr lang="zh-TW" altLang="en-US">
                <a:solidFill>
                  <a:srgbClr val="FFFF00"/>
                </a:solidFill>
              </a:rPr>
              <a:t>來進行比較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而是要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因為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zh-TW" altLang="en-US"/>
              <a:t>用在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上時，是比較兩個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是否為同一個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但顯然的，我們要比較的是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的內容是否相同</a:t>
            </a:r>
            <a:endParaRPr lang="en-US" altLang="zh-TW"/>
          </a:p>
          <a:p>
            <a:r>
              <a:rPr lang="zh-TW" altLang="en-US"/>
              <a:t>所以必須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，然後在要比較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>
                <a:solidFill>
                  <a:srgbClr val="FFFF00"/>
                </a:solidFill>
              </a:rPr>
              <a:t>時也要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4646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2456B6-FF61-43A4-A488-DEE8907AA4F8}"/>
              </a:ext>
            </a:extLst>
          </p:cNvPr>
          <p:cNvGrpSpPr/>
          <p:nvPr/>
        </p:nvGrpSpPr>
        <p:grpSpPr>
          <a:xfrm>
            <a:off x="748553" y="1247960"/>
            <a:ext cx="10734349" cy="5078314"/>
            <a:chOff x="748553" y="1247960"/>
            <a:chExt cx="10734349" cy="5078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180663D-B048-4D1D-8B6E-174B6706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53" y="4387282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 == 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.println(person1.equals(person2));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A2736D2-F8DC-4B18-889B-7D915BB9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095" y="1247961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0D932F5E-0836-4EBF-9852-0D62FEB5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1247960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44345EE-D07E-4E06-AA30-437CA1309068}"/>
                </a:ext>
              </a:extLst>
            </p:cNvPr>
            <p:cNvSpPr txBox="1"/>
            <p:nvPr/>
          </p:nvSpPr>
          <p:spPr>
            <a:xfrm>
              <a:off x="10791687" y="59569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DD79A67-2EA6-400F-99E3-E9A8F7FF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475B2-F600-4134-8436-398437BE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2" y="1247960"/>
            <a:ext cx="4602543" cy="313932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zh-TW" altLang="en-US"/>
              <a:t> 和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可以通過 </a:t>
            </a:r>
            <a:r>
              <a:rPr lang="en-US" altLang="zh-TW"/>
              <a:t>IDEA </a:t>
            </a:r>
            <a:r>
              <a:rPr lang="zh-TW" altLang="en-US"/>
              <a:t>自動生成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getClass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且同類別物件返回同個實例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429A24D-64D2-49FE-9823-4E66B1B922C6}"/>
              </a:ext>
            </a:extLst>
          </p:cNvPr>
          <p:cNvGrpSpPr/>
          <p:nvPr/>
        </p:nvGrpSpPr>
        <p:grpSpPr>
          <a:xfrm>
            <a:off x="8588188" y="1840759"/>
            <a:ext cx="2855260" cy="1200329"/>
            <a:chOff x="53663" y="2811160"/>
            <a:chExt cx="285526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B0602E4-6E8F-4BA5-B560-A18705F00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3" y="2811160"/>
              <a:ext cx="2855260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7205738-2A40-48A5-85B2-0A7B287B5355}"/>
                </a:ext>
              </a:extLst>
            </p:cNvPr>
            <p:cNvSpPr txBox="1"/>
            <p:nvPr/>
          </p:nvSpPr>
          <p:spPr>
            <a:xfrm>
              <a:off x="2123845" y="3703712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24399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B08F0-EECA-4951-951E-370D5202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41BE35-36E4-438B-9655-513FF982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588"/>
            <a:ext cx="10515600" cy="3720824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內部類別</a:t>
            </a:r>
            <a:r>
              <a:rPr lang="en-US" altLang="zh-TW" sz="2400">
                <a:solidFill>
                  <a:srgbClr val="00B0F0"/>
                </a:solidFill>
              </a:rPr>
              <a:t>(inner class)</a:t>
            </a:r>
            <a:r>
              <a:rPr lang="zh-TW" altLang="en-US" sz="2400"/>
              <a:t>有三種：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成員內部類別</a:t>
            </a:r>
            <a:r>
              <a:rPr lang="en-US" altLang="zh-TW" sz="2400">
                <a:solidFill>
                  <a:srgbClr val="00B0F0"/>
                </a:solidFill>
              </a:rPr>
              <a:t>(member inner class)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區域內部類別</a:t>
            </a:r>
            <a:r>
              <a:rPr lang="en-US" altLang="zh-TW" sz="2400">
                <a:solidFill>
                  <a:srgbClr val="00B0F0"/>
                </a:solidFill>
              </a:rPr>
              <a:t>(local inner class)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匿名內部類別</a:t>
            </a:r>
            <a:r>
              <a:rPr lang="en-US" altLang="zh-TW" sz="2400">
                <a:solidFill>
                  <a:srgbClr val="00B0F0"/>
                </a:solidFill>
              </a:rPr>
              <a:t>(anonymous inner class)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成員內部類別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中定義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，用法與其他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完全相同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區域內部類別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中定義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00B0F0"/>
                </a:solidFill>
              </a:rPr>
              <a:t>匿名內部類別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FFC000"/>
                </a:solidFill>
              </a:rPr>
              <a:t>創建</a:t>
            </a:r>
            <a:r>
              <a:rPr lang="zh-TW" altLang="en-US" sz="2400">
                <a:solidFill>
                  <a:srgbClr val="00B0F0"/>
                </a:solidFill>
              </a:rPr>
              <a:t>實例</a:t>
            </a:r>
            <a:r>
              <a:rPr lang="zh-TW" altLang="en-US" sz="2400"/>
              <a:t>時才定義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是個全新的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，但沒有名稱，並且會</a:t>
            </a:r>
            <a:r>
              <a:rPr lang="zh-TW" altLang="en-US" sz="2400">
                <a:solidFill>
                  <a:srgbClr val="FFC000"/>
                </a:solidFill>
              </a:rPr>
              <a:t>繼承</a:t>
            </a:r>
            <a:r>
              <a:rPr lang="zh-TW" altLang="en-US" sz="2400">
                <a:solidFill>
                  <a:srgbClr val="92D050"/>
                </a:solidFill>
              </a:rPr>
              <a:t>已存在類別</a:t>
            </a:r>
            <a:endParaRPr lang="en-US" altLang="zh-TW" sz="2400">
              <a:solidFill>
                <a:srgbClr val="92D050"/>
              </a:solidFill>
            </a:endParaRPr>
          </a:p>
          <a:p>
            <a:endParaRPr lang="zh-TW" altLang="en-US" sz="240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2FCA7D-95FF-4694-927D-B83245DC4D7D}"/>
              </a:ext>
            </a:extLst>
          </p:cNvPr>
          <p:cNvGrpSpPr/>
          <p:nvPr/>
        </p:nvGrpSpPr>
        <p:grpSpPr>
          <a:xfrm>
            <a:off x="838200" y="5289412"/>
            <a:ext cx="10515600" cy="1015663"/>
            <a:chOff x="838200" y="5313837"/>
            <a:chExt cx="10515600" cy="1015663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CA0B92AF-5E99-4BD2-8E79-A2177AD0A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313837"/>
              <a:ext cx="10515600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已存在類別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匿名內部類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別定義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F22AB20-FD31-4CA6-B47C-1A34C1D6200F}"/>
                </a:ext>
              </a:extLst>
            </p:cNvPr>
            <p:cNvSpPr txBox="1"/>
            <p:nvPr/>
          </p:nvSpPr>
          <p:spPr>
            <a:xfrm>
              <a:off x="10658103" y="59601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9357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12D16-5CD7-4018-AE08-D245E5C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-2799"/>
            <a:ext cx="6686446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9D9F87-1045-47EC-A1A9-C0966908499F}"/>
              </a:ext>
            </a:extLst>
          </p:cNvPr>
          <p:cNvGrpSpPr/>
          <p:nvPr/>
        </p:nvGrpSpPr>
        <p:grpSpPr>
          <a:xfrm>
            <a:off x="766482" y="58846"/>
            <a:ext cx="10716420" cy="6740307"/>
            <a:chOff x="766482" y="58846"/>
            <a:chExt cx="10716420" cy="6740307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1D6D42A-19B7-4F04-B5AB-67421100F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82" y="1003226"/>
              <a:ext cx="6686446" cy="50013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animal3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小人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(animal3);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animal4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年齡：我的年齡是祕密！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(animal4);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57C7F048-DEFC-4857-8635-0BE43AA2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928" y="58846"/>
              <a:ext cx="4019049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7FBFA848-0F8E-46FD-8438-B3442C97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58846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D615F1B-91EE-443D-99F7-FBE373AEA6A3}"/>
                </a:ext>
              </a:extLst>
            </p:cNvPr>
            <p:cNvSpPr txBox="1"/>
            <p:nvPr/>
          </p:nvSpPr>
          <p:spPr>
            <a:xfrm>
              <a:off x="10791687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291E96E-2C97-4611-909A-3AA3294A541B}"/>
              </a:ext>
            </a:extLst>
          </p:cNvPr>
          <p:cNvGrpSpPr/>
          <p:nvPr/>
        </p:nvGrpSpPr>
        <p:grpSpPr>
          <a:xfrm>
            <a:off x="3778523" y="5229492"/>
            <a:ext cx="3663480" cy="1384995"/>
            <a:chOff x="-2115999" y="2718826"/>
            <a:chExt cx="3663480" cy="1384995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355B9909-0215-493C-971D-7D4E946A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15999" y="2718826"/>
              <a:ext cx="3663480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名稱：小人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身高：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名稱：小鯨 年齡：我的年齡是祕密！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F95FF29-56B9-4A7A-888A-4EB88E66EBC9}"/>
                </a:ext>
              </a:extLst>
            </p:cNvPr>
            <p:cNvSpPr txBox="1"/>
            <p:nvPr/>
          </p:nvSpPr>
          <p:spPr>
            <a:xfrm>
              <a:off x="877820" y="3842211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55976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646A1-8EA5-487D-8004-E051D9E2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不可繼承類別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CEDCA-C61C-4F2A-B8BF-9F1C75BC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884"/>
            <a:ext cx="10515600" cy="4162798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類別定義</a:t>
            </a:r>
            <a:r>
              <a:rPr lang="zh-TW" altLang="en-US"/>
              <a:t>前方加上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也就是該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不能被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這通常在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API(Application Programming Interface</a:t>
            </a:r>
            <a:r>
              <a:rPr lang="zh-TW" altLang="en-US">
                <a:solidFill>
                  <a:srgbClr val="00B0F0"/>
                </a:solidFill>
              </a:rPr>
              <a:t>，應用程式介面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中才會出現</a:t>
            </a:r>
            <a:endParaRPr lang="en-US" altLang="zh-TW"/>
          </a:p>
          <a:p>
            <a:r>
              <a:rPr lang="zh-TW" altLang="en-US"/>
              <a:t>用途是防止使用該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  <a:r>
              <a:rPr lang="zh-TW" altLang="en-US"/>
              <a:t> 的人亂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常見的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23386E9-0DBD-40CA-AF7E-FACE0A0933D8}"/>
              </a:ext>
            </a:extLst>
          </p:cNvPr>
          <p:cNvGrpSpPr/>
          <p:nvPr/>
        </p:nvGrpSpPr>
        <p:grpSpPr>
          <a:xfrm>
            <a:off x="5580530" y="2013884"/>
            <a:ext cx="5773270" cy="1938992"/>
            <a:chOff x="2810435" y="2433028"/>
            <a:chExt cx="5773270" cy="193899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2D01FE0-9566-4B9B-9E3A-35F0E32E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433028"/>
              <a:ext cx="577327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26F0F04-15B2-4B57-85A4-4CB0AACCA07F}"/>
                </a:ext>
              </a:extLst>
            </p:cNvPr>
            <p:cNvSpPr txBox="1"/>
            <p:nvPr/>
          </p:nvSpPr>
          <p:spPr>
            <a:xfrm>
              <a:off x="7950198" y="403346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939516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A893B-1174-4B84-95DA-4EC95977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5F912-E464-49D2-B951-A6C11FB5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3544"/>
            <a:ext cx="10515600" cy="3055500"/>
          </a:xfrm>
        </p:spPr>
        <p:txBody>
          <a:bodyPr/>
          <a:lstStyle/>
          <a:p>
            <a:r>
              <a:rPr lang="en-US" altLang="zh-TW">
                <a:solidFill>
                  <a:srgbClr val="92D050"/>
                </a:solidFill>
              </a:rPr>
              <a:t>JavaBean</a:t>
            </a:r>
            <a:r>
              <a:rPr lang="en-US" altLang="zh-TW"/>
              <a:t> </a:t>
            </a:r>
            <a:r>
              <a:rPr lang="zh-TW" altLang="en-US"/>
              <a:t>是指一個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具有所有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getter &amp; setter</a:t>
            </a:r>
          </a:p>
          <a:p>
            <a:r>
              <a:rPr lang="en-US" altLang="zh-TW"/>
              <a:t>2.</a:t>
            </a:r>
            <a:r>
              <a:rPr lang="zh-TW" altLang="en-US"/>
              <a:t> 具有</a:t>
            </a:r>
            <a:r>
              <a:rPr lang="zh-TW" altLang="en-US">
                <a:solidFill>
                  <a:srgbClr val="00B0F0"/>
                </a:solidFill>
              </a:rPr>
              <a:t>公開無參數建構子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可序列化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JavaBean</a:t>
            </a:r>
            <a:r>
              <a:rPr lang="zh-TW" altLang="en-US"/>
              <a:t> 常常作為</a:t>
            </a:r>
            <a:r>
              <a:rPr lang="zh-TW" altLang="en-US">
                <a:solidFill>
                  <a:srgbClr val="00B0F0"/>
                </a:solidFill>
              </a:rPr>
              <a:t>資料載體</a:t>
            </a:r>
            <a:r>
              <a:rPr lang="zh-TW" altLang="en-US"/>
              <a:t>，用來傳遞資料</a:t>
            </a:r>
            <a:endParaRPr lang="en-US" altLang="zh-TW"/>
          </a:p>
          <a:p>
            <a:r>
              <a:rPr lang="zh-TW" altLang="en-US"/>
              <a:t>但也因為上面的三點限制，導致 </a:t>
            </a:r>
            <a:r>
              <a:rPr lang="en-US" altLang="zh-TW">
                <a:solidFill>
                  <a:srgbClr val="92D050"/>
                </a:solidFill>
              </a:rPr>
              <a:t>JavaBean</a:t>
            </a:r>
            <a:r>
              <a:rPr lang="en-US" altLang="zh-TW"/>
              <a:t> </a:t>
            </a:r>
            <a:r>
              <a:rPr lang="zh-TW" altLang="en-US"/>
              <a:t>常常定義過長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8813635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A4C25-9F2D-4C59-98B2-855BB628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8" y="182642"/>
            <a:ext cx="6489277" cy="1325563"/>
          </a:xfrm>
        </p:spPr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05812BF-2887-482B-B98F-6537E698EDD1}"/>
              </a:ext>
            </a:extLst>
          </p:cNvPr>
          <p:cNvGrpSpPr/>
          <p:nvPr/>
        </p:nvGrpSpPr>
        <p:grpSpPr>
          <a:xfrm>
            <a:off x="490728" y="58846"/>
            <a:ext cx="11098231" cy="6740307"/>
            <a:chOff x="490728" y="58846"/>
            <a:chExt cx="11098231" cy="6740307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9D4E154D-DB77-45BE-9E02-F0F838529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005" y="58846"/>
              <a:ext cx="4608954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5C89568-1062-4168-AD89-B0D6CF75A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1508205"/>
              <a:ext cx="6489277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244E97C-E0C8-4544-A135-118BE938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253" y="58846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B077A1D-2A57-49B4-A189-5ABC6E6F7DAC}"/>
                </a:ext>
              </a:extLst>
            </p:cNvPr>
            <p:cNvSpPr txBox="1"/>
            <p:nvPr/>
          </p:nvSpPr>
          <p:spPr>
            <a:xfrm>
              <a:off x="10897744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ABB48541-D386-4C7B-9B7B-2BDA9570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2999611"/>
              <a:ext cx="6489277" cy="34932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.getName()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.getAge()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.getHeight()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.getWeight()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585238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43FC7-9242-44B9-B3C6-EAD04201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DC86A-855F-4DA2-871C-88DCAC52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29" y="1199735"/>
            <a:ext cx="10733742" cy="928764"/>
          </a:xfrm>
        </p:spPr>
        <p:txBody>
          <a:bodyPr>
            <a:normAutofit/>
          </a:bodyPr>
          <a:lstStyle/>
          <a:p>
            <a:r>
              <a:rPr lang="zh-TW" altLang="en-US" sz="2400"/>
              <a:t>從上個範例中可以看到，我們為了要存取幾個資料，而定義超級長的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此時便可以考慮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，能減少很多不必要的程式碼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2850CD3-051E-4749-A2BB-313F3A2BB03E}"/>
              </a:ext>
            </a:extLst>
          </p:cNvPr>
          <p:cNvSpPr txBox="1">
            <a:spLocks/>
          </p:cNvSpPr>
          <p:nvPr/>
        </p:nvSpPr>
        <p:spPr>
          <a:xfrm>
            <a:off x="729130" y="3734118"/>
            <a:ext cx="10733741" cy="281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是個特殊的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：</a:t>
            </a:r>
            <a:endParaRPr lang="en-US" altLang="zh-TW" sz="2400"/>
          </a:p>
          <a:p>
            <a:r>
              <a:rPr lang="en-US" altLang="zh-TW" sz="2400"/>
              <a:t>1.</a:t>
            </a:r>
            <a:r>
              <a:rPr lang="zh-TW" altLang="en-US" sz="2400"/>
              <a:t> 資料為</a:t>
            </a:r>
            <a:r>
              <a:rPr lang="zh-TW" altLang="en-US" sz="2400">
                <a:solidFill>
                  <a:srgbClr val="00B0F0"/>
                </a:solidFill>
              </a:rPr>
              <a:t>私有不可變動態欄位</a:t>
            </a:r>
            <a:r>
              <a:rPr lang="zh-TW" altLang="en-US" sz="2400"/>
              <a:t>，且有與資料名稱同名</a:t>
            </a:r>
            <a:r>
              <a:rPr lang="zh-TW" altLang="en-US" sz="2400">
                <a:solidFill>
                  <a:srgbClr val="00B0F0"/>
                </a:solidFill>
              </a:rPr>
              <a:t>公開方法</a:t>
            </a:r>
            <a:r>
              <a:rPr lang="zh-TW" altLang="en-US" sz="2400"/>
              <a:t>供讀取資料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2.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不可定義額外的</a:t>
            </a:r>
            <a:r>
              <a:rPr lang="zh-TW" altLang="en-US" sz="2400">
                <a:solidFill>
                  <a:srgbClr val="00B0F0"/>
                </a:solidFill>
              </a:rPr>
              <a:t>動態欄位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3.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為</a:t>
            </a:r>
            <a:r>
              <a:rPr lang="zh-TW" altLang="en-US" sz="2400">
                <a:solidFill>
                  <a:srgbClr val="00B0F0"/>
                </a:solidFill>
              </a:rPr>
              <a:t>不可繼承類別</a:t>
            </a:r>
            <a:r>
              <a:rPr lang="zh-TW" altLang="en-US" sz="2400"/>
              <a:t>，也不可以</a:t>
            </a:r>
            <a:r>
              <a:rPr lang="zh-TW" altLang="en-US" sz="2400">
                <a:solidFill>
                  <a:srgbClr val="FFC000"/>
                </a:solidFill>
              </a:rPr>
              <a:t>繼承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，但可</a:t>
            </a:r>
            <a:r>
              <a:rPr lang="zh-TW" altLang="en-US" sz="2400">
                <a:solidFill>
                  <a:srgbClr val="FFC000"/>
                </a:solidFill>
              </a:rPr>
              <a:t>實作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endParaRPr lang="en-US" altLang="zh-TW" sz="2400"/>
          </a:p>
          <a:p>
            <a:r>
              <a:rPr lang="en-US" altLang="zh-TW" sz="2400"/>
              <a:t>4.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必定帶有一個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，且該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即為全部資料</a:t>
            </a:r>
            <a:endParaRPr lang="en-US" altLang="zh-TW" sz="2400"/>
          </a:p>
          <a:p>
            <a:r>
              <a:rPr lang="en-US" altLang="zh-TW" sz="2400"/>
              <a:t>5. 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多載建構子</a:t>
            </a:r>
            <a:r>
              <a:rPr lang="zh-TW" altLang="en-US" sz="2400"/>
              <a:t>，必須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為全部資料的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65DD687-95F7-432D-9FF9-4A679145F5A2}"/>
              </a:ext>
            </a:extLst>
          </p:cNvPr>
          <p:cNvGrpSpPr/>
          <p:nvPr/>
        </p:nvGrpSpPr>
        <p:grpSpPr>
          <a:xfrm>
            <a:off x="729129" y="2092742"/>
            <a:ext cx="10733742" cy="1569660"/>
            <a:chOff x="936812" y="2796988"/>
            <a:chExt cx="10733742" cy="156966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A77B88DE-748C-4D7F-8626-A546A39F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12" y="2796988"/>
              <a:ext cx="1073374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資料載體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lang="en-US" altLang="zh-TW" sz="16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...,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lang="en-US" altLang="zh-TW" sz="16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    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靜態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16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348D9C5-D053-4347-93DA-E010150372FC}"/>
                </a:ext>
              </a:extLst>
            </p:cNvPr>
            <p:cNvSpPr txBox="1"/>
            <p:nvPr/>
          </p:nvSpPr>
          <p:spPr>
            <a:xfrm>
              <a:off x="11037046" y="40280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6559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522193" y="1614034"/>
            <a:ext cx="11147613" cy="4247317"/>
            <a:chOff x="838199" y="3202687"/>
            <a:chExt cx="11147613" cy="42473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02687"/>
              <a:ext cx="11147613" cy="424731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1352305" y="71114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39844-848D-4C53-B5D3-D6526AFE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54119-8AAB-4846-A12F-427A038E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082"/>
            <a:ext cx="10515600" cy="1391775"/>
          </a:xfrm>
        </p:spPr>
        <p:txBody>
          <a:bodyPr>
            <a:normAutofit/>
          </a:bodyPr>
          <a:lstStyle/>
          <a:p>
            <a:r>
              <a:rPr lang="zh-TW" altLang="en-US" sz="2400"/>
              <a:t>若要定義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為全部資料的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，不須寫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且該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後方會被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zh-TW" altLang="en-US" sz="2400"/>
              <a:t>加上資料</a:t>
            </a:r>
            <a:r>
              <a:rPr lang="zh-TW" altLang="en-US" sz="2400">
                <a:solidFill>
                  <a:srgbClr val="FFC000"/>
                </a:solidFill>
              </a:rPr>
              <a:t>賦值</a:t>
            </a:r>
            <a:r>
              <a:rPr lang="zh-TW" altLang="en-US" sz="2400"/>
              <a:t>的程式碼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預設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了 </a:t>
            </a:r>
            <a:r>
              <a:rPr lang="en-US" altLang="zh-TW" sz="2400">
                <a:solidFill>
                  <a:srgbClr val="92D050"/>
                </a:solidFill>
              </a:rPr>
              <a:t>equals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toString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hashcode</a:t>
            </a:r>
            <a:r>
              <a:rPr lang="en-US" altLang="zh-TW" sz="2400"/>
              <a:t> </a:t>
            </a:r>
            <a:r>
              <a:rPr lang="zh-TW" altLang="en-US" sz="2400"/>
              <a:t>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B44934-8E97-40FE-8B30-BB5DF5107224}"/>
              </a:ext>
            </a:extLst>
          </p:cNvPr>
          <p:cNvGrpSpPr/>
          <p:nvPr/>
        </p:nvGrpSpPr>
        <p:grpSpPr>
          <a:xfrm>
            <a:off x="833717" y="2255645"/>
            <a:ext cx="10524565" cy="4247317"/>
            <a:chOff x="833717" y="2255645"/>
            <a:chExt cx="10524565" cy="424731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943C4A-7A06-4133-AB83-DA5F557F5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8" y="2255645"/>
              <a:ext cx="5334047" cy="161582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芳大同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767A72E-FE39-4A2F-BCD3-6E7450E9A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7" y="3871472"/>
              <a:ext cx="10515599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.name()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.age()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.height()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.weight()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2C45B2E-07A0-4715-948F-1E8925428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65" y="2255645"/>
              <a:ext cx="5186035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age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編譯器會自動補上：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this.name 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this.age 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this.height 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this.weight = weight;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43640582-5352-4249-A0CA-D5E7EE9AB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9576" y="2687062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9E7E787-D9B3-415A-8FB3-C1D95A47C8F1}"/>
                </a:ext>
              </a:extLst>
            </p:cNvPr>
            <p:cNvSpPr txBox="1"/>
            <p:nvPr/>
          </p:nvSpPr>
          <p:spPr>
            <a:xfrm>
              <a:off x="10667067" y="61336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EA01E5C-8A78-4AE1-8F53-05B6631B616D}"/>
              </a:ext>
            </a:extLst>
          </p:cNvPr>
          <p:cNvGrpSpPr/>
          <p:nvPr/>
        </p:nvGrpSpPr>
        <p:grpSpPr>
          <a:xfrm>
            <a:off x="4094639" y="5979742"/>
            <a:ext cx="5819392" cy="523220"/>
            <a:chOff x="-4271911" y="3149713"/>
            <a:chExt cx="5819392" cy="52322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107C0264-4685-4BB8-8DDD-F9D176F36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1911" y="3149713"/>
              <a:ext cx="5819392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徐懷豫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,age=30,height=160,weight=40}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PersonData[name=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芳大同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age=0, height=0, weight=0]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382E93E-2847-4224-92A2-CF8DBD8DADBA}"/>
                </a:ext>
              </a:extLst>
            </p:cNvPr>
            <p:cNvSpPr txBox="1"/>
            <p:nvPr/>
          </p:nvSpPr>
          <p:spPr>
            <a:xfrm>
              <a:off x="877820" y="3411323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5489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>
                <a:solidFill>
                  <a:srgbClr val="FFFF00"/>
                </a:solidFill>
              </a:rPr>
              <a:t>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r>
              <a:rPr lang="zh-TW" altLang="en-US">
                <a:solidFill>
                  <a:srgbClr val="FFFF00"/>
                </a:solidFill>
              </a:rPr>
              <a:t>則是在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(load)</a:t>
            </a:r>
            <a:r>
              <a:rPr lang="zh-TW" altLang="en-US">
                <a:solidFill>
                  <a:srgbClr val="FFFF00"/>
                </a:solidFill>
              </a:rPr>
              <a:t>時就分配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27D1A-6BE6-4316-969B-5B406144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靜態區塊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98D7FF4-5548-4CE8-B46B-1C918055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650"/>
            <a:ext cx="10515600" cy="505199"/>
          </a:xfrm>
        </p:spPr>
        <p:txBody>
          <a:bodyPr/>
          <a:lstStyle/>
          <a:p>
            <a:r>
              <a:rPr lang="zh-TW" altLang="en-US"/>
              <a:t>若想在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被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時執行某些程式碼，可以使用</a:t>
            </a:r>
            <a:r>
              <a:rPr lang="zh-TW" altLang="en-US">
                <a:solidFill>
                  <a:srgbClr val="00B0F0"/>
                </a:solidFill>
              </a:rPr>
              <a:t>靜態區塊</a:t>
            </a:r>
            <a:r>
              <a:rPr lang="zh-TW" altLang="en-US"/>
              <a:t>：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3F4A8-0DD2-4E1F-AB9C-6A6B464EB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44849"/>
            <a:ext cx="6530955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載入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 SayHello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類別前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SayHello.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wow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載入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SayHello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類別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    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載入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 SayHello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類別後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SayHello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"Hello"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void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wow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2D8C21F-D9C0-41C8-9FB9-9A24CA17CF78}"/>
              </a:ext>
            </a:extLst>
          </p:cNvPr>
          <p:cNvGrpSpPr/>
          <p:nvPr/>
        </p:nvGrpSpPr>
        <p:grpSpPr>
          <a:xfrm>
            <a:off x="7657391" y="3499174"/>
            <a:ext cx="3696409" cy="1015663"/>
            <a:chOff x="7655859" y="3183396"/>
            <a:chExt cx="3696409" cy="1015663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FE99BAB-6A10-45FB-9AE2-2D5CC9C52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5859" y="3183396"/>
              <a:ext cx="3696409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載入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SayHello 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類別前</a:t>
              </a:r>
            </a:p>
            <a:p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Hello</a:t>
              </a:r>
            </a:p>
            <a:p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載入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SayHello 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類別後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7470914-84F2-4D13-A0F7-FF6767401E8B}"/>
                </a:ext>
              </a:extLst>
            </p:cNvPr>
            <p:cNvSpPr txBox="1"/>
            <p:nvPr/>
          </p:nvSpPr>
          <p:spPr>
            <a:xfrm>
              <a:off x="10571285" y="389128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9150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28" name="內容版面配置區 27">
            <a:extLst>
              <a:ext uri="{FF2B5EF4-FFF2-40B4-BE49-F238E27FC236}">
                <a16:creationId xmlns:a16="http://schemas.microsoft.com/office/drawing/2014/main" id="{9B8D5B3F-7A1D-4DAA-A1ED-481EA71B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225"/>
            <a:ext cx="10515600" cy="1037648"/>
          </a:xfrm>
        </p:spPr>
        <p:txBody>
          <a:bodyPr/>
          <a:lstStyle/>
          <a:p>
            <a:r>
              <a:rPr lang="zh-TW" altLang="en-US"/>
              <a:t>可以使用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3403922"/>
            <a:ext cx="10515600" cy="461665"/>
            <a:chOff x="838200" y="2331089"/>
            <a:chExt cx="10591800" cy="46166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9" name="內容版面配置區 27">
            <a:extLst>
              <a:ext uri="{FF2B5EF4-FFF2-40B4-BE49-F238E27FC236}">
                <a16:creationId xmlns:a16="http://schemas.microsoft.com/office/drawing/2014/main" id="{91EDDDF4-267F-43DA-92EE-177F7EF13715}"/>
              </a:ext>
            </a:extLst>
          </p:cNvPr>
          <p:cNvSpPr txBox="1">
            <a:spLocks/>
          </p:cNvSpPr>
          <p:nvPr/>
        </p:nvSpPr>
        <p:spPr>
          <a:xfrm>
            <a:off x="838200" y="4055600"/>
            <a:ext cx="10515600" cy="515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，所以可以用於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3232961-610F-49F0-9273-E8EB89EB6A7F}"/>
              </a:ext>
            </a:extLst>
          </p:cNvPr>
          <p:cNvGrpSpPr/>
          <p:nvPr/>
        </p:nvGrpSpPr>
        <p:grpSpPr>
          <a:xfrm>
            <a:off x="835139" y="4704543"/>
            <a:ext cx="10515600" cy="461665"/>
            <a:chOff x="835139" y="4068097"/>
            <a:chExt cx="10515600" cy="461665"/>
          </a:xfrm>
        </p:grpSpPr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9A98A991-4CB9-4B34-92A2-1B2573B01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39" y="406809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C66CB2B-185A-4A1E-954A-35969DB5AA0D}"/>
                </a:ext>
              </a:extLst>
            </p:cNvPr>
            <p:cNvSpPr txBox="1"/>
            <p:nvPr/>
          </p:nvSpPr>
          <p:spPr>
            <a:xfrm>
              <a:off x="10721790" y="4191044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3956</TotalTime>
  <Words>9712</Words>
  <Application>Microsoft Office PowerPoint</Application>
  <PresentationFormat>寬螢幕</PresentationFormat>
  <Paragraphs>481</Paragraphs>
  <Slides>40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4" baseType="lpstr">
      <vt:lpstr>Arial</vt:lpstr>
      <vt:lpstr>Calibri</vt:lpstr>
      <vt:lpstr>Consolas</vt:lpstr>
      <vt:lpstr>TYIC</vt:lpstr>
      <vt:lpstr>類別與物件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靜態區塊</vt:lpstr>
      <vt:lpstr>物件</vt:lpstr>
      <vt:lpstr>物件</vt:lpstr>
      <vt:lpstr>物件</vt:lpstr>
      <vt:lpstr>this</vt:lpstr>
      <vt:lpstr>建構子</vt:lpstr>
      <vt:lpstr>補充：解構子</vt:lpstr>
      <vt:lpstr>建構子重載</vt:lpstr>
      <vt:lpstr>存取修飾子 - private</vt:lpstr>
      <vt:lpstr>getter 與 setter</vt:lpstr>
      <vt:lpstr>IntelliJ IDEA 生成建構子、getter 和 setter</vt:lpstr>
      <vt:lpstr>抽象類別</vt:lpstr>
      <vt:lpstr>繼承</vt:lpstr>
      <vt:lpstr>繼承</vt:lpstr>
      <vt:lpstr>覆寫</vt:lpstr>
      <vt:lpstr>覆寫</vt:lpstr>
      <vt:lpstr>存取修飾子 - protected</vt:lpstr>
      <vt:lpstr>super</vt:lpstr>
      <vt:lpstr>抽象方法</vt:lpstr>
      <vt:lpstr>多型</vt:lpstr>
      <vt:lpstr>多型</vt:lpstr>
      <vt:lpstr>instanceof</vt:lpstr>
      <vt:lpstr>物件轉型</vt:lpstr>
      <vt:lpstr>Object 類別</vt:lpstr>
      <vt:lpstr>物件比較</vt:lpstr>
      <vt:lpstr>物件比較</vt:lpstr>
      <vt:lpstr>內部類別</vt:lpstr>
      <vt:lpstr>內部類別</vt:lpstr>
      <vt:lpstr>不可繼承類別</vt:lpstr>
      <vt:lpstr>JavaBeans</vt:lpstr>
      <vt:lpstr>JavaBeans</vt:lpstr>
      <vt:lpstr>資料載體類別</vt:lpstr>
      <vt:lpstr>資料載體類別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08_類別與物件</dc:title>
  <dc:creator>TYIC</dc:creator>
  <cp:lastModifiedBy>Myster</cp:lastModifiedBy>
  <cp:revision>1286</cp:revision>
  <dcterms:created xsi:type="dcterms:W3CDTF">2024-07-30T13:25:34Z</dcterms:created>
  <dcterms:modified xsi:type="dcterms:W3CDTF">2024-11-03T05:05:36Z</dcterms:modified>
</cp:coreProperties>
</file>