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31" r:id="rId3"/>
    <p:sldId id="334" r:id="rId4"/>
    <p:sldId id="335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502BE-089D-4633-B90E-46A3D4FB7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1674D0-0840-4D4C-93FB-3ABDEB2CA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110276179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593E16-2063-45F9-86C8-F7C83ABFF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FD4BE7-CC0A-4412-B975-DB24E53AD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A2BB86EA-954E-43D9-935A-737069A80A0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46B443F4-7ABB-4B5F-9DFA-CD236E318D49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4599452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01FB76-AE86-4FA2-B925-3C42CF763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028AA29F-D9EA-4F54-946F-F08672687BF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FEB2B1A0-48B4-4504-92AB-6E40FBFF85E3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1276133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DF614B-C320-42A1-B02B-3CC4FD126138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DBDD5D-6284-4D87-835D-A5F997C50A5D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1289750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963D601-5E96-4F72-A0FA-4E947D033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7BA305-9D91-48C6-AA86-0FBF40DDF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6434EB-CC5F-4259-93F7-30E40737F6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5C874B-7ACB-4C87-9F81-28D16783C2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C8CBE1-846A-44D5-B197-DD4767CDBA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64083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ransition spd="slow">
    <p:push dir="u"/>
  </p:transition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90_dsa_basic/90_min_max/src/Main.java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88AD05F-E080-4882-A190-ACA1B3D856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/>
              <a:t>基礎資料結構與演算法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86B7417-53EF-4488-87C4-8C074F9448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</p:spTree>
    <p:extLst>
      <p:ext uri="{BB962C8B-B14F-4D97-AF65-F5344CB8AC3E}">
        <p14:creationId xmlns:p14="http://schemas.microsoft.com/office/powerpoint/2010/main" val="735035211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17A47F-2C5A-493F-AD08-4E7E87350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資料結構與演算法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3A7D770-DB9E-4CA1-852D-3156551942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43954"/>
            <a:ext cx="10515600" cy="3591952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資料結構與演算法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en-US" altLang="zh-TW">
                <a:solidFill>
                  <a:srgbClr val="00B0F0"/>
                </a:solidFill>
              </a:rPr>
              <a:t>(Data Structure &amp; Algorithm</a:t>
            </a:r>
            <a:r>
              <a:rPr lang="zh-TW" altLang="en-US">
                <a:solidFill>
                  <a:srgbClr val="00B0F0"/>
                </a:solidFill>
              </a:rPr>
              <a:t>，簡稱 </a:t>
            </a:r>
            <a:r>
              <a:rPr lang="en-US" altLang="zh-TW">
                <a:solidFill>
                  <a:srgbClr val="00B0F0"/>
                </a:solidFill>
              </a:rPr>
              <a:t>DSA)</a:t>
            </a:r>
          </a:p>
          <a:p>
            <a:r>
              <a:rPr lang="zh-TW" altLang="en-US"/>
              <a:t>在程式設計中有著非常重要的地位</a:t>
            </a:r>
            <a:endParaRPr lang="en-US" altLang="zh-TW"/>
          </a:p>
          <a:p>
            <a:r>
              <a:rPr lang="zh-TW" altLang="en-US"/>
              <a:t>使用好的</a:t>
            </a:r>
            <a:r>
              <a:rPr lang="zh-TW" altLang="en-US">
                <a:solidFill>
                  <a:srgbClr val="00B0F0"/>
                </a:solidFill>
              </a:rPr>
              <a:t>資料結構</a:t>
            </a:r>
            <a:r>
              <a:rPr lang="zh-TW" altLang="en-US"/>
              <a:t>和</a:t>
            </a:r>
            <a:r>
              <a:rPr lang="zh-TW" altLang="en-US">
                <a:solidFill>
                  <a:srgbClr val="00B0F0"/>
                </a:solidFill>
              </a:rPr>
              <a:t>演算法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可能會使程式的執行速度變得更快</a:t>
            </a:r>
            <a:endParaRPr lang="en-US" altLang="zh-TW"/>
          </a:p>
          <a:p>
            <a:r>
              <a:rPr lang="zh-TW" altLang="en-US"/>
              <a:t>而使用不妥當的</a:t>
            </a:r>
            <a:r>
              <a:rPr lang="zh-TW" altLang="en-US">
                <a:solidFill>
                  <a:srgbClr val="00B0F0"/>
                </a:solidFill>
              </a:rPr>
              <a:t>資料結構</a:t>
            </a:r>
            <a:r>
              <a:rPr lang="zh-TW" altLang="en-US"/>
              <a:t>和</a:t>
            </a:r>
            <a:r>
              <a:rPr lang="zh-TW" altLang="en-US">
                <a:solidFill>
                  <a:srgbClr val="00B0F0"/>
                </a:solidFill>
              </a:rPr>
              <a:t>演算法</a:t>
            </a:r>
            <a:endParaRPr lang="en-US" altLang="zh-TW"/>
          </a:p>
          <a:p>
            <a:r>
              <a:rPr lang="zh-TW" altLang="en-US"/>
              <a:t>則可能會使程式的執行速度變得緩慢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68848414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0D52D7-29A8-4CB0-95FC-EF5087A2D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尋找最大、最小值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749549E-D5D1-4AB6-92C7-6541EA119A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8050"/>
            <a:ext cx="10515600" cy="3050197"/>
          </a:xfrm>
        </p:spPr>
        <p:txBody>
          <a:bodyPr>
            <a:normAutofit/>
          </a:bodyPr>
          <a:lstStyle/>
          <a:p>
            <a:r>
              <a:rPr lang="zh-TW" altLang="en-US"/>
              <a:t>對於多個值，想要找尋最大、最小值</a:t>
            </a:r>
            <a:endParaRPr lang="en-US" altLang="zh-TW"/>
          </a:p>
          <a:p>
            <a:r>
              <a:rPr lang="zh-TW" altLang="en-US"/>
              <a:t>除了對資料排序外，也可利用以下方法：</a:t>
            </a:r>
            <a:endParaRPr lang="en-US" altLang="zh-TW"/>
          </a:p>
          <a:p>
            <a:r>
              <a:rPr lang="zh-TW" altLang="en-US">
                <a:solidFill>
                  <a:srgbClr val="FFFF00"/>
                </a:solidFill>
              </a:rPr>
              <a:t>依序讀取每個值，若較當前的最大值大或最小值小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則將最大值或最小值變為該值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特別注意，最大值須初始化成比所有可能值小的數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最小值須初始化成比所有可能值大的數</a:t>
            </a:r>
            <a:endParaRPr lang="en-US" altLang="zh-TW">
              <a:solidFill>
                <a:srgbClr val="FFFF00"/>
              </a:solidFill>
            </a:endParaRPr>
          </a:p>
        </p:txBody>
      </p:sp>
      <p:grpSp>
        <p:nvGrpSpPr>
          <p:cNvPr id="174" name="群組 173">
            <a:extLst>
              <a:ext uri="{FF2B5EF4-FFF2-40B4-BE49-F238E27FC236}">
                <a16:creationId xmlns:a16="http://schemas.microsoft.com/office/drawing/2014/main" id="{2DFCC74B-ED93-45AA-98C9-1F084DEEC407}"/>
              </a:ext>
            </a:extLst>
          </p:cNvPr>
          <p:cNvGrpSpPr/>
          <p:nvPr/>
        </p:nvGrpSpPr>
        <p:grpSpPr>
          <a:xfrm>
            <a:off x="1684675" y="4223497"/>
            <a:ext cx="8953594" cy="2272553"/>
            <a:chOff x="1684675" y="4128247"/>
            <a:chExt cx="8953594" cy="2272553"/>
          </a:xfrm>
        </p:grpSpPr>
        <p:sp>
          <p:nvSpPr>
            <p:cNvPr id="32" name="箭號: 向右 31">
              <a:extLst>
                <a:ext uri="{FF2B5EF4-FFF2-40B4-BE49-F238E27FC236}">
                  <a16:creationId xmlns:a16="http://schemas.microsoft.com/office/drawing/2014/main" id="{B8CD243A-C115-4D45-B7C6-A3AE02626EA5}"/>
                </a:ext>
              </a:extLst>
            </p:cNvPr>
            <p:cNvSpPr/>
            <p:nvPr/>
          </p:nvSpPr>
          <p:spPr>
            <a:xfrm rot="16200000">
              <a:off x="4124262" y="5049585"/>
              <a:ext cx="417658" cy="381930"/>
            </a:xfrm>
            <a:prstGeom prst="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54" name="群組 53">
              <a:extLst>
                <a:ext uri="{FF2B5EF4-FFF2-40B4-BE49-F238E27FC236}">
                  <a16:creationId xmlns:a16="http://schemas.microsoft.com/office/drawing/2014/main" id="{F1B7927F-A601-4D12-8844-283C6770807A}"/>
                </a:ext>
              </a:extLst>
            </p:cNvPr>
            <p:cNvGrpSpPr/>
            <p:nvPr/>
          </p:nvGrpSpPr>
          <p:grpSpPr>
            <a:xfrm>
              <a:off x="4014522" y="4385533"/>
              <a:ext cx="1969634" cy="487516"/>
              <a:chOff x="812802" y="3968672"/>
              <a:chExt cx="1969634" cy="487516"/>
            </a:xfrm>
          </p:grpSpPr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EE7766F6-7AAB-4835-B198-934E4884F893}"/>
                  </a:ext>
                </a:extLst>
              </p:cNvPr>
              <p:cNvSpPr/>
              <p:nvPr/>
            </p:nvSpPr>
            <p:spPr>
              <a:xfrm>
                <a:off x="812802" y="3968672"/>
                <a:ext cx="657224" cy="487516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5267D7EF-25A3-4129-A626-F1215D0B6C37}"/>
                  </a:ext>
                </a:extLst>
              </p:cNvPr>
              <p:cNvSpPr txBox="1"/>
              <p:nvPr/>
            </p:nvSpPr>
            <p:spPr>
              <a:xfrm>
                <a:off x="882793" y="3988349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-4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AAD462A0-DC15-4ABE-8611-CE5B335E5C98}"/>
                  </a:ext>
                </a:extLst>
              </p:cNvPr>
              <p:cNvSpPr txBox="1"/>
              <p:nvPr/>
            </p:nvSpPr>
            <p:spPr>
              <a:xfrm>
                <a:off x="1634332" y="3988349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2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C967670D-0B03-4065-B514-CBE80D13AE7B}"/>
                  </a:ext>
                </a:extLst>
              </p:cNvPr>
              <p:cNvSpPr txBox="1"/>
              <p:nvPr/>
            </p:nvSpPr>
            <p:spPr>
              <a:xfrm>
                <a:off x="2275513" y="3988349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9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00929388-F72A-4195-A49A-2EDB7EEC7570}"/>
                  </a:ext>
                </a:extLst>
              </p:cNvPr>
              <p:cNvSpPr/>
              <p:nvPr/>
            </p:nvSpPr>
            <p:spPr>
              <a:xfrm>
                <a:off x="1470026" y="3968672"/>
                <a:ext cx="657224" cy="487516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E443A58A-FD51-4740-9E34-0AF67D5FE1B8}"/>
                  </a:ext>
                </a:extLst>
              </p:cNvPr>
              <p:cNvSpPr/>
              <p:nvPr/>
            </p:nvSpPr>
            <p:spPr>
              <a:xfrm>
                <a:off x="2125212" y="3968672"/>
                <a:ext cx="657224" cy="487516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95" name="箭號: 向右 94">
              <a:extLst>
                <a:ext uri="{FF2B5EF4-FFF2-40B4-BE49-F238E27FC236}">
                  <a16:creationId xmlns:a16="http://schemas.microsoft.com/office/drawing/2014/main" id="{93C98FC1-A113-45BC-834B-BEDFFF6AB24A}"/>
                </a:ext>
              </a:extLst>
            </p:cNvPr>
            <p:cNvSpPr/>
            <p:nvPr/>
          </p:nvSpPr>
          <p:spPr>
            <a:xfrm rot="16200000">
              <a:off x="7082207" y="5049585"/>
              <a:ext cx="417658" cy="381930"/>
            </a:xfrm>
            <a:prstGeom prst="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5" name="箭號: 向右 104">
              <a:extLst>
                <a:ext uri="{FF2B5EF4-FFF2-40B4-BE49-F238E27FC236}">
                  <a16:creationId xmlns:a16="http://schemas.microsoft.com/office/drawing/2014/main" id="{17A061C8-215B-4D6A-9485-AB7FAA546381}"/>
                </a:ext>
              </a:extLst>
            </p:cNvPr>
            <p:cNvSpPr/>
            <p:nvPr/>
          </p:nvSpPr>
          <p:spPr>
            <a:xfrm rot="16200000">
              <a:off x="10074048" y="5049585"/>
              <a:ext cx="417658" cy="381930"/>
            </a:xfrm>
            <a:prstGeom prst="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26" name="直線接點 125">
              <a:extLst>
                <a:ext uri="{FF2B5EF4-FFF2-40B4-BE49-F238E27FC236}">
                  <a16:creationId xmlns:a16="http://schemas.microsoft.com/office/drawing/2014/main" id="{D46A4C1F-6503-4DEA-A655-01CC86719EF7}"/>
                </a:ext>
              </a:extLst>
            </p:cNvPr>
            <p:cNvCxnSpPr>
              <a:cxnSpLocks/>
            </p:cNvCxnSpPr>
            <p:nvPr/>
          </p:nvCxnSpPr>
          <p:spPr>
            <a:xfrm>
              <a:off x="6158529" y="4128247"/>
              <a:ext cx="0" cy="2272553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線接點 127">
              <a:extLst>
                <a:ext uri="{FF2B5EF4-FFF2-40B4-BE49-F238E27FC236}">
                  <a16:creationId xmlns:a16="http://schemas.microsoft.com/office/drawing/2014/main" id="{A6D87174-5B6B-42AE-BD36-535AD77765F1}"/>
                </a:ext>
              </a:extLst>
            </p:cNvPr>
            <p:cNvCxnSpPr>
              <a:cxnSpLocks/>
            </p:cNvCxnSpPr>
            <p:nvPr/>
          </p:nvCxnSpPr>
          <p:spPr>
            <a:xfrm>
              <a:off x="8474536" y="4128247"/>
              <a:ext cx="0" cy="2272553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文字方塊 129">
              <a:extLst>
                <a:ext uri="{FF2B5EF4-FFF2-40B4-BE49-F238E27FC236}">
                  <a16:creationId xmlns:a16="http://schemas.microsoft.com/office/drawing/2014/main" id="{FCB0BFD0-5D11-47E5-8278-9DF46D43C15E}"/>
                </a:ext>
              </a:extLst>
            </p:cNvPr>
            <p:cNvSpPr txBox="1"/>
            <p:nvPr/>
          </p:nvSpPr>
          <p:spPr>
            <a:xfrm>
              <a:off x="1684675" y="5606760"/>
              <a:ext cx="19415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000"/>
                <a:t>最大值 </a:t>
              </a:r>
              <a:r>
                <a:rPr lang="en-US" altLang="zh-TW" sz="2000"/>
                <a:t>= -inf</a:t>
              </a:r>
            </a:p>
            <a:p>
              <a:r>
                <a:rPr lang="zh-TW" altLang="en-US" sz="2000"/>
                <a:t>最小值 </a:t>
              </a:r>
              <a:r>
                <a:rPr lang="en-US" altLang="zh-TW" sz="2000"/>
                <a:t>= inf</a:t>
              </a:r>
              <a:endParaRPr lang="zh-TW" altLang="en-US" sz="2000"/>
            </a:p>
          </p:txBody>
        </p:sp>
        <p:sp>
          <p:nvSpPr>
            <p:cNvPr id="131" name="文字方塊 130">
              <a:extLst>
                <a:ext uri="{FF2B5EF4-FFF2-40B4-BE49-F238E27FC236}">
                  <a16:creationId xmlns:a16="http://schemas.microsoft.com/office/drawing/2014/main" id="{88A53735-4294-42A3-BE4A-AB676007F1AB}"/>
                </a:ext>
              </a:extLst>
            </p:cNvPr>
            <p:cNvSpPr txBox="1"/>
            <p:nvPr/>
          </p:nvSpPr>
          <p:spPr>
            <a:xfrm>
              <a:off x="4138802" y="5606760"/>
              <a:ext cx="165942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000"/>
                <a:t>最大值 </a:t>
              </a:r>
              <a:r>
                <a:rPr lang="en-US" altLang="zh-TW" sz="2000"/>
                <a:t>= -4</a:t>
              </a:r>
            </a:p>
            <a:p>
              <a:r>
                <a:rPr lang="zh-TW" altLang="en-US" sz="2000"/>
                <a:t>最小值 </a:t>
              </a:r>
              <a:r>
                <a:rPr lang="en-US" altLang="zh-TW" sz="2000"/>
                <a:t>= -4</a:t>
              </a:r>
              <a:endParaRPr lang="zh-TW" altLang="en-US" sz="2000"/>
            </a:p>
          </p:txBody>
        </p:sp>
        <p:grpSp>
          <p:nvGrpSpPr>
            <p:cNvPr id="132" name="群組 131">
              <a:extLst>
                <a:ext uri="{FF2B5EF4-FFF2-40B4-BE49-F238E27FC236}">
                  <a16:creationId xmlns:a16="http://schemas.microsoft.com/office/drawing/2014/main" id="{B8468945-EE29-4527-B538-F61DFD6C3F64}"/>
                </a:ext>
              </a:extLst>
            </p:cNvPr>
            <p:cNvGrpSpPr/>
            <p:nvPr/>
          </p:nvGrpSpPr>
          <p:grpSpPr>
            <a:xfrm>
              <a:off x="6306219" y="4385533"/>
              <a:ext cx="1969634" cy="487516"/>
              <a:chOff x="812802" y="3968672"/>
              <a:chExt cx="1969634" cy="487516"/>
            </a:xfrm>
          </p:grpSpPr>
          <p:sp>
            <p:nvSpPr>
              <p:cNvPr id="133" name="矩形 132">
                <a:extLst>
                  <a:ext uri="{FF2B5EF4-FFF2-40B4-BE49-F238E27FC236}">
                    <a16:creationId xmlns:a16="http://schemas.microsoft.com/office/drawing/2014/main" id="{E621A020-7BB1-4432-84C7-599553A2E914}"/>
                  </a:ext>
                </a:extLst>
              </p:cNvPr>
              <p:cNvSpPr/>
              <p:nvPr/>
            </p:nvSpPr>
            <p:spPr>
              <a:xfrm>
                <a:off x="812802" y="3968672"/>
                <a:ext cx="657224" cy="487516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4" name="文字方塊 133">
                <a:extLst>
                  <a:ext uri="{FF2B5EF4-FFF2-40B4-BE49-F238E27FC236}">
                    <a16:creationId xmlns:a16="http://schemas.microsoft.com/office/drawing/2014/main" id="{DB704516-56B9-4B3E-A197-71CF3B2D166D}"/>
                  </a:ext>
                </a:extLst>
              </p:cNvPr>
              <p:cNvSpPr txBox="1"/>
              <p:nvPr/>
            </p:nvSpPr>
            <p:spPr>
              <a:xfrm>
                <a:off x="882793" y="3988349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-4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35" name="文字方塊 134">
                <a:extLst>
                  <a:ext uri="{FF2B5EF4-FFF2-40B4-BE49-F238E27FC236}">
                    <a16:creationId xmlns:a16="http://schemas.microsoft.com/office/drawing/2014/main" id="{01FBA682-2F60-44EC-8F96-A901948BBDE4}"/>
                  </a:ext>
                </a:extLst>
              </p:cNvPr>
              <p:cNvSpPr txBox="1"/>
              <p:nvPr/>
            </p:nvSpPr>
            <p:spPr>
              <a:xfrm>
                <a:off x="1634332" y="3988349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2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36" name="文字方塊 135">
                <a:extLst>
                  <a:ext uri="{FF2B5EF4-FFF2-40B4-BE49-F238E27FC236}">
                    <a16:creationId xmlns:a16="http://schemas.microsoft.com/office/drawing/2014/main" id="{7108F127-08EC-4B3A-B519-6CED4B5DF31D}"/>
                  </a:ext>
                </a:extLst>
              </p:cNvPr>
              <p:cNvSpPr txBox="1"/>
              <p:nvPr/>
            </p:nvSpPr>
            <p:spPr>
              <a:xfrm>
                <a:off x="2275513" y="3988349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9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37" name="矩形 136">
                <a:extLst>
                  <a:ext uri="{FF2B5EF4-FFF2-40B4-BE49-F238E27FC236}">
                    <a16:creationId xmlns:a16="http://schemas.microsoft.com/office/drawing/2014/main" id="{91FF2F47-2358-4638-B605-B36F03992405}"/>
                  </a:ext>
                </a:extLst>
              </p:cNvPr>
              <p:cNvSpPr/>
              <p:nvPr/>
            </p:nvSpPr>
            <p:spPr>
              <a:xfrm>
                <a:off x="1470026" y="3968672"/>
                <a:ext cx="657224" cy="487516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8" name="矩形 137">
                <a:extLst>
                  <a:ext uri="{FF2B5EF4-FFF2-40B4-BE49-F238E27FC236}">
                    <a16:creationId xmlns:a16="http://schemas.microsoft.com/office/drawing/2014/main" id="{68E2A559-EFD8-407F-90B3-BD7E7A13D388}"/>
                  </a:ext>
                </a:extLst>
              </p:cNvPr>
              <p:cNvSpPr/>
              <p:nvPr/>
            </p:nvSpPr>
            <p:spPr>
              <a:xfrm>
                <a:off x="2125212" y="3968672"/>
                <a:ext cx="657224" cy="487516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39" name="群組 138">
              <a:extLst>
                <a:ext uri="{FF2B5EF4-FFF2-40B4-BE49-F238E27FC236}">
                  <a16:creationId xmlns:a16="http://schemas.microsoft.com/office/drawing/2014/main" id="{D8CC5782-3577-4E38-B3B4-048E975D3BEA}"/>
                </a:ext>
              </a:extLst>
            </p:cNvPr>
            <p:cNvGrpSpPr/>
            <p:nvPr/>
          </p:nvGrpSpPr>
          <p:grpSpPr>
            <a:xfrm>
              <a:off x="8668635" y="4385533"/>
              <a:ext cx="1969634" cy="487516"/>
              <a:chOff x="812802" y="3968672"/>
              <a:chExt cx="1969634" cy="487516"/>
            </a:xfrm>
          </p:grpSpPr>
          <p:sp>
            <p:nvSpPr>
              <p:cNvPr id="140" name="矩形 139">
                <a:extLst>
                  <a:ext uri="{FF2B5EF4-FFF2-40B4-BE49-F238E27FC236}">
                    <a16:creationId xmlns:a16="http://schemas.microsoft.com/office/drawing/2014/main" id="{F5D081BC-06C7-4130-9EA9-359F2DAEC4CE}"/>
                  </a:ext>
                </a:extLst>
              </p:cNvPr>
              <p:cNvSpPr/>
              <p:nvPr/>
            </p:nvSpPr>
            <p:spPr>
              <a:xfrm>
                <a:off x="812802" y="3968672"/>
                <a:ext cx="657224" cy="487516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1" name="文字方塊 140">
                <a:extLst>
                  <a:ext uri="{FF2B5EF4-FFF2-40B4-BE49-F238E27FC236}">
                    <a16:creationId xmlns:a16="http://schemas.microsoft.com/office/drawing/2014/main" id="{DCC6ACF0-AF79-4C3B-9DB1-936577A3440C}"/>
                  </a:ext>
                </a:extLst>
              </p:cNvPr>
              <p:cNvSpPr txBox="1"/>
              <p:nvPr/>
            </p:nvSpPr>
            <p:spPr>
              <a:xfrm>
                <a:off x="882793" y="3988349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-4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42" name="文字方塊 141">
                <a:extLst>
                  <a:ext uri="{FF2B5EF4-FFF2-40B4-BE49-F238E27FC236}">
                    <a16:creationId xmlns:a16="http://schemas.microsoft.com/office/drawing/2014/main" id="{B1653C3B-244B-409C-94EB-12C12F30CE03}"/>
                  </a:ext>
                </a:extLst>
              </p:cNvPr>
              <p:cNvSpPr txBox="1"/>
              <p:nvPr/>
            </p:nvSpPr>
            <p:spPr>
              <a:xfrm>
                <a:off x="1634332" y="3988349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2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43" name="文字方塊 142">
                <a:extLst>
                  <a:ext uri="{FF2B5EF4-FFF2-40B4-BE49-F238E27FC236}">
                    <a16:creationId xmlns:a16="http://schemas.microsoft.com/office/drawing/2014/main" id="{0DEEE5E6-C49D-4275-9EB8-55B813C9A176}"/>
                  </a:ext>
                </a:extLst>
              </p:cNvPr>
              <p:cNvSpPr txBox="1"/>
              <p:nvPr/>
            </p:nvSpPr>
            <p:spPr>
              <a:xfrm>
                <a:off x="2275513" y="3988349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9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44" name="矩形 143">
                <a:extLst>
                  <a:ext uri="{FF2B5EF4-FFF2-40B4-BE49-F238E27FC236}">
                    <a16:creationId xmlns:a16="http://schemas.microsoft.com/office/drawing/2014/main" id="{A6D39C77-5820-4D91-851B-BACD3C7420E7}"/>
                  </a:ext>
                </a:extLst>
              </p:cNvPr>
              <p:cNvSpPr/>
              <p:nvPr/>
            </p:nvSpPr>
            <p:spPr>
              <a:xfrm>
                <a:off x="1470026" y="3968672"/>
                <a:ext cx="657224" cy="487516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5" name="矩形 144">
                <a:extLst>
                  <a:ext uri="{FF2B5EF4-FFF2-40B4-BE49-F238E27FC236}">
                    <a16:creationId xmlns:a16="http://schemas.microsoft.com/office/drawing/2014/main" id="{D9A28F8C-B31A-46FF-972C-94B524163FDA}"/>
                  </a:ext>
                </a:extLst>
              </p:cNvPr>
              <p:cNvSpPr/>
              <p:nvPr/>
            </p:nvSpPr>
            <p:spPr>
              <a:xfrm>
                <a:off x="2125212" y="3968672"/>
                <a:ext cx="657224" cy="487516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cxnSp>
          <p:nvCxnSpPr>
            <p:cNvPr id="146" name="直線接點 145">
              <a:extLst>
                <a:ext uri="{FF2B5EF4-FFF2-40B4-BE49-F238E27FC236}">
                  <a16:creationId xmlns:a16="http://schemas.microsoft.com/office/drawing/2014/main" id="{3BD4D00A-A501-4DA5-B27B-3EC590789327}"/>
                </a:ext>
              </a:extLst>
            </p:cNvPr>
            <p:cNvCxnSpPr>
              <a:cxnSpLocks/>
            </p:cNvCxnSpPr>
            <p:nvPr/>
          </p:nvCxnSpPr>
          <p:spPr>
            <a:xfrm>
              <a:off x="3848407" y="4128247"/>
              <a:ext cx="0" cy="2272553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7" name="群組 146">
              <a:extLst>
                <a:ext uri="{FF2B5EF4-FFF2-40B4-BE49-F238E27FC236}">
                  <a16:creationId xmlns:a16="http://schemas.microsoft.com/office/drawing/2014/main" id="{B74DFB44-7D47-4800-9964-86435E3BAF07}"/>
                </a:ext>
              </a:extLst>
            </p:cNvPr>
            <p:cNvGrpSpPr/>
            <p:nvPr/>
          </p:nvGrpSpPr>
          <p:grpSpPr>
            <a:xfrm>
              <a:off x="1684675" y="4385533"/>
              <a:ext cx="1969634" cy="487516"/>
              <a:chOff x="812802" y="3968672"/>
              <a:chExt cx="1969634" cy="487516"/>
            </a:xfrm>
          </p:grpSpPr>
          <p:sp>
            <p:nvSpPr>
              <p:cNvPr id="148" name="矩形 147">
                <a:extLst>
                  <a:ext uri="{FF2B5EF4-FFF2-40B4-BE49-F238E27FC236}">
                    <a16:creationId xmlns:a16="http://schemas.microsoft.com/office/drawing/2014/main" id="{D8610F80-1184-44F2-8FF8-C4EC0A8DA68E}"/>
                  </a:ext>
                </a:extLst>
              </p:cNvPr>
              <p:cNvSpPr/>
              <p:nvPr/>
            </p:nvSpPr>
            <p:spPr>
              <a:xfrm>
                <a:off x="812802" y="3968672"/>
                <a:ext cx="657224" cy="487516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9" name="文字方塊 148">
                <a:extLst>
                  <a:ext uri="{FF2B5EF4-FFF2-40B4-BE49-F238E27FC236}">
                    <a16:creationId xmlns:a16="http://schemas.microsoft.com/office/drawing/2014/main" id="{4053BCD9-F0E3-4844-AECC-817E0F81FD42}"/>
                  </a:ext>
                </a:extLst>
              </p:cNvPr>
              <p:cNvSpPr txBox="1"/>
              <p:nvPr/>
            </p:nvSpPr>
            <p:spPr>
              <a:xfrm>
                <a:off x="882793" y="3988349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-4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50" name="文字方塊 149">
                <a:extLst>
                  <a:ext uri="{FF2B5EF4-FFF2-40B4-BE49-F238E27FC236}">
                    <a16:creationId xmlns:a16="http://schemas.microsoft.com/office/drawing/2014/main" id="{EEC0A8E9-D1C2-4F9D-B8D3-570CD0B8B465}"/>
                  </a:ext>
                </a:extLst>
              </p:cNvPr>
              <p:cNvSpPr txBox="1"/>
              <p:nvPr/>
            </p:nvSpPr>
            <p:spPr>
              <a:xfrm>
                <a:off x="1634332" y="3988349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2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51" name="文字方塊 150">
                <a:extLst>
                  <a:ext uri="{FF2B5EF4-FFF2-40B4-BE49-F238E27FC236}">
                    <a16:creationId xmlns:a16="http://schemas.microsoft.com/office/drawing/2014/main" id="{CAE5AED3-75D3-4D0F-8DE3-4E1A3D7FC15A}"/>
                  </a:ext>
                </a:extLst>
              </p:cNvPr>
              <p:cNvSpPr txBox="1"/>
              <p:nvPr/>
            </p:nvSpPr>
            <p:spPr>
              <a:xfrm>
                <a:off x="2275513" y="3988349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9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52" name="矩形 151">
                <a:extLst>
                  <a:ext uri="{FF2B5EF4-FFF2-40B4-BE49-F238E27FC236}">
                    <a16:creationId xmlns:a16="http://schemas.microsoft.com/office/drawing/2014/main" id="{999E9FEE-8B7C-4F3D-A38C-A14886B93CCF}"/>
                  </a:ext>
                </a:extLst>
              </p:cNvPr>
              <p:cNvSpPr/>
              <p:nvPr/>
            </p:nvSpPr>
            <p:spPr>
              <a:xfrm>
                <a:off x="1470026" y="3968672"/>
                <a:ext cx="657224" cy="487516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3" name="矩形 152">
                <a:extLst>
                  <a:ext uri="{FF2B5EF4-FFF2-40B4-BE49-F238E27FC236}">
                    <a16:creationId xmlns:a16="http://schemas.microsoft.com/office/drawing/2014/main" id="{08128A9F-B68E-4BD7-8C9C-D1C77D5EE2AC}"/>
                  </a:ext>
                </a:extLst>
              </p:cNvPr>
              <p:cNvSpPr/>
              <p:nvPr/>
            </p:nvSpPr>
            <p:spPr>
              <a:xfrm>
                <a:off x="2125212" y="3968672"/>
                <a:ext cx="657224" cy="487516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169" name="文字方塊 168">
              <a:extLst>
                <a:ext uri="{FF2B5EF4-FFF2-40B4-BE49-F238E27FC236}">
                  <a16:creationId xmlns:a16="http://schemas.microsoft.com/office/drawing/2014/main" id="{5F6F9589-D816-4E94-B2BC-5677B778C1FF}"/>
                </a:ext>
              </a:extLst>
            </p:cNvPr>
            <p:cNvSpPr txBox="1"/>
            <p:nvPr/>
          </p:nvSpPr>
          <p:spPr>
            <a:xfrm>
              <a:off x="6461676" y="5606760"/>
              <a:ext cx="165943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000"/>
                <a:t>最大值 </a:t>
              </a:r>
              <a:r>
                <a:rPr lang="en-US" altLang="zh-TW" sz="2000"/>
                <a:t>= 2</a:t>
              </a:r>
            </a:p>
            <a:p>
              <a:r>
                <a:rPr lang="zh-TW" altLang="en-US" sz="2000"/>
                <a:t>最小值 </a:t>
              </a:r>
              <a:r>
                <a:rPr lang="en-US" altLang="zh-TW" sz="2000"/>
                <a:t>= -4</a:t>
              </a:r>
              <a:endParaRPr lang="zh-TW" altLang="en-US" sz="2000"/>
            </a:p>
          </p:txBody>
        </p:sp>
        <p:sp>
          <p:nvSpPr>
            <p:cNvPr id="170" name="文字方塊 169">
              <a:extLst>
                <a:ext uri="{FF2B5EF4-FFF2-40B4-BE49-F238E27FC236}">
                  <a16:creationId xmlns:a16="http://schemas.microsoft.com/office/drawing/2014/main" id="{F4408E3C-DB30-4085-952F-C75AF66C569D}"/>
                </a:ext>
              </a:extLst>
            </p:cNvPr>
            <p:cNvSpPr txBox="1"/>
            <p:nvPr/>
          </p:nvSpPr>
          <p:spPr>
            <a:xfrm>
              <a:off x="8791827" y="5606760"/>
              <a:ext cx="165943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000"/>
                <a:t>最大值 </a:t>
              </a:r>
              <a:r>
                <a:rPr lang="en-US" altLang="zh-TW" sz="2000"/>
                <a:t>= 9</a:t>
              </a:r>
            </a:p>
            <a:p>
              <a:r>
                <a:rPr lang="zh-TW" altLang="en-US" sz="2000"/>
                <a:t>最小值 </a:t>
              </a:r>
              <a:r>
                <a:rPr lang="en-US" altLang="zh-TW" sz="2000"/>
                <a:t>= -4</a:t>
              </a:r>
              <a:endParaRPr lang="zh-TW" altLang="en-US" sz="2000"/>
            </a:p>
          </p:txBody>
        </p:sp>
      </p:grpSp>
    </p:spTree>
    <p:extLst>
      <p:ext uri="{BB962C8B-B14F-4D97-AF65-F5344CB8AC3E}">
        <p14:creationId xmlns:p14="http://schemas.microsoft.com/office/powerpoint/2010/main" val="225516976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群組 11">
            <a:extLst>
              <a:ext uri="{FF2B5EF4-FFF2-40B4-BE49-F238E27FC236}">
                <a16:creationId xmlns:a16="http://schemas.microsoft.com/office/drawing/2014/main" id="{BBDAED26-1AE7-4991-81EC-417538124134}"/>
              </a:ext>
            </a:extLst>
          </p:cNvPr>
          <p:cNvGrpSpPr/>
          <p:nvPr/>
        </p:nvGrpSpPr>
        <p:grpSpPr>
          <a:xfrm>
            <a:off x="1494420" y="1372219"/>
            <a:ext cx="9203160" cy="5175453"/>
            <a:chOff x="1494420" y="1372219"/>
            <a:chExt cx="9203160" cy="5175453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81AF6774-FC90-4FD1-82F4-AEFAC74191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4420" y="1372219"/>
              <a:ext cx="9203160" cy="5170646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java.util.Scanner;</a:t>
              </a:r>
              <a:b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Scanner scanner = 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Scanner(System.</a:t>
              </a:r>
              <a:r>
                <a:rPr kumimoji="0" lang="zh-TW" altLang="zh-TW" sz="2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 = scanner.nextInt();</a:t>
              </a:r>
              <a:b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max = -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2147483648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min = 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2147483647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&lt; n; i++) {</a:t>
              </a:r>
              <a:b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 = scanner.nextInt();</a:t>
              </a:r>
              <a:b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(p &gt; max) max = p;</a:t>
              </a:r>
              <a:b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(p &lt; min) min = p;</a:t>
              </a:r>
              <a:b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2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"max = %d, min = %d"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max, min);</a:t>
              </a:r>
              <a:b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559D2F42-E3FE-44B3-BBBD-0D501DD43DD0}"/>
                </a:ext>
              </a:extLst>
            </p:cNvPr>
            <p:cNvSpPr txBox="1"/>
            <p:nvPr/>
          </p:nvSpPr>
          <p:spPr>
            <a:xfrm>
              <a:off x="10006365" y="6178340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2"/>
                  </a:solidFill>
                </a:rPr>
                <a:t>java</a:t>
              </a:r>
              <a:endParaRPr lang="zh-TW" altLang="en-US">
                <a:solidFill>
                  <a:schemeClr val="accent2"/>
                </a:solidFill>
              </a:endParaRPr>
            </a:p>
          </p:txBody>
        </p:sp>
        <p:pic>
          <p:nvPicPr>
            <p:cNvPr id="11" name="圖片 10">
              <a:hlinkClick r:id="rId2"/>
              <a:extLst>
                <a:ext uri="{FF2B5EF4-FFF2-40B4-BE49-F238E27FC236}">
                  <a16:creationId xmlns:a16="http://schemas.microsoft.com/office/drawing/2014/main" id="{559584BA-D2AC-419F-A3FF-5FAD7E2768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58680" y="2429383"/>
              <a:ext cx="538900" cy="527184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2099C3BC-9668-487C-8BF1-3D82FD025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8611"/>
            <a:ext cx="10515600" cy="1325563"/>
          </a:xfrm>
        </p:spPr>
        <p:txBody>
          <a:bodyPr/>
          <a:lstStyle/>
          <a:p>
            <a:r>
              <a:rPr lang="zh-TW" altLang="en-US"/>
              <a:t>尋找最大、最小值</a:t>
            </a: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9AD0068F-3552-42A0-8D45-053A2B8CD86B}"/>
              </a:ext>
            </a:extLst>
          </p:cNvPr>
          <p:cNvGrpSpPr/>
          <p:nvPr/>
        </p:nvGrpSpPr>
        <p:grpSpPr>
          <a:xfrm>
            <a:off x="6249350" y="1367412"/>
            <a:ext cx="4448230" cy="923330"/>
            <a:chOff x="1912804" y="3384666"/>
            <a:chExt cx="4448230" cy="923330"/>
          </a:xfrm>
        </p:grpSpPr>
        <p:sp>
          <p:nvSpPr>
            <p:cNvPr id="9" name="Rectangle 1">
              <a:extLst>
                <a:ext uri="{FF2B5EF4-FFF2-40B4-BE49-F238E27FC236}">
                  <a16:creationId xmlns:a16="http://schemas.microsoft.com/office/drawing/2014/main" id="{95302D35-6F7D-4AC7-802B-F45DAC9856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2804" y="3384666"/>
              <a:ext cx="4448230" cy="923330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10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-1 5 -9 8 1000 2 -1999 2 0 1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max = 1000, min = -1999</a:t>
              </a:r>
              <a:endParaRPr lang="zh-TW" altLang="zh-TW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endParaRP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4ACC9055-B831-4089-95AE-4DED64BE0229}"/>
                </a:ext>
              </a:extLst>
            </p:cNvPr>
            <p:cNvSpPr txBox="1"/>
            <p:nvPr/>
          </p:nvSpPr>
          <p:spPr>
            <a:xfrm>
              <a:off x="5480665" y="4000219"/>
              <a:ext cx="8803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2"/>
                  </a:solidFill>
                </a:rPr>
                <a:t>console</a:t>
              </a:r>
              <a:endParaRPr lang="zh-TW" altLang="en-US" sz="140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79422080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TYIC">
  <a:themeElements>
    <a:clrScheme name="灰階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微正黑+Consolas">
      <a:majorFont>
        <a:latin typeface="Consolas"/>
        <a:ea typeface="微軟正黑體"/>
        <a:cs typeface=""/>
      </a:majorFont>
      <a:minorFont>
        <a:latin typeface="Consolas"/>
        <a:ea typeface="微軟正黑體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YIC" id="{1CBE48E2-41FD-4EDA-8801-606A138B7FC3}" vid="{F6EAACDE-0833-4468-B256-0551E00349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TYIC</Template>
  <TotalTime>374</TotalTime>
  <Words>344</Words>
  <Application>Microsoft Office PowerPoint</Application>
  <PresentationFormat>寬螢幕</PresentationFormat>
  <Paragraphs>44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7" baseType="lpstr">
      <vt:lpstr>Arial</vt:lpstr>
      <vt:lpstr>Consolas</vt:lpstr>
      <vt:lpstr>TYIC</vt:lpstr>
      <vt:lpstr>基礎資料結構與演算法</vt:lpstr>
      <vt:lpstr>資料結構與演算法</vt:lpstr>
      <vt:lpstr>尋找最大、最小值</vt:lpstr>
      <vt:lpstr>尋找最大、最小值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90_基礎資料結構與演算法</dc:title>
  <dc:creator>TYIC</dc:creator>
  <cp:lastModifiedBy>Myster</cp:lastModifiedBy>
  <cp:revision>38</cp:revision>
  <dcterms:created xsi:type="dcterms:W3CDTF">2024-11-03T06:57:05Z</dcterms:created>
  <dcterms:modified xsi:type="dcterms:W3CDTF">2024-11-03T14:27:48Z</dcterms:modified>
</cp:coreProperties>
</file>