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331" r:id="rId3"/>
    <p:sldId id="342" r:id="rId4"/>
    <p:sldId id="343" r:id="rId5"/>
    <p:sldId id="344" r:id="rId6"/>
    <p:sldId id="345" r:id="rId7"/>
    <p:sldId id="346" r:id="rId8"/>
    <p:sldId id="334" r:id="rId9"/>
    <p:sldId id="335" r:id="rId10"/>
    <p:sldId id="337" r:id="rId11"/>
    <p:sldId id="336" r:id="rId12"/>
    <p:sldId id="271" r:id="rId13"/>
    <p:sldId id="272" r:id="rId14"/>
    <p:sldId id="340" r:id="rId15"/>
    <p:sldId id="341" r:id="rId16"/>
    <p:sldId id="350" r:id="rId17"/>
    <p:sldId id="339" r:id="rId18"/>
    <p:sldId id="347" r:id="rId19"/>
    <p:sldId id="298" r:id="rId20"/>
    <p:sldId id="299" r:id="rId21"/>
    <p:sldId id="338" r:id="rId22"/>
    <p:sldId id="349" r:id="rId23"/>
    <p:sldId id="348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CFDB0-F52D-462E-9D32-2CE2805F8044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35DD6-8AAE-44E9-BD40-CC7B9BD1F8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47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14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1027617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59945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27613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28975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8CBE1-846A-44D5-B197-DD4767CDBA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408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src/Main2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src/Main3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src/Main4.jav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src/Main5.jav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src/Main6.jav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src/Main1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8AD05F-E080-4882-A190-ACA1B3D85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基礎資料結構與演算法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6B7417-53EF-4488-87C4-8C074F944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73503521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E50928EE-E1CD-4A0D-A658-BB7DEE5748A6}"/>
              </a:ext>
            </a:extLst>
          </p:cNvPr>
          <p:cNvGrpSpPr/>
          <p:nvPr/>
        </p:nvGrpSpPr>
        <p:grpSpPr>
          <a:xfrm>
            <a:off x="838199" y="3994622"/>
            <a:ext cx="10515599" cy="2308325"/>
            <a:chOff x="838199" y="4093237"/>
            <a:chExt cx="10515599" cy="230832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E2B4AF38-32C0-4D5C-95E6-2887C9E95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4093237"/>
              <a:ext cx="10515599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has %d digit(s)."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n, 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Math.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log10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(n)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A269F88-FF18-432D-9BEA-ABF6FC20F4D5}"/>
                </a:ext>
              </a:extLst>
            </p:cNvPr>
            <p:cNvSpPr txBox="1"/>
            <p:nvPr/>
          </p:nvSpPr>
          <p:spPr>
            <a:xfrm>
              <a:off x="10662583" y="603223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185F91FC-8ED2-4F76-8208-6D5D29213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898" y="5505046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7C07717-11BB-4B0D-BD09-E53CF365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獲取一正整數位數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E30C978-42DA-4C64-A433-D54781963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010"/>
            <a:ext cx="10515600" cy="2148465"/>
          </a:xfrm>
        </p:spPr>
        <p:txBody>
          <a:bodyPr/>
          <a:lstStyle/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若一正整數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滿足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(10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log 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&lt; log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，得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[log(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註：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000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為下取整函數，如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[2.7]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又已知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位數，故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[log(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位數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897E4ED-8858-45E5-938A-A3E5E6911663}"/>
              </a:ext>
            </a:extLst>
          </p:cNvPr>
          <p:cNvGrpSpPr/>
          <p:nvPr/>
        </p:nvGrpSpPr>
        <p:grpSpPr>
          <a:xfrm>
            <a:off x="7499912" y="3994622"/>
            <a:ext cx="3853886" cy="646331"/>
            <a:chOff x="1912804" y="3523166"/>
            <a:chExt cx="3853886" cy="646331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FD2C2910-F700-4E4D-B3CF-53A5D9600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523166"/>
              <a:ext cx="385388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900999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900999 has 6 digit(s).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7394F7E-FC2D-4D95-A44E-A5D3C07479BA}"/>
                </a:ext>
              </a:extLst>
            </p:cNvPr>
            <p:cNvSpPr txBox="1"/>
            <p:nvPr/>
          </p:nvSpPr>
          <p:spPr>
            <a:xfrm>
              <a:off x="4886321" y="386172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47B717F-EAD7-43F8-9CA3-65C743F7B0A4}"/>
              </a:ext>
            </a:extLst>
          </p:cNvPr>
          <p:cNvGrpSpPr/>
          <p:nvPr/>
        </p:nvGrpSpPr>
        <p:grpSpPr>
          <a:xfrm>
            <a:off x="7499912" y="4640953"/>
            <a:ext cx="3853886" cy="646331"/>
            <a:chOff x="1912804" y="3523166"/>
            <a:chExt cx="3853886" cy="646331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802D03C1-5A13-4A17-BC61-3F993C887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523166"/>
              <a:ext cx="385388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123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123 has 3 digit(s).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EDB5124-D388-451D-8BB2-96AF0A7C27A5}"/>
                </a:ext>
              </a:extLst>
            </p:cNvPr>
            <p:cNvSpPr txBox="1"/>
            <p:nvPr/>
          </p:nvSpPr>
          <p:spPr>
            <a:xfrm>
              <a:off x="4886321" y="386172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110952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6477A573-2153-4DA0-9DDB-E8C1D854C2F7}"/>
              </a:ext>
            </a:extLst>
          </p:cNvPr>
          <p:cNvGrpSpPr/>
          <p:nvPr/>
        </p:nvGrpSpPr>
        <p:grpSpPr>
          <a:xfrm>
            <a:off x="838200" y="2523953"/>
            <a:ext cx="10515600" cy="3789501"/>
            <a:chOff x="838200" y="2523953"/>
            <a:chExt cx="10515600" cy="3789501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0F5C30A-7528-47AE-B333-B05385116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26519"/>
              <a:ext cx="10515600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!=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.println(n %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n /=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446ECCE-DDAA-483D-9493-67128A348CCE}"/>
                </a:ext>
              </a:extLst>
            </p:cNvPr>
            <p:cNvSpPr txBox="1"/>
            <p:nvPr/>
          </p:nvSpPr>
          <p:spPr>
            <a:xfrm>
              <a:off x="10662585" y="59441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D3E387A-4914-4ED8-A73E-4DD2B171B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252395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65EAAF8-A6CC-4681-BBF8-AF763FC2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獲取一正整數之每一位數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94A70821-23C6-48D0-8B15-0F93EB0E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727"/>
            <a:ext cx="10515600" cy="1064841"/>
          </a:xfrm>
        </p:spPr>
        <p:txBody>
          <a:bodyPr/>
          <a:lstStyle/>
          <a:p>
            <a:r>
              <a:rPr lang="zh-TW" altLang="en-US"/>
              <a:t>末位數字即為該正整數除以 </a:t>
            </a:r>
            <a:r>
              <a:rPr lang="en-US" altLang="zh-TW"/>
              <a:t>10 </a:t>
            </a:r>
            <a:r>
              <a:rPr lang="zh-TW" altLang="en-US"/>
              <a:t>的餘數</a:t>
            </a:r>
            <a:endParaRPr lang="en-US" altLang="zh-TW"/>
          </a:p>
          <a:p>
            <a:r>
              <a:rPr lang="zh-TW" altLang="en-US"/>
              <a:t>該正整數除以 </a:t>
            </a:r>
            <a:r>
              <a:rPr lang="en-US" altLang="zh-TW"/>
              <a:t>10 </a:t>
            </a:r>
            <a:r>
              <a:rPr lang="zh-TW" altLang="en-US"/>
              <a:t>的商即為去除末位數字後的其他位數字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5C23C55-DC5F-44A3-A8D5-9B62123BA17C}"/>
              </a:ext>
            </a:extLst>
          </p:cNvPr>
          <p:cNvGrpSpPr/>
          <p:nvPr/>
        </p:nvGrpSpPr>
        <p:grpSpPr>
          <a:xfrm>
            <a:off x="8807825" y="3755149"/>
            <a:ext cx="1272988" cy="1754326"/>
            <a:chOff x="4493702" y="2969169"/>
            <a:chExt cx="1272988" cy="1754326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6155B0D5-FB4E-4EA9-8180-674BDCE02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702" y="2969169"/>
              <a:ext cx="1272987" cy="175432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12345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7F17C27-D6FD-4391-8FFE-A04D7A2E10BC}"/>
                </a:ext>
              </a:extLst>
            </p:cNvPr>
            <p:cNvSpPr txBox="1"/>
            <p:nvPr/>
          </p:nvSpPr>
          <p:spPr>
            <a:xfrm>
              <a:off x="4886321" y="441571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2EA18FF5-6612-4830-A8EB-0D6596AEC7D1}"/>
              </a:ext>
            </a:extLst>
          </p:cNvPr>
          <p:cNvGrpSpPr/>
          <p:nvPr/>
        </p:nvGrpSpPr>
        <p:grpSpPr>
          <a:xfrm>
            <a:off x="10080812" y="3481967"/>
            <a:ext cx="1272988" cy="2031325"/>
            <a:chOff x="4493702" y="2830670"/>
            <a:chExt cx="1272988" cy="203132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07B5A09-EE68-4672-9B30-72E44AA0E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702" y="2830670"/>
              <a:ext cx="1272987" cy="203132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114514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8F03E52-061D-4554-BD33-204925F312E6}"/>
                </a:ext>
              </a:extLst>
            </p:cNvPr>
            <p:cNvSpPr txBox="1"/>
            <p:nvPr/>
          </p:nvSpPr>
          <p:spPr>
            <a:xfrm>
              <a:off x="4886321" y="4550401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73363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81D07-B782-4C16-9C6B-C0FD1463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11" y="328428"/>
            <a:ext cx="6974767" cy="1325563"/>
          </a:xfrm>
        </p:spPr>
        <p:txBody>
          <a:bodyPr/>
          <a:lstStyle/>
          <a:p>
            <a:r>
              <a:rPr lang="zh-TW" altLang="en-US"/>
              <a:t>最大公因數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EC285-A647-4014-B230-68FFF6D8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12" y="1416679"/>
            <a:ext cx="6989059" cy="1873789"/>
          </a:xfrm>
        </p:spPr>
        <p:txBody>
          <a:bodyPr>
            <a:no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最大公因數</a:t>
            </a:r>
            <a:r>
              <a:rPr lang="en-US" altLang="zh-TW" sz="2200">
                <a:solidFill>
                  <a:srgbClr val="00B0F0"/>
                </a:solidFill>
              </a:rPr>
              <a:t>(greatest common divisor</a:t>
            </a:r>
            <a:r>
              <a:rPr lang="zh-TW" altLang="en-US" sz="2200">
                <a:solidFill>
                  <a:srgbClr val="00B0F0"/>
                </a:solidFill>
              </a:rPr>
              <a:t>，簡稱 </a:t>
            </a:r>
            <a:r>
              <a:rPr lang="en-US" altLang="zh-TW" sz="2200">
                <a:solidFill>
                  <a:srgbClr val="00B0F0"/>
                </a:solidFill>
              </a:rPr>
              <a:t>gcd)</a:t>
            </a:r>
          </a:p>
          <a:p>
            <a:r>
              <a:rPr lang="zh-TW" altLang="en-US" sz="2400"/>
              <a:t>程式實現常使用程式碼簡潔的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輾轉相除法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zh-TW" altLang="en-US" sz="2200">
                <a:solidFill>
                  <a:srgbClr val="00B0F0"/>
                </a:solidFill>
              </a:rPr>
              <a:t>歐幾里得算法，</a:t>
            </a:r>
            <a:r>
              <a:rPr lang="en-US" altLang="zh-TW" sz="2200">
                <a:solidFill>
                  <a:srgbClr val="00B0F0"/>
                </a:solidFill>
              </a:rPr>
              <a:t>Euclidean algorithm)</a:t>
            </a:r>
          </a:p>
          <a:p>
            <a:r>
              <a:rPr lang="zh-TW" altLang="en-US" sz="2400"/>
              <a:t>其說明：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 + r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BB0730-167C-4140-BD67-CBBC5A989A60}"/>
              </a:ext>
            </a:extLst>
          </p:cNvPr>
          <p:cNvSpPr txBox="1"/>
          <p:nvPr/>
        </p:nvSpPr>
        <p:spPr>
          <a:xfrm>
            <a:off x="8541252" y="47151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256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951844E-356A-4374-BEC6-92A2950E552A}"/>
              </a:ext>
            </a:extLst>
          </p:cNvPr>
          <p:cNvSpPr txBox="1"/>
          <p:nvPr/>
        </p:nvSpPr>
        <p:spPr>
          <a:xfrm>
            <a:off x="9816512" y="47151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75AF2A-E26D-409F-80AC-1793B50E3D26}"/>
              </a:ext>
            </a:extLst>
          </p:cNvPr>
          <p:cNvSpPr txBox="1"/>
          <p:nvPr/>
        </p:nvSpPr>
        <p:spPr>
          <a:xfrm>
            <a:off x="10129718" y="995409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3C91872-54C2-4BE2-A326-45A2EB28E394}"/>
              </a:ext>
            </a:extLst>
          </p:cNvPr>
          <p:cNvSpPr txBox="1"/>
          <p:nvPr/>
        </p:nvSpPr>
        <p:spPr>
          <a:xfrm>
            <a:off x="9798009" y="165236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BB8C157-1532-4D3E-9E4D-28F701A03153}"/>
              </a:ext>
            </a:extLst>
          </p:cNvPr>
          <p:cNvSpPr txBox="1"/>
          <p:nvPr/>
        </p:nvSpPr>
        <p:spPr>
          <a:xfrm>
            <a:off x="8534727" y="1004374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4BF5B0D-7583-4B11-8AB9-398574C6F399}"/>
              </a:ext>
            </a:extLst>
          </p:cNvPr>
          <p:cNvSpPr txBox="1"/>
          <p:nvPr/>
        </p:nvSpPr>
        <p:spPr>
          <a:xfrm>
            <a:off x="8545907" y="165236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3DBC2A1-54F2-4226-8E60-5C2EF2389A99}"/>
              </a:ext>
            </a:extLst>
          </p:cNvPr>
          <p:cNvSpPr txBox="1"/>
          <p:nvPr/>
        </p:nvSpPr>
        <p:spPr>
          <a:xfrm>
            <a:off x="9791483" y="2185224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8135984-F63F-47C0-812C-D61A5B35E799}"/>
              </a:ext>
            </a:extLst>
          </p:cNvPr>
          <p:cNvCxnSpPr>
            <a:cxnSpLocks/>
          </p:cNvCxnSpPr>
          <p:nvPr/>
        </p:nvCxnSpPr>
        <p:spPr>
          <a:xfrm>
            <a:off x="8534727" y="668735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198C99B-B549-42A5-B7A5-5F8901115D37}"/>
              </a:ext>
            </a:extLst>
          </p:cNvPr>
          <p:cNvSpPr txBox="1"/>
          <p:nvPr/>
        </p:nvSpPr>
        <p:spPr>
          <a:xfrm>
            <a:off x="9960600" y="2828596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32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7DB28A3-C545-4326-9213-0CE9DB70ED83}"/>
              </a:ext>
            </a:extLst>
          </p:cNvPr>
          <p:cNvSpPr txBox="1"/>
          <p:nvPr/>
        </p:nvSpPr>
        <p:spPr>
          <a:xfrm>
            <a:off x="8716246" y="2162531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96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F67A37D-E2EA-4E4F-9610-B758D265C1CB}"/>
              </a:ext>
            </a:extLst>
          </p:cNvPr>
          <p:cNvSpPr txBox="1"/>
          <p:nvPr/>
        </p:nvSpPr>
        <p:spPr>
          <a:xfrm>
            <a:off x="8716246" y="2796938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0F03044-44FA-49F1-887A-D86763E286C7}"/>
              </a:ext>
            </a:extLst>
          </p:cNvPr>
          <p:cNvSpPr txBox="1"/>
          <p:nvPr/>
        </p:nvSpPr>
        <p:spPr>
          <a:xfrm>
            <a:off x="9946276" y="3396779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32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E9D1E1B-E56D-4691-A979-64869FA94BFB}"/>
              </a:ext>
            </a:extLst>
          </p:cNvPr>
          <p:cNvSpPr txBox="1"/>
          <p:nvPr/>
        </p:nvSpPr>
        <p:spPr>
          <a:xfrm>
            <a:off x="10159399" y="4089939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0</a:t>
            </a:r>
            <a:endParaRPr lang="zh-TW" altLang="en-US" sz="4800">
              <a:solidFill>
                <a:srgbClr val="92D050"/>
              </a:solidFill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5A01880-4AD2-4E66-948B-8E16FC254855}"/>
              </a:ext>
            </a:extLst>
          </p:cNvPr>
          <p:cNvCxnSpPr>
            <a:cxnSpLocks/>
          </p:cNvCxnSpPr>
          <p:nvPr/>
        </p:nvCxnSpPr>
        <p:spPr>
          <a:xfrm>
            <a:off x="7745222" y="4171579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BA1C40F-DDE3-41F5-9144-28CB0D6DE0A2}"/>
              </a:ext>
            </a:extLst>
          </p:cNvPr>
          <p:cNvSpPr txBox="1"/>
          <p:nvPr/>
        </p:nvSpPr>
        <p:spPr>
          <a:xfrm>
            <a:off x="11092579" y="471512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F750EAD-A582-470E-842B-C2B623DB7626}"/>
              </a:ext>
            </a:extLst>
          </p:cNvPr>
          <p:cNvSpPr txBox="1"/>
          <p:nvPr/>
        </p:nvSpPr>
        <p:spPr>
          <a:xfrm>
            <a:off x="11080743" y="1645026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72BB75B-06FA-4990-952A-A428AD128498}"/>
              </a:ext>
            </a:extLst>
          </p:cNvPr>
          <p:cNvSpPr txBox="1"/>
          <p:nvPr/>
        </p:nvSpPr>
        <p:spPr>
          <a:xfrm>
            <a:off x="7954639" y="1654416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C097A2B-11BD-4BC5-A081-42AADB701FCA}"/>
              </a:ext>
            </a:extLst>
          </p:cNvPr>
          <p:cNvSpPr txBox="1"/>
          <p:nvPr/>
        </p:nvSpPr>
        <p:spPr>
          <a:xfrm>
            <a:off x="7971513" y="482532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4D4427F-065B-4180-A532-1914927DDAE1}"/>
              </a:ext>
            </a:extLst>
          </p:cNvPr>
          <p:cNvSpPr txBox="1"/>
          <p:nvPr/>
        </p:nvSpPr>
        <p:spPr>
          <a:xfrm>
            <a:off x="11092579" y="2828596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153E6017-CCA0-47B2-9EBB-E0BAE259892D}"/>
              </a:ext>
            </a:extLst>
          </p:cNvPr>
          <p:cNvSpPr/>
          <p:nvPr/>
        </p:nvSpPr>
        <p:spPr>
          <a:xfrm>
            <a:off x="8745109" y="2982112"/>
            <a:ext cx="836478" cy="50423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76935F7-ADA1-4AE0-978D-BADAB9953D75}"/>
              </a:ext>
            </a:extLst>
          </p:cNvPr>
          <p:cNvSpPr txBox="1"/>
          <p:nvPr/>
        </p:nvSpPr>
        <p:spPr>
          <a:xfrm>
            <a:off x="8683788" y="3482871"/>
            <a:ext cx="954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最大</a:t>
            </a:r>
            <a:endParaRPr lang="en-US" altLang="zh-TW" sz="2000">
              <a:solidFill>
                <a:srgbClr val="FFFF00"/>
              </a:solidFill>
            </a:endParaRPr>
          </a:p>
          <a:p>
            <a:pPr algn="ctr"/>
            <a:r>
              <a:rPr lang="zh-TW" altLang="en-US" sz="2000">
                <a:solidFill>
                  <a:srgbClr val="FFFF00"/>
                </a:solidFill>
              </a:rPr>
              <a:t>公因數</a:t>
            </a:r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B5ACBE98-408B-44C2-ADB6-A638AA7A128E}"/>
              </a:ext>
            </a:extLst>
          </p:cNvPr>
          <p:cNvSpPr/>
          <p:nvPr/>
        </p:nvSpPr>
        <p:spPr>
          <a:xfrm>
            <a:off x="10001818" y="4272049"/>
            <a:ext cx="828756" cy="49309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91929012-5F22-41AB-BDD2-9CD72C255757}"/>
              </a:ext>
            </a:extLst>
          </p:cNvPr>
          <p:cNvSpPr txBox="1"/>
          <p:nvPr/>
        </p:nvSpPr>
        <p:spPr>
          <a:xfrm>
            <a:off x="9779575" y="4793584"/>
            <a:ext cx="1236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餘數為 </a:t>
            </a:r>
            <a:r>
              <a:rPr lang="en-US" altLang="zh-TW" sz="2000">
                <a:solidFill>
                  <a:srgbClr val="FFFF00"/>
                </a:solidFill>
              </a:rPr>
              <a:t>0</a:t>
            </a:r>
            <a:endParaRPr lang="zh-TW" altLang="en-US" sz="2000">
              <a:solidFill>
                <a:srgbClr val="FFFF00"/>
              </a:solidFill>
            </a:endParaRPr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D9A983DC-6351-4B3B-825E-4BD0454289F5}"/>
              </a:ext>
            </a:extLst>
          </p:cNvPr>
          <p:cNvGrpSpPr/>
          <p:nvPr/>
        </p:nvGrpSpPr>
        <p:grpSpPr>
          <a:xfrm>
            <a:off x="634720" y="3290468"/>
            <a:ext cx="6471643" cy="3046988"/>
            <a:chOff x="486842" y="3419112"/>
            <a:chExt cx="6471643" cy="3046988"/>
          </a:xfrm>
        </p:grpSpPr>
        <p:sp>
          <p:nvSpPr>
            <p:cNvPr id="66" name="Rectangle 1">
              <a:extLst>
                <a:ext uri="{FF2B5EF4-FFF2-40B4-BE49-F238E27FC236}">
                  <a16:creationId xmlns:a16="http://schemas.microsoft.com/office/drawing/2014/main" id="{F858D4ED-1267-46FB-ACB7-F022623DA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42" y="3419112"/>
              <a:ext cx="647164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EBBD63F-2A38-4016-9959-9FA7D9F56818}"/>
                </a:ext>
              </a:extLst>
            </p:cNvPr>
            <p:cNvSpPr txBox="1"/>
            <p:nvPr/>
          </p:nvSpPr>
          <p:spPr>
            <a:xfrm>
              <a:off x="6228952" y="6096768"/>
              <a:ext cx="72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5D06ABB-6B1D-41C1-9504-DEE2F1CBA627}"/>
              </a:ext>
            </a:extLst>
          </p:cNvPr>
          <p:cNvCxnSpPr>
            <a:cxnSpLocks/>
          </p:cNvCxnSpPr>
          <p:nvPr/>
        </p:nvCxnSpPr>
        <p:spPr>
          <a:xfrm>
            <a:off x="9778584" y="668735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095791D-A10F-42AB-AB0C-5783AD5357C0}"/>
              </a:ext>
            </a:extLst>
          </p:cNvPr>
          <p:cNvCxnSpPr>
            <a:cxnSpLocks/>
          </p:cNvCxnSpPr>
          <p:nvPr/>
        </p:nvCxnSpPr>
        <p:spPr>
          <a:xfrm>
            <a:off x="11041714" y="668735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F6BD67-1320-4B97-9E36-B53D00BB2DD6}"/>
              </a:ext>
            </a:extLst>
          </p:cNvPr>
          <p:cNvCxnSpPr>
            <a:cxnSpLocks/>
          </p:cNvCxnSpPr>
          <p:nvPr/>
        </p:nvCxnSpPr>
        <p:spPr>
          <a:xfrm>
            <a:off x="7745222" y="2888613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537CDEB7-A065-45FC-BAD9-DB25CD1FC51F}"/>
              </a:ext>
            </a:extLst>
          </p:cNvPr>
          <p:cNvCxnSpPr>
            <a:cxnSpLocks/>
          </p:cNvCxnSpPr>
          <p:nvPr/>
        </p:nvCxnSpPr>
        <p:spPr>
          <a:xfrm>
            <a:off x="7745222" y="1715098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D5964232-BC48-4B65-BCB0-C3C50E050672}"/>
              </a:ext>
            </a:extLst>
          </p:cNvPr>
          <p:cNvCxnSpPr>
            <a:cxnSpLocks/>
          </p:cNvCxnSpPr>
          <p:nvPr/>
        </p:nvCxnSpPr>
        <p:spPr>
          <a:xfrm flipH="1" flipV="1">
            <a:off x="9572740" y="3438900"/>
            <a:ext cx="457866" cy="84269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48B5F61-953B-4C7F-8F48-4F81E21DCB81}"/>
              </a:ext>
            </a:extLst>
          </p:cNvPr>
          <p:cNvGrpSpPr/>
          <p:nvPr/>
        </p:nvGrpSpPr>
        <p:grpSpPr>
          <a:xfrm>
            <a:off x="8202892" y="668735"/>
            <a:ext cx="465600" cy="5105718"/>
            <a:chOff x="8283575" y="1107287"/>
            <a:chExt cx="465600" cy="5105718"/>
          </a:xfrm>
        </p:grpSpPr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70565947-410A-46D2-8BF4-95B50F412BF2}"/>
                </a:ext>
              </a:extLst>
            </p:cNvPr>
            <p:cNvCxnSpPr>
              <a:cxnSpLocks/>
            </p:cNvCxnSpPr>
            <p:nvPr/>
          </p:nvCxnSpPr>
          <p:spPr>
            <a:xfrm>
              <a:off x="8313645" y="1107287"/>
              <a:ext cx="0" cy="510250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175C2474-B67F-404F-87BC-8C3D40796AF8}"/>
                </a:ext>
              </a:extLst>
            </p:cNvPr>
            <p:cNvCxnSpPr>
              <a:cxnSpLocks/>
            </p:cNvCxnSpPr>
            <p:nvPr/>
          </p:nvCxnSpPr>
          <p:spPr>
            <a:xfrm>
              <a:off x="8283575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E5EDC312-A715-471F-8135-F8B02622C853}"/>
              </a:ext>
            </a:extLst>
          </p:cNvPr>
          <p:cNvGrpSpPr/>
          <p:nvPr/>
        </p:nvGrpSpPr>
        <p:grpSpPr>
          <a:xfrm>
            <a:off x="10904666" y="668735"/>
            <a:ext cx="465600" cy="5133969"/>
            <a:chOff x="10985349" y="1107287"/>
            <a:chExt cx="465600" cy="5133969"/>
          </a:xfrm>
        </p:grpSpPr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E792F6C5-B6C5-48E7-8021-103B48A3835E}"/>
                </a:ext>
              </a:extLst>
            </p:cNvPr>
            <p:cNvCxnSpPr>
              <a:cxnSpLocks/>
            </p:cNvCxnSpPr>
            <p:nvPr/>
          </p:nvCxnSpPr>
          <p:spPr>
            <a:xfrm>
              <a:off x="11422875" y="1107287"/>
              <a:ext cx="0" cy="5133969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7B16DF34-EFC8-4507-948C-B28698024D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85349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C4BB5C48-7895-4FBA-91E4-52F21850A3DC}"/>
              </a:ext>
            </a:extLst>
          </p:cNvPr>
          <p:cNvSpPr/>
          <p:nvPr/>
        </p:nvSpPr>
        <p:spPr>
          <a:xfrm>
            <a:off x="8767817" y="5521356"/>
            <a:ext cx="2085465" cy="50619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rgbClr val="FFC000"/>
                </a:solidFill>
              </a:rPr>
              <a:t>商數不重要</a:t>
            </a:r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EBE842EE-9C76-4A5B-865C-1B1866382A19}"/>
              </a:ext>
            </a:extLst>
          </p:cNvPr>
          <p:cNvSpPr/>
          <p:nvPr/>
        </p:nvSpPr>
        <p:spPr>
          <a:xfrm>
            <a:off x="7693890" y="520632"/>
            <a:ext cx="4193916" cy="5613065"/>
          </a:xfrm>
          <a:prstGeom prst="roundRect">
            <a:avLst>
              <a:gd name="adj" fmla="val 10927"/>
            </a:avLst>
          </a:prstGeom>
          <a:noFill/>
          <a:ln w="7620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224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4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9" grpId="0"/>
      <p:bldP spid="20" grpId="0"/>
      <p:bldP spid="22" grpId="0"/>
      <p:bldP spid="23" grpId="0"/>
      <p:bldP spid="36" grpId="0"/>
      <p:bldP spid="37" grpId="0"/>
      <p:bldP spid="38" grpId="0"/>
      <p:bldP spid="39" grpId="0"/>
      <p:bldP spid="44" grpId="0"/>
      <p:bldP spid="50" grpId="0"/>
      <p:bldP spid="53" grpId="0"/>
      <p:bldP spid="54" grpId="0"/>
      <p:bldP spid="55" grpId="0"/>
      <p:bldP spid="56" grpId="0"/>
      <p:bldP spid="79" grpId="0" animBg="1"/>
      <p:bldP spid="80" grpId="0"/>
      <p:bldP spid="81" grpId="0" animBg="1"/>
      <p:bldP spid="82" grpId="0"/>
      <p:bldP spid="65" grpId="0" animBg="1"/>
      <p:bldP spid="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A70EE-E03B-4DFE-A2DE-2438450B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補充：輾轉相除法證明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9EA86D-B949-4190-A427-FAA8ECB4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17" y="1194306"/>
            <a:ext cx="8749451" cy="5189537"/>
          </a:xfrm>
        </p:spPr>
        <p:txBody>
          <a:bodyPr>
            <a:norm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已知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故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必有因數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得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必有因數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，故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當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時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C2F9D4BD-56F4-4A89-8891-44EDB5C737E5}"/>
              </a:ext>
            </a:extLst>
          </p:cNvPr>
          <p:cNvGrpSpPr/>
          <p:nvPr/>
        </p:nvGrpSpPr>
        <p:grpSpPr>
          <a:xfrm>
            <a:off x="7978614" y="1733519"/>
            <a:ext cx="3964660" cy="4650324"/>
            <a:chOff x="7648177" y="1494279"/>
            <a:chExt cx="4314825" cy="5061046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C8148715-C162-424F-8E26-6F88FBBE7208}"/>
                </a:ext>
              </a:extLst>
            </p:cNvPr>
            <p:cNvGrpSpPr/>
            <p:nvPr/>
          </p:nvGrpSpPr>
          <p:grpSpPr>
            <a:xfrm>
              <a:off x="7734300" y="1494279"/>
              <a:ext cx="4057650" cy="4936207"/>
              <a:chOff x="8083143" y="1494279"/>
              <a:chExt cx="4057650" cy="4936207"/>
            </a:xfrm>
          </p:grpSpPr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264AFBC-4DFF-47FB-B501-7FCE14D1A6E2}"/>
                  </a:ext>
                </a:extLst>
              </p:cNvPr>
              <p:cNvSpPr txBox="1"/>
              <p:nvPr/>
            </p:nvSpPr>
            <p:spPr>
              <a:xfrm>
                <a:off x="887917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256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1BF0C56-D341-421B-AA65-09995FC7E802}"/>
                  </a:ext>
                </a:extLst>
              </p:cNvPr>
              <p:cNvSpPr txBox="1"/>
              <p:nvPr/>
            </p:nvSpPr>
            <p:spPr>
              <a:xfrm>
                <a:off x="1015443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A2D6CF5-01C3-44F5-B9B4-65029F7081FC}"/>
                  </a:ext>
                </a:extLst>
              </p:cNvPr>
              <p:cNvSpPr txBox="1"/>
              <p:nvPr/>
            </p:nvSpPr>
            <p:spPr>
              <a:xfrm>
                <a:off x="10467639" y="2018176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C51A76B-33EB-45F0-BCCC-6140816B779D}"/>
                  </a:ext>
                </a:extLst>
              </p:cNvPr>
              <p:cNvSpPr txBox="1"/>
              <p:nvPr/>
            </p:nvSpPr>
            <p:spPr>
              <a:xfrm>
                <a:off x="10135930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877DD55-1D69-4477-ABEE-5103C41555B1}"/>
                  </a:ext>
                </a:extLst>
              </p:cNvPr>
              <p:cNvSpPr txBox="1"/>
              <p:nvPr/>
            </p:nvSpPr>
            <p:spPr>
              <a:xfrm>
                <a:off x="8872648" y="2027138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3D3F437-0110-433E-9CC1-91D162E6CEBB}"/>
                  </a:ext>
                </a:extLst>
              </p:cNvPr>
              <p:cNvSpPr txBox="1"/>
              <p:nvPr/>
            </p:nvSpPr>
            <p:spPr>
              <a:xfrm>
                <a:off x="8883828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E231E2E-406D-405C-922F-3B7BA37A54E5}"/>
                  </a:ext>
                </a:extLst>
              </p:cNvPr>
              <p:cNvSpPr txBox="1"/>
              <p:nvPr/>
            </p:nvSpPr>
            <p:spPr>
              <a:xfrm>
                <a:off x="10129404" y="3207991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6AEE96CD-C8CF-4529-8540-191883D31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2648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8DCFED2-6582-45EC-824C-BDAA7C1AA0D4}"/>
                  </a:ext>
                </a:extLst>
              </p:cNvPr>
              <p:cNvSpPr txBox="1"/>
              <p:nvPr/>
            </p:nvSpPr>
            <p:spPr>
              <a:xfrm>
                <a:off x="10298522" y="3851363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32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2EB43980-60E0-4670-8B67-590352B870DA}"/>
                  </a:ext>
                </a:extLst>
              </p:cNvPr>
              <p:cNvSpPr txBox="1"/>
              <p:nvPr/>
            </p:nvSpPr>
            <p:spPr>
              <a:xfrm>
                <a:off x="9054167" y="3185297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96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22CD242-1CD6-4F7D-9FF3-1F0B1D1369C1}"/>
                  </a:ext>
                </a:extLst>
              </p:cNvPr>
              <p:cNvSpPr txBox="1"/>
              <p:nvPr/>
            </p:nvSpPr>
            <p:spPr>
              <a:xfrm>
                <a:off x="9054167" y="381970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FDAB21F-1E37-4689-BD73-9E9A1B7FDDC9}"/>
                  </a:ext>
                </a:extLst>
              </p:cNvPr>
              <p:cNvSpPr txBox="1"/>
              <p:nvPr/>
            </p:nvSpPr>
            <p:spPr>
              <a:xfrm>
                <a:off x="10284197" y="441954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32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42B37AA-15F8-48BA-81D5-B58F1C097DD7}"/>
                  </a:ext>
                </a:extLst>
              </p:cNvPr>
              <p:cNvSpPr txBox="1"/>
              <p:nvPr/>
            </p:nvSpPr>
            <p:spPr>
              <a:xfrm>
                <a:off x="10497320" y="5112705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0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631B704E-84DD-4771-BCB9-F765555EF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5235810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3CDBE51-815D-4852-A15D-DDDF15CF6480}"/>
                  </a:ext>
                </a:extLst>
              </p:cNvPr>
              <p:cNvSpPr txBox="1"/>
              <p:nvPr/>
            </p:nvSpPr>
            <p:spPr>
              <a:xfrm>
                <a:off x="11430500" y="1494279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99A9218-6D95-46A5-A079-B289C0E54CD2}"/>
                  </a:ext>
                </a:extLst>
              </p:cNvPr>
              <p:cNvSpPr txBox="1"/>
              <p:nvPr/>
            </p:nvSpPr>
            <p:spPr>
              <a:xfrm>
                <a:off x="11418664" y="266779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4D574-7AC9-422E-B4DA-C58A07602440}"/>
                  </a:ext>
                </a:extLst>
              </p:cNvPr>
              <p:cNvSpPr txBox="1"/>
              <p:nvPr/>
            </p:nvSpPr>
            <p:spPr>
              <a:xfrm>
                <a:off x="8292560" y="267718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EFBD7527-CF85-463C-9E5F-76CA4AFA680A}"/>
                  </a:ext>
                </a:extLst>
              </p:cNvPr>
              <p:cNvSpPr txBox="1"/>
              <p:nvPr/>
            </p:nvSpPr>
            <p:spPr>
              <a:xfrm>
                <a:off x="8309434" y="1505300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CCDCE4A-7DC7-43D2-B1FD-BAC6745CA2F7}"/>
                  </a:ext>
                </a:extLst>
              </p:cNvPr>
              <p:cNvSpPr txBox="1"/>
              <p:nvPr/>
            </p:nvSpPr>
            <p:spPr>
              <a:xfrm>
                <a:off x="11430500" y="385136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C810FCA2-6C2E-486B-9122-F53166326B24}"/>
                  </a:ext>
                </a:extLst>
              </p:cNvPr>
              <p:cNvSpPr/>
              <p:nvPr/>
            </p:nvSpPr>
            <p:spPr>
              <a:xfrm>
                <a:off x="9083030" y="4015275"/>
                <a:ext cx="836478" cy="535303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2336007-EDD0-4EE1-959D-CCB49CFA4285}"/>
                  </a:ext>
                </a:extLst>
              </p:cNvPr>
              <p:cNvSpPr txBox="1"/>
              <p:nvPr/>
            </p:nvSpPr>
            <p:spPr>
              <a:xfrm>
                <a:off x="9021709" y="4505638"/>
                <a:ext cx="954108" cy="707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最大</a:t>
                </a:r>
                <a:endParaRPr lang="en-US" altLang="zh-TW" sz="2000">
                  <a:solidFill>
                    <a:srgbClr val="FFFF00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公因數</a:t>
                </a:r>
              </a:p>
            </p:txBody>
          </p:sp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FC4157BC-4958-4811-9BBB-74C11AA2AC10}"/>
                  </a:ext>
                </a:extLst>
              </p:cNvPr>
              <p:cNvSpPr/>
              <p:nvPr/>
            </p:nvSpPr>
            <p:spPr>
              <a:xfrm>
                <a:off x="10339740" y="5321951"/>
                <a:ext cx="828756" cy="522972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080D7032-8849-478A-9DC9-F4B99E008712}"/>
                  </a:ext>
                </a:extLst>
              </p:cNvPr>
              <p:cNvSpPr txBox="1"/>
              <p:nvPr/>
            </p:nvSpPr>
            <p:spPr>
              <a:xfrm>
                <a:off x="10117496" y="5816350"/>
                <a:ext cx="1236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餘數為 </a:t>
                </a:r>
                <a:r>
                  <a:rPr lang="en-US" altLang="zh-TW" sz="2000">
                    <a:solidFill>
                      <a:srgbClr val="FFFF00"/>
                    </a:solidFill>
                  </a:rPr>
                  <a:t>0</a:t>
                </a:r>
                <a:endParaRPr lang="zh-TW" altLang="en-US" sz="200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3305F53E-6056-4EAB-B87F-24B477328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650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D6121314-45AD-4540-BFFE-540BE4309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7963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36960C1F-4DA6-4698-9ED3-C4FE7491C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3952844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F1F8981B-FD38-4B19-B9DA-0F61978E5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2779329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>
                <a:extLst>
                  <a:ext uri="{FF2B5EF4-FFF2-40B4-BE49-F238E27FC236}">
                    <a16:creationId xmlns:a16="http://schemas.microsoft.com/office/drawing/2014/main" id="{6ED3138A-18F9-42B5-A170-372D5BC74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10661" y="4503131"/>
                <a:ext cx="457866" cy="842697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5F546D4B-ED59-4265-A9E8-196680D4BCBE}"/>
                </a:ext>
              </a:extLst>
            </p:cNvPr>
            <p:cNvSpPr/>
            <p:nvPr/>
          </p:nvSpPr>
          <p:spPr>
            <a:xfrm>
              <a:off x="7648177" y="1622189"/>
              <a:ext cx="4314825" cy="4933136"/>
            </a:xfrm>
            <a:prstGeom prst="roundRect">
              <a:avLst>
                <a:gd name="adj" fmla="val 10927"/>
              </a:avLst>
            </a:prstGeom>
            <a:noFill/>
            <a:ln w="76200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25730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A5059C-7B2F-48F3-8553-C34484BD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最小公倍數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4AF3F32-A83A-442B-B715-0AC64CDB1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8651"/>
                <a:ext cx="10515600" cy="1839474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最小公倍數</a:t>
                </a:r>
                <a:r>
                  <a:rPr lang="en-US" altLang="zh-TW">
                    <a:solidFill>
                      <a:srgbClr val="00B0F0"/>
                    </a:solidFill>
                  </a:rPr>
                  <a:t>(least common multiple</a:t>
                </a:r>
                <a:r>
                  <a:rPr lang="zh-TW" altLang="en-US">
                    <a:solidFill>
                      <a:srgbClr val="00B0F0"/>
                    </a:solidFill>
                  </a:rPr>
                  <a:t>，簡稱 </a:t>
                </a:r>
                <a:r>
                  <a:rPr lang="en-US" altLang="zh-TW">
                    <a:solidFill>
                      <a:srgbClr val="00B0F0"/>
                    </a:solidFill>
                  </a:rPr>
                  <a:t>lcm)</a:t>
                </a:r>
              </a:p>
              <a:p>
                <a:r>
                  <a:rPr lang="zh-TW" altLang="en-US"/>
                  <a:t>程式實現常使用數學性質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lcm(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>
                            <a:solidFill>
                              <a:srgbClr val="92D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TW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</m:d>
                      </m:num>
                      <m:den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𝑔𝑐𝑑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, 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/>
                  <a:t>先求出</a:t>
                </a:r>
                <a:r>
                  <a:rPr lang="zh-TW" altLang="en-US">
                    <a:solidFill>
                      <a:srgbClr val="00B0F0"/>
                    </a:solidFill>
                  </a:rPr>
                  <a:t>最大公因數</a:t>
                </a:r>
                <a:r>
                  <a:rPr lang="zh-TW" altLang="en-US"/>
                  <a:t>，再求出</a:t>
                </a:r>
                <a:r>
                  <a:rPr lang="zh-TW" altLang="en-US">
                    <a:solidFill>
                      <a:srgbClr val="00B0F0"/>
                    </a:solidFill>
                  </a:rPr>
                  <a:t>最小公倍數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4AF3F32-A83A-442B-B715-0AC64CDB1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8651"/>
                <a:ext cx="10515600" cy="1839474"/>
              </a:xfrm>
              <a:blipFill>
                <a:blip r:embed="rId2"/>
                <a:stretch>
                  <a:fillRect l="-1217" t="-6312" b="-36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>
            <a:extLst>
              <a:ext uri="{FF2B5EF4-FFF2-40B4-BE49-F238E27FC236}">
                <a16:creationId xmlns:a16="http://schemas.microsoft.com/office/drawing/2014/main" id="{50578E4B-7070-46D7-A021-51E6F966A8F5}"/>
              </a:ext>
            </a:extLst>
          </p:cNvPr>
          <p:cNvGrpSpPr/>
          <p:nvPr/>
        </p:nvGrpSpPr>
        <p:grpSpPr>
          <a:xfrm>
            <a:off x="838199" y="3722629"/>
            <a:ext cx="10515600" cy="2246769"/>
            <a:chOff x="838199" y="3288575"/>
            <a:chExt cx="10515600" cy="224676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9E79EEA8-5F46-4E57-9A2B-9C8D1A787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288575"/>
              <a:ext cx="5111557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0F46C36E-EAC8-410B-9419-A84DFB945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9756" y="3288575"/>
              <a:ext cx="5404043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* b /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92C0A0-F8B0-448E-BFEF-3C54A071388E}"/>
                </a:ext>
              </a:extLst>
            </p:cNvPr>
            <p:cNvSpPr/>
            <p:nvPr/>
          </p:nvSpPr>
          <p:spPr>
            <a:xfrm>
              <a:off x="838199" y="4612014"/>
              <a:ext cx="5111557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51830E7-A445-4D42-BAD2-AB80D5DC45AD}"/>
                </a:ext>
              </a:extLst>
            </p:cNvPr>
            <p:cNvSpPr txBox="1"/>
            <p:nvPr/>
          </p:nvSpPr>
          <p:spPr>
            <a:xfrm>
              <a:off x="10633160" y="5166012"/>
              <a:ext cx="72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91717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080B18-EAD7-40B6-9A9E-087471BB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氣泡排序法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2FDD29-24F0-4815-A8D1-6D210F1691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7976"/>
                <a:ext cx="10515600" cy="4386636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氣泡排序法</a:t>
                </a:r>
                <a:r>
                  <a:rPr lang="en-US" altLang="zh-TW">
                    <a:solidFill>
                      <a:srgbClr val="00B0F0"/>
                    </a:solidFill>
                  </a:rPr>
                  <a:t>(Bubble Sort)</a:t>
                </a:r>
                <a:r>
                  <a:rPr lang="zh-TW" altLang="en-US"/>
                  <a:t>是一種非常簡單的排序法</a:t>
                </a:r>
                <a:endParaRPr lang="en-US" altLang="zh-TW"/>
              </a:p>
              <a:p>
                <a:r>
                  <a:rPr lang="zh-TW" altLang="en-US"/>
                  <a:t>其原理為：</a:t>
                </a:r>
                <a:endParaRPr lang="en-US" altLang="zh-TW"/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由左到右，依序比較兩個相鄰的資料，最後一個元素除外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若第一個資料比第二個資料大，便交換這兩個資料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重複 </a:t>
                </a:r>
                <a:r>
                  <a:rPr lang="en-US" altLang="zh-TW">
                    <a:solidFill>
                      <a:srgbClr val="FFFF00"/>
                    </a:solidFill>
                  </a:rPr>
                  <a:t>n </a:t>
                </a:r>
                <a:r>
                  <a:rPr lang="zh-TW" altLang="en-US">
                    <a:solidFill>
                      <a:srgbClr val="FFFF00"/>
                    </a:solidFill>
                  </a:rPr>
                  <a:t>次，其中 </a:t>
                </a:r>
                <a:r>
                  <a:rPr lang="en-US" altLang="zh-TW">
                    <a:solidFill>
                      <a:srgbClr val="FFFF00"/>
                    </a:solidFill>
                  </a:rPr>
                  <a:t>n</a:t>
                </a:r>
                <a:r>
                  <a:rPr lang="zh-TW" altLang="en-US">
                    <a:solidFill>
                      <a:srgbClr val="FFFF00"/>
                    </a:solidFill>
                  </a:rPr>
                  <a:t> 為資料個數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最終就會將資料由小到大排序完成</a:t>
                </a:r>
                <a:endParaRPr lang="en-US" altLang="zh-TW"/>
              </a:p>
              <a:p>
                <a:r>
                  <a:rPr lang="zh-TW" altLang="en-US"/>
                  <a:t>總共須比較資料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⋯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>
                            <a:solidFill>
                              <a:srgbClr val="92D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0" smtClean="0">
                            <a:solidFill>
                              <a:srgbClr val="92D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–</m:t>
                        </m:r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/>
                  <a:t> 次</a:t>
                </a:r>
                <a:endParaRPr lang="en-US" altLang="zh-TW"/>
              </a:p>
              <a:p>
                <a:r>
                  <a:rPr lang="zh-TW" altLang="en-US"/>
                  <a:t>故</a:t>
                </a:r>
                <a:r>
                  <a:rPr lang="zh-TW" altLang="en-US">
                    <a:solidFill>
                      <a:srgbClr val="00B0F0"/>
                    </a:solidFill>
                  </a:rPr>
                  <a:t>時間複雜度</a:t>
                </a:r>
                <a:r>
                  <a:rPr lang="zh-TW" altLang="en-US"/>
                  <a:t>為</a:t>
                </a:r>
                <a:r>
                  <a:rPr lang="zh-TW" altLang="en-US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baseline="30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endParaRPr lang="zh-TW" altLang="en-US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2FDD29-24F0-4815-A8D1-6D210F1691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7976"/>
                <a:ext cx="10515600" cy="4386636"/>
              </a:xfrm>
              <a:blipFill>
                <a:blip r:embed="rId2"/>
                <a:stretch>
                  <a:fillRect l="-1217" t="-2643" b="-1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22786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D11F-E56E-472C-BF4E-FAD9110C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氣泡排序法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9DCB9D88-B419-480A-A1B6-924B3A06280A}"/>
              </a:ext>
            </a:extLst>
          </p:cNvPr>
          <p:cNvGrpSpPr/>
          <p:nvPr/>
        </p:nvGrpSpPr>
        <p:grpSpPr>
          <a:xfrm>
            <a:off x="977153" y="1837765"/>
            <a:ext cx="2680447" cy="430306"/>
            <a:chOff x="977153" y="1837765"/>
            <a:chExt cx="2680447" cy="43030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7D9E92E-BF24-43A1-90F1-A84119BFAEEC}"/>
                </a:ext>
              </a:extLst>
            </p:cNvPr>
            <p:cNvSpPr/>
            <p:nvPr/>
          </p:nvSpPr>
          <p:spPr>
            <a:xfrm>
              <a:off x="977153" y="1837765"/>
              <a:ext cx="2680447" cy="43030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41C742ED-D4FE-43E5-B730-47ACFD09BBFC}"/>
                </a:ext>
              </a:extLst>
            </p:cNvPr>
            <p:cNvCxnSpPr/>
            <p:nvPr/>
          </p:nvCxnSpPr>
          <p:spPr>
            <a:xfrm>
              <a:off x="1513242" y="1837765"/>
              <a:ext cx="0" cy="430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ECEA3065-79CC-4476-B94C-BBEF62F28B3B}"/>
                </a:ext>
              </a:extLst>
            </p:cNvPr>
            <p:cNvCxnSpPr/>
            <p:nvPr/>
          </p:nvCxnSpPr>
          <p:spPr>
            <a:xfrm>
              <a:off x="977153" y="1837765"/>
              <a:ext cx="0" cy="430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65CFD94C-1F36-4D96-B2CF-E95BC75DBA1F}"/>
                </a:ext>
              </a:extLst>
            </p:cNvPr>
            <p:cNvCxnSpPr/>
            <p:nvPr/>
          </p:nvCxnSpPr>
          <p:spPr>
            <a:xfrm>
              <a:off x="2585420" y="1837765"/>
              <a:ext cx="0" cy="430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06879465-CE84-455B-AFB8-58B7106DD127}"/>
                </a:ext>
              </a:extLst>
            </p:cNvPr>
            <p:cNvCxnSpPr/>
            <p:nvPr/>
          </p:nvCxnSpPr>
          <p:spPr>
            <a:xfrm>
              <a:off x="2049331" y="1837765"/>
              <a:ext cx="0" cy="430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9FEF5275-6B36-4072-97D7-0D81B9B3E27B}"/>
                </a:ext>
              </a:extLst>
            </p:cNvPr>
            <p:cNvCxnSpPr/>
            <p:nvPr/>
          </p:nvCxnSpPr>
          <p:spPr>
            <a:xfrm>
              <a:off x="3657600" y="1837765"/>
              <a:ext cx="0" cy="430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920358F7-CD42-4E5B-ACF7-DA47A95E6F4F}"/>
                </a:ext>
              </a:extLst>
            </p:cNvPr>
            <p:cNvCxnSpPr/>
            <p:nvPr/>
          </p:nvCxnSpPr>
          <p:spPr>
            <a:xfrm>
              <a:off x="3121509" y="1837765"/>
              <a:ext cx="0" cy="430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2463482-4632-4B68-934E-A2181F4CC35A}"/>
              </a:ext>
            </a:extLst>
          </p:cNvPr>
          <p:cNvSpPr txBox="1"/>
          <p:nvPr/>
        </p:nvSpPr>
        <p:spPr>
          <a:xfrm>
            <a:off x="1089545" y="18682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rgbClr val="00B0F0"/>
                </a:solidFill>
              </a:rPr>
              <a:t>7</a:t>
            </a:r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DE1ED0A-C8BE-4F18-B1BC-F66093B7A626}"/>
              </a:ext>
            </a:extLst>
          </p:cNvPr>
          <p:cNvSpPr txBox="1"/>
          <p:nvPr/>
        </p:nvSpPr>
        <p:spPr>
          <a:xfrm>
            <a:off x="1625634" y="18682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rgbClr val="00B0F0"/>
                </a:solidFill>
              </a:rPr>
              <a:t>9</a:t>
            </a:r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63ADCD1-5037-4E49-9E58-F08D74777F85}"/>
              </a:ext>
            </a:extLst>
          </p:cNvPr>
          <p:cNvSpPr txBox="1"/>
          <p:nvPr/>
        </p:nvSpPr>
        <p:spPr>
          <a:xfrm>
            <a:off x="2160489" y="18682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rgbClr val="00B0F0"/>
                </a:solidFill>
              </a:rPr>
              <a:t>2</a:t>
            </a:r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7AFCB91-8DD6-48EB-B645-2EF0F054863E}"/>
              </a:ext>
            </a:extLst>
          </p:cNvPr>
          <p:cNvSpPr txBox="1"/>
          <p:nvPr/>
        </p:nvSpPr>
        <p:spPr>
          <a:xfrm>
            <a:off x="2686994" y="18682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rgbClr val="00B0F0"/>
                </a:solidFill>
              </a:rPr>
              <a:t>5</a:t>
            </a:r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3FFD141-EAAB-4BCF-96C4-C63DB6909A7B}"/>
              </a:ext>
            </a:extLst>
          </p:cNvPr>
          <p:cNvSpPr txBox="1"/>
          <p:nvPr/>
        </p:nvSpPr>
        <p:spPr>
          <a:xfrm>
            <a:off x="3246223" y="18682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rgbClr val="00B0F0"/>
                </a:solidFill>
              </a:rPr>
              <a:t>1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52F8FCC5-F65B-403A-A713-89368DC62615}"/>
              </a:ext>
            </a:extLst>
          </p:cNvPr>
          <p:cNvGrpSpPr/>
          <p:nvPr/>
        </p:nvGrpSpPr>
        <p:grpSpPr>
          <a:xfrm>
            <a:off x="977153" y="2868706"/>
            <a:ext cx="2680447" cy="430306"/>
            <a:chOff x="977153" y="1837765"/>
            <a:chExt cx="2680447" cy="430306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25A1811-60E4-4B57-99E2-452291FAA086}"/>
                </a:ext>
              </a:extLst>
            </p:cNvPr>
            <p:cNvSpPr/>
            <p:nvPr/>
          </p:nvSpPr>
          <p:spPr>
            <a:xfrm>
              <a:off x="977153" y="1837765"/>
              <a:ext cx="2680447" cy="43030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F7B94F01-6A3A-401D-87D9-1D441372E9A2}"/>
                </a:ext>
              </a:extLst>
            </p:cNvPr>
            <p:cNvCxnSpPr/>
            <p:nvPr/>
          </p:nvCxnSpPr>
          <p:spPr>
            <a:xfrm>
              <a:off x="1513242" y="1837765"/>
              <a:ext cx="0" cy="430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1EA84454-4AEF-4E9C-A907-B69EBF6FA2D0}"/>
                </a:ext>
              </a:extLst>
            </p:cNvPr>
            <p:cNvCxnSpPr/>
            <p:nvPr/>
          </p:nvCxnSpPr>
          <p:spPr>
            <a:xfrm>
              <a:off x="977153" y="1837765"/>
              <a:ext cx="0" cy="430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92E78304-9B53-411A-9823-0B315B60F809}"/>
                </a:ext>
              </a:extLst>
            </p:cNvPr>
            <p:cNvCxnSpPr/>
            <p:nvPr/>
          </p:nvCxnSpPr>
          <p:spPr>
            <a:xfrm>
              <a:off x="2585420" y="1837765"/>
              <a:ext cx="0" cy="430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A6662877-F71A-4C6E-9A49-442BE3B4B099}"/>
                </a:ext>
              </a:extLst>
            </p:cNvPr>
            <p:cNvCxnSpPr/>
            <p:nvPr/>
          </p:nvCxnSpPr>
          <p:spPr>
            <a:xfrm>
              <a:off x="2049331" y="1837765"/>
              <a:ext cx="0" cy="430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02B0D7D9-0DDD-4E64-8836-04CD729BD223}"/>
                </a:ext>
              </a:extLst>
            </p:cNvPr>
            <p:cNvCxnSpPr/>
            <p:nvPr/>
          </p:nvCxnSpPr>
          <p:spPr>
            <a:xfrm>
              <a:off x="3657600" y="1837765"/>
              <a:ext cx="0" cy="430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2764DD8-730B-4F22-916A-7F0F6DDC8A4C}"/>
                </a:ext>
              </a:extLst>
            </p:cNvPr>
            <p:cNvCxnSpPr/>
            <p:nvPr/>
          </p:nvCxnSpPr>
          <p:spPr>
            <a:xfrm>
              <a:off x="3121509" y="1837765"/>
              <a:ext cx="0" cy="430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C920E6A6-D21D-4651-A747-9E0DE5908D02}"/>
              </a:ext>
            </a:extLst>
          </p:cNvPr>
          <p:cNvSpPr txBox="1"/>
          <p:nvPr/>
        </p:nvSpPr>
        <p:spPr>
          <a:xfrm>
            <a:off x="1089545" y="28991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rgbClr val="00B0F0"/>
                </a:solidFill>
              </a:rPr>
              <a:t>7</a:t>
            </a:r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C6D2D74-41D2-417A-9C1E-259641CABE3C}"/>
              </a:ext>
            </a:extLst>
          </p:cNvPr>
          <p:cNvSpPr txBox="1"/>
          <p:nvPr/>
        </p:nvSpPr>
        <p:spPr>
          <a:xfrm>
            <a:off x="1625634" y="28991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rgbClr val="00B0F0"/>
                </a:solidFill>
              </a:rPr>
              <a:t>9</a:t>
            </a:r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0E9D8E-CDE2-484F-9483-33AD042358ED}"/>
              </a:ext>
            </a:extLst>
          </p:cNvPr>
          <p:cNvSpPr txBox="1"/>
          <p:nvPr/>
        </p:nvSpPr>
        <p:spPr>
          <a:xfrm>
            <a:off x="2160489" y="28991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rgbClr val="00B0F0"/>
                </a:solidFill>
              </a:rPr>
              <a:t>2</a:t>
            </a:r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E325082A-ABEC-4280-BB62-4838916348D4}"/>
              </a:ext>
            </a:extLst>
          </p:cNvPr>
          <p:cNvSpPr txBox="1"/>
          <p:nvPr/>
        </p:nvSpPr>
        <p:spPr>
          <a:xfrm>
            <a:off x="2686994" y="28991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rgbClr val="00B0F0"/>
                </a:solidFill>
              </a:rPr>
              <a:t>5</a:t>
            </a:r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1938BC45-A10D-4820-B842-19F14246EF8A}"/>
              </a:ext>
            </a:extLst>
          </p:cNvPr>
          <p:cNvSpPr txBox="1"/>
          <p:nvPr/>
        </p:nvSpPr>
        <p:spPr>
          <a:xfrm>
            <a:off x="3246223" y="28991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rgbClr val="00B0F0"/>
                </a:solidFill>
              </a:rPr>
              <a:t>1</a:t>
            </a:r>
            <a:endParaRPr lang="zh-TW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9435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5C3F46-B6DE-4610-9780-2FA2DA94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循序搜尋法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F19A8B-1556-48C9-B704-654F91CE1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69" y="1191093"/>
            <a:ext cx="11161062" cy="102515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線性搜尋法，</a:t>
            </a:r>
            <a:r>
              <a:rPr lang="en-US" altLang="zh-TW">
                <a:solidFill>
                  <a:srgbClr val="00B0F0"/>
                </a:solidFill>
              </a:rPr>
              <a:t>Linear Search)</a:t>
            </a:r>
            <a:r>
              <a:rPr lang="zh-TW" altLang="en-US"/>
              <a:t>是一種常見的</a:t>
            </a:r>
            <a:r>
              <a:rPr lang="zh-TW" altLang="en-US">
                <a:solidFill>
                  <a:srgbClr val="00B0F0"/>
                </a:solidFill>
              </a:rPr>
              <a:t>搜尋法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其為依序</a:t>
            </a:r>
            <a:r>
              <a:rPr lang="zh-TW" altLang="en-US">
                <a:solidFill>
                  <a:srgbClr val="FFC000"/>
                </a:solidFill>
              </a:rPr>
              <a:t>比對</a:t>
            </a:r>
            <a:r>
              <a:rPr lang="zh-TW" altLang="en-US"/>
              <a:t>每一個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直到找到正確的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62" name="群組 161">
            <a:extLst>
              <a:ext uri="{FF2B5EF4-FFF2-40B4-BE49-F238E27FC236}">
                <a16:creationId xmlns:a16="http://schemas.microsoft.com/office/drawing/2014/main" id="{2A42FBC3-2CA0-41C3-8A69-A6F2EDF1E347}"/>
              </a:ext>
            </a:extLst>
          </p:cNvPr>
          <p:cNvGrpSpPr/>
          <p:nvPr/>
        </p:nvGrpSpPr>
        <p:grpSpPr>
          <a:xfrm>
            <a:off x="515469" y="2216245"/>
            <a:ext cx="7561685" cy="3973793"/>
            <a:chOff x="838200" y="2519082"/>
            <a:chExt cx="7561685" cy="3973793"/>
          </a:xfrm>
        </p:grpSpPr>
        <p:sp>
          <p:nvSpPr>
            <p:cNvPr id="159" name="Rectangle 2">
              <a:extLst>
                <a:ext uri="{FF2B5EF4-FFF2-40B4-BE49-F238E27FC236}">
                  <a16:creationId xmlns:a16="http://schemas.microsoft.com/office/drawing/2014/main" id="{12242000-66D2-4364-A61E-B2DF61672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22557"/>
              <a:ext cx="7561685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Main4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讀入目標資料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(arr[i] == target)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"Not found."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0" name="文字方塊 159">
              <a:extLst>
                <a:ext uri="{FF2B5EF4-FFF2-40B4-BE49-F238E27FC236}">
                  <a16:creationId xmlns:a16="http://schemas.microsoft.com/office/drawing/2014/main" id="{F3CA613B-6AAF-44D8-8CEB-8F117E32D968}"/>
                </a:ext>
              </a:extLst>
            </p:cNvPr>
            <p:cNvSpPr txBox="1"/>
            <p:nvPr/>
          </p:nvSpPr>
          <p:spPr>
            <a:xfrm>
              <a:off x="7766378" y="61543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61" name="圖片 160">
              <a:hlinkClick r:id="rId2"/>
              <a:extLst>
                <a:ext uri="{FF2B5EF4-FFF2-40B4-BE49-F238E27FC236}">
                  <a16:creationId xmlns:a16="http://schemas.microsoft.com/office/drawing/2014/main" id="{22A581B8-6499-4CBB-8B53-57B821897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985" y="2519082"/>
              <a:ext cx="538900" cy="527184"/>
            </a:xfrm>
            <a:prstGeom prst="rect">
              <a:avLst/>
            </a:prstGeom>
          </p:spPr>
        </p:pic>
      </p:grpSp>
      <p:grpSp>
        <p:nvGrpSpPr>
          <p:cNvPr id="163" name="群組 162">
            <a:extLst>
              <a:ext uri="{FF2B5EF4-FFF2-40B4-BE49-F238E27FC236}">
                <a16:creationId xmlns:a16="http://schemas.microsoft.com/office/drawing/2014/main" id="{167DD791-B633-44A6-98EF-3882FE9397C4}"/>
              </a:ext>
            </a:extLst>
          </p:cNvPr>
          <p:cNvGrpSpPr/>
          <p:nvPr/>
        </p:nvGrpSpPr>
        <p:grpSpPr>
          <a:xfrm>
            <a:off x="8237769" y="3038661"/>
            <a:ext cx="3438762" cy="1077218"/>
            <a:chOff x="8345345" y="2656772"/>
            <a:chExt cx="3438762" cy="1077218"/>
          </a:xfrm>
        </p:grpSpPr>
        <p:sp>
          <p:nvSpPr>
            <p:cNvPr id="164" name="Rectangle 1">
              <a:extLst>
                <a:ext uri="{FF2B5EF4-FFF2-40B4-BE49-F238E27FC236}">
                  <a16:creationId xmlns:a16="http://schemas.microsoft.com/office/drawing/2014/main" id="{5901475B-EC76-4D13-B647-316B0DE69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2656772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9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65" name="文字方塊 164">
              <a:extLst>
                <a:ext uri="{FF2B5EF4-FFF2-40B4-BE49-F238E27FC236}">
                  <a16:creationId xmlns:a16="http://schemas.microsoft.com/office/drawing/2014/main" id="{10E7DCB0-F609-4A1F-947E-B79D683CFC3C}"/>
                </a:ext>
              </a:extLst>
            </p:cNvPr>
            <p:cNvSpPr txBox="1"/>
            <p:nvPr/>
          </p:nvSpPr>
          <p:spPr>
            <a:xfrm>
              <a:off x="10813970" y="3395436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66" name="群組 165">
            <a:extLst>
              <a:ext uri="{FF2B5EF4-FFF2-40B4-BE49-F238E27FC236}">
                <a16:creationId xmlns:a16="http://schemas.microsoft.com/office/drawing/2014/main" id="{116EC5D2-BED3-4CB9-9805-633DECD011D3}"/>
              </a:ext>
            </a:extLst>
          </p:cNvPr>
          <p:cNvGrpSpPr/>
          <p:nvPr/>
        </p:nvGrpSpPr>
        <p:grpSpPr>
          <a:xfrm>
            <a:off x="8237769" y="4364224"/>
            <a:ext cx="3438762" cy="1077218"/>
            <a:chOff x="8345345" y="3982335"/>
            <a:chExt cx="3438762" cy="1077218"/>
          </a:xfrm>
        </p:grpSpPr>
        <p:sp>
          <p:nvSpPr>
            <p:cNvPr id="167" name="Rectangle 1">
              <a:extLst>
                <a:ext uri="{FF2B5EF4-FFF2-40B4-BE49-F238E27FC236}">
                  <a16:creationId xmlns:a16="http://schemas.microsoft.com/office/drawing/2014/main" id="{814B8149-3C50-4F73-A603-D12E9403E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3982335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Not found.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68" name="文字方塊 167">
              <a:extLst>
                <a:ext uri="{FF2B5EF4-FFF2-40B4-BE49-F238E27FC236}">
                  <a16:creationId xmlns:a16="http://schemas.microsoft.com/office/drawing/2014/main" id="{EE9B7BA9-E4AA-4B29-BD72-E46A36F0A323}"/>
                </a:ext>
              </a:extLst>
            </p:cNvPr>
            <p:cNvSpPr txBox="1"/>
            <p:nvPr/>
          </p:nvSpPr>
          <p:spPr>
            <a:xfrm>
              <a:off x="10813970" y="472099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581766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循序搜尋法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5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7"/>
            <a:ext cx="10889669" cy="1325563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09168" y="1858231"/>
              <a:ext cx="9561751" cy="461665"/>
              <a:chOff x="1318133" y="4659414"/>
              <a:chExt cx="9561751" cy="461665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17652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5759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9038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52530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469038"/>
            <a:ext cx="655574" cy="5409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3095478"/>
            <a:ext cx="10889669" cy="1325563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09168" y="1858231"/>
              <a:ext cx="9561751" cy="461665"/>
              <a:chOff x="1318133" y="4659414"/>
              <a:chExt cx="9561751" cy="461665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17652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5759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9038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52530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2473122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5158313"/>
            <a:ext cx="10889669" cy="1325563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09168" y="1858231"/>
              <a:ext cx="9561751" cy="461665"/>
              <a:chOff x="1318133" y="4659414"/>
              <a:chExt cx="9561751" cy="461665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17652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5759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9038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52530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4345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4515812"/>
            <a:ext cx="655574" cy="55415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200" name="橢圓 199">
            <a:extLst>
              <a:ext uri="{FF2B5EF4-FFF2-40B4-BE49-F238E27FC236}">
                <a16:creationId xmlns:a16="http://schemas.microsoft.com/office/drawing/2014/main" id="{E2B37FA2-EF2B-41B9-A102-1B1D3862B68A}"/>
              </a:ext>
            </a:extLst>
          </p:cNvPr>
          <p:cNvSpPr/>
          <p:nvPr/>
        </p:nvSpPr>
        <p:spPr>
          <a:xfrm>
            <a:off x="3803063" y="5778378"/>
            <a:ext cx="618138" cy="6181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979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20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4219F-106E-42EA-A184-AC8398D0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B1BE514-23B4-4EE8-8588-F6A91FDAB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2470"/>
            <a:ext cx="10515600" cy="463764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en-US" altLang="zh-TW">
                <a:solidFill>
                  <a:srgbClr val="00B0F0"/>
                </a:solidFill>
              </a:rPr>
              <a:t>(binary search)</a:t>
            </a:r>
            <a:r>
              <a:rPr lang="zh-TW" altLang="en-US"/>
              <a:t>是一種常見的</a:t>
            </a:r>
            <a:r>
              <a:rPr lang="zh-TW" altLang="en-US">
                <a:solidFill>
                  <a:srgbClr val="00B0F0"/>
                </a:solidFill>
              </a:rPr>
              <a:t>搜尋法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前須將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由小到大</a:t>
            </a:r>
            <a:r>
              <a:rPr lang="zh-TW" altLang="en-US">
                <a:solidFill>
                  <a:srgbClr val="FFC000"/>
                </a:solidFill>
              </a:rPr>
              <a:t>排序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其原理為：</a:t>
            </a:r>
            <a:r>
              <a:rPr lang="zh-TW" altLang="en-US">
                <a:solidFill>
                  <a:srgbClr val="FFFF00"/>
                </a:solidFill>
              </a:rPr>
              <a:t>每次只會搜尋可能區間中間的資料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若在搜尋到較目標大的資料時，下次搜尋只會搜尋較小的資料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若在搜尋到較目標小的資料時，下次搜尋只會搜尋較大的資料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重複直到搜尋到目標資料，或是可能區間無效，即找不到目標資料</a:t>
            </a:r>
            <a:endParaRPr lang="en-US" altLang="zh-TW"/>
          </a:p>
          <a:p>
            <a:r>
              <a:rPr lang="zh-TW" altLang="en-US"/>
              <a:t>由於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一次就可以排除一半的可能</a:t>
            </a:r>
            <a:endParaRPr lang="en-US" altLang="zh-TW"/>
          </a:p>
          <a:p>
            <a:r>
              <a:rPr lang="zh-TW" altLang="en-US"/>
              <a:t>故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zh-TW" altLang="en-US"/>
              <a:t>較高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不須</a:t>
            </a:r>
            <a:r>
              <a:rPr lang="zh-TW" altLang="en-US">
                <a:solidFill>
                  <a:srgbClr val="FFC000"/>
                </a:solidFill>
              </a:rPr>
              <a:t>排序</a:t>
            </a:r>
            <a:r>
              <a:rPr lang="zh-TW" altLang="en-US"/>
              <a:t>，而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需要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340794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17A47F-2C5A-493F-AD08-4E7E8735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資料結構與演算法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A7D770-DB9E-4CA1-852D-315655194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954"/>
            <a:ext cx="10515600" cy="359195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資料結構與演算法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(Data Structure &amp; Algorithm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DSA)</a:t>
            </a:r>
          </a:p>
          <a:p>
            <a:r>
              <a:rPr lang="zh-TW" altLang="en-US"/>
              <a:t>在程式設計中有著非常重要的地位</a:t>
            </a:r>
            <a:endParaRPr lang="en-US" altLang="zh-TW"/>
          </a:p>
          <a:p>
            <a:r>
              <a:rPr lang="zh-TW" altLang="en-US"/>
              <a:t>使用好的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可能會使程式的執行速度變得更快</a:t>
            </a:r>
            <a:endParaRPr lang="en-US" altLang="zh-TW"/>
          </a:p>
          <a:p>
            <a:r>
              <a:rPr lang="zh-TW" altLang="en-US"/>
              <a:t>而使用不妥當的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演算法</a:t>
            </a:r>
            <a:endParaRPr lang="en-US" altLang="zh-TW"/>
          </a:p>
          <a:p>
            <a:r>
              <a:rPr lang="zh-TW" altLang="en-US"/>
              <a:t>則可能會使程式的執行速度變得緩慢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84841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5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7"/>
            <a:ext cx="10889669" cy="1325563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8" name="箭號: 向下 67">
              <a:extLst>
                <a:ext uri="{FF2B5EF4-FFF2-40B4-BE49-F238E27FC236}">
                  <a16:creationId xmlns:a16="http://schemas.microsoft.com/office/drawing/2014/main" id="{0BE638B7-ED29-46BE-9BB0-8488D2AE7761}"/>
                </a:ext>
              </a:extLst>
            </p:cNvPr>
            <p:cNvSpPr/>
            <p:nvPr/>
          </p:nvSpPr>
          <p:spPr>
            <a:xfrm>
              <a:off x="1036584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469038"/>
            <a:ext cx="655574" cy="5409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3095478"/>
            <a:ext cx="10889669" cy="1325563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4" name="箭號: 向下 153">
              <a:extLst>
                <a:ext uri="{FF2B5EF4-FFF2-40B4-BE49-F238E27FC236}">
                  <a16:creationId xmlns:a16="http://schemas.microsoft.com/office/drawing/2014/main" id="{7CA3C1BA-7509-48D1-A598-44E015EE53AF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5158313"/>
            <a:ext cx="10889669" cy="1325563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8" name="箭號: 向下 177">
              <a:extLst>
                <a:ext uri="{FF2B5EF4-FFF2-40B4-BE49-F238E27FC236}">
                  <a16:creationId xmlns:a16="http://schemas.microsoft.com/office/drawing/2014/main" id="{2E8C48E7-686B-4704-A136-ADF02325C1EB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4345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4515812"/>
            <a:ext cx="655574" cy="55415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200" name="橢圓 199">
            <a:extLst>
              <a:ext uri="{FF2B5EF4-FFF2-40B4-BE49-F238E27FC236}">
                <a16:creationId xmlns:a16="http://schemas.microsoft.com/office/drawing/2014/main" id="{E2B37FA2-EF2B-41B9-A102-1B1D3862B68A}"/>
              </a:ext>
            </a:extLst>
          </p:cNvPr>
          <p:cNvSpPr/>
          <p:nvPr/>
        </p:nvSpPr>
        <p:spPr>
          <a:xfrm>
            <a:off x="3803063" y="5778378"/>
            <a:ext cx="618138" cy="6181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002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20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3B554D-A86C-4185-B38C-D90ACF1D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37D42E2-3738-43EE-8972-304C47BC3CDF}"/>
              </a:ext>
            </a:extLst>
          </p:cNvPr>
          <p:cNvGrpSpPr/>
          <p:nvPr/>
        </p:nvGrpSpPr>
        <p:grpSpPr>
          <a:xfrm>
            <a:off x="8040545" y="2426118"/>
            <a:ext cx="3438762" cy="1077218"/>
            <a:chOff x="8345345" y="2656772"/>
            <a:chExt cx="3438762" cy="1077218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EA057F92-6671-4FB5-890C-650776CF2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2656772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Index: 8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B11A0B1-3C7B-4F30-ACB8-4CBD782F1E1A}"/>
                </a:ext>
              </a:extLst>
            </p:cNvPr>
            <p:cNvSpPr txBox="1"/>
            <p:nvPr/>
          </p:nvSpPr>
          <p:spPr>
            <a:xfrm>
              <a:off x="10813970" y="3395436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5EB174D9-9DC7-47B8-9E47-86AB4D9268AE}"/>
              </a:ext>
            </a:extLst>
          </p:cNvPr>
          <p:cNvGrpSpPr/>
          <p:nvPr/>
        </p:nvGrpSpPr>
        <p:grpSpPr>
          <a:xfrm>
            <a:off x="8040545" y="3751681"/>
            <a:ext cx="3438762" cy="1077218"/>
            <a:chOff x="8345345" y="3982335"/>
            <a:chExt cx="3438762" cy="1077218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2ABA0518-6CCE-420B-828A-A3A3969BC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3982335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Not found.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DF690D2-C6A9-4931-B414-37FD4D88CB63}"/>
                </a:ext>
              </a:extLst>
            </p:cNvPr>
            <p:cNvSpPr txBox="1"/>
            <p:nvPr/>
          </p:nvSpPr>
          <p:spPr>
            <a:xfrm>
              <a:off x="10813970" y="472099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E0ED5BFB-7D2E-4AC1-8E25-F82CEF2BD41C}"/>
              </a:ext>
            </a:extLst>
          </p:cNvPr>
          <p:cNvGrpSpPr/>
          <p:nvPr/>
        </p:nvGrpSpPr>
        <p:grpSpPr>
          <a:xfrm>
            <a:off x="712693" y="1208569"/>
            <a:ext cx="6976708" cy="5170646"/>
            <a:chOff x="524434" y="1208569"/>
            <a:chExt cx="6976708" cy="5170646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9F40DB90-633D-4509-8093-9C647228C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434" y="1208569"/>
              <a:ext cx="6973384" cy="517064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Main5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讀入目標資料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左邊界，目標的最小可能索引值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 = n -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右邊界，目標的最大可能索引值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 &lt;= r)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(l + r) 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取中間的資料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== target)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Index: 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mid);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&gt; target) r = mid -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mid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Not found."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2B572196-8238-436D-A822-4C3F29706E67}"/>
                </a:ext>
              </a:extLst>
            </p:cNvPr>
            <p:cNvSpPr txBox="1"/>
            <p:nvPr/>
          </p:nvSpPr>
          <p:spPr>
            <a:xfrm>
              <a:off x="6867635" y="60406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9EAB6239-BB94-4CEB-9D85-9EDDAF987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2242" y="1208569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708465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4219F-106E-42EA-A184-AC8398D0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  <a:r>
              <a:rPr lang="en-US" altLang="zh-TW"/>
              <a:t>-</a:t>
            </a:r>
            <a:r>
              <a:rPr lang="zh-TW" altLang="en-US"/>
              <a:t>衍伸應用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19CB4A-D56B-4B88-B3BA-29F4ECAF4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673"/>
            <a:ext cx="10515600" cy="102123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在找不到目標時，可以找</a:t>
            </a:r>
            <a:r>
              <a:rPr lang="zh-TW" altLang="en-US">
                <a:solidFill>
                  <a:srgbClr val="FFFF00"/>
                </a:solidFill>
              </a:rPr>
              <a:t>大於目標的最小索引值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也就是若要將目標插入資料時，要插入到的索引值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C0A42ED-133C-4145-A67C-198E588A0126}"/>
              </a:ext>
            </a:extLst>
          </p:cNvPr>
          <p:cNvGrpSpPr/>
          <p:nvPr/>
        </p:nvGrpSpPr>
        <p:grpSpPr>
          <a:xfrm>
            <a:off x="7404847" y="4320728"/>
            <a:ext cx="3948953" cy="1077218"/>
            <a:chOff x="7835154" y="3982335"/>
            <a:chExt cx="3948953" cy="1077218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3FE33F02-61EF-4311-9A29-477B4456B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5154" y="3982335"/>
              <a:ext cx="3948953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Insert Index: 9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DEAEE0B-B0D4-4E8A-8392-1B1DB00433CB}"/>
                </a:ext>
              </a:extLst>
            </p:cNvPr>
            <p:cNvSpPr txBox="1"/>
            <p:nvPr/>
          </p:nvSpPr>
          <p:spPr>
            <a:xfrm>
              <a:off x="10813970" y="472099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CB6B6FB-07AF-4C39-B506-A8D024999052}"/>
              </a:ext>
            </a:extLst>
          </p:cNvPr>
          <p:cNvGrpSpPr/>
          <p:nvPr/>
        </p:nvGrpSpPr>
        <p:grpSpPr>
          <a:xfrm>
            <a:off x="7404847" y="3120399"/>
            <a:ext cx="3948953" cy="830997"/>
            <a:chOff x="7835154" y="4105445"/>
            <a:chExt cx="3948953" cy="830997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CA9CC578-C287-4DAE-87DB-5220D472F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5154" y="4105445"/>
              <a:ext cx="39489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1 2 3 4 5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Insert Index: 0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F3A10CB-3747-4E65-A840-576E050CB78E}"/>
                </a:ext>
              </a:extLst>
            </p:cNvPr>
            <p:cNvSpPr txBox="1"/>
            <p:nvPr/>
          </p:nvSpPr>
          <p:spPr>
            <a:xfrm>
              <a:off x="10813970" y="4597888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9AF6A19A-1C80-4120-AC8B-5ED5A21EB80A}"/>
              </a:ext>
            </a:extLst>
          </p:cNvPr>
          <p:cNvGrpSpPr/>
          <p:nvPr/>
        </p:nvGrpSpPr>
        <p:grpSpPr>
          <a:xfrm>
            <a:off x="838199" y="2155952"/>
            <a:ext cx="6136341" cy="4334601"/>
            <a:chOff x="838199" y="2155952"/>
            <a:chExt cx="6136341" cy="4334601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81F27D31-90B7-400D-8A59-74D2663FD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166292"/>
              <a:ext cx="6136341" cy="43242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Main6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讀入目標資料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左邊界，目標的最小可能索引值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 = n -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右邊界，目標的最大可能索引值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 &lt;= r)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(l + r) /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取中間的資料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== target)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Index: 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mid);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&gt; target) r = mid -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mid 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Insert Index: 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l);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資料應插入的索引值即為左邊界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F614561-81BE-4D8D-8302-73AB42499A1B}"/>
                </a:ext>
              </a:extLst>
            </p:cNvPr>
            <p:cNvSpPr txBox="1"/>
            <p:nvPr/>
          </p:nvSpPr>
          <p:spPr>
            <a:xfrm>
              <a:off x="6331019" y="615199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340070BD-073E-4FF7-8360-C8ED44920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5626" y="2155952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197137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  <a:r>
              <a:rPr lang="en-US" altLang="zh-TW"/>
              <a:t>-</a:t>
            </a:r>
            <a:r>
              <a:rPr lang="zh-TW" altLang="en-US"/>
              <a:t>衍生應用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4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8"/>
            <a:ext cx="10889669" cy="910792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8" name="箭號: 向下 67">
              <a:extLst>
                <a:ext uri="{FF2B5EF4-FFF2-40B4-BE49-F238E27FC236}">
                  <a16:creationId xmlns:a16="http://schemas.microsoft.com/office/drawing/2014/main" id="{0BE638B7-ED29-46BE-9BB0-8488D2AE7761}"/>
                </a:ext>
              </a:extLst>
            </p:cNvPr>
            <p:cNvSpPr/>
            <p:nvPr/>
          </p:nvSpPr>
          <p:spPr>
            <a:xfrm>
              <a:off x="1036584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072256"/>
            <a:ext cx="655574" cy="35480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2535766"/>
            <a:ext cx="10889669" cy="910792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4" name="箭號: 向下 153">
              <a:extLst>
                <a:ext uri="{FF2B5EF4-FFF2-40B4-BE49-F238E27FC236}">
                  <a16:creationId xmlns:a16="http://schemas.microsoft.com/office/drawing/2014/main" id="{7CA3C1BA-7509-48D1-A598-44E015EE53AF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1158673" y="1292478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4036660"/>
            <a:ext cx="10889669" cy="910792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8" name="箭號: 向下 177">
              <a:extLst>
                <a:ext uri="{FF2B5EF4-FFF2-40B4-BE49-F238E27FC236}">
                  <a16:creationId xmlns:a16="http://schemas.microsoft.com/office/drawing/2014/main" id="{2E8C48E7-686B-4704-A136-ADF02325C1EB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7570" y="1292478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3546299"/>
            <a:ext cx="655574" cy="36349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67D0B704-1ACB-4CC6-A542-9E3D03860786}"/>
              </a:ext>
            </a:extLst>
          </p:cNvPr>
          <p:cNvGrpSpPr/>
          <p:nvPr/>
        </p:nvGrpSpPr>
        <p:grpSpPr>
          <a:xfrm>
            <a:off x="646545" y="5521014"/>
            <a:ext cx="10889669" cy="910792"/>
            <a:chOff x="646545" y="1159929"/>
            <a:chExt cx="10889669" cy="1325563"/>
          </a:xfrm>
        </p:grpSpPr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1936BB32-AE4B-4516-9D5B-A178F27E72CE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A700F3F7-3714-46A3-8A6F-E7CD8CFE3A8A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94" name="直線接點 93">
                <a:extLst>
                  <a:ext uri="{FF2B5EF4-FFF2-40B4-BE49-F238E27FC236}">
                    <a16:creationId xmlns:a16="http://schemas.microsoft.com/office/drawing/2014/main" id="{0B7128F5-C01F-4930-9787-32C6253D4F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接點 94">
                <a:extLst>
                  <a:ext uri="{FF2B5EF4-FFF2-40B4-BE49-F238E27FC236}">
                    <a16:creationId xmlns:a16="http://schemas.microsoft.com/office/drawing/2014/main" id="{36446249-444E-4FFD-B93F-12AE02FAC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接點 95">
                <a:extLst>
                  <a:ext uri="{FF2B5EF4-FFF2-40B4-BE49-F238E27FC236}">
                    <a16:creationId xmlns:a16="http://schemas.microsoft.com/office/drawing/2014/main" id="{8684966F-495B-4986-870C-32515B5E3A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5D28A497-837B-45D7-8AF8-4FCDEFEE7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接點 97">
                <a:extLst>
                  <a:ext uri="{FF2B5EF4-FFF2-40B4-BE49-F238E27FC236}">
                    <a16:creationId xmlns:a16="http://schemas.microsoft.com/office/drawing/2014/main" id="{3EE50032-7F60-4D57-B80A-A03A5212C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>
                <a:extLst>
                  <a:ext uri="{FF2B5EF4-FFF2-40B4-BE49-F238E27FC236}">
                    <a16:creationId xmlns:a16="http://schemas.microsoft.com/office/drawing/2014/main" id="{C4ED132C-FBCC-479D-B22D-B02B4A284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接點 99">
                <a:extLst>
                  <a:ext uri="{FF2B5EF4-FFF2-40B4-BE49-F238E27FC236}">
                    <a16:creationId xmlns:a16="http://schemas.microsoft.com/office/drawing/2014/main" id="{C3F86108-E46D-4108-AD32-196765D1F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接點 100">
                <a:extLst>
                  <a:ext uri="{FF2B5EF4-FFF2-40B4-BE49-F238E27FC236}">
                    <a16:creationId xmlns:a16="http://schemas.microsoft.com/office/drawing/2014/main" id="{D1560E18-C404-48F8-89E4-5EF1CBB935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>
                <a:extLst>
                  <a:ext uri="{FF2B5EF4-FFF2-40B4-BE49-F238E27FC236}">
                    <a16:creationId xmlns:a16="http://schemas.microsoft.com/office/drawing/2014/main" id="{690F50B7-07E3-41EB-B658-70ECF12124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群組 80">
              <a:extLst>
                <a:ext uri="{FF2B5EF4-FFF2-40B4-BE49-F238E27FC236}">
                  <a16:creationId xmlns:a16="http://schemas.microsoft.com/office/drawing/2014/main" id="{FAB79BCE-AE99-473B-BD27-B1B509185AF6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EDE1E96C-D7ED-4E18-B59A-89CA636423B7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7CD1799C-7795-4E77-94C9-BBCABF0F2A1E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22FE1310-E6B9-49CB-A3D1-8183DAD74B99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CCB1B598-CD14-408B-8127-882183C0A9E0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FAA1DDC7-D172-4F24-BB75-074D6AD10136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804A1A63-F3C3-4580-AB87-DA939083453D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F275619D-B7C9-4A56-B34E-9A207734B9EF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7B67CE66-D8DD-454E-917B-5730C3028F69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82" name="箭號: 向下 81">
              <a:extLst>
                <a:ext uri="{FF2B5EF4-FFF2-40B4-BE49-F238E27FC236}">
                  <a16:creationId xmlns:a16="http://schemas.microsoft.com/office/drawing/2014/main" id="{0DBA27EB-7332-4C56-9666-4BA4338968BD}"/>
                </a:ext>
              </a:extLst>
            </p:cNvPr>
            <p:cNvSpPr/>
            <p:nvPr/>
          </p:nvSpPr>
          <p:spPr>
            <a:xfrm>
              <a:off x="2473121" y="1292478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83" name="箭號: 向下 82">
              <a:extLst>
                <a:ext uri="{FF2B5EF4-FFF2-40B4-BE49-F238E27FC236}">
                  <a16:creationId xmlns:a16="http://schemas.microsoft.com/office/drawing/2014/main" id="{1389BD16-534D-4027-B8D8-EC019EE8AAB7}"/>
                </a:ext>
              </a:extLst>
            </p:cNvPr>
            <p:cNvSpPr/>
            <p:nvPr/>
          </p:nvSpPr>
          <p:spPr>
            <a:xfrm>
              <a:off x="3787570" y="1292478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84" name="矩形: 圓角 83">
              <a:extLst>
                <a:ext uri="{FF2B5EF4-FFF2-40B4-BE49-F238E27FC236}">
                  <a16:creationId xmlns:a16="http://schemas.microsoft.com/office/drawing/2014/main" id="{8F278C57-CF94-4B4A-AF4C-D6E5DB6BCA0E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sp>
        <p:nvSpPr>
          <p:cNvPr id="103" name="箭號: 向下 102">
            <a:extLst>
              <a:ext uri="{FF2B5EF4-FFF2-40B4-BE49-F238E27FC236}">
                <a16:creationId xmlns:a16="http://schemas.microsoft.com/office/drawing/2014/main" id="{20527670-DAB6-4987-BDFF-5317D66FD0D6}"/>
              </a:ext>
            </a:extLst>
          </p:cNvPr>
          <p:cNvSpPr/>
          <p:nvPr/>
        </p:nvSpPr>
        <p:spPr>
          <a:xfrm>
            <a:off x="5772932" y="5062079"/>
            <a:ext cx="655574" cy="36349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104" name="橢圓 103">
            <a:extLst>
              <a:ext uri="{FF2B5EF4-FFF2-40B4-BE49-F238E27FC236}">
                <a16:creationId xmlns:a16="http://schemas.microsoft.com/office/drawing/2014/main" id="{0E41DF21-B99D-4D40-A171-DE7B2B15BE3B}"/>
              </a:ext>
            </a:extLst>
          </p:cNvPr>
          <p:cNvSpPr/>
          <p:nvPr/>
        </p:nvSpPr>
        <p:spPr>
          <a:xfrm>
            <a:off x="3904801" y="5962762"/>
            <a:ext cx="414662" cy="4146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507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103" grpId="0" animBg="1"/>
      <p:bldP spid="10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15156-6CFF-4123-BFBC-0066D62F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TW"/>
              <a:t>(</a:t>
            </a:r>
            <a:r>
              <a:rPr lang="zh-TW" altLang="en-US"/>
              <a:t>大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zh-TW" altLang="en-US"/>
              <a:t>符號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B5E0F7-DB07-40CE-B2CD-FC8963A17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8635"/>
            <a:ext cx="10515600" cy="3705318"/>
          </a:xfrm>
        </p:spPr>
        <p:txBody>
          <a:bodyPr/>
          <a:lstStyle/>
          <a:p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是用來表示一個函數趨近的上界，其定義為：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若有一個足夠大的正實數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和兩個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的函數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∀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(∃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M|g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又常將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省略，故簡寫為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舉例：若有一演算法，資料量對時間函數為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可取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15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249816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74953-3A82-4A0C-82E8-6A21C39A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Ω </a:t>
            </a:r>
            <a:r>
              <a:rPr lang="en-US" altLang="zh-TW"/>
              <a:t>(</a:t>
            </a:r>
            <a:r>
              <a:rPr lang="zh-TW" altLang="en-US"/>
              <a:t>大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Ω </a:t>
            </a:r>
            <a:r>
              <a:rPr lang="zh-TW" altLang="en-US"/>
              <a:t>符號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1FC8C0-289D-4DF5-8220-34D17A871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4494"/>
            <a:ext cx="10515600" cy="3633600"/>
          </a:xfrm>
        </p:spPr>
        <p:txBody>
          <a:bodyPr/>
          <a:lstStyle/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相似，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是用來表示一個函數趨近的下界，其定義為：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若有一個足夠大的正實數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和兩個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的函數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∀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(∃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M|g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又常將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省略，故簡寫為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Ω(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舉例：若有一演算法，資料量對時間函數為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可取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Ω(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82995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54DB11-5E99-46E4-B40F-6F2A2FA3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Θ </a:t>
            </a:r>
            <a:r>
              <a:rPr lang="en-US" altLang="zh-TW"/>
              <a:t>(</a:t>
            </a:r>
            <a:r>
              <a:rPr lang="zh-TW" altLang="en-US"/>
              <a:t>大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Θ </a:t>
            </a:r>
            <a:r>
              <a:rPr lang="zh-TW" altLang="en-US"/>
              <a:t>符號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A378BB-5658-432F-8E7E-FA1C5538A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4823"/>
            <a:ext cx="10515600" cy="2629554"/>
          </a:xfrm>
        </p:spPr>
        <p:txBody>
          <a:bodyPr/>
          <a:lstStyle/>
          <a:p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是在函數的趨近上下界相等時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用來表示函數的趨近界線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即若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= Ω(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舉例：若有一演算法，資料量對時間函數為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已知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Θ(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10031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DEFB0-6C57-4DF4-9644-7F5CF889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092" y="617467"/>
            <a:ext cx="6126266" cy="1325563"/>
          </a:xfrm>
        </p:spPr>
        <p:txBody>
          <a:bodyPr/>
          <a:lstStyle/>
          <a:p>
            <a:r>
              <a:rPr lang="zh-TW" altLang="en-US"/>
              <a:t>時間複雜度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D3262A-1E76-4229-A17C-9056DA15B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2" y="615339"/>
            <a:ext cx="5602941" cy="562732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en-US" altLang="zh-TW">
                <a:solidFill>
                  <a:srgbClr val="00B0F0"/>
                </a:solidFill>
              </a:rPr>
              <a:t>(time complexity)</a:t>
            </a:r>
          </a:p>
          <a:p>
            <a:r>
              <a:rPr lang="zh-TW" altLang="en-US"/>
              <a:t>是用於描述某一演算法</a:t>
            </a:r>
            <a:endParaRPr lang="en-US" altLang="zh-TW"/>
          </a:p>
          <a:p>
            <a:r>
              <a:rPr lang="zh-TW" altLang="en-US"/>
              <a:t>資料量與執行時間的關係</a:t>
            </a:r>
            <a:endParaRPr lang="en-US" altLang="zh-TW"/>
          </a:p>
          <a:p>
            <a:r>
              <a:rPr lang="zh-TW" altLang="en-US"/>
              <a:t>常用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來表示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有：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常數時間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對數時間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線性時間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二次時間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線性對數時間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需注意，因為 </a:t>
            </a:r>
            <a:r>
              <a:rPr lang="en-US" altLang="zh-TW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不可能趨近無限大</a:t>
            </a:r>
            <a:endParaRPr lang="en-US" altLang="zh-TW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故各時間複雜度大小之排序</a:t>
            </a:r>
            <a:endParaRPr lang="en-US" altLang="zh-TW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不一定為真實執行時間多寡之排序</a:t>
            </a:r>
            <a:endParaRPr lang="en-US" altLang="zh-TW">
              <a:solidFill>
                <a:srgbClr val="FFFF0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E400CC8-62EF-42B6-BE9D-4CA1F466F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093" y="2192491"/>
            <a:ext cx="6126265" cy="40501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495322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26E6C-C20D-4F9E-8B1F-76B5C889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空間複雜度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B66ACC-FE14-4E96-BABF-85584E9BA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空間複雜度</a:t>
            </a:r>
            <a:r>
              <a:rPr lang="en-US" altLang="zh-TW">
                <a:solidFill>
                  <a:srgbClr val="00B0F0"/>
                </a:solidFill>
              </a:rPr>
              <a:t>(space complexity)</a:t>
            </a:r>
          </a:p>
          <a:p>
            <a:r>
              <a:rPr lang="zh-TW" altLang="en-US"/>
              <a:t>是用於描述某一演算法資料量與所需儲存空間的關係</a:t>
            </a:r>
            <a:endParaRPr lang="en-US" altLang="zh-TW"/>
          </a:p>
          <a:p>
            <a:r>
              <a:rPr lang="zh-TW" altLang="en-US"/>
              <a:t>常用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來表示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空間複雜度</a:t>
            </a:r>
            <a:r>
              <a:rPr lang="zh-TW" altLang="en-US"/>
              <a:t>有：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同樣的，因為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不可能趨近無限大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故各空間複雜度大小之排序不一定為真實使用空間多寡之排序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通常在研究演算法時，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時間複雜度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的重要性會大於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空間複雜度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38306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D52D7-29A8-4CB0-95FC-EF5087A2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尋找最大、最小值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49549E-D5D1-4AB6-92C7-6541EA119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050"/>
            <a:ext cx="10515600" cy="3050197"/>
          </a:xfrm>
        </p:spPr>
        <p:txBody>
          <a:bodyPr>
            <a:normAutofit/>
          </a:bodyPr>
          <a:lstStyle/>
          <a:p>
            <a:r>
              <a:rPr lang="zh-TW" altLang="en-US"/>
              <a:t>對於多個值，想要找尋最大值、最小值</a:t>
            </a:r>
            <a:endParaRPr lang="en-US" altLang="zh-TW"/>
          </a:p>
          <a:p>
            <a:r>
              <a:rPr lang="zh-TW" altLang="en-US"/>
              <a:t>除了對資料排序外，也可利用以下方法，時間複雜度為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依序讀取每個值，若較當前的最大值大或最小值小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則將最大值或最小值變為該值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特別注意，最大值須初始化成比所有可能值小的數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最小值須初始化成比所有可能值大的數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174" name="群組 173">
            <a:extLst>
              <a:ext uri="{FF2B5EF4-FFF2-40B4-BE49-F238E27FC236}">
                <a16:creationId xmlns:a16="http://schemas.microsoft.com/office/drawing/2014/main" id="{2DFCC74B-ED93-45AA-98C9-1F084DEEC407}"/>
              </a:ext>
            </a:extLst>
          </p:cNvPr>
          <p:cNvGrpSpPr/>
          <p:nvPr/>
        </p:nvGrpSpPr>
        <p:grpSpPr>
          <a:xfrm>
            <a:off x="1684675" y="4223497"/>
            <a:ext cx="8953594" cy="2272553"/>
            <a:chOff x="1684675" y="4128247"/>
            <a:chExt cx="8953594" cy="2272553"/>
          </a:xfrm>
        </p:grpSpPr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B8CD243A-C115-4D45-B7C6-A3AE02626EA5}"/>
                </a:ext>
              </a:extLst>
            </p:cNvPr>
            <p:cNvSpPr/>
            <p:nvPr/>
          </p:nvSpPr>
          <p:spPr>
            <a:xfrm rot="16200000">
              <a:off x="4124262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F1B7927F-A601-4D12-8844-283C6770807A}"/>
                </a:ext>
              </a:extLst>
            </p:cNvPr>
            <p:cNvGrpSpPr/>
            <p:nvPr/>
          </p:nvGrpSpPr>
          <p:grpSpPr>
            <a:xfrm>
              <a:off x="4014522" y="4385533"/>
              <a:ext cx="1969634" cy="487516"/>
              <a:chOff x="812802" y="3968672"/>
              <a:chExt cx="1969634" cy="487516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E7766F6-7AAB-4835-B198-934E4884F893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267D7EF-25A3-4129-A626-F1215D0B6C37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AD462A0-DC15-4ABE-8611-CE5B335E5C98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967670D-0B03-4065-B514-CBE80D13AE7B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00929388-F72A-4195-A49A-2EDB7EEC7570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443A58A-FD51-4740-9E34-0AF67D5FE1B8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5" name="箭號: 向右 94">
              <a:extLst>
                <a:ext uri="{FF2B5EF4-FFF2-40B4-BE49-F238E27FC236}">
                  <a16:creationId xmlns:a16="http://schemas.microsoft.com/office/drawing/2014/main" id="{93C98FC1-A113-45BC-834B-BEDFFF6AB24A}"/>
                </a:ext>
              </a:extLst>
            </p:cNvPr>
            <p:cNvSpPr/>
            <p:nvPr/>
          </p:nvSpPr>
          <p:spPr>
            <a:xfrm rot="16200000">
              <a:off x="7082207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箭號: 向右 104">
              <a:extLst>
                <a:ext uri="{FF2B5EF4-FFF2-40B4-BE49-F238E27FC236}">
                  <a16:creationId xmlns:a16="http://schemas.microsoft.com/office/drawing/2014/main" id="{17A061C8-215B-4D6A-9485-AB7FAA546381}"/>
                </a:ext>
              </a:extLst>
            </p:cNvPr>
            <p:cNvSpPr/>
            <p:nvPr/>
          </p:nvSpPr>
          <p:spPr>
            <a:xfrm rot="16200000">
              <a:off x="10074048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D46A4C1F-6503-4DEA-A655-01CC86719EF7}"/>
                </a:ext>
              </a:extLst>
            </p:cNvPr>
            <p:cNvCxnSpPr>
              <a:cxnSpLocks/>
            </p:cNvCxnSpPr>
            <p:nvPr/>
          </p:nvCxnSpPr>
          <p:spPr>
            <a:xfrm>
              <a:off x="6158529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A6D87174-5B6B-42AE-BD36-535AD77765F1}"/>
                </a:ext>
              </a:extLst>
            </p:cNvPr>
            <p:cNvCxnSpPr>
              <a:cxnSpLocks/>
            </p:cNvCxnSpPr>
            <p:nvPr/>
          </p:nvCxnSpPr>
          <p:spPr>
            <a:xfrm>
              <a:off x="8474536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CB0BFD0-5D11-47E5-8278-9DF46D43C15E}"/>
                </a:ext>
              </a:extLst>
            </p:cNvPr>
            <p:cNvSpPr txBox="1"/>
            <p:nvPr/>
          </p:nvSpPr>
          <p:spPr>
            <a:xfrm>
              <a:off x="1684675" y="5606760"/>
              <a:ext cx="19415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-inf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inf</a:t>
              </a:r>
              <a:endParaRPr lang="zh-TW" altLang="en-US" sz="2000"/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88A53735-4294-42A3-BE4A-AB676007F1AB}"/>
                </a:ext>
              </a:extLst>
            </p:cNvPr>
            <p:cNvSpPr txBox="1"/>
            <p:nvPr/>
          </p:nvSpPr>
          <p:spPr>
            <a:xfrm>
              <a:off x="4138802" y="5606760"/>
              <a:ext cx="16594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-4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  <p:grpSp>
          <p:nvGrpSpPr>
            <p:cNvPr id="132" name="群組 131">
              <a:extLst>
                <a:ext uri="{FF2B5EF4-FFF2-40B4-BE49-F238E27FC236}">
                  <a16:creationId xmlns:a16="http://schemas.microsoft.com/office/drawing/2014/main" id="{B8468945-EE29-4527-B538-F61DFD6C3F64}"/>
                </a:ext>
              </a:extLst>
            </p:cNvPr>
            <p:cNvGrpSpPr/>
            <p:nvPr/>
          </p:nvGrpSpPr>
          <p:grpSpPr>
            <a:xfrm>
              <a:off x="6306219" y="4385533"/>
              <a:ext cx="1969634" cy="487516"/>
              <a:chOff x="812802" y="3968672"/>
              <a:chExt cx="1969634" cy="487516"/>
            </a:xfrm>
          </p:grpSpPr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E621A020-7BB1-4432-84C7-599553A2E914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DB704516-56B9-4B3E-A197-71CF3B2D166D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5" name="文字方塊 134">
                <a:extLst>
                  <a:ext uri="{FF2B5EF4-FFF2-40B4-BE49-F238E27FC236}">
                    <a16:creationId xmlns:a16="http://schemas.microsoft.com/office/drawing/2014/main" id="{01FBA682-2F60-44EC-8F96-A901948BBDE4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6" name="文字方塊 135">
                <a:extLst>
                  <a:ext uri="{FF2B5EF4-FFF2-40B4-BE49-F238E27FC236}">
                    <a16:creationId xmlns:a16="http://schemas.microsoft.com/office/drawing/2014/main" id="{7108F127-08EC-4B3A-B519-6CED4B5DF31D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91FF2F47-2358-4638-B605-B36F03992405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68E2A559-EFD8-407F-90B3-BD7E7A13D388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9" name="群組 138">
              <a:extLst>
                <a:ext uri="{FF2B5EF4-FFF2-40B4-BE49-F238E27FC236}">
                  <a16:creationId xmlns:a16="http://schemas.microsoft.com/office/drawing/2014/main" id="{D8CC5782-3577-4E38-B3B4-048E975D3BEA}"/>
                </a:ext>
              </a:extLst>
            </p:cNvPr>
            <p:cNvGrpSpPr/>
            <p:nvPr/>
          </p:nvGrpSpPr>
          <p:grpSpPr>
            <a:xfrm>
              <a:off x="8668635" y="4385533"/>
              <a:ext cx="1969634" cy="487516"/>
              <a:chOff x="812802" y="3968672"/>
              <a:chExt cx="1969634" cy="487516"/>
            </a:xfrm>
          </p:grpSpPr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F5D081BC-06C7-4130-9EA9-359F2DAEC4CE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DCC6ACF0-AF79-4C3B-9DB1-936577A3440C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B1653C3B-244B-409C-94EB-12C12F30CE03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0DEEE5E6-C49D-4275-9EB8-55B813C9A176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A6D39C77-5820-4D91-851B-BACD3C7420E7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D9A28F8C-B31A-46FF-972C-94B524163FDA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46" name="直線接點 145">
              <a:extLst>
                <a:ext uri="{FF2B5EF4-FFF2-40B4-BE49-F238E27FC236}">
                  <a16:creationId xmlns:a16="http://schemas.microsoft.com/office/drawing/2014/main" id="{3BD4D00A-A501-4DA5-B27B-3EC59078932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407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群組 146">
              <a:extLst>
                <a:ext uri="{FF2B5EF4-FFF2-40B4-BE49-F238E27FC236}">
                  <a16:creationId xmlns:a16="http://schemas.microsoft.com/office/drawing/2014/main" id="{B74DFB44-7D47-4800-9964-86435E3BAF07}"/>
                </a:ext>
              </a:extLst>
            </p:cNvPr>
            <p:cNvGrpSpPr/>
            <p:nvPr/>
          </p:nvGrpSpPr>
          <p:grpSpPr>
            <a:xfrm>
              <a:off x="1684675" y="4385533"/>
              <a:ext cx="1969634" cy="487516"/>
              <a:chOff x="812802" y="3968672"/>
              <a:chExt cx="1969634" cy="487516"/>
            </a:xfrm>
          </p:grpSpPr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D8610F80-1184-44F2-8FF8-C4EC0A8DA68E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4053BCD9-F0E3-4844-AECC-817E0F81FD42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0" name="文字方塊 149">
                <a:extLst>
                  <a:ext uri="{FF2B5EF4-FFF2-40B4-BE49-F238E27FC236}">
                    <a16:creationId xmlns:a16="http://schemas.microsoft.com/office/drawing/2014/main" id="{EEC0A8E9-D1C2-4F9D-B8D3-570CD0B8B465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CAE5AED3-75D3-4D0F-8DE3-4E1A3D7FC15A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999E9FEE-8B7C-4F3D-A38C-A14886B93CCF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08128A9F-B68E-4BD7-8C9C-D1C77D5EE2AC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69" name="文字方塊 168">
              <a:extLst>
                <a:ext uri="{FF2B5EF4-FFF2-40B4-BE49-F238E27FC236}">
                  <a16:creationId xmlns:a16="http://schemas.microsoft.com/office/drawing/2014/main" id="{5F6F9589-D816-4E94-B2BC-5677B778C1FF}"/>
                </a:ext>
              </a:extLst>
            </p:cNvPr>
            <p:cNvSpPr txBox="1"/>
            <p:nvPr/>
          </p:nvSpPr>
          <p:spPr>
            <a:xfrm>
              <a:off x="6461676" y="5606760"/>
              <a:ext cx="16594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2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  <p:sp>
          <p:nvSpPr>
            <p:cNvPr id="170" name="文字方塊 169">
              <a:extLst>
                <a:ext uri="{FF2B5EF4-FFF2-40B4-BE49-F238E27FC236}">
                  <a16:creationId xmlns:a16="http://schemas.microsoft.com/office/drawing/2014/main" id="{F4408E3C-DB30-4085-952F-C75AF66C569D}"/>
                </a:ext>
              </a:extLst>
            </p:cNvPr>
            <p:cNvSpPr txBox="1"/>
            <p:nvPr/>
          </p:nvSpPr>
          <p:spPr>
            <a:xfrm>
              <a:off x="8791827" y="5606760"/>
              <a:ext cx="16594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9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2551697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BBDAED26-1AE7-4991-81EC-417538124134}"/>
              </a:ext>
            </a:extLst>
          </p:cNvPr>
          <p:cNvGrpSpPr/>
          <p:nvPr/>
        </p:nvGrpSpPr>
        <p:grpSpPr>
          <a:xfrm>
            <a:off x="1494420" y="1372219"/>
            <a:ext cx="9203160" cy="5175453"/>
            <a:chOff x="1494420" y="1372219"/>
            <a:chExt cx="9203160" cy="517545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1AF6774-FC90-4FD1-82F4-AEFAC7419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4420" y="1372219"/>
              <a:ext cx="9203160" cy="517064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 = -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min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 = scanner.nextInt();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 &gt; max) max = p;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 &lt; min) min = p;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"max = %d, min = %d"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max, min);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59D2F42-E3FE-44B3-BBBD-0D501DD43DD0}"/>
                </a:ext>
              </a:extLst>
            </p:cNvPr>
            <p:cNvSpPr txBox="1"/>
            <p:nvPr/>
          </p:nvSpPr>
          <p:spPr>
            <a:xfrm>
              <a:off x="10006365" y="617834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559584BA-D2AC-419F-A3FF-5FAD7E276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8680" y="242938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099C3BC-9668-487C-8BF1-3D82FD02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611"/>
            <a:ext cx="10515600" cy="1325563"/>
          </a:xfrm>
        </p:spPr>
        <p:txBody>
          <a:bodyPr/>
          <a:lstStyle/>
          <a:p>
            <a:r>
              <a:rPr lang="zh-TW" altLang="en-US"/>
              <a:t>尋找最大、最小值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AD0068F-3552-42A0-8D45-053A2B8CD86B}"/>
              </a:ext>
            </a:extLst>
          </p:cNvPr>
          <p:cNvGrpSpPr/>
          <p:nvPr/>
        </p:nvGrpSpPr>
        <p:grpSpPr>
          <a:xfrm>
            <a:off x="6249350" y="1367412"/>
            <a:ext cx="4448230" cy="923330"/>
            <a:chOff x="1912804" y="3384666"/>
            <a:chExt cx="4448230" cy="923330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95302D35-6F7D-4AC7-802B-F45DAC985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384666"/>
              <a:ext cx="4448230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5 -9 8 1000 2 -1999 2 0 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max = 1000, min = -1999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ACC9055-B831-4089-95AE-4DED64BE0229}"/>
                </a:ext>
              </a:extLst>
            </p:cNvPr>
            <p:cNvSpPr txBox="1"/>
            <p:nvPr/>
          </p:nvSpPr>
          <p:spPr>
            <a:xfrm>
              <a:off x="5480665" y="4000219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942208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1384</TotalTime>
  <Words>3034</Words>
  <Application>Microsoft Office PowerPoint</Application>
  <PresentationFormat>寬螢幕</PresentationFormat>
  <Paragraphs>359</Paragraphs>
  <Slides>23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Consolas</vt:lpstr>
      <vt:lpstr>Times New Roman</vt:lpstr>
      <vt:lpstr>TYIC</vt:lpstr>
      <vt:lpstr>基礎資料結構與演算法</vt:lpstr>
      <vt:lpstr>資料結構與演算法</vt:lpstr>
      <vt:lpstr>O (大 O 符號)</vt:lpstr>
      <vt:lpstr>Ω (大 Ω 符號)</vt:lpstr>
      <vt:lpstr> Θ (大 Θ 符號)</vt:lpstr>
      <vt:lpstr>時間複雜度</vt:lpstr>
      <vt:lpstr>空間複雜度</vt:lpstr>
      <vt:lpstr>尋找最大、最小值</vt:lpstr>
      <vt:lpstr>尋找最大、最小值</vt:lpstr>
      <vt:lpstr>獲取一正整數位數</vt:lpstr>
      <vt:lpstr>獲取一正整數之每一位數</vt:lpstr>
      <vt:lpstr>最大公因數</vt:lpstr>
      <vt:lpstr>補充：輾轉相除法證明</vt:lpstr>
      <vt:lpstr>最小公倍數</vt:lpstr>
      <vt:lpstr>氣泡排序法</vt:lpstr>
      <vt:lpstr>氣泡排序法</vt:lpstr>
      <vt:lpstr>循序搜尋法</vt:lpstr>
      <vt:lpstr>循序搜尋法</vt:lpstr>
      <vt:lpstr>二分搜尋法</vt:lpstr>
      <vt:lpstr>二分搜尋法</vt:lpstr>
      <vt:lpstr>二分搜尋法</vt:lpstr>
      <vt:lpstr>二分搜尋法-衍伸應用</vt:lpstr>
      <vt:lpstr>二分搜尋法-衍生應用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90_基礎資料結構與演算法</dc:title>
  <dc:creator>TYIC</dc:creator>
  <cp:lastModifiedBy>Myster</cp:lastModifiedBy>
  <cp:revision>374</cp:revision>
  <dcterms:created xsi:type="dcterms:W3CDTF">2024-11-03T06:57:05Z</dcterms:created>
  <dcterms:modified xsi:type="dcterms:W3CDTF">2024-11-22T15:54:56Z</dcterms:modified>
</cp:coreProperties>
</file>