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45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96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6" r:id="rId19"/>
    <p:sldId id="273" r:id="rId20"/>
    <p:sldId id="272" r:id="rId21"/>
    <p:sldId id="274" r:id="rId22"/>
    <p:sldId id="275" r:id="rId23"/>
    <p:sldId id="277" r:id="rId24"/>
    <p:sldId id="278" r:id="rId25"/>
    <p:sldId id="279" r:id="rId26"/>
    <p:sldId id="280" r:id="rId27"/>
    <p:sldId id="281" r:id="rId28"/>
    <p:sldId id="287" r:id="rId29"/>
    <p:sldId id="282" r:id="rId30"/>
    <p:sldId id="283" r:id="rId31"/>
    <p:sldId id="284" r:id="rId32"/>
    <p:sldId id="286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7" r:id="rId42"/>
    <p:sldId id="298" r:id="rId43"/>
    <p:sldId id="299" r:id="rId44"/>
  </p:sldIdLst>
  <p:sldSz cx="12192000" cy="6858000"/>
  <p:notesSz cx="6858000" cy="9144000"/>
  <p:custDataLst>
    <p:tags r:id="rId46"/>
  </p:custDataLst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BEC4"/>
    <a:srgbClr val="00FF99"/>
    <a:srgbClr val="009999"/>
    <a:srgbClr val="00FFCC"/>
    <a:srgbClr val="6699FF"/>
    <a:srgbClr val="FFCCCC"/>
    <a:srgbClr val="CCFF66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52" autoAdjust="0"/>
    <p:restoredTop sz="94062" autoAdjust="0"/>
  </p:normalViewPr>
  <p:slideViewPr>
    <p:cSldViewPr snapToGrid="0">
      <p:cViewPr varScale="1">
        <p:scale>
          <a:sx n="106" d="100"/>
          <a:sy n="106" d="100"/>
        </p:scale>
        <p:origin x="58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gs" Target="tags/tag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3E8E4F-B94C-4931-8E26-37EF94800EBC}" type="datetimeFigureOut">
              <a:rPr lang="zh-TW" altLang="en-US" smtClean="0"/>
              <a:t>2025/2/12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45FBC2-7713-465C-958B-B5DBC57735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9860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45FBC2-7713-465C-958B-B5DBC57735DF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68431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45FBC2-7713-465C-958B-B5DBC57735DF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8521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2769619117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8015473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9900283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9040521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6C44-B37E-4D5D-AD8E-8A6034F45B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0901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</p:sldLayoutIdLst>
  <p:transition spd="slow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learngitbranching.js.org/?locale=zh_TW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.kernel.org/pub/scm/git/git.git/plain/README?id=e83c5163316f89bfbde7d9ab23ca2e25604af290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uthib.com/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735EA9-0930-4274-AD84-F3C03944A5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Git </a:t>
            </a:r>
            <a:r>
              <a:rPr lang="zh-TW" altLang="en-US"/>
              <a:t>與 </a:t>
            </a:r>
            <a:r>
              <a:rPr lang="en-US" altLang="zh-TW"/>
              <a:t>Github</a:t>
            </a:r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EFD64E7-FAE0-4E0E-BE3B-1A6B843A9A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 </a:t>
            </a:r>
            <a:r>
              <a:rPr lang="zh-TW" altLang="en-US"/>
              <a:t>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2979181851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39FA16-D34D-4BE4-8654-0E4E529B3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81"/>
            <a:ext cx="10515600" cy="1325563"/>
          </a:xfrm>
        </p:spPr>
        <p:txBody>
          <a:bodyPr/>
          <a:lstStyle/>
          <a:p>
            <a:r>
              <a:rPr lang="en-US" altLang="zh-TW"/>
              <a:t>Git </a:t>
            </a:r>
            <a:r>
              <a:rPr lang="zh-TW" altLang="en-US"/>
              <a:t>登入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A0F087F-E10C-49A2-A100-867F8257C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8044"/>
            <a:ext cx="10515600" cy="1054279"/>
          </a:xfrm>
        </p:spPr>
        <p:txBody>
          <a:bodyPr/>
          <a:lstStyle/>
          <a:p>
            <a:r>
              <a:rPr lang="zh-TW" altLang="en-US"/>
              <a:t>在第一次使用 </a:t>
            </a:r>
            <a:r>
              <a:rPr lang="en-US" altLang="zh-TW">
                <a:solidFill>
                  <a:srgbClr val="00B0F0"/>
                </a:solidFill>
              </a:rPr>
              <a:t>Git</a:t>
            </a:r>
            <a:r>
              <a:rPr lang="en-US" altLang="zh-TW"/>
              <a:t> </a:t>
            </a:r>
            <a:r>
              <a:rPr lang="zh-TW" altLang="en-US"/>
              <a:t>之前，我們必須先告訴 </a:t>
            </a:r>
            <a:r>
              <a:rPr lang="en-US" altLang="zh-TW">
                <a:solidFill>
                  <a:srgbClr val="00B0F0"/>
                </a:solidFill>
              </a:rPr>
              <a:t>Git</a:t>
            </a:r>
            <a:r>
              <a:rPr lang="en-US" altLang="zh-TW"/>
              <a:t> </a:t>
            </a:r>
            <a:r>
              <a:rPr lang="zh-TW" altLang="en-US"/>
              <a:t>我們是誰</a:t>
            </a:r>
            <a:endParaRPr lang="en-US" altLang="zh-TW"/>
          </a:p>
          <a:p>
            <a:r>
              <a:rPr lang="zh-TW" altLang="en-US"/>
              <a:t>使用下方 </a:t>
            </a:r>
            <a:r>
              <a:rPr lang="en-US" altLang="zh-TW">
                <a:solidFill>
                  <a:srgbClr val="00B0F0"/>
                </a:solidFill>
              </a:rPr>
              <a:t>Git</a:t>
            </a:r>
            <a:r>
              <a:rPr lang="zh-TW" altLang="en-US">
                <a:solidFill>
                  <a:srgbClr val="00B0F0"/>
                </a:solidFill>
              </a:rPr>
              <a:t> 指令</a:t>
            </a:r>
            <a:r>
              <a:rPr lang="zh-TW" altLang="en-US"/>
              <a:t>用 </a:t>
            </a:r>
            <a:r>
              <a:rPr lang="en-US" altLang="zh-TW">
                <a:solidFill>
                  <a:srgbClr val="00B0F0"/>
                </a:solidFill>
              </a:rPr>
              <a:t>Github</a:t>
            </a:r>
            <a:r>
              <a:rPr lang="en-US" altLang="zh-TW"/>
              <a:t> </a:t>
            </a:r>
            <a:r>
              <a:rPr lang="zh-TW" altLang="en-US"/>
              <a:t>登入 </a:t>
            </a:r>
            <a:r>
              <a:rPr lang="en-US" altLang="zh-TW">
                <a:solidFill>
                  <a:srgbClr val="00B0F0"/>
                </a:solidFill>
              </a:rPr>
              <a:t>Git</a:t>
            </a:r>
            <a:r>
              <a:rPr lang="zh-TW" altLang="en-US"/>
              <a:t>：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338F1F0F-A53F-4589-B8C8-9B714D27AE0B}"/>
              </a:ext>
            </a:extLst>
          </p:cNvPr>
          <p:cNvGrpSpPr/>
          <p:nvPr/>
        </p:nvGrpSpPr>
        <p:grpSpPr>
          <a:xfrm>
            <a:off x="838200" y="2382323"/>
            <a:ext cx="10515600" cy="461665"/>
            <a:chOff x="838200" y="3114311"/>
            <a:chExt cx="10515600" cy="461665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7E11757D-4A57-4921-B1A8-44FFED4E14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114311"/>
              <a:ext cx="10515600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git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credential-manager github login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83CA2E20-3666-4BEF-8414-F7946F3931A2}"/>
                </a:ext>
              </a:extLst>
            </p:cNvPr>
            <p:cNvSpPr txBox="1"/>
            <p:nvPr/>
          </p:nvSpPr>
          <p:spPr>
            <a:xfrm>
              <a:off x="10662585" y="320664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bash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787AC6FF-DFB4-4D0E-9999-80D434C710A8}"/>
              </a:ext>
            </a:extLst>
          </p:cNvPr>
          <p:cNvGrpSpPr/>
          <p:nvPr/>
        </p:nvGrpSpPr>
        <p:grpSpPr>
          <a:xfrm>
            <a:off x="7403660" y="2957760"/>
            <a:ext cx="3950140" cy="3384800"/>
            <a:chOff x="4120930" y="3320404"/>
            <a:chExt cx="3950140" cy="3384800"/>
          </a:xfrm>
        </p:grpSpPr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8FA7992D-AD08-4DFA-A424-0B3B9AB784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120930" y="3320404"/>
              <a:ext cx="3950140" cy="33848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16CDFA8D-0CBA-4D98-ACD0-53E3B5159F33}"/>
                </a:ext>
              </a:extLst>
            </p:cNvPr>
            <p:cNvSpPr/>
            <p:nvPr/>
          </p:nvSpPr>
          <p:spPr>
            <a:xfrm>
              <a:off x="5194300" y="5048249"/>
              <a:ext cx="1785923" cy="392883"/>
            </a:xfrm>
            <a:prstGeom prst="roundRect">
              <a:avLst>
                <a:gd name="adj" fmla="val 13759"/>
              </a:avLst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2" name="矩形: 圓角 11">
              <a:extLst>
                <a:ext uri="{FF2B5EF4-FFF2-40B4-BE49-F238E27FC236}">
                  <a16:creationId xmlns:a16="http://schemas.microsoft.com/office/drawing/2014/main" id="{BFEE26C2-DC5C-4F61-B7CC-400F233A048B}"/>
                </a:ext>
              </a:extLst>
            </p:cNvPr>
            <p:cNvSpPr/>
            <p:nvPr/>
          </p:nvSpPr>
          <p:spPr>
            <a:xfrm>
              <a:off x="4311650" y="5554904"/>
              <a:ext cx="3568700" cy="400110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透過瀏覽器登入 </a:t>
              </a:r>
              <a:r>
                <a:rPr lang="en-US" altLang="zh-TW" sz="2400">
                  <a:solidFill>
                    <a:schemeClr val="bg1"/>
                  </a:solidFill>
                </a:rPr>
                <a:t>Github</a:t>
              </a:r>
            </a:p>
          </p:txBody>
        </p:sp>
      </p:grpSp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743419E0-BB6E-424E-A76F-985474B511C8}"/>
              </a:ext>
            </a:extLst>
          </p:cNvPr>
          <p:cNvSpPr txBox="1">
            <a:spLocks/>
          </p:cNvSpPr>
          <p:nvPr/>
        </p:nvSpPr>
        <p:spPr>
          <a:xfrm>
            <a:off x="838200" y="3590679"/>
            <a:ext cx="6565460" cy="21189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接著會彈出一個視窗</a:t>
            </a:r>
            <a:endParaRPr lang="en-US" altLang="zh-TW"/>
          </a:p>
          <a:p>
            <a:r>
              <a:rPr lang="zh-TW" altLang="en-US"/>
              <a:t>選擇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Sign in with your brower</a:t>
            </a:r>
            <a:r>
              <a:rPr lang="en-US" altLang="zh-TW"/>
              <a:t>"</a:t>
            </a:r>
          </a:p>
          <a:p>
            <a:r>
              <a:rPr lang="zh-TW" altLang="en-US"/>
              <a:t>然後在瀏覽器中登入 </a:t>
            </a:r>
            <a:r>
              <a:rPr lang="en-US" altLang="zh-TW">
                <a:solidFill>
                  <a:srgbClr val="00B0F0"/>
                </a:solidFill>
              </a:rPr>
              <a:t>Github</a:t>
            </a:r>
          </a:p>
          <a:p>
            <a:r>
              <a:rPr lang="zh-TW" altLang="en-US"/>
              <a:t>或進行 </a:t>
            </a:r>
            <a:r>
              <a:rPr lang="en-US" altLang="zh-TW">
                <a:solidFill>
                  <a:srgbClr val="00B0F0"/>
                </a:solidFill>
              </a:rPr>
              <a:t>Github</a:t>
            </a:r>
            <a:r>
              <a:rPr lang="zh-TW" altLang="en-US"/>
              <a:t> 帳號授權</a:t>
            </a:r>
          </a:p>
        </p:txBody>
      </p:sp>
    </p:spTree>
    <p:extLst>
      <p:ext uri="{BB962C8B-B14F-4D97-AF65-F5344CB8AC3E}">
        <p14:creationId xmlns:p14="http://schemas.microsoft.com/office/powerpoint/2010/main" val="132929879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ECD2C9-D300-4460-8415-9054BE762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使用 </a:t>
            </a:r>
            <a:r>
              <a:rPr lang="en-US" altLang="zh-TW"/>
              <a:t>Git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E9AAF17-98A6-4C2C-9477-E0B5EF272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有了</a:t>
            </a:r>
            <a:r>
              <a:rPr lang="zh-TW" altLang="en-US">
                <a:solidFill>
                  <a:srgbClr val="00B0F0"/>
                </a:solidFill>
              </a:rPr>
              <a:t>儲存庫</a:t>
            </a:r>
            <a:r>
              <a:rPr lang="zh-TW" altLang="en-US"/>
              <a:t>之後，我們便可以開始上傳檔案</a:t>
            </a:r>
            <a:endParaRPr lang="en-US" altLang="zh-TW"/>
          </a:p>
          <a:p>
            <a:r>
              <a:rPr lang="zh-TW" altLang="en-US"/>
              <a:t>但要使用 </a:t>
            </a:r>
            <a:r>
              <a:rPr lang="en-US" altLang="zh-TW">
                <a:solidFill>
                  <a:srgbClr val="00B0F0"/>
                </a:solidFill>
              </a:rPr>
              <a:t>Git</a:t>
            </a:r>
            <a:r>
              <a:rPr lang="en-US" altLang="zh-TW"/>
              <a:t> </a:t>
            </a:r>
            <a:r>
              <a:rPr lang="zh-TW" altLang="en-US"/>
              <a:t>上傳檔案之前</a:t>
            </a:r>
            <a:endParaRPr lang="en-US" altLang="zh-TW"/>
          </a:p>
          <a:p>
            <a:r>
              <a:rPr lang="zh-TW" altLang="en-US"/>
              <a:t>電腦需要先與</a:t>
            </a:r>
            <a:endParaRPr lang="en-US" altLang="zh-TW"/>
          </a:p>
          <a:p>
            <a:r>
              <a:rPr lang="zh-TW" altLang="en-US"/>
              <a:t>在 </a:t>
            </a:r>
            <a:r>
              <a:rPr lang="en-US" altLang="zh-TW">
                <a:solidFill>
                  <a:srgbClr val="00B0F0"/>
                </a:solidFill>
              </a:rPr>
              <a:t>Github</a:t>
            </a:r>
            <a:r>
              <a:rPr lang="en-US" altLang="zh-TW"/>
              <a:t> </a:t>
            </a:r>
            <a:r>
              <a:rPr lang="zh-TW" altLang="en-US"/>
              <a:t>上的</a:t>
            </a:r>
            <a:r>
              <a:rPr lang="zh-TW" altLang="en-US">
                <a:solidFill>
                  <a:srgbClr val="00B0F0"/>
                </a:solidFill>
              </a:rPr>
              <a:t>遠端儲存庫</a:t>
            </a:r>
            <a:r>
              <a:rPr lang="en-US" altLang="zh-TW">
                <a:solidFill>
                  <a:srgbClr val="00B0F0"/>
                </a:solidFill>
              </a:rPr>
              <a:t>(remote repo)</a:t>
            </a:r>
            <a:r>
              <a:rPr lang="zh-TW" altLang="en-US"/>
              <a:t>建立連線</a:t>
            </a:r>
            <a:endParaRPr lang="en-US" altLang="zh-TW"/>
          </a:p>
          <a:p>
            <a:r>
              <a:rPr lang="zh-TW" altLang="en-US"/>
              <a:t>使用 </a:t>
            </a:r>
            <a:r>
              <a:rPr lang="en-US" altLang="zh-TW">
                <a:solidFill>
                  <a:srgbClr val="00B0F0"/>
                </a:solidFill>
              </a:rPr>
              <a:t>Git </a:t>
            </a:r>
            <a:r>
              <a:rPr lang="zh-TW" altLang="en-US">
                <a:solidFill>
                  <a:srgbClr val="00B0F0"/>
                </a:solidFill>
              </a:rPr>
              <a:t>指令</a:t>
            </a:r>
            <a:r>
              <a:rPr lang="zh-TW" altLang="en-US"/>
              <a:t>建立連線最簡單的方式就是：</a:t>
            </a:r>
            <a:endParaRPr lang="en-US" altLang="zh-TW"/>
          </a:p>
          <a:p>
            <a:r>
              <a:rPr lang="en-US" altLang="zh-TW"/>
              <a:t>1. </a:t>
            </a:r>
            <a:r>
              <a:rPr lang="zh-TW" altLang="en-US">
                <a:solidFill>
                  <a:srgbClr val="FFC000"/>
                </a:solidFill>
              </a:rPr>
              <a:t>複製</a:t>
            </a:r>
            <a:r>
              <a:rPr lang="en-US" altLang="zh-TW">
                <a:solidFill>
                  <a:srgbClr val="FFC000"/>
                </a:solidFill>
              </a:rPr>
              <a:t>(clone)</a:t>
            </a:r>
            <a:r>
              <a:rPr lang="zh-TW" altLang="en-US">
                <a:solidFill>
                  <a:srgbClr val="00B0F0"/>
                </a:solidFill>
              </a:rPr>
              <a:t>遠端儲存庫</a:t>
            </a:r>
            <a:r>
              <a:rPr lang="zh-TW" altLang="en-US"/>
              <a:t>到</a:t>
            </a:r>
            <a:r>
              <a:rPr lang="zh-TW" altLang="en-US">
                <a:solidFill>
                  <a:srgbClr val="00B0F0"/>
                </a:solidFill>
              </a:rPr>
              <a:t>本地</a:t>
            </a:r>
            <a:r>
              <a:rPr lang="en-US" altLang="zh-TW">
                <a:solidFill>
                  <a:srgbClr val="00B0F0"/>
                </a:solidFill>
              </a:rPr>
              <a:t>(local)</a:t>
            </a:r>
          </a:p>
          <a:p>
            <a:r>
              <a:rPr lang="en-US" altLang="zh-TW"/>
              <a:t>2. </a:t>
            </a:r>
            <a:r>
              <a:rPr lang="zh-TW" altLang="en-US"/>
              <a:t>進入複製下來的</a:t>
            </a:r>
            <a:r>
              <a:rPr lang="zh-TW" altLang="en-US">
                <a:solidFill>
                  <a:srgbClr val="00B0F0"/>
                </a:solidFill>
              </a:rPr>
              <a:t>本地儲存庫</a:t>
            </a:r>
            <a:r>
              <a:rPr lang="en-US" altLang="zh-TW">
                <a:solidFill>
                  <a:srgbClr val="00B0F0"/>
                </a:solidFill>
              </a:rPr>
              <a:t>(local repo)</a:t>
            </a:r>
          </a:p>
          <a:p>
            <a:r>
              <a:rPr lang="en-US" altLang="zh-TW"/>
              <a:t>3. </a:t>
            </a:r>
            <a:r>
              <a:rPr lang="zh-TW" altLang="en-US"/>
              <a:t>直接連線</a:t>
            </a:r>
            <a:r>
              <a:rPr lang="zh-TW" altLang="en-US">
                <a:solidFill>
                  <a:srgbClr val="00B0F0"/>
                </a:solidFill>
              </a:rPr>
              <a:t>遠端儲存庫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8535737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F8CDE8-0585-4D56-B1CA-AC6D62859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複製遠端儲存庫</a:t>
            </a:r>
          </a:p>
        </p:txBody>
      </p:sp>
      <p:sp>
        <p:nvSpPr>
          <p:cNvPr id="14" name="內容版面配置區 13">
            <a:extLst>
              <a:ext uri="{FF2B5EF4-FFF2-40B4-BE49-F238E27FC236}">
                <a16:creationId xmlns:a16="http://schemas.microsoft.com/office/drawing/2014/main" id="{8B2360EA-C95F-4C48-B79B-CEA5EF937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566"/>
            <a:ext cx="10515600" cy="528393"/>
          </a:xfrm>
        </p:spPr>
        <p:txBody>
          <a:bodyPr/>
          <a:lstStyle/>
          <a:p>
            <a:r>
              <a:rPr lang="zh-TW" altLang="en-US"/>
              <a:t>欲使用 </a:t>
            </a:r>
            <a:r>
              <a:rPr lang="en-US" altLang="zh-TW">
                <a:solidFill>
                  <a:srgbClr val="00B0F0"/>
                </a:solidFill>
              </a:rPr>
              <a:t>Git</a:t>
            </a:r>
            <a:r>
              <a:rPr lang="en-US" altLang="zh-TW"/>
              <a:t> </a:t>
            </a:r>
            <a:r>
              <a:rPr lang="zh-TW" altLang="en-US">
                <a:solidFill>
                  <a:srgbClr val="FFC000"/>
                </a:solidFill>
              </a:rPr>
              <a:t>複製</a:t>
            </a:r>
            <a:r>
              <a:rPr lang="zh-TW" altLang="en-US">
                <a:solidFill>
                  <a:srgbClr val="00B0F0"/>
                </a:solidFill>
              </a:rPr>
              <a:t>遠端儲存庫</a:t>
            </a:r>
            <a:r>
              <a:rPr lang="zh-TW" altLang="en-US"/>
              <a:t>，須使用該 </a:t>
            </a:r>
            <a:r>
              <a:rPr lang="en-US" altLang="zh-TW">
                <a:solidFill>
                  <a:srgbClr val="00B0F0"/>
                </a:solidFill>
              </a:rPr>
              <a:t>Git</a:t>
            </a:r>
            <a:r>
              <a:rPr lang="zh-TW" altLang="en-US">
                <a:solidFill>
                  <a:srgbClr val="00B0F0"/>
                </a:solidFill>
              </a:rPr>
              <a:t> 指令</a:t>
            </a:r>
            <a:r>
              <a:rPr lang="zh-TW" altLang="en-US"/>
              <a:t>：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86106D93-D0F7-46B7-9E6B-C7138C9D5ECF}"/>
              </a:ext>
            </a:extLst>
          </p:cNvPr>
          <p:cNvGrpSpPr/>
          <p:nvPr/>
        </p:nvGrpSpPr>
        <p:grpSpPr>
          <a:xfrm>
            <a:off x="838200" y="2011959"/>
            <a:ext cx="10515600" cy="461665"/>
            <a:chOff x="838200" y="3114311"/>
            <a:chExt cx="10515600" cy="461665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CC35AAAD-8BD2-485F-8AE2-E1E93E99AB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114311"/>
              <a:ext cx="10515600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git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clone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儲存庫</a:t>
              </a:r>
              <a:r>
                <a:rPr lang="en-US" altLang="zh-TW" sz="24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url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7C38351D-FA90-43FA-A6EA-6112FC9CDA18}"/>
                </a:ext>
              </a:extLst>
            </p:cNvPr>
            <p:cNvSpPr txBox="1"/>
            <p:nvPr/>
          </p:nvSpPr>
          <p:spPr>
            <a:xfrm>
              <a:off x="10662585" y="320664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bash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FF3F08F8-410E-4F9A-914C-A66661C9CB6F}"/>
              </a:ext>
            </a:extLst>
          </p:cNvPr>
          <p:cNvSpPr txBox="1">
            <a:spLocks/>
          </p:cNvSpPr>
          <p:nvPr/>
        </p:nvSpPr>
        <p:spPr>
          <a:xfrm>
            <a:off x="838199" y="3827223"/>
            <a:ext cx="5392271" cy="25210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使用該指令後會在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工作目錄</a:t>
            </a:r>
            <a:r>
              <a:rPr lang="en-US" altLang="zh-TW">
                <a:solidFill>
                  <a:srgbClr val="00B0F0"/>
                </a:solidFill>
              </a:rPr>
              <a:t>(working directory)</a:t>
            </a:r>
          </a:p>
          <a:p>
            <a:r>
              <a:rPr lang="zh-TW" altLang="en-US"/>
              <a:t>出現一個新</a:t>
            </a:r>
            <a:r>
              <a:rPr lang="zh-TW" altLang="en-US">
                <a:solidFill>
                  <a:srgbClr val="00B0F0"/>
                </a:solidFill>
              </a:rPr>
              <a:t>資料夾</a:t>
            </a:r>
            <a:r>
              <a:rPr lang="en-US" altLang="zh-TW">
                <a:solidFill>
                  <a:srgbClr val="00B0F0"/>
                </a:solidFill>
              </a:rPr>
              <a:t>(folder)</a:t>
            </a:r>
          </a:p>
          <a:p>
            <a:r>
              <a:rPr lang="zh-TW" altLang="en-US"/>
              <a:t>名稱與</a:t>
            </a:r>
            <a:r>
              <a:rPr lang="zh-TW" altLang="en-US">
                <a:solidFill>
                  <a:srgbClr val="00B0F0"/>
                </a:solidFill>
              </a:rPr>
              <a:t>儲存庫</a:t>
            </a:r>
            <a:r>
              <a:rPr lang="zh-TW" altLang="en-US"/>
              <a:t>相同</a:t>
            </a:r>
            <a:endParaRPr lang="en-US" altLang="zh-TW"/>
          </a:p>
          <a:p>
            <a:r>
              <a:rPr lang="zh-TW" altLang="en-US"/>
              <a:t>即為</a:t>
            </a:r>
            <a:r>
              <a:rPr lang="zh-TW" altLang="en-US">
                <a:solidFill>
                  <a:srgbClr val="00B0F0"/>
                </a:solidFill>
              </a:rPr>
              <a:t>本地儲存庫</a:t>
            </a:r>
          </a:p>
        </p:txBody>
      </p: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13AC3E9C-66D2-4845-A377-CE742916B879}"/>
              </a:ext>
            </a:extLst>
          </p:cNvPr>
          <p:cNvGrpSpPr/>
          <p:nvPr/>
        </p:nvGrpSpPr>
        <p:grpSpPr>
          <a:xfrm>
            <a:off x="838200" y="2553802"/>
            <a:ext cx="10515600" cy="1150105"/>
            <a:chOff x="838200" y="2743924"/>
            <a:chExt cx="10515600" cy="1150105"/>
          </a:xfrm>
        </p:grpSpPr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A596A7EA-AE87-4702-9637-AE676E08F6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38200" y="2787062"/>
              <a:ext cx="10515600" cy="110696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5" name="矩形: 圓角 14">
              <a:extLst>
                <a:ext uri="{FF2B5EF4-FFF2-40B4-BE49-F238E27FC236}">
                  <a16:creationId xmlns:a16="http://schemas.microsoft.com/office/drawing/2014/main" id="{525020E6-B00F-4A0D-B0FB-2C3F559BAAD7}"/>
                </a:ext>
              </a:extLst>
            </p:cNvPr>
            <p:cNvSpPr/>
            <p:nvPr/>
          </p:nvSpPr>
          <p:spPr>
            <a:xfrm>
              <a:off x="1111624" y="3150813"/>
              <a:ext cx="3460376" cy="152400"/>
            </a:xfrm>
            <a:prstGeom prst="roundRect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48774D6C-E0D2-4532-93B0-ADAC886AA9B3}"/>
                </a:ext>
              </a:extLst>
            </p:cNvPr>
            <p:cNvSpPr txBox="1"/>
            <p:nvPr/>
          </p:nvSpPr>
          <p:spPr>
            <a:xfrm>
              <a:off x="3437272" y="2743924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>
                  <a:solidFill>
                    <a:srgbClr val="FFC000"/>
                  </a:solidFill>
                </a:rPr>
                <a:t>工作目錄</a:t>
              </a:r>
            </a:p>
          </p:txBody>
        </p:sp>
        <p:sp>
          <p:nvSpPr>
            <p:cNvPr id="17" name="矩形: 圓角 16">
              <a:extLst>
                <a:ext uri="{FF2B5EF4-FFF2-40B4-BE49-F238E27FC236}">
                  <a16:creationId xmlns:a16="http://schemas.microsoft.com/office/drawing/2014/main" id="{D27A1293-8B1D-42D2-B027-130DD8B52560}"/>
                </a:ext>
              </a:extLst>
            </p:cNvPr>
            <p:cNvSpPr/>
            <p:nvPr/>
          </p:nvSpPr>
          <p:spPr>
            <a:xfrm>
              <a:off x="1111624" y="3669149"/>
              <a:ext cx="3460376" cy="152400"/>
            </a:xfrm>
            <a:prstGeom prst="roundRect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142DEBC9-B83E-4924-9AA8-54B152957EF5}"/>
              </a:ext>
            </a:extLst>
          </p:cNvPr>
          <p:cNvGrpSpPr/>
          <p:nvPr/>
        </p:nvGrpSpPr>
        <p:grpSpPr>
          <a:xfrm>
            <a:off x="6230470" y="4103971"/>
            <a:ext cx="5123328" cy="1967564"/>
            <a:chOff x="6230470" y="4068987"/>
            <a:chExt cx="5123328" cy="1967564"/>
          </a:xfrm>
        </p:grpSpPr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1F6ACA2C-A094-499D-B339-0C99241D66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230470" y="4068987"/>
              <a:ext cx="5123328" cy="196756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8" name="矩形: 圓角 17">
              <a:extLst>
                <a:ext uri="{FF2B5EF4-FFF2-40B4-BE49-F238E27FC236}">
                  <a16:creationId xmlns:a16="http://schemas.microsoft.com/office/drawing/2014/main" id="{F6EC0E26-B44D-4125-B5AC-DF14C6733B4B}"/>
                </a:ext>
              </a:extLst>
            </p:cNvPr>
            <p:cNvSpPr/>
            <p:nvPr/>
          </p:nvSpPr>
          <p:spPr>
            <a:xfrm>
              <a:off x="6316570" y="5089526"/>
              <a:ext cx="4853079" cy="238124"/>
            </a:xfrm>
            <a:prstGeom prst="roundRect">
              <a:avLst>
                <a:gd name="adj" fmla="val 11334"/>
              </a:avLst>
            </a:prstGeom>
            <a:noFill/>
            <a:ln w="285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0EA82095-B719-41ED-B156-84DABCBDD3F0}"/>
                </a:ext>
              </a:extLst>
            </p:cNvPr>
            <p:cNvSpPr txBox="1"/>
            <p:nvPr/>
          </p:nvSpPr>
          <p:spPr>
            <a:xfrm>
              <a:off x="9886730" y="5328441"/>
              <a:ext cx="14670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>
                  <a:solidFill>
                    <a:srgbClr val="FFFF00"/>
                  </a:solidFill>
                </a:rPr>
                <a:t>本地儲存庫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3858298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0DDCF6-DF30-429E-BFB2-768FB7B93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進入本地儲存庫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00C0E0C-A384-4A66-A339-D685B7466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8181"/>
            <a:ext cx="10515600" cy="1511044"/>
          </a:xfrm>
        </p:spPr>
        <p:txBody>
          <a:bodyPr>
            <a:normAutofit/>
          </a:bodyPr>
          <a:lstStyle/>
          <a:p>
            <a:r>
              <a:rPr lang="zh-TW" altLang="en-US"/>
              <a:t>欲進入</a:t>
            </a:r>
            <a:r>
              <a:rPr lang="zh-TW" altLang="en-US">
                <a:solidFill>
                  <a:srgbClr val="00B0F0"/>
                </a:solidFill>
              </a:rPr>
              <a:t>本地儲存庫</a:t>
            </a:r>
            <a:r>
              <a:rPr lang="zh-TW" altLang="en-US"/>
              <a:t>，須在</a:t>
            </a:r>
            <a:r>
              <a:rPr lang="zh-TW" altLang="en-US">
                <a:solidFill>
                  <a:srgbClr val="00B0F0"/>
                </a:solidFill>
              </a:rPr>
              <a:t>本地儲存庫</a:t>
            </a:r>
            <a:r>
              <a:rPr lang="zh-TW" altLang="en-US"/>
              <a:t>內開啟新的 </a:t>
            </a:r>
            <a:r>
              <a:rPr lang="en-US" altLang="zh-TW">
                <a:solidFill>
                  <a:srgbClr val="00B0F0"/>
                </a:solidFill>
              </a:rPr>
              <a:t>bash</a:t>
            </a:r>
          </a:p>
          <a:p>
            <a:r>
              <a:rPr lang="zh-TW" altLang="en-US"/>
              <a:t>或在剛剛的 </a:t>
            </a:r>
            <a:r>
              <a:rPr lang="en-US" altLang="zh-TW">
                <a:solidFill>
                  <a:srgbClr val="00B0F0"/>
                </a:solidFill>
              </a:rPr>
              <a:t>bash</a:t>
            </a:r>
            <a:r>
              <a:rPr lang="en-US" altLang="zh-TW"/>
              <a:t> </a:t>
            </a:r>
            <a:r>
              <a:rPr lang="zh-TW" altLang="en-US"/>
              <a:t>中使用該 </a:t>
            </a:r>
            <a:r>
              <a:rPr lang="en-US" altLang="zh-TW">
                <a:solidFill>
                  <a:srgbClr val="00B0F0"/>
                </a:solidFill>
              </a:rPr>
              <a:t>Windows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/ Unix</a:t>
            </a:r>
            <a:r>
              <a:rPr lang="zh-TW" altLang="en-US">
                <a:solidFill>
                  <a:srgbClr val="00B0F0"/>
                </a:solidFill>
              </a:rPr>
              <a:t> 指令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該</a:t>
            </a:r>
            <a:r>
              <a:rPr lang="zh-TW" altLang="en-US">
                <a:solidFill>
                  <a:srgbClr val="00B0F0"/>
                </a:solidFill>
              </a:rPr>
              <a:t>指令</a:t>
            </a:r>
            <a:r>
              <a:rPr lang="zh-TW" altLang="en-US"/>
              <a:t>會切換當前 </a:t>
            </a:r>
            <a:r>
              <a:rPr lang="en-US" altLang="zh-TW">
                <a:solidFill>
                  <a:srgbClr val="00B0F0"/>
                </a:solidFill>
              </a:rPr>
              <a:t>bash</a:t>
            </a:r>
            <a:r>
              <a:rPr lang="en-US" altLang="zh-TW"/>
              <a:t> 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工作目錄</a:t>
            </a:r>
            <a:r>
              <a:rPr lang="zh-TW" altLang="en-US"/>
              <a:t>至</a:t>
            </a:r>
            <a:r>
              <a:rPr lang="zh-TW" altLang="en-US">
                <a:solidFill>
                  <a:srgbClr val="92D050"/>
                </a:solidFill>
              </a:rPr>
              <a:t>指定資料夾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6569066D-2828-4DA8-B9FD-84FE428FDA5A}"/>
              </a:ext>
            </a:extLst>
          </p:cNvPr>
          <p:cNvGrpSpPr/>
          <p:nvPr/>
        </p:nvGrpSpPr>
        <p:grpSpPr>
          <a:xfrm>
            <a:off x="838200" y="3625885"/>
            <a:ext cx="10515600" cy="461665"/>
            <a:chOff x="838200" y="3114311"/>
            <a:chExt cx="10515600" cy="461665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D81B8B21-F8F7-42D4-A218-6317232EF9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114311"/>
              <a:ext cx="10515600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cd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lang="zh-TW" altLang="en-US" sz="24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資料夾名稱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D6B3087C-A543-40D9-A4DB-8C022FE75215}"/>
                </a:ext>
              </a:extLst>
            </p:cNvPr>
            <p:cNvSpPr txBox="1"/>
            <p:nvPr/>
          </p:nvSpPr>
          <p:spPr>
            <a:xfrm>
              <a:off x="10662585" y="320664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bash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pic>
        <p:nvPicPr>
          <p:cNvPr id="10" name="圖片 9">
            <a:extLst>
              <a:ext uri="{FF2B5EF4-FFF2-40B4-BE49-F238E27FC236}">
                <a16:creationId xmlns:a16="http://schemas.microsoft.com/office/drawing/2014/main" id="{06A07B08-9685-40F7-A4B7-32C284DC7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4263758"/>
            <a:ext cx="10515601" cy="149063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57633886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68415A-F826-45F0-BE31-B4C7B5DCD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連線遠端儲存庫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BD6CBF6-3BEB-47B8-9B4C-B700669B2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97125"/>
            <a:ext cx="10515600" cy="1031875"/>
          </a:xfrm>
        </p:spPr>
        <p:txBody>
          <a:bodyPr>
            <a:normAutofit/>
          </a:bodyPr>
          <a:lstStyle/>
          <a:p>
            <a:r>
              <a:rPr lang="zh-TW" altLang="en-US"/>
              <a:t>在</a:t>
            </a:r>
            <a:r>
              <a:rPr lang="zh-TW" altLang="en-US">
                <a:solidFill>
                  <a:srgbClr val="FFC000"/>
                </a:solidFill>
              </a:rPr>
              <a:t>複製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本地儲存庫</a:t>
            </a:r>
            <a:r>
              <a:rPr lang="zh-TW" altLang="en-US"/>
              <a:t>中</a:t>
            </a:r>
            <a:endParaRPr lang="en-US" altLang="zh-TW"/>
          </a:p>
          <a:p>
            <a:r>
              <a:rPr lang="zh-TW" altLang="en-US"/>
              <a:t>輸入下方 </a:t>
            </a:r>
            <a:r>
              <a:rPr lang="en-US" altLang="zh-TW">
                <a:solidFill>
                  <a:srgbClr val="00B0F0"/>
                </a:solidFill>
              </a:rPr>
              <a:t>Git </a:t>
            </a:r>
            <a:r>
              <a:rPr lang="zh-TW" altLang="en-US">
                <a:solidFill>
                  <a:srgbClr val="00B0F0"/>
                </a:solidFill>
              </a:rPr>
              <a:t>指令</a:t>
            </a:r>
            <a:r>
              <a:rPr lang="zh-TW" altLang="en-US"/>
              <a:t>即可直接連線</a:t>
            </a:r>
            <a:r>
              <a:rPr lang="zh-TW" altLang="en-US">
                <a:solidFill>
                  <a:srgbClr val="00B0F0"/>
                </a:solidFill>
              </a:rPr>
              <a:t>遠端儲存庫</a:t>
            </a:r>
            <a:r>
              <a:rPr lang="zh-TW" altLang="en-US"/>
              <a:t>：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978F2DE9-B30D-413F-8681-49A66F3AB83B}"/>
              </a:ext>
            </a:extLst>
          </p:cNvPr>
          <p:cNvGrpSpPr/>
          <p:nvPr/>
        </p:nvGrpSpPr>
        <p:grpSpPr>
          <a:xfrm>
            <a:off x="838200" y="3563937"/>
            <a:ext cx="10515600" cy="461665"/>
            <a:chOff x="838200" y="3114311"/>
            <a:chExt cx="10515600" cy="461665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6BFC9BE4-06FA-4291-8F01-EA15F0AA96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114311"/>
              <a:ext cx="10515600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git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remote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8ADE40A8-D7A0-47A2-A716-490536AC378C}"/>
                </a:ext>
              </a:extLst>
            </p:cNvPr>
            <p:cNvSpPr txBox="1"/>
            <p:nvPr/>
          </p:nvSpPr>
          <p:spPr>
            <a:xfrm>
              <a:off x="10662585" y="320664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bash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pic>
        <p:nvPicPr>
          <p:cNvPr id="8" name="圖片 7">
            <a:extLst>
              <a:ext uri="{FF2B5EF4-FFF2-40B4-BE49-F238E27FC236}">
                <a16:creationId xmlns:a16="http://schemas.microsoft.com/office/drawing/2014/main" id="{9C5DAFE6-C49C-454B-BAF7-A54DD02AB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269342"/>
            <a:ext cx="10515600" cy="89043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95807697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D7D2B4-9AA7-499F-BF6D-07435948D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Git </a:t>
            </a:r>
            <a:r>
              <a:rPr lang="zh-TW" altLang="en-US"/>
              <a:t>檔案狀態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13EEC49-F5A1-4A12-B85B-BC86DACBD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2076516"/>
          </a:xfrm>
        </p:spPr>
        <p:txBody>
          <a:bodyPr>
            <a:normAutofit/>
          </a:bodyPr>
          <a:lstStyle/>
          <a:p>
            <a:r>
              <a:rPr lang="en-US" altLang="zh-TW">
                <a:solidFill>
                  <a:srgbClr val="00B0F0"/>
                </a:solidFill>
              </a:rPr>
              <a:t>Git</a:t>
            </a:r>
            <a:r>
              <a:rPr lang="zh-TW" altLang="en-US"/>
              <a:t> 有四種檔案狀態：</a:t>
            </a:r>
            <a:r>
              <a:rPr lang="zh-TW" altLang="en-US">
                <a:solidFill>
                  <a:srgbClr val="00B0F0"/>
                </a:solidFill>
              </a:rPr>
              <a:t>未追蹤</a:t>
            </a:r>
            <a:r>
              <a:rPr lang="en-US" altLang="zh-TW">
                <a:solidFill>
                  <a:srgbClr val="00B0F0"/>
                </a:solidFill>
              </a:rPr>
              <a:t>(untrack)</a:t>
            </a:r>
            <a:r>
              <a:rPr lang="zh-TW" altLang="en-US"/>
              <a:t>、</a:t>
            </a:r>
            <a:r>
              <a:rPr lang="zh-TW" altLang="en-US">
                <a:solidFill>
                  <a:srgbClr val="00B0F0"/>
                </a:solidFill>
              </a:rPr>
              <a:t>未修改</a:t>
            </a:r>
            <a:r>
              <a:rPr lang="en-US" altLang="zh-TW">
                <a:solidFill>
                  <a:srgbClr val="00B0F0"/>
                </a:solidFill>
              </a:rPr>
              <a:t>(unmodified)</a:t>
            </a:r>
            <a:r>
              <a:rPr lang="zh-TW" altLang="en-US"/>
              <a:t>、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未暫存</a:t>
            </a:r>
            <a:r>
              <a:rPr lang="en-US" altLang="zh-TW">
                <a:solidFill>
                  <a:srgbClr val="00B0F0"/>
                </a:solidFill>
              </a:rPr>
              <a:t>(unstaged</a:t>
            </a:r>
            <a:r>
              <a:rPr lang="zh-TW" altLang="en-US">
                <a:solidFill>
                  <a:srgbClr val="00B0F0"/>
                </a:solidFill>
              </a:rPr>
              <a:t>、</a:t>
            </a:r>
            <a:r>
              <a:rPr lang="en-US" altLang="zh-TW">
                <a:solidFill>
                  <a:srgbClr val="00B0F0"/>
                </a:solidFill>
              </a:rPr>
              <a:t>Changes not staged for commit)</a:t>
            </a:r>
            <a:endParaRPr lang="en-US" altLang="zh-TW"/>
          </a:p>
          <a:p>
            <a:r>
              <a:rPr lang="zh-TW" altLang="en-US"/>
              <a:t>、</a:t>
            </a:r>
            <a:r>
              <a:rPr lang="zh-TW" altLang="en-US">
                <a:solidFill>
                  <a:srgbClr val="00B0F0"/>
                </a:solidFill>
              </a:rPr>
              <a:t>已暫存</a:t>
            </a:r>
            <a:r>
              <a:rPr lang="en-US" altLang="zh-TW">
                <a:solidFill>
                  <a:srgbClr val="00B0F0"/>
                </a:solidFill>
              </a:rPr>
              <a:t>(staged</a:t>
            </a:r>
            <a:r>
              <a:rPr lang="zh-TW" altLang="en-US">
                <a:solidFill>
                  <a:srgbClr val="00B0F0"/>
                </a:solidFill>
              </a:rPr>
              <a:t>、</a:t>
            </a:r>
            <a:r>
              <a:rPr lang="en-US" altLang="zh-TW">
                <a:solidFill>
                  <a:srgbClr val="00B0F0"/>
                </a:solidFill>
              </a:rPr>
              <a:t>Changes to be committed)</a:t>
            </a:r>
          </a:p>
          <a:p>
            <a:r>
              <a:rPr lang="zh-TW" altLang="en-US"/>
              <a:t>可通過下方 </a:t>
            </a:r>
            <a:r>
              <a:rPr lang="en-US" altLang="zh-TW">
                <a:solidFill>
                  <a:srgbClr val="00B0F0"/>
                </a:solidFill>
              </a:rPr>
              <a:t>Git</a:t>
            </a:r>
            <a:r>
              <a:rPr lang="zh-TW" altLang="en-US">
                <a:solidFill>
                  <a:srgbClr val="00B0F0"/>
                </a:solidFill>
              </a:rPr>
              <a:t> 指令</a:t>
            </a:r>
            <a:r>
              <a:rPr lang="zh-TW" altLang="en-US"/>
              <a:t>來查看當前的檔案狀態：</a:t>
            </a:r>
            <a:endParaRPr lang="en-US" altLang="zh-TW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9D928D6C-C048-4B23-8A5F-D880F2D06B82}"/>
              </a:ext>
            </a:extLst>
          </p:cNvPr>
          <p:cNvSpPr txBox="1">
            <a:spLocks/>
          </p:cNvSpPr>
          <p:nvPr/>
        </p:nvSpPr>
        <p:spPr>
          <a:xfrm>
            <a:off x="838200" y="4286172"/>
            <a:ext cx="10515600" cy="1044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>
                <a:solidFill>
                  <a:srgbClr val="FFC000"/>
                </a:solidFill>
              </a:rPr>
              <a:t>提交</a:t>
            </a:r>
            <a:r>
              <a:rPr lang="zh-TW" altLang="en-US"/>
              <a:t>時只會</a:t>
            </a:r>
            <a:r>
              <a:rPr lang="zh-TW" altLang="en-US">
                <a:solidFill>
                  <a:srgbClr val="FFC000"/>
                </a:solidFill>
              </a:rPr>
              <a:t>提交</a:t>
            </a:r>
            <a:r>
              <a:rPr lang="zh-TW" altLang="en-US">
                <a:solidFill>
                  <a:srgbClr val="00B0F0"/>
                </a:solidFill>
              </a:rPr>
              <a:t>已暫存</a:t>
            </a:r>
            <a:r>
              <a:rPr lang="zh-TW" altLang="en-US"/>
              <a:t>的檔案，且</a:t>
            </a:r>
            <a:r>
              <a:rPr lang="zh-TW" altLang="en-US">
                <a:solidFill>
                  <a:srgbClr val="00B0F0"/>
                </a:solidFill>
              </a:rPr>
              <a:t>已暫存</a:t>
            </a:r>
            <a:r>
              <a:rPr lang="zh-TW" altLang="en-US"/>
              <a:t>檔案</a:t>
            </a:r>
            <a:r>
              <a:rPr lang="zh-TW" altLang="en-US">
                <a:solidFill>
                  <a:srgbClr val="FFC000"/>
                </a:solidFill>
              </a:rPr>
              <a:t>提交</a:t>
            </a:r>
            <a:r>
              <a:rPr lang="zh-TW" altLang="en-US"/>
              <a:t>後會變回</a:t>
            </a:r>
            <a:r>
              <a:rPr lang="zh-TW" altLang="en-US">
                <a:solidFill>
                  <a:srgbClr val="00B0F0"/>
                </a:solidFill>
              </a:rPr>
              <a:t>未修改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而欲將</a:t>
            </a:r>
            <a:r>
              <a:rPr lang="zh-TW" altLang="en-US">
                <a:solidFill>
                  <a:srgbClr val="00B0F0"/>
                </a:solidFill>
              </a:rPr>
              <a:t>未追蹤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未暫存</a:t>
            </a:r>
            <a:r>
              <a:rPr lang="zh-TW" altLang="en-US"/>
              <a:t>的檔案變為</a:t>
            </a:r>
            <a:r>
              <a:rPr lang="zh-TW" altLang="en-US">
                <a:solidFill>
                  <a:srgbClr val="00B0F0"/>
                </a:solidFill>
              </a:rPr>
              <a:t>已暫存</a:t>
            </a:r>
            <a:r>
              <a:rPr lang="zh-TW" altLang="en-US"/>
              <a:t>，須使用下方 </a:t>
            </a:r>
            <a:r>
              <a:rPr lang="en-US" altLang="zh-TW">
                <a:solidFill>
                  <a:srgbClr val="00B0F0"/>
                </a:solidFill>
              </a:rPr>
              <a:t>Git </a:t>
            </a:r>
            <a:r>
              <a:rPr lang="zh-TW" altLang="en-US">
                <a:solidFill>
                  <a:srgbClr val="00B0F0"/>
                </a:solidFill>
              </a:rPr>
              <a:t>指令</a:t>
            </a:r>
            <a:r>
              <a:rPr lang="zh-TW" altLang="en-US"/>
              <a:t>：</a:t>
            </a:r>
            <a:endParaRPr lang="en-US" altLang="zh-TW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8FA68ABA-3B1E-438E-B1B4-6F685DCD9DAB}"/>
              </a:ext>
            </a:extLst>
          </p:cNvPr>
          <p:cNvGrpSpPr/>
          <p:nvPr/>
        </p:nvGrpSpPr>
        <p:grpSpPr>
          <a:xfrm>
            <a:off x="838200" y="3732174"/>
            <a:ext cx="10515600" cy="461665"/>
            <a:chOff x="838200" y="3114311"/>
            <a:chExt cx="10515600" cy="461665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8820F6D1-5FF9-4954-9386-BA7E9EE8B7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114311"/>
              <a:ext cx="10515600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git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status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90CB686D-B6A6-4FD3-B9D8-D99F3A53D597}"/>
                </a:ext>
              </a:extLst>
            </p:cNvPr>
            <p:cNvSpPr txBox="1"/>
            <p:nvPr/>
          </p:nvSpPr>
          <p:spPr>
            <a:xfrm>
              <a:off x="10662585" y="320664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bash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0070D477-9E76-4F3C-B81C-0DB600E6AA17}"/>
              </a:ext>
            </a:extLst>
          </p:cNvPr>
          <p:cNvGrpSpPr/>
          <p:nvPr/>
        </p:nvGrpSpPr>
        <p:grpSpPr>
          <a:xfrm>
            <a:off x="4143375" y="5332116"/>
            <a:ext cx="7210425" cy="474232"/>
            <a:chOff x="-2286000" y="3114311"/>
            <a:chExt cx="7210425" cy="474232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228FBC69-ABE9-496E-BF7F-A61DD84B54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286000" y="3114311"/>
              <a:ext cx="7210425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git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add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ea"/>
                  <a:ea typeface="+mj-ea"/>
                  <a:cs typeface="JetBrains Mono" panose="02000009000000000000" pitchFamily="49" charset="0"/>
                </a:rPr>
                <a:t>資料夾或檔案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ea"/>
                  <a:ea typeface="+mj-ea"/>
                  <a:cs typeface="JetBrains Mono" panose="02000009000000000000" pitchFamily="49" charset="0"/>
                </a:rPr>
                <a:t> 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ea"/>
                <a:ea typeface="+mj-ea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D8CC0278-D378-4383-8C85-4618FC5EC0E5}"/>
                </a:ext>
              </a:extLst>
            </p:cNvPr>
            <p:cNvSpPr txBox="1"/>
            <p:nvPr/>
          </p:nvSpPr>
          <p:spPr>
            <a:xfrm>
              <a:off x="4233209" y="3219211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bash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EE7F27BA-7AF3-43A5-B301-6615FCA55840}"/>
              </a:ext>
            </a:extLst>
          </p:cNvPr>
          <p:cNvSpPr txBox="1">
            <a:spLocks/>
          </p:cNvSpPr>
          <p:nvPr/>
        </p:nvSpPr>
        <p:spPr>
          <a:xfrm>
            <a:off x="838200" y="5319549"/>
            <a:ext cx="3305175" cy="48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特定資料夾或檔案：</a:t>
            </a:r>
            <a:endParaRPr lang="en-US" altLang="zh-TW"/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B0C105B2-521B-49DB-9712-3BFC26B9D9C3}"/>
              </a:ext>
            </a:extLst>
          </p:cNvPr>
          <p:cNvGrpSpPr/>
          <p:nvPr/>
        </p:nvGrpSpPr>
        <p:grpSpPr>
          <a:xfrm>
            <a:off x="2743200" y="5895471"/>
            <a:ext cx="2869674" cy="461665"/>
            <a:chOff x="838200" y="3114311"/>
            <a:chExt cx="2869674" cy="461665"/>
          </a:xfrm>
        </p:grpSpPr>
        <p:sp>
          <p:nvSpPr>
            <p:cNvPr id="19" name="Rectangle 1">
              <a:extLst>
                <a:ext uri="{FF2B5EF4-FFF2-40B4-BE49-F238E27FC236}">
                  <a16:creationId xmlns:a16="http://schemas.microsoft.com/office/drawing/2014/main" id="{4CC671EE-B03F-40EC-A77C-0BB0D9A8DD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114311"/>
              <a:ext cx="2869673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git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add -A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ea"/>
                <a:ea typeface="+mj-ea"/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897DBDEA-63C4-4646-949F-A6F23545E65F}"/>
                </a:ext>
              </a:extLst>
            </p:cNvPr>
            <p:cNvSpPr txBox="1"/>
            <p:nvPr/>
          </p:nvSpPr>
          <p:spPr>
            <a:xfrm>
              <a:off x="3016659" y="320664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bash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21" name="內容版面配置區 2">
            <a:extLst>
              <a:ext uri="{FF2B5EF4-FFF2-40B4-BE49-F238E27FC236}">
                <a16:creationId xmlns:a16="http://schemas.microsoft.com/office/drawing/2014/main" id="{3772DD66-B27D-48D0-8302-607254C6BA74}"/>
              </a:ext>
            </a:extLst>
          </p:cNvPr>
          <p:cNvSpPr txBox="1">
            <a:spLocks/>
          </p:cNvSpPr>
          <p:nvPr/>
        </p:nvSpPr>
        <p:spPr>
          <a:xfrm>
            <a:off x="838200" y="5882903"/>
            <a:ext cx="1905000" cy="48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所有檔案：</a:t>
            </a:r>
            <a:endParaRPr lang="en-US" altLang="zh-TW"/>
          </a:p>
        </p:txBody>
      </p: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CE3F4DC4-7A50-40CB-9577-5B5244AC76C5}"/>
              </a:ext>
            </a:extLst>
          </p:cNvPr>
          <p:cNvGrpSpPr/>
          <p:nvPr/>
        </p:nvGrpSpPr>
        <p:grpSpPr>
          <a:xfrm>
            <a:off x="8524875" y="5895471"/>
            <a:ext cx="2828925" cy="461665"/>
            <a:chOff x="605490" y="3114311"/>
            <a:chExt cx="2828925" cy="461665"/>
          </a:xfrm>
        </p:grpSpPr>
        <p:sp>
          <p:nvSpPr>
            <p:cNvPr id="28" name="Rectangle 1">
              <a:extLst>
                <a:ext uri="{FF2B5EF4-FFF2-40B4-BE49-F238E27FC236}">
                  <a16:creationId xmlns:a16="http://schemas.microsoft.com/office/drawing/2014/main" id="{4D3DF8EF-1E49-4100-BA24-7A70570DB5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490" y="3114311"/>
              <a:ext cx="2828925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git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add -u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ea"/>
                <a:ea typeface="+mj-ea"/>
              </a:endParaRP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B5CD12BC-D102-472E-BBB3-9B982F0F1039}"/>
                </a:ext>
              </a:extLst>
            </p:cNvPr>
            <p:cNvSpPr txBox="1"/>
            <p:nvPr/>
          </p:nvSpPr>
          <p:spPr>
            <a:xfrm>
              <a:off x="2743198" y="320664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bash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30" name="內容版面配置區 2">
            <a:extLst>
              <a:ext uri="{FF2B5EF4-FFF2-40B4-BE49-F238E27FC236}">
                <a16:creationId xmlns:a16="http://schemas.microsoft.com/office/drawing/2014/main" id="{3FE2995C-75EF-4DCB-9D51-3BD6F89B7A0F}"/>
              </a:ext>
            </a:extLst>
          </p:cNvPr>
          <p:cNvSpPr txBox="1">
            <a:spLocks/>
          </p:cNvSpPr>
          <p:nvPr/>
        </p:nvSpPr>
        <p:spPr>
          <a:xfrm>
            <a:off x="5612873" y="5882903"/>
            <a:ext cx="2912002" cy="48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所有</a:t>
            </a:r>
            <a:r>
              <a:rPr lang="zh-TW" altLang="en-US">
                <a:solidFill>
                  <a:srgbClr val="00B0F0"/>
                </a:solidFill>
              </a:rPr>
              <a:t>已修改</a:t>
            </a:r>
            <a:r>
              <a:rPr lang="zh-TW" altLang="en-US"/>
              <a:t>檔案：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29472455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74BDF4-0CE4-40B3-8D77-5E6743E40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Git </a:t>
            </a:r>
            <a:r>
              <a:rPr lang="zh-TW" altLang="en-US"/>
              <a:t>檔案狀態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1B4D17C-B83E-4113-8E33-C7ACE3DA5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25" y="1056816"/>
            <a:ext cx="9048750" cy="548731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38467373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B767F7-2317-4D4F-B0C5-2621D8562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提交與推送</a:t>
            </a:r>
          </a:p>
        </p:txBody>
      </p:sp>
      <p:sp>
        <p:nvSpPr>
          <p:cNvPr id="12" name="內容版面配置區 11">
            <a:extLst>
              <a:ext uri="{FF2B5EF4-FFF2-40B4-BE49-F238E27FC236}">
                <a16:creationId xmlns:a16="http://schemas.microsoft.com/office/drawing/2014/main" id="{6EAF08FE-E408-4E79-AA44-2CC2607F10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7345"/>
            <a:ext cx="10515600" cy="1539801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FFC000"/>
                </a:solidFill>
              </a:rPr>
              <a:t>提交</a:t>
            </a:r>
            <a:r>
              <a:rPr lang="zh-TW" altLang="en-US"/>
              <a:t>就是將</a:t>
            </a:r>
            <a:r>
              <a:rPr lang="zh-TW" altLang="en-US">
                <a:solidFill>
                  <a:srgbClr val="00B0F0"/>
                </a:solidFill>
              </a:rPr>
              <a:t>本地儲存庫</a:t>
            </a:r>
            <a:r>
              <a:rPr lang="zh-TW" altLang="en-US"/>
              <a:t>的變更變為</a:t>
            </a:r>
            <a:r>
              <a:rPr lang="zh-TW" altLang="en-US">
                <a:solidFill>
                  <a:srgbClr val="00B0F0"/>
                </a:solidFill>
              </a:rPr>
              <a:t>新版本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每個</a:t>
            </a:r>
            <a:r>
              <a:rPr lang="zh-TW" altLang="en-US">
                <a:solidFill>
                  <a:srgbClr val="00B0F0"/>
                </a:solidFill>
              </a:rPr>
              <a:t>提交</a:t>
            </a:r>
            <a:r>
              <a:rPr lang="zh-TW" altLang="en-US"/>
              <a:t>都有一個編號</a:t>
            </a:r>
            <a:endParaRPr lang="en-US" altLang="zh-TW"/>
          </a:p>
          <a:p>
            <a:r>
              <a:rPr lang="zh-TW" altLang="en-US"/>
              <a:t>使用下方 </a:t>
            </a:r>
            <a:r>
              <a:rPr lang="en-US" altLang="zh-TW">
                <a:solidFill>
                  <a:srgbClr val="00B0F0"/>
                </a:solidFill>
              </a:rPr>
              <a:t>Git </a:t>
            </a:r>
            <a:r>
              <a:rPr lang="zh-TW" altLang="en-US">
                <a:solidFill>
                  <a:srgbClr val="00B0F0"/>
                </a:solidFill>
              </a:rPr>
              <a:t>指令</a:t>
            </a:r>
            <a:r>
              <a:rPr lang="zh-TW" altLang="en-US"/>
              <a:t>進行</a:t>
            </a:r>
            <a:r>
              <a:rPr lang="zh-TW" altLang="en-US">
                <a:solidFill>
                  <a:srgbClr val="FFC000"/>
                </a:solidFill>
              </a:rPr>
              <a:t>提交</a:t>
            </a:r>
            <a:r>
              <a:rPr lang="zh-TW" altLang="en-US"/>
              <a:t>：</a:t>
            </a:r>
            <a:endParaRPr lang="en-US" altLang="zh-TW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B068D5BC-B00C-4C30-B781-2527DE634DFC}"/>
              </a:ext>
            </a:extLst>
          </p:cNvPr>
          <p:cNvGrpSpPr/>
          <p:nvPr/>
        </p:nvGrpSpPr>
        <p:grpSpPr>
          <a:xfrm>
            <a:off x="838200" y="3429000"/>
            <a:ext cx="10515600" cy="461665"/>
            <a:chOff x="838200" y="3114311"/>
            <a:chExt cx="10515600" cy="461665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60C2D3F2-4A69-44DA-9E07-A2732817EC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114311"/>
              <a:ext cx="10515600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git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commit –m 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提交訊息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249F1876-DE1D-4BF1-9E19-9091777552CC}"/>
                </a:ext>
              </a:extLst>
            </p:cNvPr>
            <p:cNvSpPr txBox="1"/>
            <p:nvPr/>
          </p:nvSpPr>
          <p:spPr>
            <a:xfrm>
              <a:off x="10662585" y="320664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bash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80EF0688-BE69-40B1-8F05-757789F59DBA}"/>
              </a:ext>
            </a:extLst>
          </p:cNvPr>
          <p:cNvGrpSpPr/>
          <p:nvPr/>
        </p:nvGrpSpPr>
        <p:grpSpPr>
          <a:xfrm>
            <a:off x="838200" y="5065294"/>
            <a:ext cx="10515600" cy="461665"/>
            <a:chOff x="838200" y="3114311"/>
            <a:chExt cx="10515600" cy="461665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08CF5DC6-FA07-475F-AB4B-FB4E915B89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114311"/>
              <a:ext cx="10515600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git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push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3B5FEF9E-6856-4110-8A6A-058A5A67F732}"/>
                </a:ext>
              </a:extLst>
            </p:cNvPr>
            <p:cNvSpPr txBox="1"/>
            <p:nvPr/>
          </p:nvSpPr>
          <p:spPr>
            <a:xfrm>
              <a:off x="10662585" y="320664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bash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14" name="內容版面配置區 11">
            <a:extLst>
              <a:ext uri="{FF2B5EF4-FFF2-40B4-BE49-F238E27FC236}">
                <a16:creationId xmlns:a16="http://schemas.microsoft.com/office/drawing/2014/main" id="{F65A8117-E7B6-4C2F-8FA0-3BB8B79FEEA1}"/>
              </a:ext>
            </a:extLst>
          </p:cNvPr>
          <p:cNvSpPr txBox="1">
            <a:spLocks/>
          </p:cNvSpPr>
          <p:nvPr/>
        </p:nvSpPr>
        <p:spPr>
          <a:xfrm>
            <a:off x="838200" y="3974852"/>
            <a:ext cx="10515600" cy="10585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>
                <a:solidFill>
                  <a:srgbClr val="00B0F0"/>
                </a:solidFill>
              </a:rPr>
              <a:t>提交</a:t>
            </a:r>
            <a:r>
              <a:rPr lang="zh-TW" altLang="en-US"/>
              <a:t>只會儲存在</a:t>
            </a:r>
            <a:r>
              <a:rPr lang="zh-TW" altLang="en-US">
                <a:solidFill>
                  <a:srgbClr val="00B0F0"/>
                </a:solidFill>
              </a:rPr>
              <a:t>本地儲存庫</a:t>
            </a:r>
            <a:r>
              <a:rPr lang="zh-TW" altLang="en-US"/>
              <a:t>，不會自動</a:t>
            </a:r>
            <a:r>
              <a:rPr lang="zh-TW" altLang="en-US">
                <a:solidFill>
                  <a:srgbClr val="FFC000"/>
                </a:solidFill>
              </a:rPr>
              <a:t>推送</a:t>
            </a:r>
            <a:r>
              <a:rPr lang="en-US" altLang="zh-TW">
                <a:solidFill>
                  <a:srgbClr val="FFC000"/>
                </a:solidFill>
              </a:rPr>
              <a:t>(push)</a:t>
            </a:r>
            <a:r>
              <a:rPr lang="zh-TW" altLang="en-US"/>
              <a:t>到</a:t>
            </a:r>
            <a:r>
              <a:rPr lang="zh-TW" altLang="en-US">
                <a:solidFill>
                  <a:srgbClr val="00B0F0"/>
                </a:solidFill>
              </a:rPr>
              <a:t>遠端儲存庫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要</a:t>
            </a:r>
            <a:r>
              <a:rPr lang="zh-TW" altLang="en-US">
                <a:solidFill>
                  <a:srgbClr val="FFC000"/>
                </a:solidFill>
              </a:rPr>
              <a:t>推送</a:t>
            </a:r>
            <a:r>
              <a:rPr lang="zh-TW" altLang="en-US">
                <a:solidFill>
                  <a:srgbClr val="00B0F0"/>
                </a:solidFill>
              </a:rPr>
              <a:t>提交</a:t>
            </a:r>
            <a:r>
              <a:rPr lang="zh-TW" altLang="en-US"/>
              <a:t>到</a:t>
            </a:r>
            <a:r>
              <a:rPr lang="zh-TW" altLang="en-US">
                <a:solidFill>
                  <a:srgbClr val="00B0F0"/>
                </a:solidFill>
              </a:rPr>
              <a:t>遠端儲存庫</a:t>
            </a:r>
            <a:r>
              <a:rPr lang="zh-TW" altLang="en-US"/>
              <a:t>，須使用下方</a:t>
            </a:r>
            <a:r>
              <a:rPr lang="zh-TW" altLang="en-US">
                <a:solidFill>
                  <a:srgbClr val="FFC00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Git </a:t>
            </a:r>
            <a:r>
              <a:rPr lang="zh-TW" altLang="en-US">
                <a:solidFill>
                  <a:srgbClr val="00B0F0"/>
                </a:solidFill>
              </a:rPr>
              <a:t>指令</a:t>
            </a:r>
            <a:r>
              <a:rPr lang="zh-TW" altLang="en-US"/>
              <a:t>：</a:t>
            </a:r>
            <a:endParaRPr lang="en-US" altLang="zh-TW"/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F717B380-8194-491C-B6DC-09B9572E6D01}"/>
              </a:ext>
            </a:extLst>
          </p:cNvPr>
          <p:cNvGrpSpPr/>
          <p:nvPr/>
        </p:nvGrpSpPr>
        <p:grpSpPr>
          <a:xfrm>
            <a:off x="9602038" y="5889994"/>
            <a:ext cx="1800420" cy="394266"/>
            <a:chOff x="9602038" y="6123076"/>
            <a:chExt cx="1800420" cy="394266"/>
          </a:xfrm>
        </p:grpSpPr>
        <p:pic>
          <p:nvPicPr>
            <p:cNvPr id="15" name="圖片 14">
              <a:hlinkClick r:id="rId2"/>
              <a:extLst>
                <a:ext uri="{FF2B5EF4-FFF2-40B4-BE49-F238E27FC236}">
                  <a16:creationId xmlns:a16="http://schemas.microsoft.com/office/drawing/2014/main" id="{6D18FE44-5BEE-4807-9FEC-C11E0F6F25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008192" y="6123076"/>
              <a:ext cx="394266" cy="394266"/>
            </a:xfrm>
            <a:prstGeom prst="rect">
              <a:avLst/>
            </a:prstGeom>
          </p:spPr>
        </p:pic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4D6D67FB-480F-4A8B-AF99-4EBF36866B3D}"/>
                </a:ext>
              </a:extLst>
            </p:cNvPr>
            <p:cNvSpPr txBox="1"/>
            <p:nvPr/>
          </p:nvSpPr>
          <p:spPr>
            <a:xfrm>
              <a:off x="9602038" y="6135543"/>
              <a:ext cx="14061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/>
                <a:t>Git </a:t>
              </a:r>
              <a:r>
                <a:rPr lang="zh-TW" altLang="en-US"/>
                <a:t>小遊戲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259418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E7D2B856-2F57-4F59-864B-0211A2ECB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944" y="1753907"/>
            <a:ext cx="10544112" cy="43513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26D34015-F8CB-41D6-92A6-DD870244D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提交與推送</a:t>
            </a:r>
          </a:p>
        </p:txBody>
      </p:sp>
    </p:spTree>
    <p:extLst>
      <p:ext uri="{BB962C8B-B14F-4D97-AF65-F5344CB8AC3E}">
        <p14:creationId xmlns:p14="http://schemas.microsoft.com/office/powerpoint/2010/main" val="937876188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D3C3F4-1C08-4E71-A95C-F14A7771A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提交訊息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8499653-F511-4ACE-8CA4-0B51B2398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2166"/>
            <a:ext cx="10515600" cy="3571128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提交訊息</a:t>
            </a:r>
            <a:r>
              <a:rPr lang="zh-TW" altLang="en-US"/>
              <a:t>最好要寫清楚該</a:t>
            </a:r>
            <a:r>
              <a:rPr lang="zh-TW" altLang="en-US">
                <a:solidFill>
                  <a:srgbClr val="00B0F0"/>
                </a:solidFill>
              </a:rPr>
              <a:t>提交</a:t>
            </a:r>
            <a:r>
              <a:rPr lang="zh-TW" altLang="en-US"/>
              <a:t>到底做了什麼</a:t>
            </a:r>
            <a:endParaRPr lang="en-US" altLang="zh-TW"/>
          </a:p>
          <a:p>
            <a:r>
              <a:rPr lang="zh-TW" altLang="en-US"/>
              <a:t>但也必須保持精簡</a:t>
            </a:r>
            <a:endParaRPr lang="en-US" altLang="zh-TW"/>
          </a:p>
          <a:p>
            <a:r>
              <a:rPr lang="zh-TW" altLang="en-US"/>
              <a:t>常見的寫法是 </a:t>
            </a:r>
            <a:r>
              <a:rPr lang="en-US" altLang="zh-TW"/>
              <a:t>"</a:t>
            </a:r>
            <a:r>
              <a:rPr lang="zh-TW" altLang="en-US">
                <a:solidFill>
                  <a:srgbClr val="FFFF00"/>
                </a:solidFill>
              </a:rPr>
              <a:t>提交種類</a:t>
            </a:r>
            <a:r>
              <a:rPr lang="en-US" altLang="zh-TW">
                <a:solidFill>
                  <a:srgbClr val="00B0F0"/>
                </a:solidFill>
              </a:rPr>
              <a:t>:</a:t>
            </a:r>
            <a:r>
              <a:rPr lang="zh-TW" altLang="en-US"/>
              <a:t> </a:t>
            </a:r>
            <a:r>
              <a:rPr lang="zh-TW" altLang="en-US">
                <a:solidFill>
                  <a:srgbClr val="92D050"/>
                </a:solidFill>
              </a:rPr>
              <a:t>簡單說明</a:t>
            </a:r>
            <a:r>
              <a:rPr lang="en-US" altLang="zh-TW"/>
              <a:t>"</a:t>
            </a:r>
          </a:p>
          <a:p>
            <a:r>
              <a:rPr lang="zh-TW" altLang="en-US">
                <a:solidFill>
                  <a:srgbClr val="FFFF00"/>
                </a:solidFill>
              </a:rPr>
              <a:t>提交種類</a:t>
            </a:r>
            <a:r>
              <a:rPr lang="zh-TW" altLang="en-US"/>
              <a:t>有：</a:t>
            </a:r>
            <a:r>
              <a:rPr lang="en-US" altLang="zh-TW">
                <a:solidFill>
                  <a:srgbClr val="00B0F0"/>
                </a:solidFill>
              </a:rPr>
              <a:t>feat(feature</a:t>
            </a:r>
            <a:r>
              <a:rPr lang="zh-TW" altLang="en-US">
                <a:solidFill>
                  <a:srgbClr val="00B0F0"/>
                </a:solidFill>
              </a:rPr>
              <a:t>，新功能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00B0F0"/>
                </a:solidFill>
              </a:rPr>
              <a:t>fix(</a:t>
            </a:r>
            <a:r>
              <a:rPr lang="zh-TW" altLang="en-US">
                <a:solidFill>
                  <a:srgbClr val="00B0F0"/>
                </a:solidFill>
              </a:rPr>
              <a:t>修復錯誤</a:t>
            </a:r>
            <a:r>
              <a:rPr lang="en-US" altLang="zh-TW">
                <a:solidFill>
                  <a:srgbClr val="00B0F0"/>
                </a:solidFill>
              </a:rPr>
              <a:t>)</a:t>
            </a:r>
          </a:p>
          <a:p>
            <a:r>
              <a:rPr lang="en-US" altLang="zh-TW">
                <a:solidFill>
                  <a:srgbClr val="00B0F0"/>
                </a:solidFill>
              </a:rPr>
              <a:t>docs(documentation</a:t>
            </a:r>
            <a:r>
              <a:rPr lang="zh-TW" altLang="en-US">
                <a:solidFill>
                  <a:srgbClr val="00B0F0"/>
                </a:solidFill>
              </a:rPr>
              <a:t>，更新說明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00B0F0"/>
                </a:solidFill>
              </a:rPr>
              <a:t>style(</a:t>
            </a:r>
            <a:r>
              <a:rPr lang="zh-TW" altLang="en-US">
                <a:solidFill>
                  <a:srgbClr val="00B0F0"/>
                </a:solidFill>
              </a:rPr>
              <a:t>格式變更</a:t>
            </a:r>
            <a:r>
              <a:rPr lang="en-US" altLang="zh-TW">
                <a:solidFill>
                  <a:srgbClr val="00B0F0"/>
                </a:solidFill>
              </a:rPr>
              <a:t>)</a:t>
            </a:r>
          </a:p>
          <a:p>
            <a:r>
              <a:rPr lang="en-US" altLang="zh-TW">
                <a:solidFill>
                  <a:srgbClr val="00B0F0"/>
                </a:solidFill>
              </a:rPr>
              <a:t>refactor(</a:t>
            </a:r>
            <a:r>
              <a:rPr lang="zh-TW" altLang="en-US">
                <a:solidFill>
                  <a:srgbClr val="00B0F0"/>
                </a:solidFill>
              </a:rPr>
              <a:t>重構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00B0F0"/>
                </a:solidFill>
              </a:rPr>
              <a:t>chore(</a:t>
            </a:r>
            <a:r>
              <a:rPr lang="zh-TW" altLang="en-US">
                <a:solidFill>
                  <a:srgbClr val="00B0F0"/>
                </a:solidFill>
              </a:rPr>
              <a:t>雜項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00B0F0"/>
                </a:solidFill>
              </a:rPr>
              <a:t>revert(</a:t>
            </a:r>
            <a:r>
              <a:rPr lang="zh-TW" altLang="en-US">
                <a:solidFill>
                  <a:srgbClr val="00B0F0"/>
                </a:solidFill>
              </a:rPr>
              <a:t>撤回提交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zh-TW" altLang="en-US"/>
              <a:t>等</a:t>
            </a:r>
            <a:endParaRPr lang="en-US" altLang="zh-TW"/>
          </a:p>
          <a:p>
            <a:r>
              <a:rPr lang="zh-TW" altLang="en-US"/>
              <a:t>但在首次</a:t>
            </a:r>
            <a:r>
              <a:rPr lang="zh-TW" altLang="en-US">
                <a:solidFill>
                  <a:srgbClr val="00B0F0"/>
                </a:solidFill>
              </a:rPr>
              <a:t>提交</a:t>
            </a:r>
            <a:r>
              <a:rPr lang="zh-TW" altLang="en-US"/>
              <a:t>，常常使用 </a:t>
            </a:r>
            <a:r>
              <a:rPr lang="en-US" altLang="zh-TW">
                <a:solidFill>
                  <a:srgbClr val="92D050"/>
                </a:solidFill>
              </a:rPr>
              <a:t>"init"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zh-TW" altLang="en-US"/>
              <a:t>或 </a:t>
            </a:r>
            <a:r>
              <a:rPr lang="en-US" altLang="zh-TW">
                <a:solidFill>
                  <a:srgbClr val="92D050"/>
                </a:solidFill>
              </a:rPr>
              <a:t>"initial commit"</a:t>
            </a:r>
            <a:endParaRPr lang="zh-TW" altLang="en-US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09928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B0780D-B31B-4D08-8CCF-770A03F3F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Git</a:t>
            </a:r>
            <a:endParaRPr lang="zh-TW" altLang="en-US"/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85905E40-5B0B-4118-83F1-F7606A0A5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solidFill>
                  <a:srgbClr val="00B0F0"/>
                </a:solidFill>
              </a:rPr>
              <a:t>Git</a:t>
            </a:r>
            <a:r>
              <a:rPr lang="en-US" altLang="zh-TW"/>
              <a:t> </a:t>
            </a:r>
            <a:r>
              <a:rPr lang="zh-TW" altLang="en-US"/>
              <a:t>是個</a:t>
            </a:r>
            <a:r>
              <a:rPr lang="zh-TW" altLang="en-US">
                <a:solidFill>
                  <a:srgbClr val="00B0F0"/>
                </a:solidFill>
              </a:rPr>
              <a:t>版本控制系統</a:t>
            </a:r>
            <a:r>
              <a:rPr lang="en-US" altLang="zh-TW">
                <a:solidFill>
                  <a:srgbClr val="00B0F0"/>
                </a:solidFill>
              </a:rPr>
              <a:t>(Version Control System</a:t>
            </a:r>
            <a:r>
              <a:rPr lang="zh-TW" altLang="en-US">
                <a:solidFill>
                  <a:srgbClr val="00B0F0"/>
                </a:solidFill>
              </a:rPr>
              <a:t>，</a:t>
            </a:r>
            <a:r>
              <a:rPr lang="en-US" altLang="zh-TW">
                <a:solidFill>
                  <a:srgbClr val="00B0F0"/>
                </a:solidFill>
              </a:rPr>
              <a:t>VCS)</a:t>
            </a:r>
          </a:p>
          <a:p>
            <a:r>
              <a:rPr lang="en-US" altLang="zh-TW">
                <a:solidFill>
                  <a:srgbClr val="00B0F0"/>
                </a:solidFill>
              </a:rPr>
              <a:t>Git </a:t>
            </a:r>
            <a:r>
              <a:rPr lang="zh-TW" altLang="en-US"/>
              <a:t>是由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Linux </a:t>
            </a:r>
            <a:r>
              <a:rPr lang="zh-TW" altLang="en-US"/>
              <a:t>之父</a:t>
            </a:r>
            <a:r>
              <a:rPr lang="zh-TW" altLang="en-US">
                <a:solidFill>
                  <a:srgbClr val="92D050"/>
                </a:solidFill>
              </a:rPr>
              <a:t>林納斯</a:t>
            </a:r>
            <a:r>
              <a:rPr lang="en-US" altLang="zh-TW">
                <a:solidFill>
                  <a:srgbClr val="92D050"/>
                </a:solidFill>
              </a:rPr>
              <a:t>·</a:t>
            </a:r>
            <a:r>
              <a:rPr lang="zh-TW" altLang="en-US">
                <a:solidFill>
                  <a:srgbClr val="92D050"/>
                </a:solidFill>
              </a:rPr>
              <a:t>托瓦茲</a:t>
            </a:r>
            <a:r>
              <a:rPr lang="en-US" altLang="zh-TW">
                <a:solidFill>
                  <a:srgbClr val="92D050"/>
                </a:solidFill>
              </a:rPr>
              <a:t>(Linus Torvalds)</a:t>
            </a:r>
            <a:r>
              <a:rPr lang="zh-TW" altLang="en-US"/>
              <a:t>開發</a:t>
            </a:r>
            <a:endParaRPr lang="en-US" altLang="zh-TW"/>
          </a:p>
          <a:p>
            <a:r>
              <a:rPr lang="zh-TW" altLang="en-US"/>
              <a:t>開發的目的就是用來管理 </a:t>
            </a:r>
            <a:r>
              <a:rPr lang="en-US" altLang="zh-TW">
                <a:solidFill>
                  <a:srgbClr val="00B0F0"/>
                </a:solidFill>
              </a:rPr>
              <a:t>Linux</a:t>
            </a:r>
            <a:r>
              <a:rPr lang="en-US" altLang="zh-TW"/>
              <a:t> </a:t>
            </a:r>
            <a:r>
              <a:rPr lang="zh-TW" altLang="en-US"/>
              <a:t>的程式碼</a:t>
            </a:r>
            <a:endParaRPr lang="en-US" altLang="zh-TW"/>
          </a:p>
          <a:p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版本控制系統</a:t>
            </a:r>
            <a:r>
              <a:rPr lang="zh-TW" altLang="en-US"/>
              <a:t>，顧名思義，就是能控制版本</a:t>
            </a:r>
            <a:endParaRPr lang="en-US" altLang="zh-TW"/>
          </a:p>
          <a:p>
            <a:r>
              <a:rPr lang="zh-TW" altLang="en-US"/>
              <a:t>每筆</a:t>
            </a:r>
            <a:r>
              <a:rPr lang="zh-TW" altLang="en-US">
                <a:solidFill>
                  <a:srgbClr val="00B0F0"/>
                </a:solidFill>
              </a:rPr>
              <a:t>提交</a:t>
            </a:r>
            <a:r>
              <a:rPr lang="en-US" altLang="zh-TW">
                <a:solidFill>
                  <a:srgbClr val="00B0F0"/>
                </a:solidFill>
              </a:rPr>
              <a:t>(commit)</a:t>
            </a:r>
            <a:r>
              <a:rPr lang="zh-TW" altLang="en-US"/>
              <a:t>都會被紀錄下來，隨時可檢視和</a:t>
            </a:r>
            <a:r>
              <a:rPr lang="zh-TW" altLang="en-US">
                <a:solidFill>
                  <a:srgbClr val="FFC000"/>
                </a:solidFill>
              </a:rPr>
              <a:t>復原</a:t>
            </a:r>
            <a:r>
              <a:rPr lang="en-US" altLang="zh-TW">
                <a:solidFill>
                  <a:srgbClr val="FFC000"/>
                </a:solidFill>
              </a:rPr>
              <a:t>(revert)</a:t>
            </a:r>
          </a:p>
          <a:p>
            <a:r>
              <a:rPr lang="zh-TW" altLang="en-US"/>
              <a:t>也可以建立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r>
              <a:rPr lang="en-US" altLang="zh-TW">
                <a:solidFill>
                  <a:srgbClr val="00B0F0"/>
                </a:solidFill>
              </a:rPr>
              <a:t>(branch)</a:t>
            </a:r>
            <a:r>
              <a:rPr lang="zh-TW" altLang="en-US"/>
              <a:t>，進行獨立修改</a:t>
            </a:r>
            <a:endParaRPr lang="en-US" altLang="zh-TW"/>
          </a:p>
          <a:p>
            <a:r>
              <a:rPr lang="zh-TW" altLang="en-US"/>
              <a:t>並在必要時將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r>
              <a:rPr lang="zh-TW" altLang="en-US">
                <a:solidFill>
                  <a:srgbClr val="FFC000"/>
                </a:solidFill>
              </a:rPr>
              <a:t>合併</a:t>
            </a:r>
            <a:r>
              <a:rPr lang="en-US" altLang="zh-TW">
                <a:solidFill>
                  <a:srgbClr val="FFC000"/>
                </a:solidFill>
              </a:rPr>
              <a:t>(merge)</a:t>
            </a:r>
          </a:p>
        </p:txBody>
      </p:sp>
    </p:spTree>
    <p:extLst>
      <p:ext uri="{BB962C8B-B14F-4D97-AF65-F5344CB8AC3E}">
        <p14:creationId xmlns:p14="http://schemas.microsoft.com/office/powerpoint/2010/main" val="2684442325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B9F3A1-62FA-4616-AEDA-E46552550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提交與推送</a:t>
            </a: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9244BCCB-54DC-4482-A19E-13F8DB005636}"/>
              </a:ext>
            </a:extLst>
          </p:cNvPr>
          <p:cNvGrpSpPr/>
          <p:nvPr/>
        </p:nvGrpSpPr>
        <p:grpSpPr>
          <a:xfrm>
            <a:off x="346147" y="1014320"/>
            <a:ext cx="11499706" cy="5429250"/>
            <a:chOff x="346147" y="987425"/>
            <a:chExt cx="11499706" cy="5429250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A79EF038-F459-44AB-A0E1-083FD57452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46147" y="987425"/>
              <a:ext cx="11499706" cy="542925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FF17DBFF-0B9F-4A31-AE89-2659A62F0A5B}"/>
                </a:ext>
              </a:extLst>
            </p:cNvPr>
            <p:cNvSpPr/>
            <p:nvPr/>
          </p:nvSpPr>
          <p:spPr>
            <a:xfrm>
              <a:off x="1476375" y="3590925"/>
              <a:ext cx="6848475" cy="1133475"/>
            </a:xfrm>
            <a:prstGeom prst="roundRect">
              <a:avLst>
                <a:gd name="adj" fmla="val 6847"/>
              </a:avLst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A0D89EE6-12D2-4042-9BB3-91BA97E22114}"/>
                </a:ext>
              </a:extLst>
            </p:cNvPr>
            <p:cNvSpPr/>
            <p:nvPr/>
          </p:nvSpPr>
          <p:spPr>
            <a:xfrm>
              <a:off x="1476375" y="3167064"/>
              <a:ext cx="6848475" cy="345280"/>
            </a:xfrm>
            <a:prstGeom prst="roundRect">
              <a:avLst>
                <a:gd name="adj" fmla="val 17859"/>
              </a:avLst>
            </a:prstGeom>
            <a:noFill/>
            <a:ln w="190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D7FF209A-DA11-45D2-AD95-93C7B5496339}"/>
                </a:ext>
              </a:extLst>
            </p:cNvPr>
            <p:cNvSpPr/>
            <p:nvPr/>
          </p:nvSpPr>
          <p:spPr>
            <a:xfrm>
              <a:off x="1476375" y="2801467"/>
              <a:ext cx="6848475" cy="323849"/>
            </a:xfrm>
            <a:prstGeom prst="roundRect">
              <a:avLst>
                <a:gd name="adj" fmla="val 15680"/>
              </a:avLst>
            </a:prstGeom>
            <a:noFill/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A3770EDC-0FCD-4E77-AF4D-31718C46FA44}"/>
                </a:ext>
              </a:extLst>
            </p:cNvPr>
            <p:cNvSpPr txBox="1"/>
            <p:nvPr/>
          </p:nvSpPr>
          <p:spPr>
            <a:xfrm>
              <a:off x="8324850" y="2732558"/>
              <a:ext cx="20313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>
                  <a:solidFill>
                    <a:srgbClr val="92D050"/>
                  </a:solidFill>
                </a:rPr>
                <a:t>最近一筆提交</a:t>
              </a: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94D77045-8950-48E6-8A77-33C1C2048BBF}"/>
                </a:ext>
              </a:extLst>
            </p:cNvPr>
            <p:cNvSpPr txBox="1"/>
            <p:nvPr/>
          </p:nvSpPr>
          <p:spPr>
            <a:xfrm>
              <a:off x="8324850" y="3089969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>
                  <a:solidFill>
                    <a:srgbClr val="FFFF00"/>
                  </a:solidFill>
                </a:rPr>
                <a:t>儲存庫內容</a:t>
              </a: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010DE748-209A-4934-A53D-70F4D66A1B18}"/>
                </a:ext>
              </a:extLst>
            </p:cNvPr>
            <p:cNvSpPr txBox="1"/>
            <p:nvPr/>
          </p:nvSpPr>
          <p:spPr>
            <a:xfrm>
              <a:off x="3510796" y="4724400"/>
              <a:ext cx="32111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>
                  <a:solidFill>
                    <a:srgbClr val="FFC000"/>
                  </a:solidFill>
                </a:rPr>
                <a:t>README</a:t>
              </a:r>
              <a:r>
                <a:rPr lang="zh-TW" altLang="en-US" sz="2400">
                  <a:solidFill>
                    <a:srgbClr val="FFC000"/>
                  </a:solidFill>
                </a:rPr>
                <a:t>、</a:t>
              </a:r>
              <a:r>
                <a:rPr lang="en-US" altLang="zh-TW" sz="2400">
                  <a:solidFill>
                    <a:srgbClr val="FFC000"/>
                  </a:solidFill>
                </a:rPr>
                <a:t>LICENSE </a:t>
              </a:r>
              <a:r>
                <a:rPr lang="zh-TW" altLang="en-US" sz="2400">
                  <a:solidFill>
                    <a:srgbClr val="FFC000"/>
                  </a:solidFill>
                </a:rPr>
                <a:t>等</a:t>
              </a:r>
            </a:p>
          </p:txBody>
        </p:sp>
        <p:sp>
          <p:nvSpPr>
            <p:cNvPr id="12" name="矩形: 圓角 11">
              <a:extLst>
                <a:ext uri="{FF2B5EF4-FFF2-40B4-BE49-F238E27FC236}">
                  <a16:creationId xmlns:a16="http://schemas.microsoft.com/office/drawing/2014/main" id="{0D25B2DA-B206-4B7B-8ED7-0ADAF3431715}"/>
                </a:ext>
              </a:extLst>
            </p:cNvPr>
            <p:cNvSpPr/>
            <p:nvPr/>
          </p:nvSpPr>
          <p:spPr>
            <a:xfrm>
              <a:off x="1476375" y="2381550"/>
              <a:ext cx="2105025" cy="323849"/>
            </a:xfrm>
            <a:prstGeom prst="roundRect">
              <a:avLst>
                <a:gd name="adj" fmla="val 15680"/>
              </a:avLst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B63C0476-157A-4314-BD6B-CA44D0E975E3}"/>
                </a:ext>
              </a:extLst>
            </p:cNvPr>
            <p:cNvSpPr txBox="1"/>
            <p:nvPr/>
          </p:nvSpPr>
          <p:spPr>
            <a:xfrm>
              <a:off x="3700284" y="232015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>
                  <a:solidFill>
                    <a:srgbClr val="00B0F0"/>
                  </a:solidFill>
                </a:rPr>
                <a:t>分支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4203938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 13">
            <a:extLst>
              <a:ext uri="{FF2B5EF4-FFF2-40B4-BE49-F238E27FC236}">
                <a16:creationId xmlns:a16="http://schemas.microsoft.com/office/drawing/2014/main" id="{F4185BFF-D7A7-432B-B896-63EA2DD67B74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6961" y="1732122"/>
            <a:ext cx="5257014" cy="447254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B6DC8715-EF8F-4409-96D4-711E3FA88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提交與推送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E6282381-5EC1-4D1D-A4EE-3FBBC1AB961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18091" y="1732122"/>
            <a:ext cx="6098515" cy="28551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F4756795-D638-44DC-92CD-06F803B57828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18091" y="4838276"/>
            <a:ext cx="6098515" cy="136639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562475264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63CFB0-83F9-497F-8CC9-8CADF6F21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分支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18706885-F4DD-4639-A5C9-2EB936A7F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分支</a:t>
            </a:r>
            <a:r>
              <a:rPr lang="zh-TW" altLang="en-US"/>
              <a:t>是一個</a:t>
            </a:r>
            <a:r>
              <a:rPr lang="zh-TW" altLang="en-US">
                <a:solidFill>
                  <a:srgbClr val="00B0F0"/>
                </a:solidFill>
              </a:rPr>
              <a:t>指標</a:t>
            </a:r>
            <a:r>
              <a:rPr lang="zh-TW" altLang="en-US"/>
              <a:t>，</a:t>
            </a:r>
            <a:r>
              <a:rPr lang="zh-TW" altLang="en-US">
                <a:solidFill>
                  <a:srgbClr val="FFC000"/>
                </a:solidFill>
              </a:rPr>
              <a:t>指向</a:t>
            </a:r>
            <a:r>
              <a:rPr lang="zh-TW" altLang="en-US"/>
              <a:t>某個</a:t>
            </a:r>
            <a:r>
              <a:rPr lang="zh-TW" altLang="en-US">
                <a:solidFill>
                  <a:srgbClr val="00B0F0"/>
                </a:solidFill>
              </a:rPr>
              <a:t>提交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zh-TW" altLang="en-US">
                <a:solidFill>
                  <a:srgbClr val="00B0F0"/>
                </a:solidFill>
              </a:rPr>
              <a:t>版本</a:t>
            </a:r>
            <a:r>
              <a:rPr lang="en-US" altLang="zh-TW">
                <a:solidFill>
                  <a:srgbClr val="00B0F0"/>
                </a:solidFill>
              </a:rPr>
              <a:t>)</a:t>
            </a:r>
          </a:p>
          <a:p>
            <a:r>
              <a:rPr lang="zh-TW" altLang="en-US">
                <a:solidFill>
                  <a:srgbClr val="FFFF00"/>
                </a:solidFill>
              </a:rPr>
              <a:t>在某個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r>
              <a:rPr lang="zh-TW" altLang="en-US">
                <a:solidFill>
                  <a:srgbClr val="FFFF00"/>
                </a:solidFill>
              </a:rPr>
              <a:t>上做的</a:t>
            </a:r>
            <a:r>
              <a:rPr lang="zh-TW" altLang="en-US">
                <a:solidFill>
                  <a:srgbClr val="00B0F0"/>
                </a:solidFill>
              </a:rPr>
              <a:t>修改</a:t>
            </a:r>
            <a:r>
              <a:rPr lang="zh-TW" altLang="en-US">
                <a:solidFill>
                  <a:srgbClr val="FFFF00"/>
                </a:solidFill>
              </a:rPr>
              <a:t>和</a:t>
            </a:r>
            <a:r>
              <a:rPr lang="zh-TW" altLang="en-US">
                <a:solidFill>
                  <a:srgbClr val="00B0F0"/>
                </a:solidFill>
              </a:rPr>
              <a:t>提交</a:t>
            </a:r>
            <a:r>
              <a:rPr lang="zh-TW" altLang="en-US">
                <a:solidFill>
                  <a:srgbClr val="FFFF00"/>
                </a:solidFill>
              </a:rPr>
              <a:t>不會影響到其他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每個</a:t>
            </a:r>
            <a:r>
              <a:rPr lang="zh-TW" altLang="en-US">
                <a:solidFill>
                  <a:srgbClr val="00B0F0"/>
                </a:solidFill>
              </a:rPr>
              <a:t>儲存庫</a:t>
            </a:r>
            <a:r>
              <a:rPr lang="zh-TW" altLang="en-US"/>
              <a:t>至少要一個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通常名稱為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main</a:t>
            </a:r>
            <a:r>
              <a:rPr lang="en-US" altLang="zh-TW"/>
              <a:t>" </a:t>
            </a:r>
            <a:r>
              <a:rPr lang="zh-TW" altLang="en-US"/>
              <a:t>或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master</a:t>
            </a:r>
            <a:r>
              <a:rPr lang="en-US" altLang="zh-TW"/>
              <a:t>"</a:t>
            </a:r>
          </a:p>
          <a:p>
            <a:r>
              <a:rPr lang="zh-TW" altLang="en-US"/>
              <a:t>在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r>
              <a:rPr lang="zh-TW" altLang="en-US"/>
              <a:t>出現</a:t>
            </a:r>
            <a:r>
              <a:rPr lang="zh-TW" altLang="en-US">
                <a:solidFill>
                  <a:srgbClr val="00B0F0"/>
                </a:solidFill>
              </a:rPr>
              <a:t>新提交</a:t>
            </a:r>
            <a:r>
              <a:rPr lang="zh-TW" altLang="en-US"/>
              <a:t>後，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r>
              <a:rPr lang="zh-TW" altLang="en-US"/>
              <a:t>會</a:t>
            </a:r>
            <a:r>
              <a:rPr lang="zh-TW" altLang="en-US">
                <a:solidFill>
                  <a:srgbClr val="FFC000"/>
                </a:solidFill>
              </a:rPr>
              <a:t>指向</a:t>
            </a:r>
            <a:r>
              <a:rPr lang="zh-TW" altLang="en-US">
                <a:solidFill>
                  <a:srgbClr val="00B0F0"/>
                </a:solidFill>
              </a:rPr>
              <a:t>新提交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/>
              <a:t>"</a:t>
            </a:r>
            <a:r>
              <a:rPr lang="en-US" altLang="zh-TW">
                <a:solidFill>
                  <a:srgbClr val="FFFF00"/>
                </a:solidFill>
              </a:rPr>
              <a:t>HEAD</a:t>
            </a:r>
            <a:r>
              <a:rPr lang="en-US" altLang="zh-TW"/>
              <a:t>" </a:t>
            </a:r>
            <a:r>
              <a:rPr lang="zh-TW" altLang="en-US"/>
              <a:t>是一個</a:t>
            </a:r>
            <a:r>
              <a:rPr lang="zh-TW" altLang="en-US">
                <a:solidFill>
                  <a:srgbClr val="00B0F0"/>
                </a:solidFill>
              </a:rPr>
              <a:t>指標</a:t>
            </a:r>
            <a:r>
              <a:rPr lang="zh-TW" altLang="en-US"/>
              <a:t>，</a:t>
            </a:r>
            <a:r>
              <a:rPr lang="zh-TW" altLang="en-US">
                <a:solidFill>
                  <a:srgbClr val="FFC000"/>
                </a:solidFill>
              </a:rPr>
              <a:t>指向</a:t>
            </a:r>
            <a:r>
              <a:rPr lang="zh-TW" altLang="en-US"/>
              <a:t>某個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FFC000"/>
                </a:solidFill>
              </a:rPr>
              <a:t>指向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r>
              <a:rPr lang="zh-TW" altLang="en-US"/>
              <a:t>即成為</a:t>
            </a:r>
            <a:r>
              <a:rPr lang="zh-TW" altLang="en-US">
                <a:solidFill>
                  <a:srgbClr val="00B0F0"/>
                </a:solidFill>
              </a:rPr>
              <a:t>當前分支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提交</a:t>
            </a:r>
            <a:r>
              <a:rPr lang="zh-TW" altLang="en-US"/>
              <a:t>只會</a:t>
            </a:r>
            <a:r>
              <a:rPr lang="zh-TW" altLang="en-US">
                <a:solidFill>
                  <a:srgbClr val="FFC000"/>
                </a:solidFill>
              </a:rPr>
              <a:t>提交</a:t>
            </a:r>
            <a:r>
              <a:rPr lang="zh-TW" altLang="en-US"/>
              <a:t>到</a:t>
            </a:r>
            <a:r>
              <a:rPr lang="zh-TW" altLang="en-US">
                <a:solidFill>
                  <a:srgbClr val="00B0F0"/>
                </a:solidFill>
              </a:rPr>
              <a:t>當前分支</a:t>
            </a:r>
            <a:r>
              <a:rPr lang="zh-TW" altLang="en-US"/>
              <a:t>上</a:t>
            </a:r>
          </a:p>
        </p:txBody>
      </p:sp>
    </p:spTree>
    <p:extLst>
      <p:ext uri="{BB962C8B-B14F-4D97-AF65-F5344CB8AC3E}">
        <p14:creationId xmlns:p14="http://schemas.microsoft.com/office/powerpoint/2010/main" val="1348674223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B92AE4-DF28-40B6-85B7-03514BF78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單分支</a:t>
            </a:r>
          </a:p>
        </p:txBody>
      </p:sp>
      <p:grpSp>
        <p:nvGrpSpPr>
          <p:cNvPr id="39" name="群組 38">
            <a:extLst>
              <a:ext uri="{FF2B5EF4-FFF2-40B4-BE49-F238E27FC236}">
                <a16:creationId xmlns:a16="http://schemas.microsoft.com/office/drawing/2014/main" id="{232B56C1-23A0-4C57-BB0E-293148749EDB}"/>
              </a:ext>
            </a:extLst>
          </p:cNvPr>
          <p:cNvGrpSpPr/>
          <p:nvPr/>
        </p:nvGrpSpPr>
        <p:grpSpPr>
          <a:xfrm>
            <a:off x="838200" y="1451070"/>
            <a:ext cx="10515600" cy="2168432"/>
            <a:chOff x="838199" y="2740025"/>
            <a:chExt cx="10515600" cy="2168432"/>
          </a:xfrm>
        </p:grpSpPr>
        <p:sp>
          <p:nvSpPr>
            <p:cNvPr id="4" name="矩形: 圓角 3">
              <a:extLst>
                <a:ext uri="{FF2B5EF4-FFF2-40B4-BE49-F238E27FC236}">
                  <a16:creationId xmlns:a16="http://schemas.microsoft.com/office/drawing/2014/main" id="{715D2565-6C6D-4282-9384-E2BC22A2E477}"/>
                </a:ext>
              </a:extLst>
            </p:cNvPr>
            <p:cNvSpPr/>
            <p:nvPr/>
          </p:nvSpPr>
          <p:spPr>
            <a:xfrm>
              <a:off x="838199" y="2740025"/>
              <a:ext cx="1380566" cy="5431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d57cc20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5" name="矩形: 圓角 4">
              <a:extLst>
                <a:ext uri="{FF2B5EF4-FFF2-40B4-BE49-F238E27FC236}">
                  <a16:creationId xmlns:a16="http://schemas.microsoft.com/office/drawing/2014/main" id="{691763F6-9AA9-4AC9-AB4B-FDFCF4D08F9A}"/>
                </a:ext>
              </a:extLst>
            </p:cNvPr>
            <p:cNvSpPr/>
            <p:nvPr/>
          </p:nvSpPr>
          <p:spPr>
            <a:xfrm>
              <a:off x="5405716" y="2740025"/>
              <a:ext cx="1380566" cy="5431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c98765a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EC33D9D3-DCD2-4A03-97A0-4E21C7B73E12}"/>
                </a:ext>
              </a:extLst>
            </p:cNvPr>
            <p:cNvSpPr/>
            <p:nvPr/>
          </p:nvSpPr>
          <p:spPr>
            <a:xfrm>
              <a:off x="9973233" y="2740025"/>
              <a:ext cx="1380566" cy="5431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af8d5c6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9A4AF255-EF7B-4B20-B72E-3E4972DAB0C8}"/>
                </a:ext>
              </a:extLst>
            </p:cNvPr>
            <p:cNvSpPr/>
            <p:nvPr/>
          </p:nvSpPr>
          <p:spPr>
            <a:xfrm>
              <a:off x="9973233" y="3537884"/>
              <a:ext cx="1380566" cy="543174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main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4047A687-7C10-47B7-BF8B-040531576812}"/>
                </a:ext>
              </a:extLst>
            </p:cNvPr>
            <p:cNvSpPr/>
            <p:nvPr/>
          </p:nvSpPr>
          <p:spPr>
            <a:xfrm>
              <a:off x="9973233" y="4365283"/>
              <a:ext cx="1380566" cy="543174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HEAD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cxnSp>
          <p:nvCxnSpPr>
            <p:cNvPr id="10" name="直線單箭頭接點 9">
              <a:extLst>
                <a:ext uri="{FF2B5EF4-FFF2-40B4-BE49-F238E27FC236}">
                  <a16:creationId xmlns:a16="http://schemas.microsoft.com/office/drawing/2014/main" id="{0278AB46-665C-42C3-98DB-FAB3FA314B62}"/>
                </a:ext>
              </a:extLst>
            </p:cNvPr>
            <p:cNvCxnSpPr>
              <a:stCxn id="5" idx="1"/>
              <a:endCxn id="4" idx="3"/>
            </p:cNvCxnSpPr>
            <p:nvPr/>
          </p:nvCxnSpPr>
          <p:spPr>
            <a:xfrm flipH="1">
              <a:off x="2218765" y="3011612"/>
              <a:ext cx="3186951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單箭頭接點 10">
              <a:extLst>
                <a:ext uri="{FF2B5EF4-FFF2-40B4-BE49-F238E27FC236}">
                  <a16:creationId xmlns:a16="http://schemas.microsoft.com/office/drawing/2014/main" id="{56F7A477-DB0D-4003-B375-1881F1E9D905}"/>
                </a:ext>
              </a:extLst>
            </p:cNvPr>
            <p:cNvCxnSpPr>
              <a:cxnSpLocks/>
              <a:stCxn id="6" idx="1"/>
              <a:endCxn id="5" idx="3"/>
            </p:cNvCxnSpPr>
            <p:nvPr/>
          </p:nvCxnSpPr>
          <p:spPr>
            <a:xfrm flipH="1">
              <a:off x="6786282" y="3011612"/>
              <a:ext cx="3186951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單箭頭接點 11">
              <a:extLst>
                <a:ext uri="{FF2B5EF4-FFF2-40B4-BE49-F238E27FC236}">
                  <a16:creationId xmlns:a16="http://schemas.microsoft.com/office/drawing/2014/main" id="{9AB2DA66-2B14-4472-A66A-87691D0483E9}"/>
                </a:ext>
              </a:extLst>
            </p:cNvPr>
            <p:cNvCxnSpPr>
              <a:stCxn id="8" idx="0"/>
              <a:endCxn id="6" idx="2"/>
            </p:cNvCxnSpPr>
            <p:nvPr/>
          </p:nvCxnSpPr>
          <p:spPr>
            <a:xfrm flipV="1">
              <a:off x="10663516" y="3283199"/>
              <a:ext cx="0" cy="254685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單箭頭接點 12">
              <a:extLst>
                <a:ext uri="{FF2B5EF4-FFF2-40B4-BE49-F238E27FC236}">
                  <a16:creationId xmlns:a16="http://schemas.microsoft.com/office/drawing/2014/main" id="{B6B725AA-3922-46FA-93BF-B58E3A8DA472}"/>
                </a:ext>
              </a:extLst>
            </p:cNvPr>
            <p:cNvCxnSpPr>
              <a:cxnSpLocks/>
              <a:stCxn id="9" idx="0"/>
              <a:endCxn id="8" idx="2"/>
            </p:cNvCxnSpPr>
            <p:nvPr/>
          </p:nvCxnSpPr>
          <p:spPr>
            <a:xfrm flipV="1">
              <a:off x="10663516" y="4081058"/>
              <a:ext cx="0" cy="284225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群組 56">
            <a:extLst>
              <a:ext uri="{FF2B5EF4-FFF2-40B4-BE49-F238E27FC236}">
                <a16:creationId xmlns:a16="http://schemas.microsoft.com/office/drawing/2014/main" id="{1631680F-F33E-48CB-8FC0-01B3950DD6F5}"/>
              </a:ext>
            </a:extLst>
          </p:cNvPr>
          <p:cNvGrpSpPr/>
          <p:nvPr/>
        </p:nvGrpSpPr>
        <p:grpSpPr>
          <a:xfrm>
            <a:off x="838200" y="4043977"/>
            <a:ext cx="10515600" cy="2168432"/>
            <a:chOff x="470646" y="4510032"/>
            <a:chExt cx="10515600" cy="2168432"/>
          </a:xfrm>
        </p:grpSpPr>
        <p:sp>
          <p:nvSpPr>
            <p:cNvPr id="41" name="矩形: 圓角 40">
              <a:extLst>
                <a:ext uri="{FF2B5EF4-FFF2-40B4-BE49-F238E27FC236}">
                  <a16:creationId xmlns:a16="http://schemas.microsoft.com/office/drawing/2014/main" id="{8195D323-8EDF-4BCB-8F0A-D7F7031EEA92}"/>
                </a:ext>
              </a:extLst>
            </p:cNvPr>
            <p:cNvSpPr/>
            <p:nvPr/>
          </p:nvSpPr>
          <p:spPr>
            <a:xfrm>
              <a:off x="470646" y="4510032"/>
              <a:ext cx="1380566" cy="5431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d57cc20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42" name="矩形: 圓角 41">
              <a:extLst>
                <a:ext uri="{FF2B5EF4-FFF2-40B4-BE49-F238E27FC236}">
                  <a16:creationId xmlns:a16="http://schemas.microsoft.com/office/drawing/2014/main" id="{D3BB8569-95D7-42E1-AA1E-4433BFCBAB59}"/>
                </a:ext>
              </a:extLst>
            </p:cNvPr>
            <p:cNvSpPr/>
            <p:nvPr/>
          </p:nvSpPr>
          <p:spPr>
            <a:xfrm>
              <a:off x="3515657" y="4510032"/>
              <a:ext cx="1380566" cy="5431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c98765a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43" name="矩形: 圓角 42">
              <a:extLst>
                <a:ext uri="{FF2B5EF4-FFF2-40B4-BE49-F238E27FC236}">
                  <a16:creationId xmlns:a16="http://schemas.microsoft.com/office/drawing/2014/main" id="{8C59B725-A6FA-422F-9784-7996F8894056}"/>
                </a:ext>
              </a:extLst>
            </p:cNvPr>
            <p:cNvSpPr/>
            <p:nvPr/>
          </p:nvSpPr>
          <p:spPr>
            <a:xfrm>
              <a:off x="6560668" y="4510032"/>
              <a:ext cx="1380566" cy="5431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af8d5c6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44" name="矩形: 圓角 43">
              <a:extLst>
                <a:ext uri="{FF2B5EF4-FFF2-40B4-BE49-F238E27FC236}">
                  <a16:creationId xmlns:a16="http://schemas.microsoft.com/office/drawing/2014/main" id="{B9D6FFB3-956C-4032-8BE4-A3B835C8B1ED}"/>
                </a:ext>
              </a:extLst>
            </p:cNvPr>
            <p:cNvSpPr/>
            <p:nvPr/>
          </p:nvSpPr>
          <p:spPr>
            <a:xfrm>
              <a:off x="9605680" y="5307891"/>
              <a:ext cx="1380566" cy="543174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main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45" name="矩形: 圓角 44">
              <a:extLst>
                <a:ext uri="{FF2B5EF4-FFF2-40B4-BE49-F238E27FC236}">
                  <a16:creationId xmlns:a16="http://schemas.microsoft.com/office/drawing/2014/main" id="{86C3BDB6-A68E-45A2-AE24-6FCC95CF8600}"/>
                </a:ext>
              </a:extLst>
            </p:cNvPr>
            <p:cNvSpPr/>
            <p:nvPr/>
          </p:nvSpPr>
          <p:spPr>
            <a:xfrm>
              <a:off x="9605680" y="6135290"/>
              <a:ext cx="1380566" cy="543174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HEAD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cxnSp>
          <p:nvCxnSpPr>
            <p:cNvPr id="46" name="直線單箭頭接點 45">
              <a:extLst>
                <a:ext uri="{FF2B5EF4-FFF2-40B4-BE49-F238E27FC236}">
                  <a16:creationId xmlns:a16="http://schemas.microsoft.com/office/drawing/2014/main" id="{797DF8AC-8141-460B-A2F8-67A70D9F6A78}"/>
                </a:ext>
              </a:extLst>
            </p:cNvPr>
            <p:cNvCxnSpPr>
              <a:stCxn id="42" idx="1"/>
              <a:endCxn id="41" idx="3"/>
            </p:cNvCxnSpPr>
            <p:nvPr/>
          </p:nvCxnSpPr>
          <p:spPr>
            <a:xfrm flipH="1">
              <a:off x="1851212" y="4781619"/>
              <a:ext cx="1664445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單箭頭接點 46">
              <a:extLst>
                <a:ext uri="{FF2B5EF4-FFF2-40B4-BE49-F238E27FC236}">
                  <a16:creationId xmlns:a16="http://schemas.microsoft.com/office/drawing/2014/main" id="{9C25773E-816B-41E7-B8C4-922AD934C288}"/>
                </a:ext>
              </a:extLst>
            </p:cNvPr>
            <p:cNvCxnSpPr>
              <a:cxnSpLocks/>
              <a:stCxn id="43" idx="1"/>
              <a:endCxn id="42" idx="3"/>
            </p:cNvCxnSpPr>
            <p:nvPr/>
          </p:nvCxnSpPr>
          <p:spPr>
            <a:xfrm flipH="1">
              <a:off x="4896223" y="4781619"/>
              <a:ext cx="1664445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單箭頭接點 47">
              <a:extLst>
                <a:ext uri="{FF2B5EF4-FFF2-40B4-BE49-F238E27FC236}">
                  <a16:creationId xmlns:a16="http://schemas.microsoft.com/office/drawing/2014/main" id="{7B1F7057-FAA9-4A51-BD9D-2CC5C63AFAB1}"/>
                </a:ext>
              </a:extLst>
            </p:cNvPr>
            <p:cNvCxnSpPr>
              <a:cxnSpLocks/>
              <a:stCxn id="44" idx="0"/>
              <a:endCxn id="53" idx="2"/>
            </p:cNvCxnSpPr>
            <p:nvPr/>
          </p:nvCxnSpPr>
          <p:spPr>
            <a:xfrm flipV="1">
              <a:off x="10295963" y="5053206"/>
              <a:ext cx="0" cy="254685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單箭頭接點 48">
              <a:extLst>
                <a:ext uri="{FF2B5EF4-FFF2-40B4-BE49-F238E27FC236}">
                  <a16:creationId xmlns:a16="http://schemas.microsoft.com/office/drawing/2014/main" id="{8B42B57A-6443-4A51-97DB-384DA80300BD}"/>
                </a:ext>
              </a:extLst>
            </p:cNvPr>
            <p:cNvCxnSpPr>
              <a:cxnSpLocks/>
              <a:stCxn id="45" idx="0"/>
              <a:endCxn id="44" idx="2"/>
            </p:cNvCxnSpPr>
            <p:nvPr/>
          </p:nvCxnSpPr>
          <p:spPr>
            <a:xfrm flipV="1">
              <a:off x="10295963" y="5851065"/>
              <a:ext cx="0" cy="284225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矩形: 圓角 52">
              <a:extLst>
                <a:ext uri="{FF2B5EF4-FFF2-40B4-BE49-F238E27FC236}">
                  <a16:creationId xmlns:a16="http://schemas.microsoft.com/office/drawing/2014/main" id="{201EB354-EC76-42DC-B2DE-E5C4AC630068}"/>
                </a:ext>
              </a:extLst>
            </p:cNvPr>
            <p:cNvSpPr/>
            <p:nvPr/>
          </p:nvSpPr>
          <p:spPr>
            <a:xfrm>
              <a:off x="9605680" y="4510032"/>
              <a:ext cx="1380566" cy="5431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c48763f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cxnSp>
          <p:nvCxnSpPr>
            <p:cNvPr id="54" name="直線單箭頭接點 53">
              <a:extLst>
                <a:ext uri="{FF2B5EF4-FFF2-40B4-BE49-F238E27FC236}">
                  <a16:creationId xmlns:a16="http://schemas.microsoft.com/office/drawing/2014/main" id="{AB560677-3037-4D2C-A34E-D5FE728371A7}"/>
                </a:ext>
              </a:extLst>
            </p:cNvPr>
            <p:cNvCxnSpPr>
              <a:cxnSpLocks/>
              <a:stCxn id="53" idx="1"/>
              <a:endCxn id="43" idx="3"/>
            </p:cNvCxnSpPr>
            <p:nvPr/>
          </p:nvCxnSpPr>
          <p:spPr>
            <a:xfrm flipH="1">
              <a:off x="7941234" y="4781619"/>
              <a:ext cx="1664446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7" name="直線接點 66">
            <a:extLst>
              <a:ext uri="{FF2B5EF4-FFF2-40B4-BE49-F238E27FC236}">
                <a16:creationId xmlns:a16="http://schemas.microsoft.com/office/drawing/2014/main" id="{0E22D0A9-F80D-488A-84C0-8443C53DC332}"/>
              </a:ext>
            </a:extLst>
          </p:cNvPr>
          <p:cNvCxnSpPr/>
          <p:nvPr/>
        </p:nvCxnSpPr>
        <p:spPr>
          <a:xfrm>
            <a:off x="375022" y="3774523"/>
            <a:ext cx="11394141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A5E694DA-3284-4266-A02E-E4BA1F381FD1}"/>
              </a:ext>
            </a:extLst>
          </p:cNvPr>
          <p:cNvSpPr txBox="1"/>
          <p:nvPr/>
        </p:nvSpPr>
        <p:spPr>
          <a:xfrm>
            <a:off x="5234224" y="2534767"/>
            <a:ext cx="17235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4000">
                <a:solidFill>
                  <a:srgbClr val="FFFF00"/>
                </a:solidFill>
              </a:rPr>
              <a:t>提交前</a:t>
            </a:r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BA2ABB37-A750-46C0-B07C-9FB603E9678D}"/>
              </a:ext>
            </a:extLst>
          </p:cNvPr>
          <p:cNvSpPr txBox="1"/>
          <p:nvPr/>
        </p:nvSpPr>
        <p:spPr>
          <a:xfrm>
            <a:off x="5234225" y="5232936"/>
            <a:ext cx="17235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4000">
                <a:solidFill>
                  <a:srgbClr val="FFFF00"/>
                </a:solidFill>
              </a:rPr>
              <a:t>提交後</a:t>
            </a:r>
          </a:p>
        </p:txBody>
      </p:sp>
    </p:spTree>
    <p:extLst>
      <p:ext uri="{BB962C8B-B14F-4D97-AF65-F5344CB8AC3E}">
        <p14:creationId xmlns:p14="http://schemas.microsoft.com/office/powerpoint/2010/main" val="1674844162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B92AE4-DF28-40B6-85B7-03514BF78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588"/>
            <a:ext cx="10515600" cy="1325563"/>
          </a:xfrm>
        </p:spPr>
        <p:txBody>
          <a:bodyPr/>
          <a:lstStyle/>
          <a:p>
            <a:r>
              <a:rPr lang="zh-TW" altLang="en-US"/>
              <a:t>多分支</a:t>
            </a:r>
          </a:p>
        </p:txBody>
      </p:sp>
      <p:cxnSp>
        <p:nvCxnSpPr>
          <p:cNvPr id="67" name="直線接點 66">
            <a:extLst>
              <a:ext uri="{FF2B5EF4-FFF2-40B4-BE49-F238E27FC236}">
                <a16:creationId xmlns:a16="http://schemas.microsoft.com/office/drawing/2014/main" id="{0E22D0A9-F80D-488A-84C0-8443C53DC332}"/>
              </a:ext>
            </a:extLst>
          </p:cNvPr>
          <p:cNvCxnSpPr/>
          <p:nvPr/>
        </p:nvCxnSpPr>
        <p:spPr>
          <a:xfrm>
            <a:off x="375022" y="3996137"/>
            <a:ext cx="11394141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A5E694DA-3284-4266-A02E-E4BA1F381FD1}"/>
              </a:ext>
            </a:extLst>
          </p:cNvPr>
          <p:cNvSpPr txBox="1"/>
          <p:nvPr/>
        </p:nvSpPr>
        <p:spPr>
          <a:xfrm>
            <a:off x="5234224" y="1196270"/>
            <a:ext cx="17235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4000">
                <a:solidFill>
                  <a:srgbClr val="FFFF00"/>
                </a:solidFill>
              </a:rPr>
              <a:t>提交前</a:t>
            </a:r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BA2ABB37-A750-46C0-B07C-9FB603E9678D}"/>
              </a:ext>
            </a:extLst>
          </p:cNvPr>
          <p:cNvSpPr txBox="1"/>
          <p:nvPr/>
        </p:nvSpPr>
        <p:spPr>
          <a:xfrm>
            <a:off x="5234225" y="4152909"/>
            <a:ext cx="17235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4000">
                <a:solidFill>
                  <a:srgbClr val="FFFF00"/>
                </a:solidFill>
              </a:rPr>
              <a:t>提交後</a:t>
            </a:r>
          </a:p>
        </p:txBody>
      </p:sp>
      <p:grpSp>
        <p:nvGrpSpPr>
          <p:cNvPr id="58" name="群組 57">
            <a:extLst>
              <a:ext uri="{FF2B5EF4-FFF2-40B4-BE49-F238E27FC236}">
                <a16:creationId xmlns:a16="http://schemas.microsoft.com/office/drawing/2014/main" id="{C954CA20-6657-4C9D-9B06-7023B4AA9014}"/>
              </a:ext>
            </a:extLst>
          </p:cNvPr>
          <p:cNvGrpSpPr/>
          <p:nvPr/>
        </p:nvGrpSpPr>
        <p:grpSpPr>
          <a:xfrm>
            <a:off x="838200" y="769694"/>
            <a:ext cx="10515600" cy="2966290"/>
            <a:chOff x="838200" y="460810"/>
            <a:chExt cx="10515600" cy="2966290"/>
          </a:xfrm>
        </p:grpSpPr>
        <p:cxnSp>
          <p:nvCxnSpPr>
            <p:cNvPr id="12" name="直線單箭頭接點 11">
              <a:extLst>
                <a:ext uri="{FF2B5EF4-FFF2-40B4-BE49-F238E27FC236}">
                  <a16:creationId xmlns:a16="http://schemas.microsoft.com/office/drawing/2014/main" id="{9AB2DA66-2B14-4472-A66A-87691D0483E9}"/>
                </a:ext>
              </a:extLst>
            </p:cNvPr>
            <p:cNvCxnSpPr>
              <a:stCxn id="8" idx="0"/>
              <a:endCxn id="6" idx="2"/>
            </p:cNvCxnSpPr>
            <p:nvPr/>
          </p:nvCxnSpPr>
          <p:spPr>
            <a:xfrm flipV="1">
              <a:off x="10663517" y="2629241"/>
              <a:ext cx="0" cy="254685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單箭頭接點 12">
              <a:extLst>
                <a:ext uri="{FF2B5EF4-FFF2-40B4-BE49-F238E27FC236}">
                  <a16:creationId xmlns:a16="http://schemas.microsoft.com/office/drawing/2014/main" id="{B6B725AA-3922-46FA-93BF-B58E3A8DA472}"/>
                </a:ext>
              </a:extLst>
            </p:cNvPr>
            <p:cNvCxnSpPr>
              <a:cxnSpLocks/>
              <a:stCxn id="9" idx="2"/>
              <a:endCxn id="30" idx="0"/>
            </p:cNvCxnSpPr>
            <p:nvPr/>
          </p:nvCxnSpPr>
          <p:spPr>
            <a:xfrm>
              <a:off x="10663517" y="1003984"/>
              <a:ext cx="0" cy="254685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矩形: 圓角 3">
              <a:extLst>
                <a:ext uri="{FF2B5EF4-FFF2-40B4-BE49-F238E27FC236}">
                  <a16:creationId xmlns:a16="http://schemas.microsoft.com/office/drawing/2014/main" id="{715D2565-6C6D-4282-9384-E2BC22A2E477}"/>
                </a:ext>
              </a:extLst>
            </p:cNvPr>
            <p:cNvSpPr/>
            <p:nvPr/>
          </p:nvSpPr>
          <p:spPr>
            <a:xfrm>
              <a:off x="838200" y="2086067"/>
              <a:ext cx="1380566" cy="5431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d57cc20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5" name="矩形: 圓角 4">
              <a:extLst>
                <a:ext uri="{FF2B5EF4-FFF2-40B4-BE49-F238E27FC236}">
                  <a16:creationId xmlns:a16="http://schemas.microsoft.com/office/drawing/2014/main" id="{691763F6-9AA9-4AC9-AB4B-FDFCF4D08F9A}"/>
                </a:ext>
              </a:extLst>
            </p:cNvPr>
            <p:cNvSpPr/>
            <p:nvPr/>
          </p:nvSpPr>
          <p:spPr>
            <a:xfrm>
              <a:off x="5405717" y="2086067"/>
              <a:ext cx="1380566" cy="5431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c98765a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EC33D9D3-DCD2-4A03-97A0-4E21C7B73E12}"/>
                </a:ext>
              </a:extLst>
            </p:cNvPr>
            <p:cNvSpPr/>
            <p:nvPr/>
          </p:nvSpPr>
          <p:spPr>
            <a:xfrm>
              <a:off x="9973234" y="2086067"/>
              <a:ext cx="1380566" cy="5431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af8d5c6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9A4AF255-EF7B-4B20-B72E-3E4972DAB0C8}"/>
                </a:ext>
              </a:extLst>
            </p:cNvPr>
            <p:cNvSpPr/>
            <p:nvPr/>
          </p:nvSpPr>
          <p:spPr>
            <a:xfrm>
              <a:off x="9973234" y="2883926"/>
              <a:ext cx="1380566" cy="543174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main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4047A687-7C10-47B7-BF8B-040531576812}"/>
                </a:ext>
              </a:extLst>
            </p:cNvPr>
            <p:cNvSpPr/>
            <p:nvPr/>
          </p:nvSpPr>
          <p:spPr>
            <a:xfrm>
              <a:off x="9973234" y="460810"/>
              <a:ext cx="1380566" cy="543174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HEAD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cxnSp>
          <p:nvCxnSpPr>
            <p:cNvPr id="10" name="直線單箭頭接點 9">
              <a:extLst>
                <a:ext uri="{FF2B5EF4-FFF2-40B4-BE49-F238E27FC236}">
                  <a16:creationId xmlns:a16="http://schemas.microsoft.com/office/drawing/2014/main" id="{0278AB46-665C-42C3-98DB-FAB3FA314B62}"/>
                </a:ext>
              </a:extLst>
            </p:cNvPr>
            <p:cNvCxnSpPr>
              <a:stCxn id="5" idx="1"/>
              <a:endCxn id="4" idx="3"/>
            </p:cNvCxnSpPr>
            <p:nvPr/>
          </p:nvCxnSpPr>
          <p:spPr>
            <a:xfrm flipH="1">
              <a:off x="2218766" y="2357654"/>
              <a:ext cx="3186951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單箭頭接點 10">
              <a:extLst>
                <a:ext uri="{FF2B5EF4-FFF2-40B4-BE49-F238E27FC236}">
                  <a16:creationId xmlns:a16="http://schemas.microsoft.com/office/drawing/2014/main" id="{56F7A477-DB0D-4003-B375-1881F1E9D905}"/>
                </a:ext>
              </a:extLst>
            </p:cNvPr>
            <p:cNvCxnSpPr>
              <a:cxnSpLocks/>
              <a:stCxn id="6" idx="1"/>
              <a:endCxn id="5" idx="3"/>
            </p:cNvCxnSpPr>
            <p:nvPr/>
          </p:nvCxnSpPr>
          <p:spPr>
            <a:xfrm flipH="1">
              <a:off x="6786283" y="2357654"/>
              <a:ext cx="3186951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矩形: 圓角 29">
              <a:extLst>
                <a:ext uri="{FF2B5EF4-FFF2-40B4-BE49-F238E27FC236}">
                  <a16:creationId xmlns:a16="http://schemas.microsoft.com/office/drawing/2014/main" id="{882FDFD7-9449-4700-8C8D-8BE64C5A2A2E}"/>
                </a:ext>
              </a:extLst>
            </p:cNvPr>
            <p:cNvSpPr/>
            <p:nvPr/>
          </p:nvSpPr>
          <p:spPr>
            <a:xfrm>
              <a:off x="9973234" y="1258669"/>
              <a:ext cx="1380566" cy="543174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feature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cxnSp>
          <p:nvCxnSpPr>
            <p:cNvPr id="15" name="直線單箭頭接點 14">
              <a:extLst>
                <a:ext uri="{FF2B5EF4-FFF2-40B4-BE49-F238E27FC236}">
                  <a16:creationId xmlns:a16="http://schemas.microsoft.com/office/drawing/2014/main" id="{99E491E6-5F63-4245-B03B-DBEC2E9A591F}"/>
                </a:ext>
              </a:extLst>
            </p:cNvPr>
            <p:cNvCxnSpPr>
              <a:stCxn id="30" idx="2"/>
              <a:endCxn id="6" idx="0"/>
            </p:cNvCxnSpPr>
            <p:nvPr/>
          </p:nvCxnSpPr>
          <p:spPr>
            <a:xfrm>
              <a:off x="10663517" y="1801843"/>
              <a:ext cx="0" cy="284224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4ACBCB83-FFF0-4EA2-8A55-E12C5C439738}"/>
              </a:ext>
            </a:extLst>
          </p:cNvPr>
          <p:cNvGrpSpPr/>
          <p:nvPr/>
        </p:nvGrpSpPr>
        <p:grpSpPr>
          <a:xfrm>
            <a:off x="838200" y="4225667"/>
            <a:ext cx="10515600" cy="2134226"/>
            <a:chOff x="838200" y="4225667"/>
            <a:chExt cx="10515600" cy="2134226"/>
          </a:xfrm>
        </p:grpSpPr>
        <p:sp>
          <p:nvSpPr>
            <p:cNvPr id="41" name="矩形: 圓角 40">
              <a:extLst>
                <a:ext uri="{FF2B5EF4-FFF2-40B4-BE49-F238E27FC236}">
                  <a16:creationId xmlns:a16="http://schemas.microsoft.com/office/drawing/2014/main" id="{8195D323-8EDF-4BCB-8F0A-D7F7031EEA92}"/>
                </a:ext>
              </a:extLst>
            </p:cNvPr>
            <p:cNvSpPr/>
            <p:nvPr/>
          </p:nvSpPr>
          <p:spPr>
            <a:xfrm>
              <a:off x="838200" y="5816532"/>
              <a:ext cx="1380566" cy="5431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d57cc20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42" name="矩形: 圓角 41">
              <a:extLst>
                <a:ext uri="{FF2B5EF4-FFF2-40B4-BE49-F238E27FC236}">
                  <a16:creationId xmlns:a16="http://schemas.microsoft.com/office/drawing/2014/main" id="{D3BB8569-95D7-42E1-AA1E-4433BFCBAB59}"/>
                </a:ext>
              </a:extLst>
            </p:cNvPr>
            <p:cNvSpPr/>
            <p:nvPr/>
          </p:nvSpPr>
          <p:spPr>
            <a:xfrm>
              <a:off x="3883211" y="5816532"/>
              <a:ext cx="1380566" cy="5431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c98765a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43" name="矩形: 圓角 42">
              <a:extLst>
                <a:ext uri="{FF2B5EF4-FFF2-40B4-BE49-F238E27FC236}">
                  <a16:creationId xmlns:a16="http://schemas.microsoft.com/office/drawing/2014/main" id="{8C59B725-A6FA-422F-9784-7996F8894056}"/>
                </a:ext>
              </a:extLst>
            </p:cNvPr>
            <p:cNvSpPr/>
            <p:nvPr/>
          </p:nvSpPr>
          <p:spPr>
            <a:xfrm>
              <a:off x="6928222" y="5816532"/>
              <a:ext cx="1380566" cy="5431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af8d5c6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cxnSp>
          <p:nvCxnSpPr>
            <p:cNvPr id="46" name="直線單箭頭接點 45">
              <a:extLst>
                <a:ext uri="{FF2B5EF4-FFF2-40B4-BE49-F238E27FC236}">
                  <a16:creationId xmlns:a16="http://schemas.microsoft.com/office/drawing/2014/main" id="{797DF8AC-8141-460B-A2F8-67A70D9F6A78}"/>
                </a:ext>
              </a:extLst>
            </p:cNvPr>
            <p:cNvCxnSpPr>
              <a:stCxn id="42" idx="1"/>
              <a:endCxn id="41" idx="3"/>
            </p:cNvCxnSpPr>
            <p:nvPr/>
          </p:nvCxnSpPr>
          <p:spPr>
            <a:xfrm flipH="1">
              <a:off x="2218766" y="6088119"/>
              <a:ext cx="1664445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單箭頭接點 46">
              <a:extLst>
                <a:ext uri="{FF2B5EF4-FFF2-40B4-BE49-F238E27FC236}">
                  <a16:creationId xmlns:a16="http://schemas.microsoft.com/office/drawing/2014/main" id="{9C25773E-816B-41E7-B8C4-922AD934C288}"/>
                </a:ext>
              </a:extLst>
            </p:cNvPr>
            <p:cNvCxnSpPr>
              <a:cxnSpLocks/>
              <a:stCxn id="43" idx="1"/>
              <a:endCxn id="42" idx="3"/>
            </p:cNvCxnSpPr>
            <p:nvPr/>
          </p:nvCxnSpPr>
          <p:spPr>
            <a:xfrm flipH="1">
              <a:off x="5263777" y="6088119"/>
              <a:ext cx="1664445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矩形: 圓角 52">
              <a:extLst>
                <a:ext uri="{FF2B5EF4-FFF2-40B4-BE49-F238E27FC236}">
                  <a16:creationId xmlns:a16="http://schemas.microsoft.com/office/drawing/2014/main" id="{201EB354-EC76-42DC-B2DE-E5C4AC630068}"/>
                </a:ext>
              </a:extLst>
            </p:cNvPr>
            <p:cNvSpPr/>
            <p:nvPr/>
          </p:nvSpPr>
          <p:spPr>
            <a:xfrm>
              <a:off x="9973234" y="5816719"/>
              <a:ext cx="1380566" cy="5431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c48763f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cxnSp>
          <p:nvCxnSpPr>
            <p:cNvPr id="54" name="直線單箭頭接點 53">
              <a:extLst>
                <a:ext uri="{FF2B5EF4-FFF2-40B4-BE49-F238E27FC236}">
                  <a16:creationId xmlns:a16="http://schemas.microsoft.com/office/drawing/2014/main" id="{AB560677-3037-4D2C-A34E-D5FE728371A7}"/>
                </a:ext>
              </a:extLst>
            </p:cNvPr>
            <p:cNvCxnSpPr>
              <a:cxnSpLocks/>
              <a:stCxn id="53" idx="1"/>
              <a:endCxn id="43" idx="3"/>
            </p:cNvCxnSpPr>
            <p:nvPr/>
          </p:nvCxnSpPr>
          <p:spPr>
            <a:xfrm flipH="1" flipV="1">
              <a:off x="8308788" y="6088119"/>
              <a:ext cx="1664446" cy="187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單箭頭接點 61">
              <a:extLst>
                <a:ext uri="{FF2B5EF4-FFF2-40B4-BE49-F238E27FC236}">
                  <a16:creationId xmlns:a16="http://schemas.microsoft.com/office/drawing/2014/main" id="{72A07ADA-61CA-4571-A485-4E54B0CD9F9E}"/>
                </a:ext>
              </a:extLst>
            </p:cNvPr>
            <p:cNvCxnSpPr>
              <a:cxnSpLocks/>
              <a:stCxn id="63" idx="2"/>
              <a:endCxn id="43" idx="0"/>
            </p:cNvCxnSpPr>
            <p:nvPr/>
          </p:nvCxnSpPr>
          <p:spPr>
            <a:xfrm>
              <a:off x="7618505" y="5567195"/>
              <a:ext cx="0" cy="249337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矩形: 圓角 62">
              <a:extLst>
                <a:ext uri="{FF2B5EF4-FFF2-40B4-BE49-F238E27FC236}">
                  <a16:creationId xmlns:a16="http://schemas.microsoft.com/office/drawing/2014/main" id="{A86FBF28-A98A-4C5C-8EA1-0E2E94D657AE}"/>
                </a:ext>
              </a:extLst>
            </p:cNvPr>
            <p:cNvSpPr/>
            <p:nvPr/>
          </p:nvSpPr>
          <p:spPr>
            <a:xfrm>
              <a:off x="6928222" y="5024021"/>
              <a:ext cx="1380566" cy="543174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main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cxnSp>
          <p:nvCxnSpPr>
            <p:cNvPr id="68" name="直線單箭頭接點 67">
              <a:extLst>
                <a:ext uri="{FF2B5EF4-FFF2-40B4-BE49-F238E27FC236}">
                  <a16:creationId xmlns:a16="http://schemas.microsoft.com/office/drawing/2014/main" id="{CEB9DA9D-EABA-4397-AFBC-9A3E2056E1FC}"/>
                </a:ext>
              </a:extLst>
            </p:cNvPr>
            <p:cNvCxnSpPr>
              <a:cxnSpLocks/>
              <a:stCxn id="69" idx="2"/>
              <a:endCxn id="72" idx="0"/>
            </p:cNvCxnSpPr>
            <p:nvPr/>
          </p:nvCxnSpPr>
          <p:spPr>
            <a:xfrm>
              <a:off x="10663517" y="4768841"/>
              <a:ext cx="0" cy="254685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矩形: 圓角 68">
              <a:extLst>
                <a:ext uri="{FF2B5EF4-FFF2-40B4-BE49-F238E27FC236}">
                  <a16:creationId xmlns:a16="http://schemas.microsoft.com/office/drawing/2014/main" id="{078B3663-9419-47F7-97FE-6AD0BC4C4FC6}"/>
                </a:ext>
              </a:extLst>
            </p:cNvPr>
            <p:cNvSpPr/>
            <p:nvPr/>
          </p:nvSpPr>
          <p:spPr>
            <a:xfrm>
              <a:off x="9973234" y="4225667"/>
              <a:ext cx="1380566" cy="543174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HEAD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72" name="矩形: 圓角 71">
              <a:extLst>
                <a:ext uri="{FF2B5EF4-FFF2-40B4-BE49-F238E27FC236}">
                  <a16:creationId xmlns:a16="http://schemas.microsoft.com/office/drawing/2014/main" id="{F9EE069C-CBA7-4EEC-A1F1-F0DB8B5F7997}"/>
                </a:ext>
              </a:extLst>
            </p:cNvPr>
            <p:cNvSpPr/>
            <p:nvPr/>
          </p:nvSpPr>
          <p:spPr>
            <a:xfrm>
              <a:off x="9973234" y="5023526"/>
              <a:ext cx="1380566" cy="543174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feature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cxnSp>
          <p:nvCxnSpPr>
            <p:cNvPr id="73" name="直線單箭頭接點 72">
              <a:extLst>
                <a:ext uri="{FF2B5EF4-FFF2-40B4-BE49-F238E27FC236}">
                  <a16:creationId xmlns:a16="http://schemas.microsoft.com/office/drawing/2014/main" id="{CD7D4A7E-6538-4C67-A6DA-CC5438255CFE}"/>
                </a:ext>
              </a:extLst>
            </p:cNvPr>
            <p:cNvCxnSpPr>
              <a:cxnSpLocks/>
              <a:stCxn id="72" idx="2"/>
              <a:endCxn id="53" idx="0"/>
            </p:cNvCxnSpPr>
            <p:nvPr/>
          </p:nvCxnSpPr>
          <p:spPr>
            <a:xfrm>
              <a:off x="10663517" y="5566700"/>
              <a:ext cx="0" cy="250019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30515293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498210-678A-4DE8-A305-B6EEFA9E2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新建與切換分支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E2AE827B-B2FB-4C58-B74D-A81BA58FF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0800"/>
            <a:ext cx="10515600" cy="534960"/>
          </a:xfrm>
        </p:spPr>
        <p:txBody>
          <a:bodyPr/>
          <a:lstStyle/>
          <a:p>
            <a:r>
              <a:rPr lang="zh-TW" altLang="en-US"/>
              <a:t>欲</a:t>
            </a:r>
            <a:r>
              <a:rPr lang="zh-TW" altLang="en-US">
                <a:solidFill>
                  <a:srgbClr val="FFC000"/>
                </a:solidFill>
              </a:rPr>
              <a:t>新建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r>
              <a:rPr lang="zh-TW" altLang="en-US"/>
              <a:t>，須使用下方 </a:t>
            </a:r>
            <a:r>
              <a:rPr lang="en-US" altLang="zh-TW">
                <a:solidFill>
                  <a:srgbClr val="00B0F0"/>
                </a:solidFill>
              </a:rPr>
              <a:t>Git </a:t>
            </a:r>
            <a:r>
              <a:rPr lang="zh-TW" altLang="en-US">
                <a:solidFill>
                  <a:srgbClr val="00B0F0"/>
                </a:solidFill>
              </a:rPr>
              <a:t>指令</a:t>
            </a:r>
            <a:r>
              <a:rPr lang="zh-TW" altLang="en-US"/>
              <a:t>：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6392C5F6-0F14-44E3-993C-4F7C6CCE2EEE}"/>
              </a:ext>
            </a:extLst>
          </p:cNvPr>
          <p:cNvGrpSpPr/>
          <p:nvPr/>
        </p:nvGrpSpPr>
        <p:grpSpPr>
          <a:xfrm>
            <a:off x="838200" y="2303679"/>
            <a:ext cx="10515600" cy="461665"/>
            <a:chOff x="838200" y="3114311"/>
            <a:chExt cx="10515600" cy="461665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76F36887-BCCA-4359-860F-1F11C10D6D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114311"/>
              <a:ext cx="10515600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git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branch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新分支名稱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6F213BFD-146D-4350-B752-F280CAD24E24}"/>
                </a:ext>
              </a:extLst>
            </p:cNvPr>
            <p:cNvSpPr txBox="1"/>
            <p:nvPr/>
          </p:nvSpPr>
          <p:spPr>
            <a:xfrm>
              <a:off x="10662585" y="320664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bash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5538F181-00F0-44FE-A79C-AFDEFF92E2E8}"/>
              </a:ext>
            </a:extLst>
          </p:cNvPr>
          <p:cNvSpPr txBox="1">
            <a:spLocks/>
          </p:cNvSpPr>
          <p:nvPr/>
        </p:nvSpPr>
        <p:spPr>
          <a:xfrm>
            <a:off x="838200" y="2884356"/>
            <a:ext cx="10515600" cy="2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該</a:t>
            </a:r>
            <a:r>
              <a:rPr lang="zh-TW" altLang="en-US">
                <a:solidFill>
                  <a:srgbClr val="00B0F0"/>
                </a:solidFill>
              </a:rPr>
              <a:t>指令</a:t>
            </a:r>
            <a:r>
              <a:rPr lang="zh-TW" altLang="en-US"/>
              <a:t>會</a:t>
            </a:r>
            <a:r>
              <a:rPr lang="zh-TW" altLang="en-US">
                <a:solidFill>
                  <a:srgbClr val="FFC000"/>
                </a:solidFill>
              </a:rPr>
              <a:t>新建</a:t>
            </a:r>
            <a:r>
              <a:rPr lang="zh-TW" altLang="en-US"/>
              <a:t>一個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r>
              <a:rPr lang="zh-TW" altLang="en-US"/>
              <a:t>，且</a:t>
            </a:r>
            <a:r>
              <a:rPr lang="zh-TW" altLang="en-US">
                <a:solidFill>
                  <a:srgbClr val="FFC000"/>
                </a:solidFill>
              </a:rPr>
              <a:t>指向</a:t>
            </a:r>
            <a:r>
              <a:rPr lang="zh-TW" altLang="en-US">
                <a:solidFill>
                  <a:srgbClr val="00B0F0"/>
                </a:solidFill>
              </a:rPr>
              <a:t>當前分支</a:t>
            </a:r>
            <a:r>
              <a:rPr lang="zh-TW" altLang="en-US">
                <a:solidFill>
                  <a:srgbClr val="FFC000"/>
                </a:solidFill>
              </a:rPr>
              <a:t>指向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提交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>
                <a:solidFill>
                  <a:srgbClr val="FFFF00"/>
                </a:solidFill>
              </a:rPr>
              <a:t>HEAD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zh-TW" altLang="en-US"/>
              <a:t>不會自動</a:t>
            </a:r>
            <a:r>
              <a:rPr lang="zh-TW" altLang="en-US">
                <a:solidFill>
                  <a:srgbClr val="FFC000"/>
                </a:solidFill>
              </a:rPr>
              <a:t>指向</a:t>
            </a:r>
            <a:r>
              <a:rPr lang="zh-TW" altLang="en-US">
                <a:solidFill>
                  <a:srgbClr val="00B0F0"/>
                </a:solidFill>
              </a:rPr>
              <a:t>新分支</a:t>
            </a:r>
            <a:r>
              <a:rPr lang="zh-TW" altLang="en-US"/>
              <a:t>，即</a:t>
            </a:r>
            <a:r>
              <a:rPr lang="zh-TW" altLang="en-US">
                <a:solidFill>
                  <a:srgbClr val="00B0F0"/>
                </a:solidFill>
              </a:rPr>
              <a:t>新分支</a:t>
            </a:r>
            <a:r>
              <a:rPr lang="zh-TW" altLang="en-US"/>
              <a:t>不會自動成為</a:t>
            </a:r>
            <a:r>
              <a:rPr lang="zh-TW" altLang="en-US">
                <a:solidFill>
                  <a:srgbClr val="00B0F0"/>
                </a:solidFill>
              </a:rPr>
              <a:t>當前分支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欲使 </a:t>
            </a:r>
            <a:r>
              <a:rPr lang="en-US" altLang="zh-TW">
                <a:solidFill>
                  <a:srgbClr val="FFFF00"/>
                </a:solidFill>
              </a:rPr>
              <a:t>HEAD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zh-TW" altLang="en-US">
                <a:solidFill>
                  <a:srgbClr val="FFC000"/>
                </a:solidFill>
              </a:rPr>
              <a:t>指向</a:t>
            </a:r>
            <a:r>
              <a:rPr lang="zh-TW" altLang="en-US"/>
              <a:t>某個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r>
              <a:rPr lang="zh-TW" altLang="en-US"/>
              <a:t>，即讓某個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r>
              <a:rPr lang="zh-TW" altLang="en-US"/>
              <a:t>成為</a:t>
            </a:r>
            <a:r>
              <a:rPr lang="zh-TW" altLang="en-US">
                <a:solidFill>
                  <a:srgbClr val="00B0F0"/>
                </a:solidFill>
              </a:rPr>
              <a:t>當前分支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也就是</a:t>
            </a:r>
            <a:r>
              <a:rPr lang="zh-TW" altLang="en-US">
                <a:solidFill>
                  <a:srgbClr val="FFC000"/>
                </a:solidFill>
              </a:rPr>
              <a:t>切換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r>
              <a:rPr lang="zh-TW" altLang="en-US"/>
              <a:t>，須使用下方 </a:t>
            </a:r>
            <a:r>
              <a:rPr lang="en-US" altLang="zh-TW">
                <a:solidFill>
                  <a:srgbClr val="00B0F0"/>
                </a:solidFill>
              </a:rPr>
              <a:t>Git </a:t>
            </a:r>
            <a:r>
              <a:rPr lang="zh-TW" altLang="en-US">
                <a:solidFill>
                  <a:srgbClr val="00B0F0"/>
                </a:solidFill>
              </a:rPr>
              <a:t>指令</a:t>
            </a:r>
            <a:r>
              <a:rPr lang="zh-TW" altLang="en-US"/>
              <a:t>：</a:t>
            </a:r>
            <a:endParaRPr lang="en-US" altLang="zh-TW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E0AC4ED0-B1D0-48CA-8EA6-63ECA2E9DC56}"/>
              </a:ext>
            </a:extLst>
          </p:cNvPr>
          <p:cNvGrpSpPr/>
          <p:nvPr/>
        </p:nvGrpSpPr>
        <p:grpSpPr>
          <a:xfrm>
            <a:off x="6526306" y="5003662"/>
            <a:ext cx="4827494" cy="461665"/>
            <a:chOff x="6526306" y="3114311"/>
            <a:chExt cx="4827494" cy="461665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A70FED76-95DA-43D7-AA50-F8503D1E73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26306" y="3114311"/>
              <a:ext cx="4827494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git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switch </a:t>
              </a:r>
              <a:r>
                <a:rPr lang="zh-TW" altLang="en-US" sz="24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目標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分支名稱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82205050-0A6D-48D2-A11B-62071CFA0F9F}"/>
                </a:ext>
              </a:extLst>
            </p:cNvPr>
            <p:cNvSpPr txBox="1"/>
            <p:nvPr/>
          </p:nvSpPr>
          <p:spPr>
            <a:xfrm>
              <a:off x="10662585" y="320664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bash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D55C2A21-ECCB-4EF2-B5AA-E07B507CA773}"/>
              </a:ext>
            </a:extLst>
          </p:cNvPr>
          <p:cNvGrpSpPr/>
          <p:nvPr/>
        </p:nvGrpSpPr>
        <p:grpSpPr>
          <a:xfrm>
            <a:off x="838200" y="5003662"/>
            <a:ext cx="5171261" cy="461665"/>
            <a:chOff x="6759388" y="3114311"/>
            <a:chExt cx="5171261" cy="461665"/>
          </a:xfrm>
        </p:grpSpPr>
        <p:sp>
          <p:nvSpPr>
            <p:cNvPr id="12" name="Rectangle 1">
              <a:extLst>
                <a:ext uri="{FF2B5EF4-FFF2-40B4-BE49-F238E27FC236}">
                  <a16:creationId xmlns:a16="http://schemas.microsoft.com/office/drawing/2014/main" id="{C66ECF7B-5B78-40A5-945C-91A16C78D9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9388" y="3114311"/>
              <a:ext cx="5171261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git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checkout </a:t>
              </a:r>
              <a:r>
                <a:rPr lang="zh-TW" altLang="en-US" sz="24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目標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分支名稱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B8B7FFB6-82CE-4167-9D38-5D7F2720D7B4}"/>
                </a:ext>
              </a:extLst>
            </p:cNvPr>
            <p:cNvSpPr txBox="1"/>
            <p:nvPr/>
          </p:nvSpPr>
          <p:spPr>
            <a:xfrm>
              <a:off x="11239434" y="320664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bash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189AE6FB-5109-4711-9068-6401184F7983}"/>
              </a:ext>
            </a:extLst>
          </p:cNvPr>
          <p:cNvSpPr txBox="1"/>
          <p:nvPr/>
        </p:nvSpPr>
        <p:spPr>
          <a:xfrm>
            <a:off x="6009461" y="4972884"/>
            <a:ext cx="5168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/>
              <a:t>或</a:t>
            </a:r>
          </a:p>
        </p:txBody>
      </p:sp>
      <p:sp>
        <p:nvSpPr>
          <p:cNvPr id="15" name="內容版面配置區 2">
            <a:extLst>
              <a:ext uri="{FF2B5EF4-FFF2-40B4-BE49-F238E27FC236}">
                <a16:creationId xmlns:a16="http://schemas.microsoft.com/office/drawing/2014/main" id="{304BA421-C052-4284-8612-4B3BD5676237}"/>
              </a:ext>
            </a:extLst>
          </p:cNvPr>
          <p:cNvSpPr txBox="1">
            <a:spLocks/>
          </p:cNvSpPr>
          <p:nvPr/>
        </p:nvSpPr>
        <p:spPr>
          <a:xfrm>
            <a:off x="838200" y="5615116"/>
            <a:ext cx="10515600" cy="5232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>
                <a:solidFill>
                  <a:srgbClr val="FFC000"/>
                </a:solidFill>
              </a:rPr>
              <a:t>切換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r>
              <a:rPr lang="zh-TW" altLang="en-US"/>
              <a:t>之後，</a:t>
            </a:r>
            <a:r>
              <a:rPr lang="zh-TW" altLang="en-US">
                <a:solidFill>
                  <a:srgbClr val="00B0F0"/>
                </a:solidFill>
              </a:rPr>
              <a:t>資料夾</a:t>
            </a:r>
            <a:r>
              <a:rPr lang="zh-TW" altLang="en-US"/>
              <a:t>內的檔案都會被替換成該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r>
              <a:rPr lang="zh-TW" altLang="en-US"/>
              <a:t>的檔案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66565607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1BBE20-9067-4E7C-A7D0-68BF79F97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推送與刪除分支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2FAC7F-C987-4245-84BB-5B661629C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43081"/>
          </a:xfrm>
        </p:spPr>
        <p:txBody>
          <a:bodyPr/>
          <a:lstStyle/>
          <a:p>
            <a:r>
              <a:rPr lang="zh-TW" altLang="en-US"/>
              <a:t>在</a:t>
            </a:r>
            <a:r>
              <a:rPr lang="zh-TW" altLang="en-US">
                <a:solidFill>
                  <a:srgbClr val="FFC000"/>
                </a:solidFill>
              </a:rPr>
              <a:t>推送</a:t>
            </a:r>
            <a:r>
              <a:rPr lang="zh-TW" altLang="en-US">
                <a:solidFill>
                  <a:srgbClr val="00B0F0"/>
                </a:solidFill>
              </a:rPr>
              <a:t>本地儲存庫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未追蹤的分支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新分支</a:t>
            </a:r>
            <a:r>
              <a:rPr lang="zh-TW" altLang="en-US"/>
              <a:t>到</a:t>
            </a:r>
            <a:r>
              <a:rPr lang="zh-TW" altLang="en-US">
                <a:solidFill>
                  <a:srgbClr val="00B0F0"/>
                </a:solidFill>
              </a:rPr>
              <a:t>遠端儲存庫</a:t>
            </a:r>
            <a:r>
              <a:rPr lang="zh-TW" altLang="en-US"/>
              <a:t>時</a:t>
            </a:r>
            <a:endParaRPr lang="en-US" altLang="zh-TW"/>
          </a:p>
          <a:p>
            <a:r>
              <a:rPr lang="zh-TW" altLang="en-US"/>
              <a:t>需在</a:t>
            </a:r>
            <a:r>
              <a:rPr lang="zh-TW" altLang="en-US">
                <a:solidFill>
                  <a:srgbClr val="FFC000"/>
                </a:solidFill>
              </a:rPr>
              <a:t>推送</a:t>
            </a:r>
            <a:r>
              <a:rPr lang="zh-TW" altLang="en-US"/>
              <a:t>時加上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–u</a:t>
            </a:r>
            <a:r>
              <a:rPr lang="en-US" altLang="zh-TW"/>
              <a:t>" </a:t>
            </a:r>
            <a:r>
              <a:rPr lang="zh-TW" altLang="en-US">
                <a:solidFill>
                  <a:srgbClr val="00B0F0"/>
                </a:solidFill>
              </a:rPr>
              <a:t>引數</a:t>
            </a:r>
            <a:r>
              <a:rPr lang="zh-TW" altLang="en-US"/>
              <a:t>：</a:t>
            </a:r>
            <a:endParaRPr lang="en-US" altLang="zh-TW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281551C7-5F04-4435-A6C8-990A69C441AA}"/>
              </a:ext>
            </a:extLst>
          </p:cNvPr>
          <p:cNvGrpSpPr/>
          <p:nvPr/>
        </p:nvGrpSpPr>
        <p:grpSpPr>
          <a:xfrm>
            <a:off x="838200" y="2868706"/>
            <a:ext cx="10515600" cy="461665"/>
            <a:chOff x="838200" y="3114311"/>
            <a:chExt cx="10515600" cy="461665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2076BF21-1791-43D2-AA52-9E3EA19152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114311"/>
              <a:ext cx="10515600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git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push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–u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origin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lang="zh-TW" altLang="en-US" sz="24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分支名稱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F24B7888-805D-49BF-8DA7-4E3DB7CFA935}"/>
                </a:ext>
              </a:extLst>
            </p:cNvPr>
            <p:cNvSpPr txBox="1"/>
            <p:nvPr/>
          </p:nvSpPr>
          <p:spPr>
            <a:xfrm>
              <a:off x="10662585" y="320664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bash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183FB634-2076-4EF4-A0DE-0D28B4836FDE}"/>
              </a:ext>
            </a:extLst>
          </p:cNvPr>
          <p:cNvSpPr txBox="1">
            <a:spLocks/>
          </p:cNvSpPr>
          <p:nvPr/>
        </p:nvSpPr>
        <p:spPr>
          <a:xfrm>
            <a:off x="838200" y="3422704"/>
            <a:ext cx="10515600" cy="2063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這會使得</a:t>
            </a:r>
            <a:r>
              <a:rPr lang="zh-TW" altLang="en-US">
                <a:solidFill>
                  <a:srgbClr val="00B0F0"/>
                </a:solidFill>
              </a:rPr>
              <a:t>本地儲存庫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r>
              <a:rPr lang="zh-TW" altLang="en-US">
                <a:solidFill>
                  <a:srgbClr val="FFC000"/>
                </a:solidFill>
              </a:rPr>
              <a:t>追蹤</a:t>
            </a:r>
            <a:r>
              <a:rPr lang="zh-TW" altLang="en-US">
                <a:solidFill>
                  <a:srgbClr val="00B0F0"/>
                </a:solidFill>
              </a:rPr>
              <a:t>遠端儲存庫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若在</a:t>
            </a:r>
            <a:r>
              <a:rPr lang="zh-TW" altLang="en-US">
                <a:solidFill>
                  <a:srgbClr val="00B0F0"/>
                </a:solidFill>
              </a:rPr>
              <a:t>遠端儲存庫</a:t>
            </a:r>
            <a:r>
              <a:rPr lang="zh-TW" altLang="en-US"/>
              <a:t>上沒有此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r>
              <a:rPr lang="zh-TW" altLang="en-US"/>
              <a:t>，則會在</a:t>
            </a:r>
            <a:r>
              <a:rPr lang="zh-TW" altLang="en-US">
                <a:solidFill>
                  <a:srgbClr val="00B0F0"/>
                </a:solidFill>
              </a:rPr>
              <a:t>遠端儲存庫</a:t>
            </a:r>
            <a:r>
              <a:rPr lang="zh-TW" altLang="en-US"/>
              <a:t>上</a:t>
            </a:r>
            <a:r>
              <a:rPr lang="zh-TW" altLang="en-US">
                <a:solidFill>
                  <a:srgbClr val="FFC000"/>
                </a:solidFill>
              </a:rPr>
              <a:t>創建</a:t>
            </a:r>
            <a:r>
              <a:rPr lang="zh-TW" altLang="en-US"/>
              <a:t>該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endParaRPr lang="en-US" altLang="zh-TW">
              <a:solidFill>
                <a:srgbClr val="00B0F0"/>
              </a:solidFill>
            </a:endParaRPr>
          </a:p>
          <a:p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若要</a:t>
            </a:r>
            <a:r>
              <a:rPr lang="zh-TW" altLang="en-US">
                <a:solidFill>
                  <a:srgbClr val="FFC000"/>
                </a:solidFill>
              </a:rPr>
              <a:t>刪除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r>
              <a:rPr lang="zh-TW" altLang="en-US"/>
              <a:t>，須</a:t>
            </a:r>
            <a:r>
              <a:rPr lang="zh-TW" altLang="en-US">
                <a:solidFill>
                  <a:srgbClr val="FFC000"/>
                </a:solidFill>
              </a:rPr>
              <a:t>切換</a:t>
            </a:r>
            <a:r>
              <a:rPr lang="zh-TW" altLang="en-US"/>
              <a:t>到其他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r>
              <a:rPr lang="zh-TW" altLang="en-US"/>
              <a:t>，並使用下方 </a:t>
            </a:r>
            <a:r>
              <a:rPr lang="en-US" altLang="zh-TW">
                <a:solidFill>
                  <a:srgbClr val="00B0F0"/>
                </a:solidFill>
              </a:rPr>
              <a:t>Git </a:t>
            </a:r>
            <a:r>
              <a:rPr lang="zh-TW" altLang="en-US">
                <a:solidFill>
                  <a:srgbClr val="00B0F0"/>
                </a:solidFill>
              </a:rPr>
              <a:t>指令</a:t>
            </a:r>
            <a:r>
              <a:rPr lang="zh-TW" altLang="en-US"/>
              <a:t>：</a:t>
            </a:r>
            <a:endParaRPr lang="en-US" altLang="zh-TW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D65A63CF-3EC0-4C0E-9A72-F448F21FACAB}"/>
              </a:ext>
            </a:extLst>
          </p:cNvPr>
          <p:cNvGrpSpPr/>
          <p:nvPr/>
        </p:nvGrpSpPr>
        <p:grpSpPr>
          <a:xfrm>
            <a:off x="838200" y="5486400"/>
            <a:ext cx="10515600" cy="461665"/>
            <a:chOff x="838200" y="3114311"/>
            <a:chExt cx="10515600" cy="461665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897EA36E-04B8-4EC6-97F6-C3DAA70F9C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114311"/>
              <a:ext cx="10515600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git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branch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–d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lang="zh-TW" altLang="en-US" sz="24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分支名稱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C90EA98F-9E28-46F2-A994-191BEDA515EB}"/>
                </a:ext>
              </a:extLst>
            </p:cNvPr>
            <p:cNvSpPr txBox="1"/>
            <p:nvPr/>
          </p:nvSpPr>
          <p:spPr>
            <a:xfrm>
              <a:off x="10662585" y="320664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bash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5241347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E0D1A8-9775-446A-B6C1-0217A1F40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9556"/>
            <a:ext cx="10515600" cy="1325563"/>
          </a:xfrm>
        </p:spPr>
        <p:txBody>
          <a:bodyPr/>
          <a:lstStyle/>
          <a:p>
            <a:r>
              <a:rPr lang="zh-TW" altLang="en-US"/>
              <a:t>分支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690F502-1436-4550-8FFA-C8D8906A7CD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2741" y="1039908"/>
            <a:ext cx="4996228" cy="549903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510FB74A-25A4-43CD-89F7-C0F09F7100F7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71769" y="1039908"/>
            <a:ext cx="6627490" cy="26147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9778E6AC-2EF5-4CB7-865E-00058BF4B9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1770" y="3998261"/>
            <a:ext cx="6627490" cy="254067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1836421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5C04D3-4A3A-4C14-8C47-0B07474BE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分支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B5C0BAF-26AD-4C77-856B-F82000AB7A1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7565" y="1814258"/>
            <a:ext cx="5410200" cy="43627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B0D3DFE-4B8C-4721-8E31-06C1CB1349D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52547" y="2298220"/>
            <a:ext cx="6101888" cy="132556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DE876205-8EAD-4960-8D1B-F86DFF4D6DE4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52547" y="4094222"/>
            <a:ext cx="6101888" cy="173343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86093270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5C7339-ACC0-42A8-991D-55416A256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合併</a:t>
            </a:r>
          </a:p>
        </p:txBody>
      </p:sp>
      <p:sp>
        <p:nvSpPr>
          <p:cNvPr id="12" name="內容版面配置區 11">
            <a:extLst>
              <a:ext uri="{FF2B5EF4-FFF2-40B4-BE49-F238E27FC236}">
                <a16:creationId xmlns:a16="http://schemas.microsoft.com/office/drawing/2014/main" id="{1DFCA23E-1DAE-4058-9A7B-2D1C53436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998257"/>
          </a:xfrm>
        </p:spPr>
        <p:txBody>
          <a:bodyPr/>
          <a:lstStyle/>
          <a:p>
            <a:r>
              <a:rPr lang="zh-TW" altLang="en-US"/>
              <a:t>若想將兩個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r>
              <a:rPr lang="zh-TW" altLang="en-US"/>
              <a:t>合在一起，可以考慮</a:t>
            </a:r>
            <a:r>
              <a:rPr lang="zh-TW" altLang="en-US">
                <a:solidFill>
                  <a:srgbClr val="FFC000"/>
                </a:solidFill>
              </a:rPr>
              <a:t>合併</a:t>
            </a:r>
            <a:r>
              <a:rPr lang="en-US" altLang="zh-TW">
                <a:solidFill>
                  <a:srgbClr val="FFC000"/>
                </a:solidFill>
              </a:rPr>
              <a:t>(merge)</a:t>
            </a:r>
          </a:p>
          <a:p>
            <a:r>
              <a:rPr lang="zh-TW" altLang="en-US"/>
              <a:t>使用下方 </a:t>
            </a:r>
            <a:r>
              <a:rPr lang="en-US" altLang="zh-TW">
                <a:solidFill>
                  <a:srgbClr val="00B0F0"/>
                </a:solidFill>
              </a:rPr>
              <a:t>Git </a:t>
            </a:r>
            <a:r>
              <a:rPr lang="zh-TW" altLang="en-US">
                <a:solidFill>
                  <a:srgbClr val="00B0F0"/>
                </a:solidFill>
              </a:rPr>
              <a:t>指令</a:t>
            </a:r>
            <a:r>
              <a:rPr lang="zh-TW" altLang="en-US"/>
              <a:t>進行</a:t>
            </a:r>
            <a:r>
              <a:rPr lang="zh-TW" altLang="en-US">
                <a:solidFill>
                  <a:srgbClr val="FFC000"/>
                </a:solidFill>
              </a:rPr>
              <a:t>合併</a:t>
            </a:r>
            <a:r>
              <a:rPr lang="zh-TW" altLang="en-US"/>
              <a:t>：</a:t>
            </a:r>
            <a:endParaRPr lang="en-US" altLang="zh-TW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16838128-D3E9-4340-96F0-704B23B7AF52}"/>
              </a:ext>
            </a:extLst>
          </p:cNvPr>
          <p:cNvGrpSpPr/>
          <p:nvPr/>
        </p:nvGrpSpPr>
        <p:grpSpPr>
          <a:xfrm>
            <a:off x="838200" y="2688945"/>
            <a:ext cx="10515600" cy="461665"/>
            <a:chOff x="838200" y="3114311"/>
            <a:chExt cx="10515600" cy="461665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1D3C065B-653A-49D4-9055-F9B7133626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114311"/>
              <a:ext cx="10515600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git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merge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合併</a:t>
              </a:r>
              <a:r>
                <a:rPr lang="zh-TW" altLang="en-US" sz="24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分支名稱 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–m 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提交訊息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lang="en-US" altLang="zh-TW" sz="24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 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CB3018AB-2628-46D9-A420-C260B13CF4F7}"/>
                </a:ext>
              </a:extLst>
            </p:cNvPr>
            <p:cNvSpPr txBox="1"/>
            <p:nvPr/>
          </p:nvSpPr>
          <p:spPr>
            <a:xfrm>
              <a:off x="10662585" y="320664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bash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48E6FE07-EC39-4DF4-8427-2F2E2122EE35}"/>
              </a:ext>
            </a:extLst>
          </p:cNvPr>
          <p:cNvSpPr txBox="1">
            <a:spLocks/>
          </p:cNvSpPr>
          <p:nvPr/>
        </p:nvSpPr>
        <p:spPr>
          <a:xfrm>
            <a:off x="838200" y="3150610"/>
            <a:ext cx="10515600" cy="31331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這會將</a:t>
            </a:r>
            <a:r>
              <a:rPr lang="zh-TW" altLang="en-US">
                <a:solidFill>
                  <a:srgbClr val="92D050"/>
                </a:solidFill>
              </a:rPr>
              <a:t>合併分支</a:t>
            </a:r>
            <a:r>
              <a:rPr lang="zh-TW" altLang="en-US"/>
              <a:t>的修改添加到</a:t>
            </a:r>
            <a:r>
              <a:rPr lang="zh-TW" altLang="en-US">
                <a:solidFill>
                  <a:srgbClr val="00B0F0"/>
                </a:solidFill>
              </a:rPr>
              <a:t>當前分支</a:t>
            </a:r>
            <a:r>
              <a:rPr lang="zh-TW" altLang="en-US"/>
              <a:t>，並自動</a:t>
            </a:r>
            <a:r>
              <a:rPr lang="zh-TW" altLang="en-US">
                <a:solidFill>
                  <a:srgbClr val="FFC000"/>
                </a:solidFill>
              </a:rPr>
              <a:t>提交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若</a:t>
            </a:r>
            <a:r>
              <a:rPr lang="zh-TW" altLang="en-US">
                <a:solidFill>
                  <a:srgbClr val="00B0F0"/>
                </a:solidFill>
              </a:rPr>
              <a:t>當前分支</a:t>
            </a:r>
            <a:r>
              <a:rPr lang="zh-TW" altLang="en-US"/>
              <a:t>為</a:t>
            </a:r>
            <a:r>
              <a:rPr lang="zh-TW" altLang="en-US">
                <a:solidFill>
                  <a:srgbClr val="92D050"/>
                </a:solidFill>
              </a:rPr>
              <a:t>合併分支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親代提交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則只會將</a:t>
            </a:r>
            <a:r>
              <a:rPr lang="zh-TW" altLang="en-US">
                <a:solidFill>
                  <a:srgbClr val="00B0F0"/>
                </a:solidFill>
              </a:rPr>
              <a:t>當前分支</a:t>
            </a:r>
            <a:r>
              <a:rPr lang="zh-TW" altLang="en-US">
                <a:solidFill>
                  <a:srgbClr val="FFC000"/>
                </a:solidFill>
              </a:rPr>
              <a:t>指向</a:t>
            </a:r>
            <a:r>
              <a:rPr lang="zh-TW" altLang="en-US">
                <a:solidFill>
                  <a:srgbClr val="00B0F0"/>
                </a:solidFill>
              </a:rPr>
              <a:t>合併分支</a:t>
            </a:r>
            <a:r>
              <a:rPr lang="zh-TW" altLang="en-US"/>
              <a:t>，而不會進行產生新</a:t>
            </a:r>
            <a:r>
              <a:rPr lang="zh-TW" altLang="en-US">
                <a:solidFill>
                  <a:srgbClr val="00B0F0"/>
                </a:solidFill>
              </a:rPr>
              <a:t>提交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但若</a:t>
            </a:r>
            <a:r>
              <a:rPr lang="zh-TW" altLang="en-US">
                <a:solidFill>
                  <a:srgbClr val="FFC000"/>
                </a:solidFill>
              </a:rPr>
              <a:t>合併</a:t>
            </a:r>
            <a:r>
              <a:rPr lang="zh-TW" altLang="en-US"/>
              <a:t>的兩個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r>
              <a:rPr lang="zh-TW" altLang="en-US"/>
              <a:t>對同一處都進行了修改</a:t>
            </a:r>
            <a:endParaRPr lang="en-US" altLang="zh-TW"/>
          </a:p>
          <a:p>
            <a:r>
              <a:rPr lang="zh-TW" altLang="en-US"/>
              <a:t>就會發生</a:t>
            </a:r>
            <a:r>
              <a:rPr lang="zh-TW" altLang="en-US">
                <a:solidFill>
                  <a:srgbClr val="00B0F0"/>
                </a:solidFill>
              </a:rPr>
              <a:t>合併衝突</a:t>
            </a:r>
            <a:r>
              <a:rPr lang="en-US" altLang="zh-TW">
                <a:solidFill>
                  <a:srgbClr val="00B0F0"/>
                </a:solidFill>
              </a:rPr>
              <a:t>(merge conflict)</a:t>
            </a:r>
            <a:r>
              <a:rPr lang="zh-TW" altLang="en-US"/>
              <a:t>，</a:t>
            </a:r>
            <a:r>
              <a:rPr lang="zh-TW" altLang="en-US">
                <a:solidFill>
                  <a:srgbClr val="00B0F0"/>
                </a:solidFill>
              </a:rPr>
              <a:t>合併</a:t>
            </a:r>
            <a:r>
              <a:rPr lang="zh-TW" altLang="en-US"/>
              <a:t>中止</a:t>
            </a:r>
            <a:endParaRPr lang="en-US" altLang="zh-TW"/>
          </a:p>
          <a:p>
            <a:r>
              <a:rPr lang="zh-TW" altLang="en-US"/>
              <a:t>需要手動修改有</a:t>
            </a:r>
            <a:r>
              <a:rPr lang="zh-TW" altLang="en-US">
                <a:solidFill>
                  <a:srgbClr val="00B0F0"/>
                </a:solidFill>
              </a:rPr>
              <a:t>衝突</a:t>
            </a:r>
            <a:r>
              <a:rPr lang="zh-TW" altLang="en-US"/>
              <a:t>的地方並手動</a:t>
            </a:r>
            <a:r>
              <a:rPr lang="zh-TW" altLang="en-US">
                <a:solidFill>
                  <a:srgbClr val="FFC000"/>
                </a:solidFill>
              </a:rPr>
              <a:t>提交</a:t>
            </a:r>
            <a:r>
              <a:rPr lang="zh-TW" altLang="en-US"/>
              <a:t>，才能順利完成</a:t>
            </a:r>
            <a:r>
              <a:rPr lang="zh-TW" altLang="en-US">
                <a:solidFill>
                  <a:srgbClr val="00B0F0"/>
                </a:solidFill>
              </a:rPr>
              <a:t>合併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986881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82A862-E179-42C4-BC83-75B1188D2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Git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7FD445-DE5C-4F07-BEDA-3FC9C28F6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9693"/>
            <a:ext cx="10515600" cy="579797"/>
          </a:xfrm>
        </p:spPr>
        <p:txBody>
          <a:bodyPr/>
          <a:lstStyle/>
          <a:p>
            <a:r>
              <a:rPr lang="en-US" altLang="zh-TW">
                <a:solidFill>
                  <a:srgbClr val="00B0F0"/>
                </a:solidFill>
              </a:rPr>
              <a:t>Git</a:t>
            </a:r>
            <a:r>
              <a:rPr lang="en-US" altLang="zh-TW"/>
              <a:t> </a:t>
            </a:r>
            <a:r>
              <a:rPr lang="zh-TW" altLang="en-US"/>
              <a:t>的第一版 </a:t>
            </a:r>
            <a:r>
              <a:rPr lang="en-US" altLang="zh-TW">
                <a:solidFill>
                  <a:srgbClr val="00B0F0"/>
                </a:solidFill>
              </a:rPr>
              <a:t>README(</a:t>
            </a:r>
            <a:r>
              <a:rPr lang="zh-TW" altLang="en-US">
                <a:solidFill>
                  <a:srgbClr val="00B0F0"/>
                </a:solidFill>
              </a:rPr>
              <a:t>讀我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r>
              <a:rPr lang="en-US" altLang="zh-TW"/>
              <a:t> </a:t>
            </a:r>
            <a:r>
              <a:rPr lang="zh-TW" altLang="en-US"/>
              <a:t>中寫道：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624F478-A90E-434C-8648-38F181103765}"/>
              </a:ext>
            </a:extLst>
          </p:cNvPr>
          <p:cNvSpPr txBox="1"/>
          <p:nvPr/>
        </p:nvSpPr>
        <p:spPr>
          <a:xfrm>
            <a:off x="838200" y="1599491"/>
            <a:ext cx="10515600" cy="480907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TW" sz="100" b="0" i="1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軟正黑體 Light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0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GIT - the stupid content tracker</a:t>
            </a:r>
          </a:p>
          <a:p>
            <a:pPr marL="0" marR="0" lvl="0" indent="0" algn="ctr" defTabSz="914400" rtl="0" eaLnBrk="1" fontAlgn="auto" latinLnBrk="0" hangingPunct="1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TW" sz="2000" b="0" i="1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軟正黑體 Light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0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"git" can mean anything, depending on your mood.</a:t>
            </a:r>
          </a:p>
          <a:p>
            <a:pPr marL="0" marR="0" lvl="0" indent="0" algn="ctr" defTabSz="914400" rtl="0" eaLnBrk="1" fontAlgn="auto" latinLnBrk="0" hangingPunct="1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TW" sz="2000" b="0" i="1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軟正黑體 Light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0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 - random three-letter combination that is pronounceable,</a:t>
            </a:r>
          </a:p>
          <a:p>
            <a:pPr marL="0" marR="0" lvl="0" indent="0" algn="ctr" defTabSz="914400" rtl="0" eaLnBrk="1" fontAlgn="auto" latinLnBrk="0" hangingPunct="1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0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and not</a:t>
            </a:r>
            <a:r>
              <a:rPr kumimoji="0" lang="zh-TW" altLang="en-US" sz="20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 </a:t>
            </a:r>
            <a:r>
              <a:rPr kumimoji="0" lang="en-US" altLang="zh-TW" sz="20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actually used by any common UNIX command.</a:t>
            </a:r>
          </a:p>
          <a:p>
            <a:pPr marL="0" marR="0" lvl="0" indent="0" algn="ctr" defTabSz="914400" rtl="0" eaLnBrk="1" fontAlgn="auto" latinLnBrk="0" hangingPunct="1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0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The fact that it is a</a:t>
            </a:r>
            <a:r>
              <a:rPr kumimoji="0" lang="zh-TW" altLang="en-US" sz="20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 </a:t>
            </a:r>
            <a:r>
              <a:rPr kumimoji="0" lang="en-US" altLang="zh-TW" sz="20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mispronounciation of "get" may or may not be relevant.</a:t>
            </a:r>
          </a:p>
          <a:p>
            <a:pPr marL="0" marR="0" lvl="0" indent="0" algn="ctr" defTabSz="914400" rtl="0" eaLnBrk="1" fontAlgn="auto" latinLnBrk="0" hangingPunct="1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0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 - stupid. contemptible and despicable. simple. Take your pick from the dictionary of slang.</a:t>
            </a:r>
          </a:p>
          <a:p>
            <a:pPr marL="0" marR="0" lvl="0" indent="0" algn="ctr" defTabSz="914400" rtl="0" eaLnBrk="1" fontAlgn="auto" latinLnBrk="0" hangingPunct="1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0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 - "global information tracker": you're in a good mood, and it actually works for you.</a:t>
            </a:r>
          </a:p>
          <a:p>
            <a:pPr marL="0" marR="0" lvl="0" indent="0" algn="ctr" defTabSz="914400" rtl="0" eaLnBrk="1" fontAlgn="auto" latinLnBrk="0" hangingPunct="1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0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Angels sing, and a light suddenly fills the room. </a:t>
            </a:r>
          </a:p>
          <a:p>
            <a:pPr marL="0" marR="0" lvl="0" indent="0" algn="ctr" defTabSz="914400" rtl="0" eaLnBrk="1" fontAlgn="auto" latinLnBrk="0" hangingPunct="1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0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 - "goddamn idiotic truckload of sh*t": when it breaks</a:t>
            </a:r>
          </a:p>
          <a:p>
            <a:pPr marL="0" marR="0" lvl="0" indent="0" algn="ctr" defTabSz="914400" rtl="0" eaLnBrk="1" fontAlgn="auto" latinLnBrk="0" hangingPunct="1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TW" sz="2000" b="0" i="1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軟正黑體 Light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0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This is a stupid (but extremely fast) directory content manager.</a:t>
            </a:r>
          </a:p>
          <a:p>
            <a:pPr marL="0" marR="0" lvl="0" indent="0" algn="ctr" defTabSz="914400" rtl="0" eaLnBrk="1" fontAlgn="auto" latinLnBrk="0" hangingPunct="1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0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It doesn't do a whole lot, but what it _does_ do is track directory contents efficiently.</a:t>
            </a:r>
          </a:p>
          <a:p>
            <a:pPr marL="0" marR="0" lvl="0" indent="0" algn="r" defTabSz="914400" rtl="0" eaLnBrk="1" fontAlgn="auto" latinLnBrk="0" hangingPunct="1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000" b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-</a:t>
            </a:r>
            <a:r>
              <a:rPr kumimoji="0" lang="zh-TW" altLang="en-US" sz="2000" b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 </a:t>
            </a:r>
            <a:r>
              <a:rPr kumimoji="0" lang="en-US" altLang="zh-TW" sz="2000" b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Linus Torvalds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2D03070A-B664-4559-A447-42880EBE0E79}"/>
              </a:ext>
            </a:extLst>
          </p:cNvPr>
          <p:cNvGrpSpPr/>
          <p:nvPr/>
        </p:nvGrpSpPr>
        <p:grpSpPr>
          <a:xfrm>
            <a:off x="8377620" y="1038691"/>
            <a:ext cx="2931355" cy="430305"/>
            <a:chOff x="7570590" y="5784663"/>
            <a:chExt cx="2931355" cy="430305"/>
          </a:xfrm>
        </p:grpSpPr>
        <p:pic>
          <p:nvPicPr>
            <p:cNvPr id="6" name="圖片 5">
              <a:hlinkClick r:id="rId2"/>
              <a:extLst>
                <a:ext uri="{FF2B5EF4-FFF2-40B4-BE49-F238E27FC236}">
                  <a16:creationId xmlns:a16="http://schemas.microsoft.com/office/drawing/2014/main" id="{715F59A4-AB1D-4B57-913A-7356CB004A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570590" y="5784663"/>
              <a:ext cx="430305" cy="430305"/>
            </a:xfrm>
            <a:prstGeom prst="rect">
              <a:avLst/>
            </a:prstGeom>
          </p:spPr>
        </p:pic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507BF9F4-A354-41CE-B2BB-589DF0884414}"/>
                </a:ext>
              </a:extLst>
            </p:cNvPr>
            <p:cNvSpPr txBox="1"/>
            <p:nvPr/>
          </p:nvSpPr>
          <p:spPr>
            <a:xfrm>
              <a:off x="8000895" y="5815149"/>
              <a:ext cx="2501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/>
                <a:t>Git </a:t>
              </a:r>
              <a:r>
                <a:rPr lang="zh-TW" altLang="en-US"/>
                <a:t>的第一版 </a:t>
              </a:r>
              <a:r>
                <a:rPr lang="en-US" altLang="zh-TW"/>
                <a:t>README</a:t>
              </a:r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665829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361319-D94E-46D7-BD44-2AE8BB1AA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補充：合併衝突解決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9144A3F-B641-4621-A03D-B1236B20F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3226"/>
            <a:ext cx="10515600" cy="487269"/>
          </a:xfrm>
        </p:spPr>
        <p:txBody>
          <a:bodyPr/>
          <a:lstStyle/>
          <a:p>
            <a:r>
              <a:rPr lang="zh-TW" altLang="en-US"/>
              <a:t>在發生</a:t>
            </a:r>
            <a:r>
              <a:rPr lang="zh-TW" altLang="en-US">
                <a:solidFill>
                  <a:srgbClr val="00B0F0"/>
                </a:solidFill>
              </a:rPr>
              <a:t>衝突</a:t>
            </a:r>
            <a:r>
              <a:rPr lang="zh-TW" altLang="en-US"/>
              <a:t>時，打開發生</a:t>
            </a:r>
            <a:r>
              <a:rPr lang="zh-TW" altLang="en-US">
                <a:solidFill>
                  <a:srgbClr val="00B0F0"/>
                </a:solidFill>
              </a:rPr>
              <a:t>衝突</a:t>
            </a:r>
            <a:r>
              <a:rPr lang="zh-TW" altLang="en-US"/>
              <a:t>的檔案，會發現下方區段：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E159DCFD-E1CF-4402-954E-FECCF757B6EF}"/>
              </a:ext>
            </a:extLst>
          </p:cNvPr>
          <p:cNvGrpSpPr/>
          <p:nvPr/>
        </p:nvGrpSpPr>
        <p:grpSpPr>
          <a:xfrm>
            <a:off x="838200" y="2160495"/>
            <a:ext cx="10515600" cy="1938992"/>
            <a:chOff x="838200" y="2375648"/>
            <a:chExt cx="10515600" cy="1938992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133083D4-2543-4C6F-A918-CE89CDD4A0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375648"/>
              <a:ext cx="10515600" cy="193899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&lt;&lt;&lt;&lt;&lt;&lt;&lt; HEAD:</a:t>
              </a:r>
              <a:r>
                <a:rPr lang="zh-TW" altLang="en-US" sz="24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衝突檔案</a:t>
              </a:r>
              <a:endParaRPr lang="en-US" altLang="zh-TW" sz="2400">
                <a:solidFill>
                  <a:srgbClr val="92D050"/>
                </a:solidFill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當前分支</a:t>
              </a:r>
              <a:r>
                <a:rPr lang="zh-TW" altLang="en-US" sz="2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的</a:t>
              </a:r>
              <a:r>
                <a:rPr lang="zh-TW" altLang="en-US" sz="2400">
                  <a:solidFill>
                    <a:srgbClr val="FFFF00"/>
                  </a:solidFill>
                  <a:latin typeface="+mj-lt"/>
                  <a:cs typeface="JetBrains Mono" panose="02000009000000000000" pitchFamily="49" charset="0"/>
                </a:rPr>
                <a:t>衝突內容</a:t>
              </a:r>
              <a:endParaRPr lang="en-US" altLang="zh-TW" sz="2400">
                <a:solidFill>
                  <a:srgbClr val="FFFF00"/>
                </a:solidFill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=======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合併分支</a:t>
              </a:r>
              <a:r>
                <a:rPr lang="zh-TW" altLang="en-US" sz="2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的</a:t>
              </a:r>
              <a:r>
                <a:rPr lang="zh-TW" altLang="en-US" sz="2400">
                  <a:solidFill>
                    <a:srgbClr val="FFFF00"/>
                  </a:solidFill>
                  <a:latin typeface="+mj-lt"/>
                  <a:cs typeface="JetBrains Mono" panose="02000009000000000000" pitchFamily="49" charset="0"/>
                </a:rPr>
                <a:t>衝突內容</a:t>
              </a:r>
              <a:endParaRPr lang="en-US" altLang="zh-TW" sz="2400">
                <a:solidFill>
                  <a:srgbClr val="FFFF00"/>
                </a:solidFill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&gt;&gt;&gt;&gt;&gt;&gt;&gt; </a:t>
              </a:r>
              <a:r>
                <a:rPr lang="zh-TW" altLang="en-US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合併分支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:</a:t>
              </a:r>
              <a:r>
                <a:rPr lang="zh-TW" altLang="en-US" sz="24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衝突檔案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9986B27B-9C36-45AC-B9AD-47FD43426597}"/>
                </a:ext>
              </a:extLst>
            </p:cNvPr>
            <p:cNvSpPr txBox="1"/>
            <p:nvPr/>
          </p:nvSpPr>
          <p:spPr>
            <a:xfrm>
              <a:off x="10662585" y="394530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text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0C13867E-0016-4C9E-AE16-57719FD9200B}"/>
              </a:ext>
            </a:extLst>
          </p:cNvPr>
          <p:cNvSpPr txBox="1">
            <a:spLocks/>
          </p:cNvSpPr>
          <p:nvPr/>
        </p:nvSpPr>
        <p:spPr>
          <a:xfrm>
            <a:off x="838200" y="4160907"/>
            <a:ext cx="10515600" cy="1000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將這整段文字刪除，並改為想要的內容</a:t>
            </a:r>
            <a:endParaRPr lang="en-US" altLang="zh-TW"/>
          </a:p>
          <a:p>
            <a:r>
              <a:rPr lang="zh-TW" altLang="en-US"/>
              <a:t>編輯完成後，再使用下方 </a:t>
            </a:r>
            <a:r>
              <a:rPr lang="en-US" altLang="zh-TW">
                <a:solidFill>
                  <a:srgbClr val="00B0F0"/>
                </a:solidFill>
              </a:rPr>
              <a:t>Git</a:t>
            </a:r>
            <a:r>
              <a:rPr lang="zh-TW" altLang="en-US">
                <a:solidFill>
                  <a:srgbClr val="00B0F0"/>
                </a:solidFill>
              </a:rPr>
              <a:t> 指令</a:t>
            </a:r>
            <a:r>
              <a:rPr lang="zh-TW" altLang="en-US"/>
              <a:t>標記解決：</a:t>
            </a:r>
            <a:endParaRPr lang="en-US" altLang="zh-TW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C30A2BD3-4EAF-40A0-98ED-D71773F989E8}"/>
              </a:ext>
            </a:extLst>
          </p:cNvPr>
          <p:cNvGrpSpPr/>
          <p:nvPr/>
        </p:nvGrpSpPr>
        <p:grpSpPr>
          <a:xfrm>
            <a:off x="838199" y="5173697"/>
            <a:ext cx="10515601" cy="474232"/>
            <a:chOff x="984436" y="3114311"/>
            <a:chExt cx="10515601" cy="474232"/>
          </a:xfrm>
        </p:grpSpPr>
        <p:sp>
          <p:nvSpPr>
            <p:cNvPr id="11" name="Rectangle 1">
              <a:extLst>
                <a:ext uri="{FF2B5EF4-FFF2-40B4-BE49-F238E27FC236}">
                  <a16:creationId xmlns:a16="http://schemas.microsoft.com/office/drawing/2014/main" id="{7D45B53F-BF4C-460A-8935-2D951C5488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4436" y="3114311"/>
              <a:ext cx="10515601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git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add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ea"/>
                  <a:ea typeface="+mj-ea"/>
                  <a:cs typeface="JetBrains Mono" panose="02000009000000000000" pitchFamily="49" charset="0"/>
                </a:rPr>
                <a:t>衝突檔案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ea"/>
                  <a:ea typeface="+mj-ea"/>
                  <a:cs typeface="JetBrains Mono" panose="02000009000000000000" pitchFamily="49" charset="0"/>
                </a:rPr>
                <a:t> 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ea"/>
                <a:ea typeface="+mj-ea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0636BDD3-3C89-4BE8-A118-4B3841C6E5CA}"/>
                </a:ext>
              </a:extLst>
            </p:cNvPr>
            <p:cNvSpPr txBox="1"/>
            <p:nvPr/>
          </p:nvSpPr>
          <p:spPr>
            <a:xfrm>
              <a:off x="10808822" y="3219211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bash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AA686B08-891F-4614-80C9-40B906A9D9C9}"/>
              </a:ext>
            </a:extLst>
          </p:cNvPr>
          <p:cNvSpPr txBox="1">
            <a:spLocks/>
          </p:cNvSpPr>
          <p:nvPr/>
        </p:nvSpPr>
        <p:spPr>
          <a:xfrm>
            <a:off x="838200" y="5721916"/>
            <a:ext cx="10515600" cy="5259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解決</a:t>
            </a:r>
            <a:r>
              <a:rPr lang="zh-TW" altLang="en-US">
                <a:solidFill>
                  <a:srgbClr val="00B0F0"/>
                </a:solidFill>
              </a:rPr>
              <a:t>衝突</a:t>
            </a:r>
            <a:r>
              <a:rPr lang="zh-TW" altLang="en-US"/>
              <a:t>後再手動</a:t>
            </a:r>
            <a:r>
              <a:rPr lang="zh-TW" altLang="en-US">
                <a:solidFill>
                  <a:srgbClr val="FFC000"/>
                </a:solidFill>
              </a:rPr>
              <a:t>提交</a:t>
            </a:r>
            <a:r>
              <a:rPr lang="zh-TW" altLang="en-US"/>
              <a:t>即可完成</a:t>
            </a:r>
            <a:r>
              <a:rPr lang="zh-TW" altLang="en-US">
                <a:solidFill>
                  <a:srgbClr val="00B0F0"/>
                </a:solidFill>
              </a:rPr>
              <a:t>合併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7511821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804ED0-20C5-4C48-8C1F-6CEA349EE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292" y="4486"/>
            <a:ext cx="10515600" cy="1325563"/>
          </a:xfrm>
        </p:spPr>
        <p:txBody>
          <a:bodyPr/>
          <a:lstStyle/>
          <a:p>
            <a:r>
              <a:rPr lang="zh-TW" altLang="en-US"/>
              <a:t>合併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15EE606B-A47C-4010-A621-2A2C77254C7A}"/>
              </a:ext>
            </a:extLst>
          </p:cNvPr>
          <p:cNvSpPr txBox="1"/>
          <p:nvPr/>
        </p:nvSpPr>
        <p:spPr>
          <a:xfrm>
            <a:off x="5234223" y="1353977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4000">
                <a:solidFill>
                  <a:srgbClr val="FFFF00"/>
                </a:solidFill>
              </a:rPr>
              <a:t>合併前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2C05F7B-90AB-492D-9F0F-DD32B597718E}"/>
              </a:ext>
            </a:extLst>
          </p:cNvPr>
          <p:cNvSpPr txBox="1"/>
          <p:nvPr/>
        </p:nvSpPr>
        <p:spPr>
          <a:xfrm>
            <a:off x="5234222" y="4139157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4000">
                <a:solidFill>
                  <a:srgbClr val="FFFF00"/>
                </a:solidFill>
              </a:rPr>
              <a:t>合併後</a:t>
            </a:r>
          </a:p>
        </p:txBody>
      </p: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E234D462-3B1C-4B72-9235-9B416E05566D}"/>
              </a:ext>
            </a:extLst>
          </p:cNvPr>
          <p:cNvCxnSpPr/>
          <p:nvPr/>
        </p:nvCxnSpPr>
        <p:spPr>
          <a:xfrm>
            <a:off x="375022" y="3858248"/>
            <a:ext cx="11394141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群組 91">
            <a:extLst>
              <a:ext uri="{FF2B5EF4-FFF2-40B4-BE49-F238E27FC236}">
                <a16:creationId xmlns:a16="http://schemas.microsoft.com/office/drawing/2014/main" id="{DE177939-A748-4930-8244-6B9DBA0E8CB6}"/>
              </a:ext>
            </a:extLst>
          </p:cNvPr>
          <p:cNvGrpSpPr/>
          <p:nvPr/>
        </p:nvGrpSpPr>
        <p:grpSpPr>
          <a:xfrm>
            <a:off x="838200" y="1457891"/>
            <a:ext cx="10515600" cy="2124360"/>
            <a:chOff x="838200" y="1577396"/>
            <a:chExt cx="10515600" cy="2124360"/>
          </a:xfrm>
        </p:grpSpPr>
        <p:sp>
          <p:nvSpPr>
            <p:cNvPr id="19" name="矩形: 圓角 18">
              <a:extLst>
                <a:ext uri="{FF2B5EF4-FFF2-40B4-BE49-F238E27FC236}">
                  <a16:creationId xmlns:a16="http://schemas.microsoft.com/office/drawing/2014/main" id="{A49F3F2C-41B6-4417-B0F0-D99B77D0315F}"/>
                </a:ext>
              </a:extLst>
            </p:cNvPr>
            <p:cNvSpPr/>
            <p:nvPr/>
          </p:nvSpPr>
          <p:spPr>
            <a:xfrm>
              <a:off x="838200" y="3158582"/>
              <a:ext cx="1380566" cy="5431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d57cc20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20" name="矩形: 圓角 19">
              <a:extLst>
                <a:ext uri="{FF2B5EF4-FFF2-40B4-BE49-F238E27FC236}">
                  <a16:creationId xmlns:a16="http://schemas.microsoft.com/office/drawing/2014/main" id="{A1237284-08DD-46AB-ACA0-9E1C715323E8}"/>
                </a:ext>
              </a:extLst>
            </p:cNvPr>
            <p:cNvSpPr/>
            <p:nvPr/>
          </p:nvSpPr>
          <p:spPr>
            <a:xfrm>
              <a:off x="3058830" y="3158582"/>
              <a:ext cx="1380566" cy="5431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c98765a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21" name="矩形: 圓角 20">
              <a:extLst>
                <a:ext uri="{FF2B5EF4-FFF2-40B4-BE49-F238E27FC236}">
                  <a16:creationId xmlns:a16="http://schemas.microsoft.com/office/drawing/2014/main" id="{5A0CB3FE-3047-43F8-9604-E3F72E9E5006}"/>
                </a:ext>
              </a:extLst>
            </p:cNvPr>
            <p:cNvSpPr/>
            <p:nvPr/>
          </p:nvSpPr>
          <p:spPr>
            <a:xfrm>
              <a:off x="5381809" y="3158582"/>
              <a:ext cx="1380566" cy="5431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af8d5c6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cxnSp>
          <p:nvCxnSpPr>
            <p:cNvPr id="22" name="直線單箭頭接點 21">
              <a:extLst>
                <a:ext uri="{FF2B5EF4-FFF2-40B4-BE49-F238E27FC236}">
                  <a16:creationId xmlns:a16="http://schemas.microsoft.com/office/drawing/2014/main" id="{E92744FA-DADF-4002-A47D-288A396FC673}"/>
                </a:ext>
              </a:extLst>
            </p:cNvPr>
            <p:cNvCxnSpPr>
              <a:stCxn id="20" idx="1"/>
              <a:endCxn id="19" idx="3"/>
            </p:cNvCxnSpPr>
            <p:nvPr/>
          </p:nvCxnSpPr>
          <p:spPr>
            <a:xfrm flipH="1">
              <a:off x="2218766" y="3430169"/>
              <a:ext cx="840064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單箭頭接點 22">
              <a:extLst>
                <a:ext uri="{FF2B5EF4-FFF2-40B4-BE49-F238E27FC236}">
                  <a16:creationId xmlns:a16="http://schemas.microsoft.com/office/drawing/2014/main" id="{9EDCCF60-0912-4CD2-BA62-A35C448CD7F1}"/>
                </a:ext>
              </a:extLst>
            </p:cNvPr>
            <p:cNvCxnSpPr>
              <a:cxnSpLocks/>
              <a:stCxn id="21" idx="1"/>
              <a:endCxn id="20" idx="3"/>
            </p:cNvCxnSpPr>
            <p:nvPr/>
          </p:nvCxnSpPr>
          <p:spPr>
            <a:xfrm flipH="1">
              <a:off x="4439396" y="3430169"/>
              <a:ext cx="942413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矩形: 圓角 23">
              <a:extLst>
                <a:ext uri="{FF2B5EF4-FFF2-40B4-BE49-F238E27FC236}">
                  <a16:creationId xmlns:a16="http://schemas.microsoft.com/office/drawing/2014/main" id="{8660B45E-B3F4-4061-B5E4-4E1CF47C4941}"/>
                </a:ext>
              </a:extLst>
            </p:cNvPr>
            <p:cNvSpPr/>
            <p:nvPr/>
          </p:nvSpPr>
          <p:spPr>
            <a:xfrm>
              <a:off x="7689474" y="2370589"/>
              <a:ext cx="1380566" cy="5431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c48763f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cxnSp>
          <p:nvCxnSpPr>
            <p:cNvPr id="25" name="直線單箭頭接點 24">
              <a:extLst>
                <a:ext uri="{FF2B5EF4-FFF2-40B4-BE49-F238E27FC236}">
                  <a16:creationId xmlns:a16="http://schemas.microsoft.com/office/drawing/2014/main" id="{EE1751F1-F0D7-42B8-99BA-363AF544B69D}"/>
                </a:ext>
              </a:extLst>
            </p:cNvPr>
            <p:cNvCxnSpPr>
              <a:cxnSpLocks/>
              <a:stCxn id="24" idx="1"/>
              <a:endCxn id="21" idx="3"/>
            </p:cNvCxnSpPr>
            <p:nvPr/>
          </p:nvCxnSpPr>
          <p:spPr>
            <a:xfrm flipH="1">
              <a:off x="6762375" y="2642176"/>
              <a:ext cx="927099" cy="787993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單箭頭接點 25">
              <a:extLst>
                <a:ext uri="{FF2B5EF4-FFF2-40B4-BE49-F238E27FC236}">
                  <a16:creationId xmlns:a16="http://schemas.microsoft.com/office/drawing/2014/main" id="{6BB2CA87-1287-4EBF-BF45-31FC129FA23F}"/>
                </a:ext>
              </a:extLst>
            </p:cNvPr>
            <p:cNvCxnSpPr>
              <a:cxnSpLocks/>
              <a:stCxn id="55" idx="1"/>
              <a:endCxn id="21" idx="3"/>
            </p:cNvCxnSpPr>
            <p:nvPr/>
          </p:nvCxnSpPr>
          <p:spPr>
            <a:xfrm flipH="1">
              <a:off x="6762375" y="3430169"/>
              <a:ext cx="3210859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矩形: 圓角 26">
              <a:extLst>
                <a:ext uri="{FF2B5EF4-FFF2-40B4-BE49-F238E27FC236}">
                  <a16:creationId xmlns:a16="http://schemas.microsoft.com/office/drawing/2014/main" id="{6BB4BAC4-EA65-41CE-9B50-14D94B0C24AB}"/>
                </a:ext>
              </a:extLst>
            </p:cNvPr>
            <p:cNvSpPr/>
            <p:nvPr/>
          </p:nvSpPr>
          <p:spPr>
            <a:xfrm>
              <a:off x="9973234" y="2377089"/>
              <a:ext cx="1380566" cy="543174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main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cxnSp>
          <p:nvCxnSpPr>
            <p:cNvPr id="28" name="直線單箭頭接點 27">
              <a:extLst>
                <a:ext uri="{FF2B5EF4-FFF2-40B4-BE49-F238E27FC236}">
                  <a16:creationId xmlns:a16="http://schemas.microsoft.com/office/drawing/2014/main" id="{C1BDF56E-9D1A-4379-83A3-8549053167DC}"/>
                </a:ext>
              </a:extLst>
            </p:cNvPr>
            <p:cNvCxnSpPr>
              <a:cxnSpLocks/>
              <a:stCxn id="29" idx="2"/>
              <a:endCxn id="27" idx="0"/>
            </p:cNvCxnSpPr>
            <p:nvPr/>
          </p:nvCxnSpPr>
          <p:spPr>
            <a:xfrm>
              <a:off x="10663517" y="2125300"/>
              <a:ext cx="0" cy="251789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矩形: 圓角 28">
              <a:extLst>
                <a:ext uri="{FF2B5EF4-FFF2-40B4-BE49-F238E27FC236}">
                  <a16:creationId xmlns:a16="http://schemas.microsoft.com/office/drawing/2014/main" id="{49ECB3D9-6FA0-43B8-B917-2241B67138EA}"/>
                </a:ext>
              </a:extLst>
            </p:cNvPr>
            <p:cNvSpPr/>
            <p:nvPr/>
          </p:nvSpPr>
          <p:spPr>
            <a:xfrm>
              <a:off x="9973234" y="1582126"/>
              <a:ext cx="1380566" cy="543174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HEAD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30" name="矩形: 圓角 29">
              <a:extLst>
                <a:ext uri="{FF2B5EF4-FFF2-40B4-BE49-F238E27FC236}">
                  <a16:creationId xmlns:a16="http://schemas.microsoft.com/office/drawing/2014/main" id="{4FD21068-5874-4E16-99C9-EDED9B5E233B}"/>
                </a:ext>
              </a:extLst>
            </p:cNvPr>
            <p:cNvSpPr/>
            <p:nvPr/>
          </p:nvSpPr>
          <p:spPr>
            <a:xfrm>
              <a:off x="7689474" y="1577396"/>
              <a:ext cx="1380566" cy="543174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feature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cxnSp>
          <p:nvCxnSpPr>
            <p:cNvPr id="31" name="直線單箭頭接點 30">
              <a:extLst>
                <a:ext uri="{FF2B5EF4-FFF2-40B4-BE49-F238E27FC236}">
                  <a16:creationId xmlns:a16="http://schemas.microsoft.com/office/drawing/2014/main" id="{19D9BC8A-CB5E-4133-8422-9BE64F474080}"/>
                </a:ext>
              </a:extLst>
            </p:cNvPr>
            <p:cNvCxnSpPr>
              <a:cxnSpLocks/>
              <a:stCxn id="30" idx="2"/>
              <a:endCxn id="24" idx="0"/>
            </p:cNvCxnSpPr>
            <p:nvPr/>
          </p:nvCxnSpPr>
          <p:spPr>
            <a:xfrm>
              <a:off x="8379757" y="2120570"/>
              <a:ext cx="0" cy="250019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矩形: 圓角 54">
              <a:extLst>
                <a:ext uri="{FF2B5EF4-FFF2-40B4-BE49-F238E27FC236}">
                  <a16:creationId xmlns:a16="http://schemas.microsoft.com/office/drawing/2014/main" id="{C86BB8CC-DCBC-4FF9-A8B5-06599FF7185D}"/>
                </a:ext>
              </a:extLst>
            </p:cNvPr>
            <p:cNvSpPr/>
            <p:nvPr/>
          </p:nvSpPr>
          <p:spPr>
            <a:xfrm>
              <a:off x="9973234" y="3158582"/>
              <a:ext cx="1380566" cy="5431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91c8fda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cxnSp>
          <p:nvCxnSpPr>
            <p:cNvPr id="73" name="直線單箭頭接點 72">
              <a:extLst>
                <a:ext uri="{FF2B5EF4-FFF2-40B4-BE49-F238E27FC236}">
                  <a16:creationId xmlns:a16="http://schemas.microsoft.com/office/drawing/2014/main" id="{8E75B8FD-FCF5-47B0-A09C-B4C6B269E4F4}"/>
                </a:ext>
              </a:extLst>
            </p:cNvPr>
            <p:cNvCxnSpPr>
              <a:cxnSpLocks/>
              <a:stCxn id="27" idx="2"/>
              <a:endCxn id="55" idx="0"/>
            </p:cNvCxnSpPr>
            <p:nvPr/>
          </p:nvCxnSpPr>
          <p:spPr>
            <a:xfrm>
              <a:off x="10663517" y="2920263"/>
              <a:ext cx="0" cy="238319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文字方塊 92">
            <a:extLst>
              <a:ext uri="{FF2B5EF4-FFF2-40B4-BE49-F238E27FC236}">
                <a16:creationId xmlns:a16="http://schemas.microsoft.com/office/drawing/2014/main" id="{37F09D2B-5BAC-4D3B-B9B0-7EB2882D90FD}"/>
              </a:ext>
            </a:extLst>
          </p:cNvPr>
          <p:cNvSpPr txBox="1"/>
          <p:nvPr/>
        </p:nvSpPr>
        <p:spPr>
          <a:xfrm>
            <a:off x="375022" y="1008875"/>
            <a:ext cx="4022255" cy="52322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2800">
                <a:solidFill>
                  <a:srgbClr val="FFFF00"/>
                </a:solidFill>
              </a:rPr>
              <a:t>合併 </a:t>
            </a:r>
            <a:r>
              <a:rPr lang="en-US" altLang="zh-TW" sz="2800">
                <a:solidFill>
                  <a:srgbClr val="FFFF00"/>
                </a:solidFill>
              </a:rPr>
              <a:t>feature </a:t>
            </a:r>
            <a:r>
              <a:rPr lang="zh-TW" altLang="en-US" sz="2800">
                <a:solidFill>
                  <a:srgbClr val="FFFF00"/>
                </a:solidFill>
              </a:rPr>
              <a:t>到 </a:t>
            </a:r>
            <a:r>
              <a:rPr lang="en-US" altLang="zh-TW" sz="2800">
                <a:solidFill>
                  <a:srgbClr val="FFFF00"/>
                </a:solidFill>
              </a:rPr>
              <a:t>main</a:t>
            </a:r>
            <a:endParaRPr lang="zh-TW" altLang="en-US" sz="2800">
              <a:solidFill>
                <a:srgbClr val="FFFF00"/>
              </a:solidFill>
            </a:endParaRPr>
          </a:p>
        </p:txBody>
      </p:sp>
      <p:grpSp>
        <p:nvGrpSpPr>
          <p:cNvPr id="130" name="群組 129">
            <a:extLst>
              <a:ext uri="{FF2B5EF4-FFF2-40B4-BE49-F238E27FC236}">
                <a16:creationId xmlns:a16="http://schemas.microsoft.com/office/drawing/2014/main" id="{95470E25-2D7D-4189-A8D4-3B364669B001}"/>
              </a:ext>
            </a:extLst>
          </p:cNvPr>
          <p:cNvGrpSpPr/>
          <p:nvPr/>
        </p:nvGrpSpPr>
        <p:grpSpPr>
          <a:xfrm>
            <a:off x="838200" y="4205927"/>
            <a:ext cx="10515600" cy="2124360"/>
            <a:chOff x="838200" y="3719875"/>
            <a:chExt cx="10515600" cy="2124360"/>
          </a:xfrm>
        </p:grpSpPr>
        <p:sp>
          <p:nvSpPr>
            <p:cNvPr id="95" name="矩形: 圓角 94">
              <a:extLst>
                <a:ext uri="{FF2B5EF4-FFF2-40B4-BE49-F238E27FC236}">
                  <a16:creationId xmlns:a16="http://schemas.microsoft.com/office/drawing/2014/main" id="{F972E05C-C2FA-4B3A-8B84-DA7C49D4958C}"/>
                </a:ext>
              </a:extLst>
            </p:cNvPr>
            <p:cNvSpPr/>
            <p:nvPr/>
          </p:nvSpPr>
          <p:spPr>
            <a:xfrm>
              <a:off x="838200" y="5301061"/>
              <a:ext cx="1380566" cy="5431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d57cc20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96" name="矩形: 圓角 95">
              <a:extLst>
                <a:ext uri="{FF2B5EF4-FFF2-40B4-BE49-F238E27FC236}">
                  <a16:creationId xmlns:a16="http://schemas.microsoft.com/office/drawing/2014/main" id="{53DFAAC4-F03E-445E-B4F3-0470BA9324FB}"/>
                </a:ext>
              </a:extLst>
            </p:cNvPr>
            <p:cNvSpPr/>
            <p:nvPr/>
          </p:nvSpPr>
          <p:spPr>
            <a:xfrm>
              <a:off x="3121958" y="5301061"/>
              <a:ext cx="1380566" cy="5431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c98765a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97" name="矩形: 圓角 96">
              <a:extLst>
                <a:ext uri="{FF2B5EF4-FFF2-40B4-BE49-F238E27FC236}">
                  <a16:creationId xmlns:a16="http://schemas.microsoft.com/office/drawing/2014/main" id="{E76B0897-C1BD-45D7-A6A3-968C61EA5F79}"/>
                </a:ext>
              </a:extLst>
            </p:cNvPr>
            <p:cNvSpPr/>
            <p:nvPr/>
          </p:nvSpPr>
          <p:spPr>
            <a:xfrm>
              <a:off x="5405716" y="5301061"/>
              <a:ext cx="1380566" cy="5431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af8d5c6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cxnSp>
          <p:nvCxnSpPr>
            <p:cNvPr id="98" name="直線單箭頭接點 97">
              <a:extLst>
                <a:ext uri="{FF2B5EF4-FFF2-40B4-BE49-F238E27FC236}">
                  <a16:creationId xmlns:a16="http://schemas.microsoft.com/office/drawing/2014/main" id="{E1725C44-8FAA-47C0-81ED-6720883286EA}"/>
                </a:ext>
              </a:extLst>
            </p:cNvPr>
            <p:cNvCxnSpPr>
              <a:stCxn id="96" idx="1"/>
              <a:endCxn id="95" idx="3"/>
            </p:cNvCxnSpPr>
            <p:nvPr/>
          </p:nvCxnSpPr>
          <p:spPr>
            <a:xfrm flipH="1">
              <a:off x="2218766" y="5572648"/>
              <a:ext cx="903192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單箭頭接點 98">
              <a:extLst>
                <a:ext uri="{FF2B5EF4-FFF2-40B4-BE49-F238E27FC236}">
                  <a16:creationId xmlns:a16="http://schemas.microsoft.com/office/drawing/2014/main" id="{BB03AC89-5E49-4030-BDBB-7EFC1D2D30FC}"/>
                </a:ext>
              </a:extLst>
            </p:cNvPr>
            <p:cNvCxnSpPr>
              <a:cxnSpLocks/>
              <a:stCxn id="97" idx="1"/>
              <a:endCxn id="96" idx="3"/>
            </p:cNvCxnSpPr>
            <p:nvPr/>
          </p:nvCxnSpPr>
          <p:spPr>
            <a:xfrm flipH="1">
              <a:off x="4502524" y="5572648"/>
              <a:ext cx="903192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矩形: 圓角 99">
              <a:extLst>
                <a:ext uri="{FF2B5EF4-FFF2-40B4-BE49-F238E27FC236}">
                  <a16:creationId xmlns:a16="http://schemas.microsoft.com/office/drawing/2014/main" id="{62567387-FD15-4F68-A788-24BB93648984}"/>
                </a:ext>
              </a:extLst>
            </p:cNvPr>
            <p:cNvSpPr/>
            <p:nvPr/>
          </p:nvSpPr>
          <p:spPr>
            <a:xfrm>
              <a:off x="7689474" y="4513068"/>
              <a:ext cx="1380566" cy="5431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c48763f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cxnSp>
          <p:nvCxnSpPr>
            <p:cNvPr id="101" name="直線單箭頭接點 100">
              <a:extLst>
                <a:ext uri="{FF2B5EF4-FFF2-40B4-BE49-F238E27FC236}">
                  <a16:creationId xmlns:a16="http://schemas.microsoft.com/office/drawing/2014/main" id="{433D5245-A8B6-43D9-9844-72B45037DD80}"/>
                </a:ext>
              </a:extLst>
            </p:cNvPr>
            <p:cNvCxnSpPr>
              <a:cxnSpLocks/>
              <a:stCxn id="100" idx="1"/>
              <a:endCxn id="97" idx="3"/>
            </p:cNvCxnSpPr>
            <p:nvPr/>
          </p:nvCxnSpPr>
          <p:spPr>
            <a:xfrm flipH="1">
              <a:off x="6786282" y="4784655"/>
              <a:ext cx="903192" cy="787993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單箭頭接點 101">
              <a:extLst>
                <a:ext uri="{FF2B5EF4-FFF2-40B4-BE49-F238E27FC236}">
                  <a16:creationId xmlns:a16="http://schemas.microsoft.com/office/drawing/2014/main" id="{687F9DD4-CAB3-4B00-81EC-C01D6C4A5EBD}"/>
                </a:ext>
              </a:extLst>
            </p:cNvPr>
            <p:cNvCxnSpPr>
              <a:cxnSpLocks/>
              <a:stCxn id="117" idx="1"/>
              <a:endCxn id="97" idx="3"/>
            </p:cNvCxnSpPr>
            <p:nvPr/>
          </p:nvCxnSpPr>
          <p:spPr>
            <a:xfrm flipH="1">
              <a:off x="6786282" y="5572648"/>
              <a:ext cx="903192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矩形: 圓角 102">
              <a:extLst>
                <a:ext uri="{FF2B5EF4-FFF2-40B4-BE49-F238E27FC236}">
                  <a16:creationId xmlns:a16="http://schemas.microsoft.com/office/drawing/2014/main" id="{697682B5-C008-4680-9ADE-0CBE5D9F3219}"/>
                </a:ext>
              </a:extLst>
            </p:cNvPr>
            <p:cNvSpPr/>
            <p:nvPr/>
          </p:nvSpPr>
          <p:spPr>
            <a:xfrm>
              <a:off x="9973234" y="4519568"/>
              <a:ext cx="1380566" cy="543174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main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cxnSp>
          <p:nvCxnSpPr>
            <p:cNvPr id="104" name="直線單箭頭接點 103">
              <a:extLst>
                <a:ext uri="{FF2B5EF4-FFF2-40B4-BE49-F238E27FC236}">
                  <a16:creationId xmlns:a16="http://schemas.microsoft.com/office/drawing/2014/main" id="{F490716B-77D7-4ED2-B00C-A287133B8E27}"/>
                </a:ext>
              </a:extLst>
            </p:cNvPr>
            <p:cNvCxnSpPr>
              <a:cxnSpLocks/>
              <a:stCxn id="105" idx="2"/>
              <a:endCxn id="103" idx="0"/>
            </p:cNvCxnSpPr>
            <p:nvPr/>
          </p:nvCxnSpPr>
          <p:spPr>
            <a:xfrm>
              <a:off x="10663517" y="4267779"/>
              <a:ext cx="0" cy="251789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矩形: 圓角 104">
              <a:extLst>
                <a:ext uri="{FF2B5EF4-FFF2-40B4-BE49-F238E27FC236}">
                  <a16:creationId xmlns:a16="http://schemas.microsoft.com/office/drawing/2014/main" id="{A133F739-E4CE-42EA-AAE2-1BB1D2BE963C}"/>
                </a:ext>
              </a:extLst>
            </p:cNvPr>
            <p:cNvSpPr/>
            <p:nvPr/>
          </p:nvSpPr>
          <p:spPr>
            <a:xfrm>
              <a:off x="9973234" y="3724605"/>
              <a:ext cx="1380566" cy="543174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HEAD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106" name="矩形: 圓角 105">
              <a:extLst>
                <a:ext uri="{FF2B5EF4-FFF2-40B4-BE49-F238E27FC236}">
                  <a16:creationId xmlns:a16="http://schemas.microsoft.com/office/drawing/2014/main" id="{CDC53CB7-469A-4460-8241-BFACBDAEC841}"/>
                </a:ext>
              </a:extLst>
            </p:cNvPr>
            <p:cNvSpPr/>
            <p:nvPr/>
          </p:nvSpPr>
          <p:spPr>
            <a:xfrm>
              <a:off x="7689474" y="3719875"/>
              <a:ext cx="1380566" cy="543174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feature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cxnSp>
          <p:nvCxnSpPr>
            <p:cNvPr id="107" name="直線單箭頭接點 106">
              <a:extLst>
                <a:ext uri="{FF2B5EF4-FFF2-40B4-BE49-F238E27FC236}">
                  <a16:creationId xmlns:a16="http://schemas.microsoft.com/office/drawing/2014/main" id="{5A5F7787-3EE7-4F85-9DBB-11FCD7FAE2C0}"/>
                </a:ext>
              </a:extLst>
            </p:cNvPr>
            <p:cNvCxnSpPr>
              <a:cxnSpLocks/>
              <a:stCxn id="106" idx="2"/>
              <a:endCxn id="100" idx="0"/>
            </p:cNvCxnSpPr>
            <p:nvPr/>
          </p:nvCxnSpPr>
          <p:spPr>
            <a:xfrm>
              <a:off x="8379757" y="4263049"/>
              <a:ext cx="0" cy="250019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矩形: 圓角 107">
              <a:extLst>
                <a:ext uri="{FF2B5EF4-FFF2-40B4-BE49-F238E27FC236}">
                  <a16:creationId xmlns:a16="http://schemas.microsoft.com/office/drawing/2014/main" id="{972BC3F3-4FD1-4671-B3F7-28D461A16D0D}"/>
                </a:ext>
              </a:extLst>
            </p:cNvPr>
            <p:cNvSpPr/>
            <p:nvPr/>
          </p:nvSpPr>
          <p:spPr>
            <a:xfrm>
              <a:off x="9973234" y="5301061"/>
              <a:ext cx="1380566" cy="5431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caa658b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cxnSp>
          <p:nvCxnSpPr>
            <p:cNvPr id="109" name="直線單箭頭接點 108">
              <a:extLst>
                <a:ext uri="{FF2B5EF4-FFF2-40B4-BE49-F238E27FC236}">
                  <a16:creationId xmlns:a16="http://schemas.microsoft.com/office/drawing/2014/main" id="{35C659F6-A293-4100-8CE3-4FD3E7CF1137}"/>
                </a:ext>
              </a:extLst>
            </p:cNvPr>
            <p:cNvCxnSpPr>
              <a:cxnSpLocks/>
              <a:stCxn id="103" idx="2"/>
              <a:endCxn id="108" idx="0"/>
            </p:cNvCxnSpPr>
            <p:nvPr/>
          </p:nvCxnSpPr>
          <p:spPr>
            <a:xfrm>
              <a:off x="10663517" y="5062742"/>
              <a:ext cx="0" cy="238319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矩形: 圓角 116">
              <a:extLst>
                <a:ext uri="{FF2B5EF4-FFF2-40B4-BE49-F238E27FC236}">
                  <a16:creationId xmlns:a16="http://schemas.microsoft.com/office/drawing/2014/main" id="{7580BCA2-7359-456F-96C8-9259A8B4CD60}"/>
                </a:ext>
              </a:extLst>
            </p:cNvPr>
            <p:cNvSpPr/>
            <p:nvPr/>
          </p:nvSpPr>
          <p:spPr>
            <a:xfrm>
              <a:off x="7689474" y="5301061"/>
              <a:ext cx="1380566" cy="5431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91c8fda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cxnSp>
          <p:nvCxnSpPr>
            <p:cNvPr id="119" name="直線單箭頭接點 118">
              <a:extLst>
                <a:ext uri="{FF2B5EF4-FFF2-40B4-BE49-F238E27FC236}">
                  <a16:creationId xmlns:a16="http://schemas.microsoft.com/office/drawing/2014/main" id="{DC750BC3-99D2-491C-B4B2-62DD5AE5AE0E}"/>
                </a:ext>
              </a:extLst>
            </p:cNvPr>
            <p:cNvCxnSpPr>
              <a:cxnSpLocks/>
              <a:stCxn id="108" idx="1"/>
              <a:endCxn id="117" idx="3"/>
            </p:cNvCxnSpPr>
            <p:nvPr/>
          </p:nvCxnSpPr>
          <p:spPr>
            <a:xfrm flipH="1">
              <a:off x="9070040" y="5572648"/>
              <a:ext cx="903194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線單箭頭接點 126">
              <a:extLst>
                <a:ext uri="{FF2B5EF4-FFF2-40B4-BE49-F238E27FC236}">
                  <a16:creationId xmlns:a16="http://schemas.microsoft.com/office/drawing/2014/main" id="{92D06D98-31B2-46A2-B7A0-D03266698253}"/>
                </a:ext>
              </a:extLst>
            </p:cNvPr>
            <p:cNvCxnSpPr>
              <a:cxnSpLocks/>
              <a:stCxn id="108" idx="1"/>
              <a:endCxn id="100" idx="3"/>
            </p:cNvCxnSpPr>
            <p:nvPr/>
          </p:nvCxnSpPr>
          <p:spPr>
            <a:xfrm flipH="1" flipV="1">
              <a:off x="9070040" y="4784655"/>
              <a:ext cx="903194" cy="787993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72912169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96EFED-1B21-4086-BBE0-C2A0646F0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合併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36E3862-16C9-40A7-9E58-10281C393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22849"/>
            <a:ext cx="10515600" cy="362213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97960632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09DEF9-5369-4EB0-88BA-7C548BBA7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拉取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76FE123-B83C-4088-9D8C-44FB9FC87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1503916"/>
          </a:xfrm>
        </p:spPr>
        <p:txBody>
          <a:bodyPr>
            <a:normAutofit/>
          </a:bodyPr>
          <a:lstStyle/>
          <a:p>
            <a:r>
              <a:rPr lang="zh-TW" altLang="en-US"/>
              <a:t>如果</a:t>
            </a:r>
            <a:r>
              <a:rPr lang="zh-TW" altLang="en-US">
                <a:solidFill>
                  <a:srgbClr val="00B0F0"/>
                </a:solidFill>
              </a:rPr>
              <a:t>當前分支</a:t>
            </a:r>
            <a:r>
              <a:rPr lang="zh-TW" altLang="en-US"/>
              <a:t>在</a:t>
            </a:r>
            <a:r>
              <a:rPr lang="zh-TW" altLang="en-US">
                <a:solidFill>
                  <a:srgbClr val="00B0F0"/>
                </a:solidFill>
              </a:rPr>
              <a:t>遠端儲存庫</a:t>
            </a:r>
            <a:r>
              <a:rPr lang="zh-TW" altLang="en-US"/>
              <a:t>有了</a:t>
            </a:r>
            <a:r>
              <a:rPr lang="zh-TW" altLang="en-US">
                <a:solidFill>
                  <a:srgbClr val="00B0F0"/>
                </a:solidFill>
              </a:rPr>
              <a:t>新提交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本地儲存庫</a:t>
            </a:r>
            <a:r>
              <a:rPr lang="zh-TW" altLang="en-US"/>
              <a:t>就必須</a:t>
            </a:r>
            <a:r>
              <a:rPr lang="zh-TW" altLang="en-US">
                <a:solidFill>
                  <a:srgbClr val="FFC000"/>
                </a:solidFill>
              </a:rPr>
              <a:t>拉取</a:t>
            </a:r>
            <a:r>
              <a:rPr lang="en-US" altLang="zh-TW">
                <a:solidFill>
                  <a:srgbClr val="FFC000"/>
                </a:solidFill>
              </a:rPr>
              <a:t>(pull)</a:t>
            </a:r>
            <a:r>
              <a:rPr lang="zh-TW" altLang="en-US">
                <a:solidFill>
                  <a:srgbClr val="00B0F0"/>
                </a:solidFill>
              </a:rPr>
              <a:t>當前分支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新提交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使用下方 </a:t>
            </a:r>
            <a:r>
              <a:rPr lang="en-US" altLang="zh-TW">
                <a:solidFill>
                  <a:srgbClr val="00B0F0"/>
                </a:solidFill>
              </a:rPr>
              <a:t>Git </a:t>
            </a:r>
            <a:r>
              <a:rPr lang="zh-TW" altLang="en-US">
                <a:solidFill>
                  <a:srgbClr val="00B0F0"/>
                </a:solidFill>
              </a:rPr>
              <a:t>指令</a:t>
            </a:r>
            <a:r>
              <a:rPr lang="zh-TW" altLang="en-US"/>
              <a:t>來</a:t>
            </a:r>
            <a:r>
              <a:rPr lang="zh-TW" altLang="en-US">
                <a:solidFill>
                  <a:srgbClr val="FFC000"/>
                </a:solidFill>
              </a:rPr>
              <a:t>拉取</a:t>
            </a:r>
            <a:r>
              <a:rPr lang="zh-TW" altLang="en-US">
                <a:solidFill>
                  <a:srgbClr val="00B0F0"/>
                </a:solidFill>
              </a:rPr>
              <a:t>新提交</a:t>
            </a:r>
            <a:r>
              <a:rPr lang="zh-TW" altLang="en-US"/>
              <a:t>：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264A616A-5C1C-4002-B206-05B2742314AA}"/>
              </a:ext>
            </a:extLst>
          </p:cNvPr>
          <p:cNvGrpSpPr/>
          <p:nvPr/>
        </p:nvGrpSpPr>
        <p:grpSpPr>
          <a:xfrm>
            <a:off x="838200" y="3198167"/>
            <a:ext cx="10515600" cy="461665"/>
            <a:chOff x="838200" y="3114311"/>
            <a:chExt cx="10515600" cy="461665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18514A69-91C6-4BE7-BF7B-7402B775AE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114311"/>
              <a:ext cx="10515600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git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pull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A0E20708-982C-4D6D-AFE0-D417EAF01B9C}"/>
                </a:ext>
              </a:extLst>
            </p:cNvPr>
            <p:cNvSpPr txBox="1"/>
            <p:nvPr/>
          </p:nvSpPr>
          <p:spPr>
            <a:xfrm>
              <a:off x="10662585" y="320664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bash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E5FC5738-FB64-4216-A529-96D8E3D6DACA}"/>
              </a:ext>
            </a:extLst>
          </p:cNvPr>
          <p:cNvSpPr txBox="1">
            <a:spLocks/>
          </p:cNvSpPr>
          <p:nvPr/>
        </p:nvSpPr>
        <p:spPr>
          <a:xfrm>
            <a:off x="838200" y="3692110"/>
            <a:ext cx="10515600" cy="26022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在</a:t>
            </a:r>
            <a:r>
              <a:rPr lang="zh-TW" altLang="en-US">
                <a:solidFill>
                  <a:srgbClr val="00B0F0"/>
                </a:solidFill>
              </a:rPr>
              <a:t>當前分支</a:t>
            </a:r>
            <a:r>
              <a:rPr lang="zh-TW" altLang="en-US"/>
              <a:t>未</a:t>
            </a:r>
            <a:r>
              <a:rPr lang="zh-TW" altLang="en-US">
                <a:solidFill>
                  <a:srgbClr val="FFC000"/>
                </a:solidFill>
              </a:rPr>
              <a:t>拉取</a:t>
            </a:r>
            <a:r>
              <a:rPr lang="zh-TW" altLang="en-US"/>
              <a:t>前</a:t>
            </a:r>
            <a:endParaRPr lang="en-US" altLang="zh-TW"/>
          </a:p>
          <a:p>
            <a:r>
              <a:rPr lang="zh-TW" altLang="en-US"/>
              <a:t>無法將</a:t>
            </a:r>
            <a:r>
              <a:rPr lang="zh-TW" altLang="en-US">
                <a:solidFill>
                  <a:srgbClr val="00B0F0"/>
                </a:solidFill>
              </a:rPr>
              <a:t>本地儲存庫</a:t>
            </a:r>
            <a:r>
              <a:rPr lang="zh-TW" altLang="en-US"/>
              <a:t>變更</a:t>
            </a:r>
            <a:r>
              <a:rPr lang="zh-TW" altLang="en-US">
                <a:solidFill>
                  <a:srgbClr val="FFC000"/>
                </a:solidFill>
              </a:rPr>
              <a:t>提交</a:t>
            </a:r>
            <a:r>
              <a:rPr lang="zh-TW" altLang="en-US"/>
              <a:t>到</a:t>
            </a:r>
            <a:r>
              <a:rPr lang="zh-TW" altLang="en-US">
                <a:solidFill>
                  <a:srgbClr val="00B0F0"/>
                </a:solidFill>
              </a:rPr>
              <a:t>遠端儲存庫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若</a:t>
            </a:r>
            <a:r>
              <a:rPr lang="zh-TW" altLang="en-US">
                <a:solidFill>
                  <a:srgbClr val="00B0F0"/>
                </a:solidFill>
              </a:rPr>
              <a:t>本地儲存庫</a:t>
            </a:r>
            <a:r>
              <a:rPr lang="zh-TW" altLang="en-US"/>
              <a:t>已有</a:t>
            </a:r>
            <a:r>
              <a:rPr lang="zh-TW" altLang="en-US">
                <a:solidFill>
                  <a:srgbClr val="00B0F0"/>
                </a:solidFill>
              </a:rPr>
              <a:t>新提交</a:t>
            </a:r>
            <a:r>
              <a:rPr lang="zh-TW" altLang="en-US"/>
              <a:t>才進行</a:t>
            </a:r>
            <a:r>
              <a:rPr lang="zh-TW" altLang="en-US">
                <a:solidFill>
                  <a:srgbClr val="FFC000"/>
                </a:solidFill>
              </a:rPr>
              <a:t>拉取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則會將</a:t>
            </a:r>
            <a:r>
              <a:rPr lang="zh-TW" altLang="en-US">
                <a:solidFill>
                  <a:srgbClr val="00B0F0"/>
                </a:solidFill>
              </a:rPr>
              <a:t>本地儲存庫新提交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親代提交</a:t>
            </a:r>
            <a:r>
              <a:rPr lang="zh-TW" altLang="en-US"/>
              <a:t>變為</a:t>
            </a:r>
            <a:r>
              <a:rPr lang="zh-TW" altLang="en-US">
                <a:solidFill>
                  <a:srgbClr val="00B0F0"/>
                </a:solidFill>
              </a:rPr>
              <a:t>遠端儲存庫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新提交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並且可能會出現</a:t>
            </a:r>
            <a:r>
              <a:rPr lang="zh-TW" altLang="en-US">
                <a:solidFill>
                  <a:srgbClr val="00B0F0"/>
                </a:solidFill>
              </a:rPr>
              <a:t>合併衝突</a:t>
            </a:r>
          </a:p>
        </p:txBody>
      </p:sp>
    </p:spTree>
    <p:extLst>
      <p:ext uri="{BB962C8B-B14F-4D97-AF65-F5344CB8AC3E}">
        <p14:creationId xmlns:p14="http://schemas.microsoft.com/office/powerpoint/2010/main" val="757026488"/>
      </p:ext>
    </p:extLst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CD3382-FE82-4E77-975E-F8BE3E25D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525999" cy="1325563"/>
          </a:xfrm>
        </p:spPr>
        <p:txBody>
          <a:bodyPr/>
          <a:lstStyle/>
          <a:p>
            <a:r>
              <a:rPr lang="zh-TW" altLang="en-US"/>
              <a:t>拉取</a:t>
            </a:r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47222F2D-7CAD-44DC-AB2E-7CDFEDC22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86956"/>
            <a:ext cx="3142129" cy="2043953"/>
          </a:xfrm>
        </p:spPr>
        <p:txBody>
          <a:bodyPr>
            <a:normAutofit/>
          </a:bodyPr>
          <a:lstStyle/>
          <a:p>
            <a:r>
              <a:rPr lang="zh-TW" altLang="en-US" sz="2800">
                <a:solidFill>
                  <a:srgbClr val="00B0F0"/>
                </a:solidFill>
              </a:rPr>
              <a:t>遠端儲存庫</a:t>
            </a:r>
            <a:endParaRPr lang="en-US" altLang="zh-TW" sz="2800">
              <a:solidFill>
                <a:srgbClr val="00B0F0"/>
              </a:solidFill>
            </a:endParaRPr>
          </a:p>
          <a:p>
            <a:r>
              <a:rPr lang="zh-TW" altLang="en-US" sz="2800"/>
              <a:t>更改 </a:t>
            </a:r>
            <a:r>
              <a:rPr lang="en-US" altLang="zh-TW" sz="2800">
                <a:solidFill>
                  <a:srgbClr val="92D050"/>
                </a:solidFill>
              </a:rPr>
              <a:t>README.md</a:t>
            </a:r>
          </a:p>
          <a:p>
            <a:r>
              <a:rPr lang="zh-TW" altLang="en-US">
                <a:solidFill>
                  <a:srgbClr val="00B0F0"/>
                </a:solidFill>
              </a:rPr>
              <a:t>本地儲存庫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 sz="2800">
                <a:solidFill>
                  <a:srgbClr val="FFC000"/>
                </a:solidFill>
              </a:rPr>
              <a:t>拉取</a:t>
            </a:r>
            <a:r>
              <a:rPr lang="zh-TW" altLang="en-US" sz="2800"/>
              <a:t>該</a:t>
            </a:r>
            <a:r>
              <a:rPr lang="zh-TW" altLang="en-US" sz="2800">
                <a:solidFill>
                  <a:srgbClr val="00B0F0"/>
                </a:solidFill>
              </a:rPr>
              <a:t>提交</a:t>
            </a:r>
            <a:endParaRPr lang="en-US" altLang="zh-TW" sz="2800">
              <a:solidFill>
                <a:srgbClr val="00B0F0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9513929-0F1D-4A10-BF5F-47104BE5E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4200" y="177178"/>
            <a:ext cx="7193548" cy="36317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C4189DE0-9C3E-4396-B1FA-1D9372C833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4199" y="3964377"/>
            <a:ext cx="7193548" cy="271644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22480760"/>
      </p:ext>
    </p:extLst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7F6B46-3853-42E2-94A6-FC6F3E9E8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Github </a:t>
            </a:r>
            <a:r>
              <a:rPr lang="zh-TW" altLang="en-US"/>
              <a:t>功能</a:t>
            </a: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2D609EC6-6629-4C8E-9CE7-5160B2B31EE5}"/>
              </a:ext>
            </a:extLst>
          </p:cNvPr>
          <p:cNvGrpSpPr/>
          <p:nvPr/>
        </p:nvGrpSpPr>
        <p:grpSpPr>
          <a:xfrm>
            <a:off x="472770" y="1816678"/>
            <a:ext cx="11246457" cy="4153591"/>
            <a:chOff x="472770" y="2102428"/>
            <a:chExt cx="11246457" cy="4153591"/>
          </a:xfrm>
        </p:grpSpPr>
        <p:pic>
          <p:nvPicPr>
            <p:cNvPr id="48" name="圖片 47">
              <a:extLst>
                <a:ext uri="{FF2B5EF4-FFF2-40B4-BE49-F238E27FC236}">
                  <a16:creationId xmlns:a16="http://schemas.microsoft.com/office/drawing/2014/main" id="{7C12868A-4A34-43D1-95B2-CDDA94E5F7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72770" y="2102428"/>
              <a:ext cx="11246457" cy="4153591"/>
            </a:xfrm>
            <a:prstGeom prst="rect">
              <a:avLst/>
            </a:prstGeom>
          </p:spPr>
        </p:pic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B05B2EEE-B35A-418C-B9F0-212AAEEE97F7}"/>
                </a:ext>
              </a:extLst>
            </p:cNvPr>
            <p:cNvSpPr/>
            <p:nvPr/>
          </p:nvSpPr>
          <p:spPr>
            <a:xfrm>
              <a:off x="556727" y="2598462"/>
              <a:ext cx="600146" cy="255258"/>
            </a:xfrm>
            <a:prstGeom prst="roundRect">
              <a:avLst>
                <a:gd name="adj" fmla="val 17180"/>
              </a:avLst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A3BBFFB0-7901-4D35-865A-1B1EB7947B02}"/>
                </a:ext>
              </a:extLst>
            </p:cNvPr>
            <p:cNvSpPr/>
            <p:nvPr/>
          </p:nvSpPr>
          <p:spPr>
            <a:xfrm>
              <a:off x="1249965" y="2598462"/>
              <a:ext cx="805680" cy="255258"/>
            </a:xfrm>
            <a:prstGeom prst="roundRect">
              <a:avLst>
                <a:gd name="adj" fmla="val 17180"/>
              </a:avLst>
            </a:prstGeom>
            <a:noFill/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: 圓角 12">
              <a:extLst>
                <a:ext uri="{FF2B5EF4-FFF2-40B4-BE49-F238E27FC236}">
                  <a16:creationId xmlns:a16="http://schemas.microsoft.com/office/drawing/2014/main" id="{1A33159E-C60A-461A-BB2A-8F38A62E0A15}"/>
                </a:ext>
              </a:extLst>
            </p:cNvPr>
            <p:cNvSpPr/>
            <p:nvPr/>
          </p:nvSpPr>
          <p:spPr>
            <a:xfrm>
              <a:off x="2200105" y="2598462"/>
              <a:ext cx="915440" cy="255258"/>
            </a:xfrm>
            <a:prstGeom prst="roundRect">
              <a:avLst>
                <a:gd name="adj" fmla="val 17180"/>
              </a:avLst>
            </a:prstGeom>
            <a:noFill/>
            <a:ln w="190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: 圓角 13">
              <a:extLst>
                <a:ext uri="{FF2B5EF4-FFF2-40B4-BE49-F238E27FC236}">
                  <a16:creationId xmlns:a16="http://schemas.microsoft.com/office/drawing/2014/main" id="{5A1C9962-2D0B-4C5E-B2B4-ECEEB488D101}"/>
                </a:ext>
              </a:extLst>
            </p:cNvPr>
            <p:cNvSpPr/>
            <p:nvPr/>
          </p:nvSpPr>
          <p:spPr>
            <a:xfrm>
              <a:off x="3233886" y="2598462"/>
              <a:ext cx="652078" cy="255258"/>
            </a:xfrm>
            <a:prstGeom prst="roundRect">
              <a:avLst>
                <a:gd name="adj" fmla="val 17180"/>
              </a:avLst>
            </a:prstGeom>
            <a:noFill/>
            <a:ln w="19050">
              <a:solidFill>
                <a:srgbClr val="99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: 圓角 14">
              <a:extLst>
                <a:ext uri="{FF2B5EF4-FFF2-40B4-BE49-F238E27FC236}">
                  <a16:creationId xmlns:a16="http://schemas.microsoft.com/office/drawing/2014/main" id="{903BFBA8-C635-4D1E-A68C-D7AF6844C542}"/>
                </a:ext>
              </a:extLst>
            </p:cNvPr>
            <p:cNvSpPr/>
            <p:nvPr/>
          </p:nvSpPr>
          <p:spPr>
            <a:xfrm>
              <a:off x="4817595" y="2607535"/>
              <a:ext cx="515760" cy="255258"/>
            </a:xfrm>
            <a:prstGeom prst="roundRect">
              <a:avLst>
                <a:gd name="adj" fmla="val 17180"/>
              </a:avLst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矩形: 圓角 15">
              <a:extLst>
                <a:ext uri="{FF2B5EF4-FFF2-40B4-BE49-F238E27FC236}">
                  <a16:creationId xmlns:a16="http://schemas.microsoft.com/office/drawing/2014/main" id="{5BE08F34-2CD0-4476-BC96-2303CF799072}"/>
                </a:ext>
              </a:extLst>
            </p:cNvPr>
            <p:cNvSpPr/>
            <p:nvPr/>
          </p:nvSpPr>
          <p:spPr>
            <a:xfrm>
              <a:off x="6232127" y="2609982"/>
              <a:ext cx="682680" cy="255258"/>
            </a:xfrm>
            <a:prstGeom prst="roundRect">
              <a:avLst>
                <a:gd name="adj" fmla="val 17180"/>
              </a:avLst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: 圓角 18">
              <a:extLst>
                <a:ext uri="{FF2B5EF4-FFF2-40B4-BE49-F238E27FC236}">
                  <a16:creationId xmlns:a16="http://schemas.microsoft.com/office/drawing/2014/main" id="{099CE68A-42BF-40A1-BC5E-366A0B2889F3}"/>
                </a:ext>
              </a:extLst>
            </p:cNvPr>
            <p:cNvSpPr/>
            <p:nvPr/>
          </p:nvSpPr>
          <p:spPr>
            <a:xfrm>
              <a:off x="7059267" y="2607535"/>
              <a:ext cx="682680" cy="255258"/>
            </a:xfrm>
            <a:prstGeom prst="roundRect">
              <a:avLst>
                <a:gd name="adj" fmla="val 17180"/>
              </a:avLst>
            </a:prstGeom>
            <a:noFill/>
            <a:ln w="19050">
              <a:solidFill>
                <a:srgbClr val="CCFF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: 圓角 22">
              <a:extLst>
                <a:ext uri="{FF2B5EF4-FFF2-40B4-BE49-F238E27FC236}">
                  <a16:creationId xmlns:a16="http://schemas.microsoft.com/office/drawing/2014/main" id="{233E8AAC-0B50-4EFF-984C-215D47528ED6}"/>
                </a:ext>
              </a:extLst>
            </p:cNvPr>
            <p:cNvSpPr/>
            <p:nvPr/>
          </p:nvSpPr>
          <p:spPr>
            <a:xfrm>
              <a:off x="543250" y="2950401"/>
              <a:ext cx="949793" cy="290380"/>
            </a:xfrm>
            <a:prstGeom prst="roundRect">
              <a:avLst>
                <a:gd name="adj" fmla="val 17180"/>
              </a:avLst>
            </a:prstGeom>
            <a:solidFill>
              <a:srgbClr val="FFC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程式碼</a:t>
              </a:r>
            </a:p>
          </p:txBody>
        </p:sp>
        <p:sp>
          <p:nvSpPr>
            <p:cNvPr id="24" name="矩形: 圓角 23">
              <a:extLst>
                <a:ext uri="{FF2B5EF4-FFF2-40B4-BE49-F238E27FC236}">
                  <a16:creationId xmlns:a16="http://schemas.microsoft.com/office/drawing/2014/main" id="{85529356-434D-4A2A-BE0A-170D9B48752E}"/>
                </a:ext>
              </a:extLst>
            </p:cNvPr>
            <p:cNvSpPr/>
            <p:nvPr/>
          </p:nvSpPr>
          <p:spPr>
            <a:xfrm>
              <a:off x="1314201" y="2252795"/>
              <a:ext cx="677208" cy="290380"/>
            </a:xfrm>
            <a:prstGeom prst="roundRect">
              <a:avLst>
                <a:gd name="adj" fmla="val 17180"/>
              </a:avLst>
            </a:prstGeom>
            <a:solidFill>
              <a:srgbClr val="92D05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問題</a:t>
              </a:r>
            </a:p>
          </p:txBody>
        </p:sp>
        <p:sp>
          <p:nvSpPr>
            <p:cNvPr id="25" name="矩形: 圓角 24">
              <a:extLst>
                <a:ext uri="{FF2B5EF4-FFF2-40B4-BE49-F238E27FC236}">
                  <a16:creationId xmlns:a16="http://schemas.microsoft.com/office/drawing/2014/main" id="{6E008EF1-D87C-4824-BA83-AF5F1032483E}"/>
                </a:ext>
              </a:extLst>
            </p:cNvPr>
            <p:cNvSpPr/>
            <p:nvPr/>
          </p:nvSpPr>
          <p:spPr>
            <a:xfrm>
              <a:off x="2031208" y="2950401"/>
              <a:ext cx="1143650" cy="290380"/>
            </a:xfrm>
            <a:prstGeom prst="roundRect">
              <a:avLst>
                <a:gd name="adj" fmla="val 17180"/>
              </a:avLst>
            </a:prstGeom>
            <a:solidFill>
              <a:srgbClr val="FFFF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拉取請求</a:t>
              </a:r>
            </a:p>
          </p:txBody>
        </p:sp>
        <p:sp>
          <p:nvSpPr>
            <p:cNvPr id="26" name="矩形: 圓角 25">
              <a:extLst>
                <a:ext uri="{FF2B5EF4-FFF2-40B4-BE49-F238E27FC236}">
                  <a16:creationId xmlns:a16="http://schemas.microsoft.com/office/drawing/2014/main" id="{8A97FAD8-195C-426E-97E4-2275F6556BA9}"/>
                </a:ext>
              </a:extLst>
            </p:cNvPr>
            <p:cNvSpPr/>
            <p:nvPr/>
          </p:nvSpPr>
          <p:spPr>
            <a:xfrm>
              <a:off x="3221321" y="2250760"/>
              <a:ext cx="677208" cy="290380"/>
            </a:xfrm>
            <a:prstGeom prst="roundRect">
              <a:avLst>
                <a:gd name="adj" fmla="val 17180"/>
              </a:avLst>
            </a:prstGeom>
            <a:solidFill>
              <a:srgbClr val="9999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動作</a:t>
              </a:r>
            </a:p>
          </p:txBody>
        </p:sp>
        <p:sp>
          <p:nvSpPr>
            <p:cNvPr id="27" name="矩形: 圓角 26">
              <a:extLst>
                <a:ext uri="{FF2B5EF4-FFF2-40B4-BE49-F238E27FC236}">
                  <a16:creationId xmlns:a16="http://schemas.microsoft.com/office/drawing/2014/main" id="{41E265A9-AB7F-442B-A31C-4B6E0BC3796C}"/>
                </a:ext>
              </a:extLst>
            </p:cNvPr>
            <p:cNvSpPr/>
            <p:nvPr/>
          </p:nvSpPr>
          <p:spPr>
            <a:xfrm>
              <a:off x="4725916" y="2252795"/>
              <a:ext cx="677208" cy="290380"/>
            </a:xfrm>
            <a:prstGeom prst="roundRect">
              <a:avLst>
                <a:gd name="adj" fmla="val 17180"/>
              </a:avLst>
            </a:prstGeom>
            <a:solidFill>
              <a:srgbClr val="00B05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維基</a:t>
              </a:r>
            </a:p>
          </p:txBody>
        </p:sp>
        <p:sp>
          <p:nvSpPr>
            <p:cNvPr id="28" name="矩形: 圓角 27">
              <a:extLst>
                <a:ext uri="{FF2B5EF4-FFF2-40B4-BE49-F238E27FC236}">
                  <a16:creationId xmlns:a16="http://schemas.microsoft.com/office/drawing/2014/main" id="{0A96323C-BA6E-4F1C-B475-7EE812290574}"/>
                </a:ext>
              </a:extLst>
            </p:cNvPr>
            <p:cNvSpPr/>
            <p:nvPr/>
          </p:nvSpPr>
          <p:spPr>
            <a:xfrm>
              <a:off x="6237599" y="2952775"/>
              <a:ext cx="677208" cy="290380"/>
            </a:xfrm>
            <a:prstGeom prst="roundRect">
              <a:avLst>
                <a:gd name="adj" fmla="val 17180"/>
              </a:avLst>
            </a:prstGeom>
            <a:solidFill>
              <a:srgbClr val="00B0F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洞察</a:t>
              </a:r>
            </a:p>
          </p:txBody>
        </p:sp>
        <p:sp>
          <p:nvSpPr>
            <p:cNvPr id="29" name="矩形: 圓角 28">
              <a:extLst>
                <a:ext uri="{FF2B5EF4-FFF2-40B4-BE49-F238E27FC236}">
                  <a16:creationId xmlns:a16="http://schemas.microsoft.com/office/drawing/2014/main" id="{379DE937-B651-4408-ABEB-E3CEEFD8BBE0}"/>
                </a:ext>
              </a:extLst>
            </p:cNvPr>
            <p:cNvSpPr/>
            <p:nvPr/>
          </p:nvSpPr>
          <p:spPr>
            <a:xfrm>
              <a:off x="7064739" y="2252795"/>
              <a:ext cx="677208" cy="290380"/>
            </a:xfrm>
            <a:prstGeom prst="roundRect">
              <a:avLst>
                <a:gd name="adj" fmla="val 17180"/>
              </a:avLst>
            </a:prstGeom>
            <a:solidFill>
              <a:srgbClr val="CCFF6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設定</a:t>
              </a:r>
            </a:p>
          </p:txBody>
        </p:sp>
        <p:sp>
          <p:nvSpPr>
            <p:cNvPr id="32" name="矩形: 圓角 31">
              <a:extLst>
                <a:ext uri="{FF2B5EF4-FFF2-40B4-BE49-F238E27FC236}">
                  <a16:creationId xmlns:a16="http://schemas.microsoft.com/office/drawing/2014/main" id="{04B1A29E-2D28-44D7-8C5A-AC1410FF7694}"/>
                </a:ext>
              </a:extLst>
            </p:cNvPr>
            <p:cNvSpPr/>
            <p:nvPr/>
          </p:nvSpPr>
          <p:spPr>
            <a:xfrm>
              <a:off x="10370349" y="3013444"/>
              <a:ext cx="1285076" cy="288678"/>
            </a:xfrm>
            <a:prstGeom prst="roundRect">
              <a:avLst>
                <a:gd name="adj" fmla="val 17180"/>
              </a:avLst>
            </a:prstGeom>
            <a:noFill/>
            <a:ln w="19050">
              <a:solidFill>
                <a:srgbClr val="FFCC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矩形: 圓角 32">
              <a:extLst>
                <a:ext uri="{FF2B5EF4-FFF2-40B4-BE49-F238E27FC236}">
                  <a16:creationId xmlns:a16="http://schemas.microsoft.com/office/drawing/2014/main" id="{DBE4C4B7-B58F-45C3-AB60-F8E6F131179D}"/>
                </a:ext>
              </a:extLst>
            </p:cNvPr>
            <p:cNvSpPr/>
            <p:nvPr/>
          </p:nvSpPr>
          <p:spPr>
            <a:xfrm>
              <a:off x="10670640" y="2644356"/>
              <a:ext cx="683160" cy="290380"/>
            </a:xfrm>
            <a:prstGeom prst="roundRect">
              <a:avLst>
                <a:gd name="adj" fmla="val 17180"/>
              </a:avLst>
            </a:prstGeom>
            <a:solidFill>
              <a:srgbClr val="FFCCC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星星</a:t>
              </a:r>
            </a:p>
          </p:txBody>
        </p:sp>
        <p:sp>
          <p:nvSpPr>
            <p:cNvPr id="34" name="矩形: 圓角 33">
              <a:extLst>
                <a:ext uri="{FF2B5EF4-FFF2-40B4-BE49-F238E27FC236}">
                  <a16:creationId xmlns:a16="http://schemas.microsoft.com/office/drawing/2014/main" id="{7E08A246-2F81-447E-97D6-95B5D86FE870}"/>
                </a:ext>
              </a:extLst>
            </p:cNvPr>
            <p:cNvSpPr/>
            <p:nvPr/>
          </p:nvSpPr>
          <p:spPr>
            <a:xfrm>
              <a:off x="9227492" y="3013444"/>
              <a:ext cx="1118360" cy="288678"/>
            </a:xfrm>
            <a:prstGeom prst="roundRect">
              <a:avLst>
                <a:gd name="adj" fmla="val 17180"/>
              </a:avLst>
            </a:prstGeom>
            <a:noFill/>
            <a:ln w="19050">
              <a:solidFill>
                <a:srgbClr val="66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矩形: 圓角 34">
              <a:extLst>
                <a:ext uri="{FF2B5EF4-FFF2-40B4-BE49-F238E27FC236}">
                  <a16:creationId xmlns:a16="http://schemas.microsoft.com/office/drawing/2014/main" id="{94DFAAF9-1B54-4DC3-A321-4C0438ED42C7}"/>
                </a:ext>
              </a:extLst>
            </p:cNvPr>
            <p:cNvSpPr/>
            <p:nvPr/>
          </p:nvSpPr>
          <p:spPr>
            <a:xfrm>
              <a:off x="9445092" y="2644356"/>
              <a:ext cx="683160" cy="290380"/>
            </a:xfrm>
            <a:prstGeom prst="roundRect">
              <a:avLst>
                <a:gd name="adj" fmla="val 17180"/>
              </a:avLst>
            </a:prstGeom>
            <a:solidFill>
              <a:srgbClr val="6699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分叉</a:t>
              </a:r>
            </a:p>
          </p:txBody>
        </p:sp>
        <p:sp>
          <p:nvSpPr>
            <p:cNvPr id="22" name="矩形: 圓角 21">
              <a:extLst>
                <a:ext uri="{FF2B5EF4-FFF2-40B4-BE49-F238E27FC236}">
                  <a16:creationId xmlns:a16="http://schemas.microsoft.com/office/drawing/2014/main" id="{7351691E-8C74-446B-9190-84A8314DB2A7}"/>
                </a:ext>
              </a:extLst>
            </p:cNvPr>
            <p:cNvSpPr/>
            <p:nvPr/>
          </p:nvSpPr>
          <p:spPr>
            <a:xfrm>
              <a:off x="9150349" y="3634740"/>
              <a:ext cx="2505075" cy="2546985"/>
            </a:xfrm>
            <a:prstGeom prst="roundRect">
              <a:avLst>
                <a:gd name="adj" fmla="val 2884"/>
              </a:avLst>
            </a:prstGeom>
            <a:noFill/>
            <a:ln w="38100">
              <a:solidFill>
                <a:srgbClr val="00FF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: 圓角 29">
              <a:extLst>
                <a:ext uri="{FF2B5EF4-FFF2-40B4-BE49-F238E27FC236}">
                  <a16:creationId xmlns:a16="http://schemas.microsoft.com/office/drawing/2014/main" id="{3342E996-DDF5-48F4-9E84-E9C04E703F21}"/>
                </a:ext>
              </a:extLst>
            </p:cNvPr>
            <p:cNvSpPr/>
            <p:nvPr/>
          </p:nvSpPr>
          <p:spPr>
            <a:xfrm>
              <a:off x="10028769" y="3700562"/>
              <a:ext cx="683160" cy="290380"/>
            </a:xfrm>
            <a:prstGeom prst="roundRect">
              <a:avLst>
                <a:gd name="adj" fmla="val 17180"/>
              </a:avLst>
            </a:prstGeom>
            <a:solidFill>
              <a:srgbClr val="00FFC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關於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24115048"/>
      </p:ext>
    </p:extLst>
  </p:cSld>
  <p:clrMapOvr>
    <a:masterClrMapping/>
  </p:clrMapOvr>
  <p:transition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6BE1E5-C908-4607-B306-2CEA3C006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89358"/>
            <a:ext cx="2152650" cy="1325563"/>
          </a:xfrm>
        </p:spPr>
        <p:txBody>
          <a:bodyPr/>
          <a:lstStyle/>
          <a:p>
            <a:r>
              <a:rPr lang="zh-TW" altLang="en-US"/>
              <a:t>問題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035830C-8D5C-44B4-A861-5FDCC8C5468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52650" y="221239"/>
            <a:ext cx="9848850" cy="282788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5DAF0FF5-2A1D-4C7F-8A1B-66B07B61680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2875" y="3208806"/>
            <a:ext cx="6019800" cy="32399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83753D69-CD53-47CC-9AD3-40E654E0080D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79810" y="3656493"/>
            <a:ext cx="5721690" cy="243894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00863059"/>
      </p:ext>
    </p:extLst>
  </p:cSld>
  <p:clrMapOvr>
    <a:masterClrMapping/>
  </p:clrMapOvr>
  <p:transition spd="slow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94D98E-9C16-4DC7-963E-5ED74B191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分叉</a:t>
            </a:r>
          </a:p>
        </p:txBody>
      </p:sp>
      <p:sp>
        <p:nvSpPr>
          <p:cNvPr id="19" name="內容版面配置區 18">
            <a:extLst>
              <a:ext uri="{FF2B5EF4-FFF2-40B4-BE49-F238E27FC236}">
                <a16:creationId xmlns:a16="http://schemas.microsoft.com/office/drawing/2014/main" id="{F9E68913-726E-4412-8D36-0397F6E69C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75637"/>
            <a:ext cx="3476040" cy="3071813"/>
          </a:xfrm>
        </p:spPr>
        <p:txBody>
          <a:bodyPr/>
          <a:lstStyle/>
          <a:p>
            <a:r>
              <a:rPr lang="zh-TW" altLang="en-US">
                <a:solidFill>
                  <a:srgbClr val="FFC000"/>
                </a:solidFill>
              </a:rPr>
              <a:t>分叉</a:t>
            </a:r>
            <a:r>
              <a:rPr lang="en-US" altLang="zh-TW">
                <a:solidFill>
                  <a:srgbClr val="FFC000"/>
                </a:solidFill>
              </a:rPr>
              <a:t>(fork)</a:t>
            </a:r>
            <a:r>
              <a:rPr lang="zh-TW" altLang="en-US"/>
              <a:t>就是</a:t>
            </a:r>
            <a:endParaRPr lang="en-US" altLang="zh-TW"/>
          </a:p>
          <a:p>
            <a:r>
              <a:rPr lang="zh-TW" altLang="en-US"/>
              <a:t>把別人的</a:t>
            </a:r>
            <a:r>
              <a:rPr lang="zh-TW" altLang="en-US">
                <a:solidFill>
                  <a:srgbClr val="00B0F0"/>
                </a:solidFill>
              </a:rPr>
              <a:t>儲存庫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複製一份變成自己的</a:t>
            </a:r>
            <a:endParaRPr lang="en-US" altLang="zh-TW"/>
          </a:p>
          <a:p>
            <a:r>
              <a:rPr lang="zh-TW" altLang="en-US"/>
              <a:t>點擊右上角</a:t>
            </a:r>
            <a:endParaRPr lang="en-US" altLang="zh-TW"/>
          </a:p>
          <a:p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Fork</a:t>
            </a:r>
            <a:r>
              <a:rPr lang="en-US" altLang="zh-TW"/>
              <a:t>" </a:t>
            </a:r>
            <a:r>
              <a:rPr lang="zh-TW" altLang="en-US"/>
              <a:t>按鈕</a:t>
            </a:r>
            <a:endParaRPr lang="en-US" altLang="zh-TW"/>
          </a:p>
          <a:p>
            <a:r>
              <a:rPr lang="zh-TW" altLang="en-US"/>
              <a:t>即可</a:t>
            </a:r>
            <a:r>
              <a:rPr lang="zh-TW" altLang="en-US">
                <a:solidFill>
                  <a:srgbClr val="FFC000"/>
                </a:solidFill>
              </a:rPr>
              <a:t>分叉</a:t>
            </a:r>
            <a:r>
              <a:rPr lang="zh-TW" altLang="en-US"/>
              <a:t>該</a:t>
            </a:r>
            <a:r>
              <a:rPr lang="zh-TW" altLang="en-US">
                <a:solidFill>
                  <a:srgbClr val="00B0F0"/>
                </a:solidFill>
              </a:rPr>
              <a:t>儲存庫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5EF001D7-9711-48CB-BFCA-8A164AFBB4E2}"/>
              </a:ext>
            </a:extLst>
          </p:cNvPr>
          <p:cNvGrpSpPr/>
          <p:nvPr/>
        </p:nvGrpSpPr>
        <p:grpSpPr>
          <a:xfrm>
            <a:off x="838200" y="1662113"/>
            <a:ext cx="10515600" cy="610978"/>
            <a:chOff x="838200" y="2603500"/>
            <a:chExt cx="10515600" cy="610978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75E6A91B-92EA-4101-9E02-619BBE4372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2603500"/>
              <a:ext cx="10515600" cy="61097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3B844B7E-D6D0-4889-826E-D4C496553BC1}"/>
                </a:ext>
              </a:extLst>
            </p:cNvPr>
            <p:cNvSpPr/>
            <p:nvPr/>
          </p:nvSpPr>
          <p:spPr>
            <a:xfrm>
              <a:off x="8836967" y="2627312"/>
              <a:ext cx="1118360" cy="264865"/>
            </a:xfrm>
            <a:prstGeom prst="roundRect">
              <a:avLst>
                <a:gd name="adj" fmla="val 17180"/>
              </a:avLst>
            </a:prstGeom>
            <a:noFill/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A6523079-3FDF-48FE-9FE8-76D6382559A6}"/>
              </a:ext>
            </a:extLst>
          </p:cNvPr>
          <p:cNvGrpSpPr/>
          <p:nvPr/>
        </p:nvGrpSpPr>
        <p:grpSpPr>
          <a:xfrm>
            <a:off x="5871866" y="2417877"/>
            <a:ext cx="5481934" cy="3955028"/>
            <a:chOff x="3355033" y="2747389"/>
            <a:chExt cx="5481934" cy="3955028"/>
          </a:xfrm>
        </p:grpSpPr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7B55ECB1-5D47-4D64-8EC8-2AF5550484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355033" y="2747389"/>
              <a:ext cx="5481934" cy="395502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1" name="矩形: 圓角 10">
              <a:extLst>
                <a:ext uri="{FF2B5EF4-FFF2-40B4-BE49-F238E27FC236}">
                  <a16:creationId xmlns:a16="http://schemas.microsoft.com/office/drawing/2014/main" id="{F12EA87A-CB7C-4B1E-A808-68BFEB3CFD2C}"/>
                </a:ext>
              </a:extLst>
            </p:cNvPr>
            <p:cNvSpPr/>
            <p:nvPr/>
          </p:nvSpPr>
          <p:spPr>
            <a:xfrm>
              <a:off x="3628473" y="5441636"/>
              <a:ext cx="3650868" cy="416238"/>
            </a:xfrm>
            <a:prstGeom prst="roundRect">
              <a:avLst>
                <a:gd name="adj" fmla="val 17180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C000"/>
                </a:solidFill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8F22AE0F-6CA1-4DBB-B6B8-C01C89A7D639}"/>
                </a:ext>
              </a:extLst>
            </p:cNvPr>
            <p:cNvSpPr txBox="1"/>
            <p:nvPr/>
          </p:nvSpPr>
          <p:spPr>
            <a:xfrm>
              <a:off x="4207412" y="5015022"/>
              <a:ext cx="24929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>
                  <a:solidFill>
                    <a:srgbClr val="FFC000"/>
                  </a:solidFill>
                </a:rPr>
                <a:t>是否只複製預設分支</a:t>
              </a:r>
            </a:p>
          </p:txBody>
        </p:sp>
        <p:sp>
          <p:nvSpPr>
            <p:cNvPr id="15" name="矩形: 圓角 14">
              <a:extLst>
                <a:ext uri="{FF2B5EF4-FFF2-40B4-BE49-F238E27FC236}">
                  <a16:creationId xmlns:a16="http://schemas.microsoft.com/office/drawing/2014/main" id="{B15DA7F3-52D1-4468-8D0D-F02AD0A64193}"/>
                </a:ext>
              </a:extLst>
            </p:cNvPr>
            <p:cNvSpPr/>
            <p:nvPr/>
          </p:nvSpPr>
          <p:spPr>
            <a:xfrm>
              <a:off x="8003381" y="6388569"/>
              <a:ext cx="772925" cy="292893"/>
            </a:xfrm>
            <a:prstGeom prst="roundRect">
              <a:avLst>
                <a:gd name="adj" fmla="val 17180"/>
              </a:avLst>
            </a:prstGeom>
            <a:noFill/>
            <a:ln w="190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3514415F-811C-41EF-8059-E9124D896284}"/>
                </a:ext>
              </a:extLst>
            </p:cNvPr>
            <p:cNvSpPr txBox="1"/>
            <p:nvPr/>
          </p:nvSpPr>
          <p:spPr>
            <a:xfrm>
              <a:off x="7626379" y="5986403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>
                  <a:solidFill>
                    <a:srgbClr val="FFFF00"/>
                  </a:solidFill>
                </a:rPr>
                <a:t>創建分叉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3514477"/>
      </p:ext>
    </p:extLst>
  </p:cSld>
  <p:clrMapOvr>
    <a:masterClrMapping/>
  </p:clrMapOvr>
  <p:transition spd="slow"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101F85-A3DA-4D9E-847C-C466B3DF5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拉取請求</a:t>
            </a:r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54D5DC72-5C94-4D8A-9497-F792BD1E9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0" y="1044594"/>
            <a:ext cx="11762476" cy="2085922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拉取請求</a:t>
            </a:r>
            <a:r>
              <a:rPr lang="en-US" altLang="zh-TW">
                <a:solidFill>
                  <a:srgbClr val="00B0F0"/>
                </a:solidFill>
              </a:rPr>
              <a:t>(pull request</a:t>
            </a:r>
            <a:r>
              <a:rPr lang="zh-TW" altLang="en-US">
                <a:solidFill>
                  <a:srgbClr val="00B0F0"/>
                </a:solidFill>
              </a:rPr>
              <a:t>，簡稱 </a:t>
            </a:r>
            <a:r>
              <a:rPr lang="en-US" altLang="zh-TW">
                <a:solidFill>
                  <a:srgbClr val="00B0F0"/>
                </a:solidFill>
              </a:rPr>
              <a:t>PR)</a:t>
            </a:r>
            <a:r>
              <a:rPr lang="zh-TW" altLang="en-US"/>
              <a:t>與</a:t>
            </a:r>
            <a:r>
              <a:rPr lang="zh-TW" altLang="en-US">
                <a:solidFill>
                  <a:srgbClr val="00B0F0"/>
                </a:solidFill>
              </a:rPr>
              <a:t>拉取</a:t>
            </a:r>
            <a:r>
              <a:rPr lang="zh-TW" altLang="en-US"/>
              <a:t>沒什麼大關係</a:t>
            </a:r>
            <a:endParaRPr lang="en-US" altLang="zh-TW"/>
          </a:p>
          <a:p>
            <a:r>
              <a:rPr lang="zh-TW" altLang="en-US"/>
              <a:t>實際上就是</a:t>
            </a:r>
            <a:r>
              <a:rPr lang="zh-TW" altLang="en-US">
                <a:solidFill>
                  <a:srgbClr val="FFC000"/>
                </a:solidFill>
              </a:rPr>
              <a:t>請求</a:t>
            </a:r>
            <a:r>
              <a:rPr lang="en-US" altLang="zh-TW">
                <a:solidFill>
                  <a:srgbClr val="FFC000"/>
                </a:solidFill>
              </a:rPr>
              <a:t>(request)</a:t>
            </a:r>
            <a:r>
              <a:rPr lang="zh-TW" altLang="en-US">
                <a:solidFill>
                  <a:srgbClr val="00B0F0"/>
                </a:solidFill>
              </a:rPr>
              <a:t>儲存庫擁有者</a:t>
            </a:r>
            <a:r>
              <a:rPr lang="zh-TW" altLang="en-US">
                <a:solidFill>
                  <a:srgbClr val="FFC000"/>
                </a:solidFill>
              </a:rPr>
              <a:t>合併</a:t>
            </a:r>
            <a:r>
              <a:rPr lang="zh-TW" altLang="en-US"/>
              <a:t>某個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包括該</a:t>
            </a:r>
            <a:r>
              <a:rPr lang="zh-TW" altLang="en-US">
                <a:solidFill>
                  <a:srgbClr val="00B0F0"/>
                </a:solidFill>
              </a:rPr>
              <a:t>儲存庫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r>
              <a:rPr lang="zh-TW" altLang="en-US"/>
              <a:t>或是</a:t>
            </a:r>
            <a:r>
              <a:rPr lang="zh-TW" altLang="en-US">
                <a:solidFill>
                  <a:srgbClr val="00B0F0"/>
                </a:solidFill>
              </a:rPr>
              <a:t>分叉儲存庫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可在</a:t>
            </a:r>
            <a:r>
              <a:rPr lang="zh-TW" altLang="en-US">
                <a:solidFill>
                  <a:srgbClr val="00B0F0"/>
                </a:solidFill>
              </a:rPr>
              <a:t>拉取請求</a:t>
            </a:r>
            <a:r>
              <a:rPr lang="zh-TW" altLang="en-US"/>
              <a:t>頁面或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r>
              <a:rPr lang="zh-TW" altLang="en-US"/>
              <a:t>創建</a:t>
            </a:r>
            <a:r>
              <a:rPr lang="zh-TW" altLang="en-US">
                <a:solidFill>
                  <a:srgbClr val="00B0F0"/>
                </a:solidFill>
              </a:rPr>
              <a:t>拉取請求</a:t>
            </a:r>
            <a:endParaRPr lang="en-US" altLang="zh-TW">
              <a:solidFill>
                <a:srgbClr val="00B0F0"/>
              </a:solidFill>
            </a:endParaRP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B82A0C6E-9DFA-4494-8C3A-17D57E3BA7A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7650" y="3130516"/>
            <a:ext cx="6717160" cy="3378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9A69C893-C5EE-466D-A794-DE15C311831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72324" y="2746376"/>
            <a:ext cx="4837801" cy="376234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5F925439-03FF-441D-B004-E67B0499A6EB}"/>
              </a:ext>
            </a:extLst>
          </p:cNvPr>
          <p:cNvSpPr/>
          <p:nvPr/>
        </p:nvSpPr>
        <p:spPr>
          <a:xfrm>
            <a:off x="5876925" y="3943350"/>
            <a:ext cx="962025" cy="314325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2F0C27A4-9994-4B48-A987-B3EF8F72C92E}"/>
              </a:ext>
            </a:extLst>
          </p:cNvPr>
          <p:cNvSpPr txBox="1"/>
          <p:nvPr/>
        </p:nvSpPr>
        <p:spPr>
          <a:xfrm>
            <a:off x="5241261" y="4257675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>
                <a:solidFill>
                  <a:srgbClr val="FFC000"/>
                </a:solidFill>
              </a:rPr>
              <a:t>創建拉取請求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FE1682C1-5CAC-4A91-8D5E-AAFA4EB487F0}"/>
              </a:ext>
            </a:extLst>
          </p:cNvPr>
          <p:cNvSpPr txBox="1"/>
          <p:nvPr/>
        </p:nvSpPr>
        <p:spPr>
          <a:xfrm>
            <a:off x="9716531" y="5370386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>
                <a:solidFill>
                  <a:srgbClr val="FFC000"/>
                </a:solidFill>
              </a:rPr>
              <a:t>創建拉取請求</a:t>
            </a:r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6475597F-9CBB-4327-8103-794504AA7A1B}"/>
              </a:ext>
            </a:extLst>
          </p:cNvPr>
          <p:cNvSpPr/>
          <p:nvPr/>
        </p:nvSpPr>
        <p:spPr>
          <a:xfrm>
            <a:off x="9942513" y="5143500"/>
            <a:ext cx="1246187" cy="230046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2755899"/>
      </p:ext>
    </p:extLst>
  </p:cSld>
  <p:clrMapOvr>
    <a:masterClrMapping/>
  </p:clrMapOvr>
  <p:transition spd="slow"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B167F3BF-58C6-41D8-B5B2-AD20456E02B0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36072" y="170999"/>
            <a:ext cx="5870297" cy="339606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F58A3DA2-1364-4D7E-BD94-8227BDF37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124" y="1208518"/>
            <a:ext cx="4335948" cy="1325563"/>
          </a:xfrm>
        </p:spPr>
        <p:txBody>
          <a:bodyPr/>
          <a:lstStyle/>
          <a:p>
            <a:r>
              <a:rPr lang="zh-TW" altLang="en-US"/>
              <a:t>創建拉取請求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E7F5F9C-BACD-45B9-96D4-8541619151B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0125" y="3714750"/>
            <a:ext cx="10206244" cy="27781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95764792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B2464C-E0D2-4805-A702-8DF1EC7C9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Github 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60B3F3F-8A31-4551-B156-1B7D9A55B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5499"/>
            <a:ext cx="10515600" cy="4105698"/>
          </a:xfrm>
        </p:spPr>
        <p:txBody>
          <a:bodyPr>
            <a:normAutofit/>
          </a:bodyPr>
          <a:lstStyle/>
          <a:p>
            <a:r>
              <a:rPr lang="zh-TW" altLang="en-US"/>
              <a:t>使用 </a:t>
            </a:r>
            <a:r>
              <a:rPr lang="en-US" altLang="zh-TW">
                <a:solidFill>
                  <a:srgbClr val="00B0F0"/>
                </a:solidFill>
              </a:rPr>
              <a:t>Git</a:t>
            </a:r>
            <a:r>
              <a:rPr lang="en-US" altLang="zh-TW"/>
              <a:t> </a:t>
            </a:r>
            <a:r>
              <a:rPr lang="zh-TW" altLang="en-US"/>
              <a:t>時，需要有地方可以存放檔案</a:t>
            </a:r>
            <a:endParaRPr lang="en-US" altLang="zh-TW"/>
          </a:p>
          <a:p>
            <a:r>
              <a:rPr lang="zh-TW" altLang="en-US"/>
              <a:t>而當今最常見的就是 </a:t>
            </a:r>
            <a:r>
              <a:rPr lang="en-US" altLang="zh-TW">
                <a:solidFill>
                  <a:srgbClr val="00B0F0"/>
                </a:solidFill>
              </a:rPr>
              <a:t>Github</a:t>
            </a:r>
            <a:r>
              <a:rPr lang="zh-TW" altLang="en-US"/>
              <a:t>，網站為 </a:t>
            </a:r>
            <a:r>
              <a:rPr lang="en-US" altLang="zh-TW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en-US" altLang="zh-TW">
                <a:solidFill>
                  <a:srgbClr val="00B0F0"/>
                </a:solidFill>
              </a:rPr>
              <a:t>Github</a:t>
            </a:r>
            <a:r>
              <a:rPr lang="en-US" altLang="zh-TW"/>
              <a:t> </a:t>
            </a:r>
            <a:r>
              <a:rPr lang="zh-TW" altLang="en-US"/>
              <a:t>除了提供</a:t>
            </a:r>
            <a:r>
              <a:rPr lang="zh-TW" altLang="en-US">
                <a:solidFill>
                  <a:srgbClr val="00B0F0"/>
                </a:solidFill>
              </a:rPr>
              <a:t>儲存庫</a:t>
            </a:r>
            <a:r>
              <a:rPr lang="en-US" altLang="zh-TW">
                <a:solidFill>
                  <a:srgbClr val="00B0F0"/>
                </a:solidFill>
              </a:rPr>
              <a:t>(repository</a:t>
            </a:r>
            <a:r>
              <a:rPr lang="zh-TW" altLang="en-US">
                <a:solidFill>
                  <a:srgbClr val="00B0F0"/>
                </a:solidFill>
              </a:rPr>
              <a:t>，</a:t>
            </a:r>
            <a:r>
              <a:rPr lang="en-US" altLang="zh-TW">
                <a:solidFill>
                  <a:srgbClr val="00B0F0"/>
                </a:solidFill>
              </a:rPr>
              <a:t>repo)</a:t>
            </a:r>
            <a:r>
              <a:rPr lang="zh-TW" altLang="en-US"/>
              <a:t>供檔案存取</a:t>
            </a:r>
            <a:endParaRPr lang="en-US" altLang="zh-TW"/>
          </a:p>
          <a:p>
            <a:r>
              <a:rPr lang="zh-TW" altLang="en-US"/>
              <a:t>還提供了</a:t>
            </a:r>
            <a:r>
              <a:rPr lang="zh-TW" altLang="en-US">
                <a:solidFill>
                  <a:srgbClr val="00B0F0"/>
                </a:solidFill>
              </a:rPr>
              <a:t>問題</a:t>
            </a:r>
            <a:r>
              <a:rPr lang="en-US" altLang="zh-TW">
                <a:solidFill>
                  <a:srgbClr val="00B0F0"/>
                </a:solidFill>
              </a:rPr>
              <a:t>(issue)</a:t>
            </a:r>
            <a:r>
              <a:rPr lang="zh-TW" altLang="en-US"/>
              <a:t>、</a:t>
            </a:r>
            <a:r>
              <a:rPr lang="zh-TW" altLang="en-US">
                <a:solidFill>
                  <a:srgbClr val="00B0F0"/>
                </a:solidFill>
              </a:rPr>
              <a:t>動作</a:t>
            </a:r>
            <a:r>
              <a:rPr lang="en-US" altLang="zh-TW">
                <a:solidFill>
                  <a:srgbClr val="00B0F0"/>
                </a:solidFill>
              </a:rPr>
              <a:t>(action)</a:t>
            </a:r>
            <a:r>
              <a:rPr lang="zh-TW" altLang="en-US"/>
              <a:t>、</a:t>
            </a:r>
            <a:r>
              <a:rPr lang="zh-TW" altLang="en-US">
                <a:solidFill>
                  <a:srgbClr val="00B0F0"/>
                </a:solidFill>
              </a:rPr>
              <a:t>維基</a:t>
            </a:r>
            <a:r>
              <a:rPr lang="en-US" altLang="zh-TW">
                <a:solidFill>
                  <a:srgbClr val="00B0F0"/>
                </a:solidFill>
              </a:rPr>
              <a:t>(wiki)</a:t>
            </a:r>
          </a:p>
          <a:p>
            <a:r>
              <a:rPr lang="zh-TW" altLang="en-US">
                <a:solidFill>
                  <a:srgbClr val="00B0F0"/>
                </a:solidFill>
              </a:rPr>
              <a:t>分叉</a:t>
            </a:r>
            <a:r>
              <a:rPr lang="en-US" altLang="zh-TW">
                <a:solidFill>
                  <a:srgbClr val="00B0F0"/>
                </a:solidFill>
              </a:rPr>
              <a:t>(fork)</a:t>
            </a:r>
            <a:r>
              <a:rPr lang="zh-TW" altLang="en-US"/>
              <a:t>、</a:t>
            </a:r>
            <a:r>
              <a:rPr lang="zh-TW" altLang="en-US">
                <a:solidFill>
                  <a:srgbClr val="00B0F0"/>
                </a:solidFill>
              </a:rPr>
              <a:t>拉取請求</a:t>
            </a:r>
            <a:r>
              <a:rPr lang="en-US" altLang="zh-TW">
                <a:solidFill>
                  <a:srgbClr val="00B0F0"/>
                </a:solidFill>
              </a:rPr>
              <a:t>(pull request</a:t>
            </a:r>
            <a:r>
              <a:rPr lang="zh-TW" altLang="en-US">
                <a:solidFill>
                  <a:srgbClr val="00B0F0"/>
                </a:solidFill>
              </a:rPr>
              <a:t>，簡稱 </a:t>
            </a:r>
            <a:r>
              <a:rPr lang="en-US" altLang="zh-TW">
                <a:solidFill>
                  <a:srgbClr val="00B0F0"/>
                </a:solidFill>
              </a:rPr>
              <a:t>PR)</a:t>
            </a:r>
            <a:r>
              <a:rPr lang="zh-TW" altLang="en-US"/>
              <a:t>等服務</a:t>
            </a:r>
            <a:endParaRPr lang="en-US" altLang="zh-TW"/>
          </a:p>
          <a:p>
            <a:r>
              <a:rPr lang="zh-TW" altLang="en-US"/>
              <a:t>使用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Github </a:t>
            </a:r>
            <a:r>
              <a:rPr lang="zh-TW" altLang="en-US"/>
              <a:t>相比直接使用 </a:t>
            </a:r>
            <a:r>
              <a:rPr lang="en-US" altLang="zh-TW">
                <a:solidFill>
                  <a:srgbClr val="00B0F0"/>
                </a:solidFill>
              </a:rPr>
              <a:t>Git</a:t>
            </a:r>
          </a:p>
          <a:p>
            <a:r>
              <a:rPr lang="zh-TW" altLang="en-US"/>
              <a:t>更著重在一個網路上的第三者參與或</a:t>
            </a:r>
            <a:r>
              <a:rPr lang="zh-TW" altLang="en-US">
                <a:solidFill>
                  <a:srgbClr val="FFC000"/>
                </a:solidFill>
              </a:rPr>
              <a:t>貢獻</a:t>
            </a:r>
            <a:r>
              <a:rPr lang="en-US" altLang="zh-TW">
                <a:solidFill>
                  <a:srgbClr val="FFC000"/>
                </a:solidFill>
              </a:rPr>
              <a:t>(contribute)</a:t>
            </a:r>
            <a:r>
              <a:rPr lang="zh-TW" altLang="en-US"/>
              <a:t>該</a:t>
            </a:r>
            <a:r>
              <a:rPr lang="zh-TW" altLang="en-US">
                <a:solidFill>
                  <a:srgbClr val="00B0F0"/>
                </a:solidFill>
              </a:rPr>
              <a:t>儲存庫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而</a:t>
            </a:r>
            <a:r>
              <a:rPr lang="zh-TW" altLang="en-US">
                <a:solidFill>
                  <a:srgbClr val="00B0F0"/>
                </a:solidFill>
              </a:rPr>
              <a:t>儲存庫擁有者</a:t>
            </a:r>
            <a:r>
              <a:rPr lang="en-US" altLang="zh-TW">
                <a:solidFill>
                  <a:srgbClr val="00B0F0"/>
                </a:solidFill>
              </a:rPr>
              <a:t>(owner)</a:t>
            </a:r>
            <a:r>
              <a:rPr lang="zh-TW" altLang="en-US"/>
              <a:t>則可以很方便的管理他人貢獻</a:t>
            </a:r>
            <a:endParaRPr lang="en-US" altLang="zh-TW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2B1C47C0-3539-4480-BF31-AB5DA2A1F30D}"/>
              </a:ext>
            </a:extLst>
          </p:cNvPr>
          <p:cNvGrpSpPr/>
          <p:nvPr/>
        </p:nvGrpSpPr>
        <p:grpSpPr>
          <a:xfrm>
            <a:off x="8287841" y="5871276"/>
            <a:ext cx="3065959" cy="430305"/>
            <a:chOff x="7570590" y="5784663"/>
            <a:chExt cx="3065959" cy="430305"/>
          </a:xfrm>
        </p:grpSpPr>
        <p:pic>
          <p:nvPicPr>
            <p:cNvPr id="5" name="圖片 4">
              <a:hlinkClick r:id="rId3"/>
              <a:extLst>
                <a:ext uri="{FF2B5EF4-FFF2-40B4-BE49-F238E27FC236}">
                  <a16:creationId xmlns:a16="http://schemas.microsoft.com/office/drawing/2014/main" id="{A6364EFD-D3B2-4CF5-8442-73E0A406A9F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570590" y="5784663"/>
              <a:ext cx="430305" cy="430305"/>
            </a:xfrm>
            <a:prstGeom prst="rect">
              <a:avLst/>
            </a:prstGeom>
          </p:spPr>
        </p:pic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260B7BD1-8A07-4BD7-AD92-A41C5B62846B}"/>
                </a:ext>
              </a:extLst>
            </p:cNvPr>
            <p:cNvSpPr txBox="1"/>
            <p:nvPr/>
          </p:nvSpPr>
          <p:spPr>
            <a:xfrm>
              <a:off x="8000894" y="5815149"/>
              <a:ext cx="26356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/>
                <a:t>https://guthib.com/</a:t>
              </a:r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5820846"/>
      </p:ext>
    </p:extLst>
  </p:cSld>
  <p:clrMapOvr>
    <a:masterClrMapping/>
  </p:clrMapOvr>
  <p:transition spd="slow">
    <p:push dir="u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E1AA44-9C4F-4546-B5FF-89A5FD3E7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同意拉取請求</a:t>
            </a:r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12E41A90-13FC-4E97-BE2C-8C3A9E780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239" y="1690688"/>
            <a:ext cx="5576699" cy="2139122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FFC000"/>
                </a:solidFill>
              </a:rPr>
              <a:t>創建</a:t>
            </a:r>
            <a:r>
              <a:rPr lang="zh-TW" altLang="en-US">
                <a:solidFill>
                  <a:srgbClr val="00B0F0"/>
                </a:solidFill>
              </a:rPr>
              <a:t>拉取請求</a:t>
            </a:r>
            <a:r>
              <a:rPr lang="zh-TW" altLang="en-US"/>
              <a:t>後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儲存庫擁有者</a:t>
            </a:r>
            <a:r>
              <a:rPr lang="zh-TW" altLang="en-US"/>
              <a:t>便可在</a:t>
            </a:r>
            <a:r>
              <a:rPr lang="zh-TW" altLang="en-US">
                <a:solidFill>
                  <a:srgbClr val="00B0F0"/>
                </a:solidFill>
              </a:rPr>
              <a:t>拉取請求</a:t>
            </a:r>
            <a:r>
              <a:rPr lang="zh-TW" altLang="en-US"/>
              <a:t>頁面</a:t>
            </a:r>
            <a:endParaRPr lang="en-US" altLang="zh-TW"/>
          </a:p>
          <a:p>
            <a:r>
              <a:rPr lang="zh-TW" altLang="en-US"/>
              <a:t>看到該</a:t>
            </a:r>
            <a:r>
              <a:rPr lang="zh-TW" altLang="en-US">
                <a:solidFill>
                  <a:srgbClr val="00B0F0"/>
                </a:solidFill>
              </a:rPr>
              <a:t>拉取請求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並可選擇</a:t>
            </a:r>
            <a:r>
              <a:rPr lang="zh-TW" altLang="en-US">
                <a:solidFill>
                  <a:srgbClr val="FFC000"/>
                </a:solidFill>
              </a:rPr>
              <a:t>合併</a:t>
            </a:r>
            <a:r>
              <a:rPr lang="zh-TW" altLang="en-US">
                <a:solidFill>
                  <a:srgbClr val="00B0F0"/>
                </a:solidFill>
              </a:rPr>
              <a:t>拉取請求</a:t>
            </a:r>
            <a:r>
              <a:rPr lang="zh-TW" altLang="en-US"/>
              <a:t>或其他動作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CCAFEBA-FDCA-4F26-9FA9-97AC171A61B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7240" y="3995083"/>
            <a:ext cx="5414962" cy="229336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pSp>
        <p:nvGrpSpPr>
          <p:cNvPr id="12" name="群組 11">
            <a:extLst>
              <a:ext uri="{FF2B5EF4-FFF2-40B4-BE49-F238E27FC236}">
                <a16:creationId xmlns:a16="http://schemas.microsoft.com/office/drawing/2014/main" id="{4C38B366-06BF-4389-A737-DB1874610EED}"/>
              </a:ext>
            </a:extLst>
          </p:cNvPr>
          <p:cNvGrpSpPr/>
          <p:nvPr/>
        </p:nvGrpSpPr>
        <p:grpSpPr>
          <a:xfrm>
            <a:off x="5783939" y="1580745"/>
            <a:ext cx="6273488" cy="4707699"/>
            <a:chOff x="5783939" y="1528732"/>
            <a:chExt cx="6273488" cy="4707699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C4B8A0E2-675A-4A87-800A-6D8C34369B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783939" y="1528732"/>
              <a:ext cx="6273488" cy="470769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4397B555-A6B6-43F1-AE27-ADF0891E3F0C}"/>
                </a:ext>
              </a:extLst>
            </p:cNvPr>
            <p:cNvSpPr txBox="1"/>
            <p:nvPr/>
          </p:nvSpPr>
          <p:spPr>
            <a:xfrm>
              <a:off x="6813764" y="4634557"/>
              <a:ext cx="17235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>
                  <a:solidFill>
                    <a:srgbClr val="FFC000"/>
                  </a:solidFill>
                </a:rPr>
                <a:t>合併拉取請求</a:t>
              </a:r>
            </a:p>
          </p:txBody>
        </p:sp>
        <p:sp>
          <p:nvSpPr>
            <p:cNvPr id="11" name="矩形: 圓角 10">
              <a:extLst>
                <a:ext uri="{FF2B5EF4-FFF2-40B4-BE49-F238E27FC236}">
                  <a16:creationId xmlns:a16="http://schemas.microsoft.com/office/drawing/2014/main" id="{8197CD7B-94A5-4AE5-BFCD-7B51C08ED125}"/>
                </a:ext>
              </a:extLst>
            </p:cNvPr>
            <p:cNvSpPr/>
            <p:nvPr/>
          </p:nvSpPr>
          <p:spPr>
            <a:xfrm>
              <a:off x="6239646" y="4419223"/>
              <a:ext cx="1057447" cy="230046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42752024"/>
      </p:ext>
    </p:extLst>
  </p:cSld>
  <p:clrMapOvr>
    <a:masterClrMapping/>
  </p:clrMapOvr>
  <p:transition spd="slow">
    <p:push dir="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595A62-1643-4157-87D6-147305AA7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.gitignore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52F665-4683-4C9F-BD2C-902F6DE2B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3515"/>
            <a:ext cx="10515600" cy="3730704"/>
          </a:xfrm>
        </p:spPr>
        <p:txBody>
          <a:bodyPr/>
          <a:lstStyle/>
          <a:p>
            <a:r>
              <a:rPr lang="zh-TW" altLang="en-US"/>
              <a:t>若有些檔案只想留在</a:t>
            </a:r>
            <a:r>
              <a:rPr lang="zh-TW" altLang="en-US">
                <a:solidFill>
                  <a:srgbClr val="00B0F0"/>
                </a:solidFill>
              </a:rPr>
              <a:t>本地儲存庫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而不想被上傳到</a:t>
            </a:r>
            <a:r>
              <a:rPr lang="zh-TW" altLang="en-US">
                <a:solidFill>
                  <a:srgbClr val="00B0F0"/>
                </a:solidFill>
              </a:rPr>
              <a:t>遠端儲存庫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可以創建 </a:t>
            </a:r>
            <a:r>
              <a:rPr lang="en-US" altLang="zh-TW">
                <a:solidFill>
                  <a:srgbClr val="92D050"/>
                </a:solidFill>
              </a:rPr>
              <a:t>.gitignore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zh-TW" altLang="en-US"/>
              <a:t>檔案</a:t>
            </a:r>
            <a:endParaRPr lang="en-US" altLang="zh-TW"/>
          </a:p>
          <a:p>
            <a:r>
              <a:rPr lang="zh-TW" altLang="en-US"/>
              <a:t>其就是一個名稱為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.gitignore</a:t>
            </a:r>
            <a:r>
              <a:rPr lang="en-US" altLang="zh-TW"/>
              <a:t>" </a:t>
            </a:r>
            <a:r>
              <a:rPr lang="zh-TW" altLang="en-US"/>
              <a:t>的文字文件</a:t>
            </a:r>
            <a:endParaRPr lang="en-US" altLang="zh-TW"/>
          </a:p>
          <a:p>
            <a:r>
              <a:rPr lang="zh-TW" altLang="en-US"/>
              <a:t>可以在其中定義排除的</a:t>
            </a:r>
            <a:r>
              <a:rPr lang="zh-TW" altLang="en-US">
                <a:solidFill>
                  <a:srgbClr val="00B0F0"/>
                </a:solidFill>
              </a:rPr>
              <a:t>路徑</a:t>
            </a:r>
            <a:r>
              <a:rPr lang="en-US" altLang="zh-TW">
                <a:solidFill>
                  <a:srgbClr val="00B0F0"/>
                </a:solidFill>
              </a:rPr>
              <a:t>(path)</a:t>
            </a:r>
            <a:r>
              <a:rPr lang="zh-TW" altLang="en-US"/>
              <a:t>，</a:t>
            </a:r>
            <a:r>
              <a:rPr lang="zh-TW" altLang="en-US">
                <a:solidFill>
                  <a:srgbClr val="00B0F0"/>
                </a:solidFill>
              </a:rPr>
              <a:t>路徑</a:t>
            </a:r>
            <a:r>
              <a:rPr lang="zh-TW" altLang="en-US"/>
              <a:t>可為</a:t>
            </a:r>
            <a:r>
              <a:rPr lang="zh-TW" altLang="en-US">
                <a:solidFill>
                  <a:srgbClr val="00B0F0"/>
                </a:solidFill>
              </a:rPr>
              <a:t>檔案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目錄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但須注意，</a:t>
            </a:r>
            <a:r>
              <a:rPr lang="en-US" altLang="zh-TW">
                <a:solidFill>
                  <a:srgbClr val="92D050"/>
                </a:solidFill>
              </a:rPr>
              <a:t>.gitignore </a:t>
            </a:r>
            <a:r>
              <a:rPr lang="zh-TW" altLang="en-US"/>
              <a:t>檔案只能排除</a:t>
            </a:r>
            <a:r>
              <a:rPr lang="zh-TW" altLang="en-US">
                <a:solidFill>
                  <a:srgbClr val="00B0F0"/>
                </a:solidFill>
              </a:rPr>
              <a:t>未追蹤</a:t>
            </a:r>
            <a:r>
              <a:rPr lang="zh-TW" altLang="en-US"/>
              <a:t>的檔案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已追蹤</a:t>
            </a:r>
            <a:r>
              <a:rPr lang="zh-TW" altLang="en-US"/>
              <a:t>的檔案是無法被排除的</a:t>
            </a:r>
          </a:p>
        </p:txBody>
      </p:sp>
    </p:spTree>
    <p:extLst>
      <p:ext uri="{BB962C8B-B14F-4D97-AF65-F5344CB8AC3E}">
        <p14:creationId xmlns:p14="http://schemas.microsoft.com/office/powerpoint/2010/main" val="1798412285"/>
      </p:ext>
    </p:extLst>
  </p:cSld>
  <p:clrMapOvr>
    <a:masterClrMapping/>
  </p:clrMapOvr>
  <p:transition spd="slow">
    <p:push dir="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ED64C2-6B4D-45F6-A57E-BF4E7C297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.gitignore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964B0A6-889A-4EDF-B243-09C90EE5E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275" y="1078430"/>
            <a:ext cx="8763000" cy="5458172"/>
          </a:xfrm>
        </p:spPr>
        <p:txBody>
          <a:bodyPr>
            <a:normAutofit/>
          </a:bodyPr>
          <a:lstStyle/>
          <a:p>
            <a:r>
              <a:rPr lang="en-US" altLang="zh-TW" sz="2400">
                <a:solidFill>
                  <a:srgbClr val="92D050"/>
                </a:solidFill>
              </a:rPr>
              <a:t>.gitignore</a:t>
            </a:r>
            <a:r>
              <a:rPr lang="zh-TW" altLang="en-US" sz="2400">
                <a:solidFill>
                  <a:srgbClr val="92D050"/>
                </a:solidFill>
              </a:rPr>
              <a:t> </a:t>
            </a:r>
            <a:r>
              <a:rPr lang="zh-TW" altLang="en-US" sz="2400"/>
              <a:t>檔案的格式如下：</a:t>
            </a:r>
            <a:endParaRPr lang="en-US" altLang="zh-TW" sz="2400"/>
          </a:p>
          <a:p>
            <a:r>
              <a:rPr lang="en-US" altLang="zh-TW" sz="2400"/>
              <a:t>1.</a:t>
            </a:r>
            <a:r>
              <a:rPr lang="zh-TW" altLang="en-US" sz="2400"/>
              <a:t> 以 </a:t>
            </a:r>
            <a:r>
              <a:rPr lang="en-US" altLang="zh-TW" sz="2400"/>
              <a:t>'</a:t>
            </a:r>
            <a:r>
              <a:rPr lang="en-US" altLang="zh-TW" sz="2400">
                <a:solidFill>
                  <a:srgbClr val="92D050"/>
                </a:solidFill>
              </a:rPr>
              <a:t>#</a:t>
            </a:r>
            <a:r>
              <a:rPr lang="en-US" altLang="zh-TW" sz="2400"/>
              <a:t>' </a:t>
            </a:r>
            <a:r>
              <a:rPr lang="zh-TW" altLang="en-US" sz="2400"/>
              <a:t>開頭行為</a:t>
            </a:r>
            <a:r>
              <a:rPr lang="zh-TW" altLang="en-US" sz="2400">
                <a:solidFill>
                  <a:srgbClr val="00B0F0"/>
                </a:solidFill>
              </a:rPr>
              <a:t>註解</a:t>
            </a:r>
            <a:r>
              <a:rPr lang="zh-TW" altLang="en-US" sz="2400"/>
              <a:t>，否則為</a:t>
            </a:r>
            <a:r>
              <a:rPr lang="zh-TW" altLang="en-US" sz="2400">
                <a:solidFill>
                  <a:srgbClr val="00B0F0"/>
                </a:solidFill>
              </a:rPr>
              <a:t>排除路徑</a:t>
            </a:r>
            <a:endParaRPr lang="en-US" altLang="zh-TW" sz="2400">
              <a:solidFill>
                <a:srgbClr val="00B0F0"/>
              </a:solidFill>
            </a:endParaRPr>
          </a:p>
          <a:p>
            <a:r>
              <a:rPr lang="en-US" altLang="zh-TW" sz="2400"/>
              <a:t>2.</a:t>
            </a:r>
            <a:r>
              <a:rPr lang="zh-TW" altLang="en-US" sz="2400"/>
              <a:t> </a:t>
            </a:r>
            <a:r>
              <a:rPr lang="zh-TW" altLang="en-US" sz="2400">
                <a:solidFill>
                  <a:srgbClr val="00B0F0"/>
                </a:solidFill>
              </a:rPr>
              <a:t>路徑</a:t>
            </a:r>
            <a:r>
              <a:rPr lang="zh-TW" altLang="en-US" sz="2400"/>
              <a:t>以 </a:t>
            </a:r>
            <a:r>
              <a:rPr lang="en-US" altLang="zh-TW" sz="2400"/>
              <a:t>'</a:t>
            </a:r>
            <a:r>
              <a:rPr lang="en-US" altLang="zh-TW" sz="2400">
                <a:solidFill>
                  <a:srgbClr val="92D050"/>
                </a:solidFill>
              </a:rPr>
              <a:t>/</a:t>
            </a:r>
            <a:r>
              <a:rPr lang="en-US" altLang="zh-TW" sz="2400"/>
              <a:t>'</a:t>
            </a:r>
            <a:r>
              <a:rPr lang="zh-TW" altLang="en-US" sz="2400"/>
              <a:t> 開頭表示</a:t>
            </a:r>
            <a:r>
              <a:rPr lang="zh-TW" altLang="en-US" sz="2400">
                <a:solidFill>
                  <a:srgbClr val="00B0F0"/>
                </a:solidFill>
              </a:rPr>
              <a:t>路徑</a:t>
            </a:r>
            <a:r>
              <a:rPr lang="zh-TW" altLang="en-US" sz="2400"/>
              <a:t>相對於此 </a:t>
            </a:r>
            <a:r>
              <a:rPr lang="en-US" altLang="zh-TW" sz="2400">
                <a:solidFill>
                  <a:srgbClr val="92D050"/>
                </a:solidFill>
              </a:rPr>
              <a:t>.gitignore </a:t>
            </a:r>
            <a:r>
              <a:rPr lang="zh-TW" altLang="en-US" sz="2400"/>
              <a:t>檔案</a:t>
            </a:r>
            <a:endParaRPr lang="en-US" altLang="zh-TW" sz="2400"/>
          </a:p>
          <a:p>
            <a:r>
              <a:rPr lang="zh-TW" altLang="en-US" sz="2400"/>
              <a:t>   否則該</a:t>
            </a:r>
            <a:r>
              <a:rPr lang="zh-TW" altLang="en-US" sz="2400">
                <a:solidFill>
                  <a:srgbClr val="00B0F0"/>
                </a:solidFill>
              </a:rPr>
              <a:t>路徑</a:t>
            </a:r>
            <a:r>
              <a:rPr lang="zh-TW" altLang="en-US" sz="2400"/>
              <a:t>可以相對於任何位置</a:t>
            </a:r>
            <a:endParaRPr lang="en-US" altLang="zh-TW" sz="2400"/>
          </a:p>
          <a:p>
            <a:r>
              <a:rPr lang="en-US" altLang="zh-TW" sz="2400"/>
              <a:t>4.</a:t>
            </a:r>
            <a:r>
              <a:rPr lang="zh-TW" altLang="en-US" sz="2400"/>
              <a:t> </a:t>
            </a:r>
            <a:r>
              <a:rPr lang="zh-TW" altLang="en-US" sz="2400">
                <a:solidFill>
                  <a:srgbClr val="00B0F0"/>
                </a:solidFill>
              </a:rPr>
              <a:t>路徑</a:t>
            </a:r>
            <a:r>
              <a:rPr lang="zh-TW" altLang="en-US" sz="2400"/>
              <a:t>中間的 </a:t>
            </a:r>
            <a:r>
              <a:rPr lang="en-US" altLang="zh-TW" sz="2400"/>
              <a:t>'</a:t>
            </a:r>
            <a:r>
              <a:rPr lang="en-US" altLang="zh-TW" sz="2400">
                <a:solidFill>
                  <a:srgbClr val="92D050"/>
                </a:solidFill>
              </a:rPr>
              <a:t>/</a:t>
            </a:r>
            <a:r>
              <a:rPr lang="en-US" altLang="zh-TW" sz="2400"/>
              <a:t>'</a:t>
            </a:r>
            <a:r>
              <a:rPr lang="zh-TW" altLang="en-US" sz="2400"/>
              <a:t> 用於分隔</a:t>
            </a:r>
            <a:r>
              <a:rPr lang="zh-TW" altLang="en-US" sz="2400">
                <a:solidFill>
                  <a:srgbClr val="00B0F0"/>
                </a:solidFill>
              </a:rPr>
              <a:t>目錄</a:t>
            </a:r>
            <a:endParaRPr lang="en-US" altLang="zh-TW" sz="2400">
              <a:solidFill>
                <a:srgbClr val="00B0F0"/>
              </a:solidFill>
            </a:endParaRPr>
          </a:p>
          <a:p>
            <a:r>
              <a:rPr lang="en-US" altLang="zh-TW" sz="2400"/>
              <a:t>5.</a:t>
            </a:r>
            <a:r>
              <a:rPr lang="zh-TW" altLang="en-US" sz="2400"/>
              <a:t> </a:t>
            </a:r>
            <a:r>
              <a:rPr lang="zh-TW" altLang="en-US" sz="2400">
                <a:solidFill>
                  <a:srgbClr val="00B0F0"/>
                </a:solidFill>
              </a:rPr>
              <a:t>路徑</a:t>
            </a:r>
            <a:r>
              <a:rPr lang="zh-TW" altLang="en-US" sz="2400"/>
              <a:t>以 </a:t>
            </a:r>
            <a:r>
              <a:rPr lang="en-US" altLang="zh-TW" sz="2400"/>
              <a:t>'</a:t>
            </a:r>
            <a:r>
              <a:rPr lang="en-US" altLang="zh-TW" sz="2400">
                <a:solidFill>
                  <a:srgbClr val="92D050"/>
                </a:solidFill>
              </a:rPr>
              <a:t>/</a:t>
            </a:r>
            <a:r>
              <a:rPr lang="en-US" altLang="zh-TW" sz="2400"/>
              <a:t>' </a:t>
            </a:r>
            <a:r>
              <a:rPr lang="zh-TW" altLang="en-US" sz="2400"/>
              <a:t>結尾表示只會排除</a:t>
            </a:r>
            <a:r>
              <a:rPr lang="zh-TW" altLang="en-US" sz="2400">
                <a:solidFill>
                  <a:srgbClr val="00B0F0"/>
                </a:solidFill>
              </a:rPr>
              <a:t>目錄</a:t>
            </a:r>
            <a:endParaRPr lang="en-US" altLang="zh-TW" sz="2400">
              <a:solidFill>
                <a:srgbClr val="00B0F0"/>
              </a:solidFill>
            </a:endParaRPr>
          </a:p>
          <a:p>
            <a:r>
              <a:rPr lang="en-US" altLang="zh-TW" sz="2400"/>
              <a:t>6.</a:t>
            </a:r>
            <a:r>
              <a:rPr lang="zh-TW" altLang="en-US" sz="2400"/>
              <a:t> </a:t>
            </a:r>
            <a:r>
              <a:rPr lang="en-US" altLang="zh-TW" sz="2400"/>
              <a:t>'</a:t>
            </a:r>
            <a:r>
              <a:rPr lang="en-US" altLang="zh-TW" sz="2400">
                <a:solidFill>
                  <a:srgbClr val="92D050"/>
                </a:solidFill>
              </a:rPr>
              <a:t>*</a:t>
            </a:r>
            <a:r>
              <a:rPr lang="en-US" altLang="zh-TW" sz="2400"/>
              <a:t>'</a:t>
            </a:r>
            <a:r>
              <a:rPr lang="zh-TW" altLang="en-US" sz="2400">
                <a:solidFill>
                  <a:srgbClr val="00B0F0"/>
                </a:solidFill>
              </a:rPr>
              <a:t> </a:t>
            </a:r>
            <a:r>
              <a:rPr lang="zh-TW" altLang="en-US" sz="2400"/>
              <a:t>可以表示任何不包含 </a:t>
            </a:r>
            <a:r>
              <a:rPr lang="en-US" altLang="zh-TW" sz="2400"/>
              <a:t>'</a:t>
            </a:r>
            <a:r>
              <a:rPr lang="en-US" altLang="zh-TW" sz="2400">
                <a:solidFill>
                  <a:srgbClr val="92D050"/>
                </a:solidFill>
              </a:rPr>
              <a:t>/</a:t>
            </a:r>
            <a:r>
              <a:rPr lang="en-US" altLang="zh-TW" sz="2400"/>
              <a:t>' </a:t>
            </a:r>
            <a:r>
              <a:rPr lang="zh-TW" altLang="en-US" sz="2400"/>
              <a:t>的文字</a:t>
            </a:r>
            <a:endParaRPr lang="en-US" altLang="zh-TW" sz="2400"/>
          </a:p>
          <a:p>
            <a:r>
              <a:rPr lang="en-US" altLang="zh-TW" sz="2400"/>
              <a:t>7.</a:t>
            </a:r>
            <a:r>
              <a:rPr lang="zh-TW" altLang="en-US" sz="2400"/>
              <a:t> </a:t>
            </a:r>
            <a:r>
              <a:rPr lang="en-US" altLang="zh-TW" sz="2400"/>
              <a:t>'</a:t>
            </a:r>
            <a:r>
              <a:rPr lang="en-US" altLang="zh-TW" sz="2400">
                <a:solidFill>
                  <a:srgbClr val="92D050"/>
                </a:solidFill>
              </a:rPr>
              <a:t>?</a:t>
            </a:r>
            <a:r>
              <a:rPr lang="en-US" altLang="zh-TW" sz="2400"/>
              <a:t>'</a:t>
            </a:r>
            <a:r>
              <a:rPr lang="zh-TW" altLang="en-US" sz="2400">
                <a:solidFill>
                  <a:srgbClr val="00B0F0"/>
                </a:solidFill>
              </a:rPr>
              <a:t> </a:t>
            </a:r>
            <a:r>
              <a:rPr lang="zh-TW" altLang="en-US" sz="2400"/>
              <a:t>可以表示任何不包含 </a:t>
            </a:r>
            <a:r>
              <a:rPr lang="en-US" altLang="zh-TW" sz="2400"/>
              <a:t>'</a:t>
            </a:r>
            <a:r>
              <a:rPr lang="en-US" altLang="zh-TW" sz="2400">
                <a:solidFill>
                  <a:srgbClr val="92D050"/>
                </a:solidFill>
              </a:rPr>
              <a:t>/</a:t>
            </a:r>
            <a:r>
              <a:rPr lang="en-US" altLang="zh-TW" sz="2400"/>
              <a:t>' </a:t>
            </a:r>
            <a:r>
              <a:rPr lang="zh-TW" altLang="en-US" sz="2400"/>
              <a:t>的字元</a:t>
            </a:r>
            <a:r>
              <a:rPr lang="en-US" altLang="zh-TW" sz="2400"/>
              <a:t>(</a:t>
            </a:r>
            <a:r>
              <a:rPr lang="zh-TW" altLang="en-US" sz="2400"/>
              <a:t>一個字</a:t>
            </a:r>
            <a:r>
              <a:rPr lang="en-US" altLang="zh-TW" sz="2400"/>
              <a:t>)</a:t>
            </a:r>
          </a:p>
          <a:p>
            <a:r>
              <a:rPr lang="en-US" altLang="zh-TW" sz="2400"/>
              <a:t>8.</a:t>
            </a:r>
            <a:r>
              <a:rPr lang="zh-TW" altLang="en-US" sz="2400"/>
              <a:t> </a:t>
            </a:r>
            <a:r>
              <a:rPr lang="en-US" altLang="zh-TW" sz="2400"/>
              <a:t>"</a:t>
            </a:r>
            <a:r>
              <a:rPr lang="en-US" altLang="zh-TW" sz="2400">
                <a:solidFill>
                  <a:srgbClr val="92D050"/>
                </a:solidFill>
              </a:rPr>
              <a:t>[]</a:t>
            </a:r>
            <a:r>
              <a:rPr lang="en-US" altLang="zh-TW" sz="2400"/>
              <a:t>"</a:t>
            </a:r>
            <a:r>
              <a:rPr lang="zh-TW" altLang="en-US" sz="2400">
                <a:solidFill>
                  <a:srgbClr val="00B0F0"/>
                </a:solidFill>
              </a:rPr>
              <a:t> </a:t>
            </a:r>
            <a:r>
              <a:rPr lang="zh-TW" altLang="en-US" sz="2400"/>
              <a:t>可以表示中括號內的任一字元</a:t>
            </a:r>
            <a:r>
              <a:rPr lang="en-US" altLang="zh-TW" sz="2400"/>
              <a:t>(</a:t>
            </a:r>
            <a:r>
              <a:rPr lang="zh-TW" altLang="en-US" sz="2400"/>
              <a:t>一個字</a:t>
            </a:r>
            <a:r>
              <a:rPr lang="en-US" altLang="zh-TW" sz="2400"/>
              <a:t>)</a:t>
            </a:r>
          </a:p>
          <a:p>
            <a:r>
              <a:rPr lang="en-US" altLang="zh-TW" sz="2400"/>
              <a:t>9. </a:t>
            </a:r>
            <a:r>
              <a:rPr lang="zh-TW" altLang="en-US" sz="2400">
                <a:solidFill>
                  <a:srgbClr val="00B0F0"/>
                </a:solidFill>
              </a:rPr>
              <a:t>路徑</a:t>
            </a:r>
            <a:r>
              <a:rPr lang="zh-TW" altLang="en-US" sz="2400"/>
              <a:t>以 </a:t>
            </a:r>
            <a:r>
              <a:rPr lang="en-US" altLang="zh-TW" sz="2400"/>
              <a:t>"</a:t>
            </a:r>
            <a:r>
              <a:rPr lang="en-US" altLang="zh-TW" sz="2400">
                <a:solidFill>
                  <a:srgbClr val="92D050"/>
                </a:solidFill>
              </a:rPr>
              <a:t>**/</a:t>
            </a:r>
            <a:r>
              <a:rPr lang="en-US" altLang="zh-TW" sz="2400"/>
              <a:t>"</a:t>
            </a:r>
            <a:r>
              <a:rPr lang="zh-TW" altLang="en-US" sz="2400"/>
              <a:t> 開頭表示該</a:t>
            </a:r>
            <a:r>
              <a:rPr lang="zh-TW" altLang="en-US" sz="2400">
                <a:solidFill>
                  <a:srgbClr val="00B0F0"/>
                </a:solidFill>
              </a:rPr>
              <a:t>路徑</a:t>
            </a:r>
            <a:r>
              <a:rPr lang="zh-TW" altLang="en-US" sz="2400"/>
              <a:t>可以相對於任何位置</a:t>
            </a:r>
            <a:endParaRPr lang="en-US" altLang="zh-TW" sz="2400"/>
          </a:p>
          <a:p>
            <a:r>
              <a:rPr lang="en-US" altLang="zh-TW" sz="2400"/>
              <a:t>10.</a:t>
            </a:r>
            <a:r>
              <a:rPr lang="zh-TW" altLang="en-US" sz="2400"/>
              <a:t> </a:t>
            </a:r>
            <a:r>
              <a:rPr lang="zh-TW" altLang="en-US" sz="2400">
                <a:solidFill>
                  <a:srgbClr val="00B0F0"/>
                </a:solidFill>
              </a:rPr>
              <a:t>路徑</a:t>
            </a:r>
            <a:r>
              <a:rPr lang="zh-TW" altLang="en-US" sz="2400"/>
              <a:t>以 </a:t>
            </a:r>
            <a:r>
              <a:rPr lang="en-US" altLang="zh-TW" sz="2400"/>
              <a:t>"</a:t>
            </a:r>
            <a:r>
              <a:rPr lang="en-US" altLang="zh-TW" sz="2400">
                <a:solidFill>
                  <a:srgbClr val="92D050"/>
                </a:solidFill>
              </a:rPr>
              <a:t>/**</a:t>
            </a:r>
            <a:r>
              <a:rPr lang="en-US" altLang="zh-TW" sz="2400"/>
              <a:t>"</a:t>
            </a:r>
            <a:r>
              <a:rPr lang="zh-TW" altLang="en-US" sz="2400"/>
              <a:t> 結尾表示該</a:t>
            </a:r>
            <a:r>
              <a:rPr lang="zh-TW" altLang="en-US" sz="2400">
                <a:solidFill>
                  <a:srgbClr val="00B0F0"/>
                </a:solidFill>
              </a:rPr>
              <a:t>路徑</a:t>
            </a:r>
            <a:r>
              <a:rPr lang="zh-TW" altLang="en-US" sz="2400"/>
              <a:t>指向的</a:t>
            </a:r>
            <a:r>
              <a:rPr lang="zh-TW" altLang="en-US" sz="2400">
                <a:solidFill>
                  <a:srgbClr val="00B0F0"/>
                </a:solidFill>
              </a:rPr>
              <a:t>目錄</a:t>
            </a:r>
            <a:r>
              <a:rPr lang="zh-TW" altLang="en-US" sz="2400"/>
              <a:t>內的任何東西</a:t>
            </a:r>
            <a:endParaRPr lang="en-US" altLang="zh-TW" sz="2400"/>
          </a:p>
          <a:p>
            <a:r>
              <a:rPr lang="en-US" altLang="zh-TW" sz="2400"/>
              <a:t>11. </a:t>
            </a:r>
            <a:r>
              <a:rPr lang="zh-TW" altLang="en-US" sz="2400">
                <a:solidFill>
                  <a:srgbClr val="00B0F0"/>
                </a:solidFill>
              </a:rPr>
              <a:t>路徑</a:t>
            </a:r>
            <a:r>
              <a:rPr lang="zh-TW" altLang="en-US" sz="2400"/>
              <a:t>中間的 </a:t>
            </a:r>
            <a:r>
              <a:rPr lang="en-US" altLang="zh-TW" sz="2400"/>
              <a:t>"</a:t>
            </a:r>
            <a:r>
              <a:rPr lang="en-US" altLang="zh-TW" sz="2400">
                <a:solidFill>
                  <a:srgbClr val="92D050"/>
                </a:solidFill>
              </a:rPr>
              <a:t>/**/</a:t>
            </a:r>
            <a:r>
              <a:rPr lang="en-US" altLang="zh-TW" sz="2400"/>
              <a:t>"</a:t>
            </a:r>
            <a:r>
              <a:rPr lang="zh-TW" altLang="en-US" sz="2400"/>
              <a:t> 表示中間可以有任意多層任意</a:t>
            </a:r>
            <a:r>
              <a:rPr lang="zh-TW" altLang="en-US" sz="2400">
                <a:solidFill>
                  <a:srgbClr val="00B0F0"/>
                </a:solidFill>
              </a:rPr>
              <a:t>目錄</a:t>
            </a:r>
            <a:endParaRPr lang="en-US" altLang="zh-TW" sz="2400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EB101E28-D1E2-4E8A-8AB6-6043D0AD82BD}"/>
              </a:ext>
            </a:extLst>
          </p:cNvPr>
          <p:cNvGrpSpPr/>
          <p:nvPr/>
        </p:nvGrpSpPr>
        <p:grpSpPr>
          <a:xfrm>
            <a:off x="9439275" y="81930"/>
            <a:ext cx="2171699" cy="6694140"/>
            <a:chOff x="9182100" y="-1933"/>
            <a:chExt cx="2171699" cy="6694140"/>
          </a:xfrm>
        </p:grpSpPr>
        <p:sp>
          <p:nvSpPr>
            <p:cNvPr id="10" name="Rectangle 1">
              <a:extLst>
                <a:ext uri="{FF2B5EF4-FFF2-40B4-BE49-F238E27FC236}">
                  <a16:creationId xmlns:a16="http://schemas.microsoft.com/office/drawing/2014/main" id="{DEE24763-C748-4C74-8F55-F92B7C7358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82100" y="-1933"/>
              <a:ext cx="2171699" cy="669414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zh-TW" sz="1300" b="0">
                  <a:solidFill>
                    <a:srgbClr val="6A9955"/>
                  </a:solidFill>
                  <a:effectLst/>
                  <a:latin typeface="Consolas" panose="020B0609020204030204" pitchFamily="49" charset="0"/>
                </a:rPr>
                <a:t># gradle</a:t>
              </a:r>
              <a:b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.gradle/</a:t>
              </a:r>
            </a:p>
            <a:p>
              <a: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build/</a:t>
              </a:r>
            </a:p>
            <a:p>
              <a: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out/</a:t>
              </a:r>
            </a:p>
            <a:p>
              <a: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classes/</a:t>
              </a:r>
            </a:p>
            <a:p>
              <a:b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zh-TW" sz="1300" b="0">
                  <a:solidFill>
                    <a:srgbClr val="6A9955"/>
                  </a:solidFill>
                  <a:effectLst/>
                  <a:latin typeface="Consolas" panose="020B0609020204030204" pitchFamily="49" charset="0"/>
                </a:rPr>
                <a:t># eclipse</a:t>
              </a:r>
              <a:b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*.launch</a:t>
              </a:r>
            </a:p>
            <a:p>
              <a:b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zh-TW" sz="1300" b="0">
                  <a:solidFill>
                    <a:srgbClr val="6A9955"/>
                  </a:solidFill>
                  <a:effectLst/>
                  <a:latin typeface="Consolas" panose="020B0609020204030204" pitchFamily="49" charset="0"/>
                </a:rPr>
                <a:t># idea</a:t>
              </a:r>
              <a:b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.idea/</a:t>
              </a:r>
            </a:p>
            <a:p>
              <a: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*.iml</a:t>
              </a:r>
            </a:p>
            <a:p>
              <a: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*.ipr</a:t>
              </a:r>
            </a:p>
            <a:p>
              <a: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*.iws</a:t>
              </a:r>
            </a:p>
            <a:p>
              <a:b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zh-TW" sz="1300" b="0">
                  <a:solidFill>
                    <a:srgbClr val="6A9955"/>
                  </a:solidFill>
                  <a:effectLst/>
                  <a:latin typeface="Consolas" panose="020B0609020204030204" pitchFamily="49" charset="0"/>
                </a:rPr>
                <a:t># vscode</a:t>
              </a:r>
              <a:b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.settings/</a:t>
              </a:r>
            </a:p>
            <a:p>
              <a: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.vscode/</a:t>
              </a:r>
            </a:p>
            <a:p>
              <a: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bin/</a:t>
              </a:r>
            </a:p>
            <a:p>
              <a: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.classpath</a:t>
              </a:r>
            </a:p>
            <a:p>
              <a: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.project</a:t>
              </a:r>
            </a:p>
            <a:p>
              <a:b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zh-TW" sz="1300" b="0">
                  <a:solidFill>
                    <a:srgbClr val="6A9955"/>
                  </a:solidFill>
                  <a:effectLst/>
                  <a:latin typeface="Consolas" panose="020B0609020204030204" pitchFamily="49" charset="0"/>
                </a:rPr>
                <a:t># macos</a:t>
              </a:r>
              <a:b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*.DS_Store</a:t>
              </a:r>
            </a:p>
            <a:p>
              <a:b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zh-TW" sz="1300" b="0">
                  <a:solidFill>
                    <a:srgbClr val="6A9955"/>
                  </a:solidFill>
                  <a:effectLst/>
                  <a:latin typeface="Consolas" panose="020B0609020204030204" pitchFamily="49" charset="0"/>
                </a:rPr>
                <a:t># fabric</a:t>
              </a:r>
              <a:b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run/</a:t>
              </a:r>
            </a:p>
            <a:p>
              <a:b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zh-TW" sz="1300" b="0">
                  <a:solidFill>
                    <a:srgbClr val="6A9955"/>
                  </a:solidFill>
                  <a:effectLst/>
                  <a:latin typeface="Consolas" panose="020B0609020204030204" pitchFamily="49" charset="0"/>
                </a:rPr>
                <a:t># java</a:t>
              </a:r>
              <a:b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hs_err_*.log</a:t>
              </a:r>
            </a:p>
            <a:p>
              <a: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replay_*.log</a:t>
              </a:r>
            </a:p>
            <a:p>
              <a: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*.hprof</a:t>
              </a:r>
            </a:p>
            <a:p>
              <a: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*.jfr</a:t>
              </a: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B66E74F9-339A-4C88-AE94-BB9E746DEAD7}"/>
                </a:ext>
              </a:extLst>
            </p:cNvPr>
            <p:cNvSpPr txBox="1"/>
            <p:nvPr/>
          </p:nvSpPr>
          <p:spPr>
            <a:xfrm>
              <a:off x="10319542" y="6415208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>
                  <a:solidFill>
                    <a:schemeClr val="accent3"/>
                  </a:solidFill>
                </a:rPr>
                <a:t>.gitignore</a:t>
              </a:r>
              <a:endParaRPr lang="zh-TW" altLang="en-US" sz="12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2501907"/>
      </p:ext>
    </p:extLst>
  </p:cSld>
  <p:clrMapOvr>
    <a:masterClrMapping/>
  </p:clrMapOvr>
  <p:transition spd="slow">
    <p:push dir="u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12CCBD-D2BD-43AC-A0C5-1F4168EF0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8981" y="1120328"/>
            <a:ext cx="3480303" cy="1325563"/>
          </a:xfrm>
        </p:spPr>
        <p:txBody>
          <a:bodyPr/>
          <a:lstStyle/>
          <a:p>
            <a:r>
              <a:rPr lang="en-US" altLang="zh-TW"/>
              <a:t>.gitignore</a:t>
            </a:r>
            <a:endParaRPr lang="zh-TW" altLang="en-US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D844653D-86E7-4738-8F9F-9D8735E4BBE1}"/>
              </a:ext>
            </a:extLst>
          </p:cNvPr>
          <p:cNvGrpSpPr/>
          <p:nvPr/>
        </p:nvGrpSpPr>
        <p:grpSpPr>
          <a:xfrm>
            <a:off x="1308981" y="3354894"/>
            <a:ext cx="3480303" cy="830997"/>
            <a:chOff x="8081066" y="2929638"/>
            <a:chExt cx="3480303" cy="830997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EA0A0B7C-7477-4816-8E54-0E3EB7D371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1066" y="2929638"/>
              <a:ext cx="3480303" cy="83099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zh-TW" sz="2400" b="0">
                  <a:solidFill>
                    <a:srgbClr val="6A9955"/>
                  </a:solidFill>
                  <a:effectLst/>
                  <a:latin typeface="Consolas" panose="020B0609020204030204" pitchFamily="49" charset="0"/>
                </a:rPr>
                <a:t># .gitignore file</a:t>
              </a:r>
              <a:endParaRPr lang="en-US" altLang="zh-TW" sz="2400" b="0">
                <a:solidFill>
                  <a:srgbClr val="BCBEC4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zh-TW" sz="2400" b="0">
                  <a:solidFill>
                    <a:srgbClr val="BCBEC4"/>
                  </a:solidFill>
                  <a:effectLst/>
                  <a:latin typeface="Consolas" panose="020B0609020204030204" pitchFamily="49" charset="0"/>
                </a:rPr>
                <a:t>/hi.txt</a:t>
              </a: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3A2CAB74-18BA-4F87-9028-B5A3D3139CC6}"/>
                </a:ext>
              </a:extLst>
            </p:cNvPr>
            <p:cNvSpPr txBox="1"/>
            <p:nvPr/>
          </p:nvSpPr>
          <p:spPr>
            <a:xfrm>
              <a:off x="10254601" y="3422081"/>
              <a:ext cx="130676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.gitignore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pic>
        <p:nvPicPr>
          <p:cNvPr id="10" name="圖片 9">
            <a:extLst>
              <a:ext uri="{FF2B5EF4-FFF2-40B4-BE49-F238E27FC236}">
                <a16:creationId xmlns:a16="http://schemas.microsoft.com/office/drawing/2014/main" id="{E2E45437-E4C7-476D-B3B2-F21AE1D42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7192"/>
            <a:ext cx="5156120" cy="648390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511502336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7B30FC-3138-4EA2-9F75-77737F7ED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Github </a:t>
            </a:r>
            <a:r>
              <a:rPr lang="zh-TW" altLang="en-US"/>
              <a:t>帳號註冊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AE92BC6-4936-45D1-8F05-A06F9C249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4660"/>
            <a:ext cx="10515600" cy="1530467"/>
          </a:xfrm>
        </p:spPr>
        <p:txBody>
          <a:bodyPr/>
          <a:lstStyle/>
          <a:p>
            <a:r>
              <a:rPr lang="en-US" altLang="zh-TW">
                <a:solidFill>
                  <a:srgbClr val="00B0F0"/>
                </a:solidFill>
              </a:rPr>
              <a:t>Github</a:t>
            </a:r>
            <a:r>
              <a:rPr lang="en-US" altLang="zh-TW"/>
              <a:t> </a:t>
            </a:r>
            <a:r>
              <a:rPr lang="zh-TW" altLang="en-US"/>
              <a:t>帳號註冊非常簡單</a:t>
            </a:r>
            <a:endParaRPr lang="en-US" altLang="zh-TW"/>
          </a:p>
          <a:p>
            <a:r>
              <a:rPr lang="zh-TW" altLang="en-US"/>
              <a:t>只要在 </a:t>
            </a:r>
            <a:r>
              <a:rPr lang="en-US" altLang="zh-TW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</a:t>
            </a:r>
            <a:r>
              <a:rPr lang="en-US" altLang="zh-TW"/>
              <a:t> </a:t>
            </a:r>
            <a:r>
              <a:rPr lang="zh-TW" altLang="en-US"/>
              <a:t>首頁右上方選擇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Sign up</a:t>
            </a:r>
            <a:r>
              <a:rPr lang="en-US" altLang="zh-TW"/>
              <a:t>"</a:t>
            </a:r>
          </a:p>
          <a:p>
            <a:r>
              <a:rPr lang="zh-TW" altLang="en-US"/>
              <a:t>接著依照指示即可完成註冊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8731C0A-CFF2-445B-94A0-15FD9E02382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76400" y="2585127"/>
            <a:ext cx="8839200" cy="406743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2A5545B4-2B5F-4A3F-B7C7-B08CDE6BA5D3}"/>
              </a:ext>
            </a:extLst>
          </p:cNvPr>
          <p:cNvSpPr/>
          <p:nvPr/>
        </p:nvSpPr>
        <p:spPr>
          <a:xfrm>
            <a:off x="9843247" y="2662238"/>
            <a:ext cx="564777" cy="27818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518496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F05997-0A98-4DB5-A561-D8C673B2B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儲存庫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C93C1C-1185-4D2F-AEA7-BA2EDFAA8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8153"/>
            <a:ext cx="7386916" cy="2017059"/>
          </a:xfrm>
        </p:spPr>
        <p:txBody>
          <a:bodyPr>
            <a:normAutofit/>
          </a:bodyPr>
          <a:lstStyle/>
          <a:p>
            <a:r>
              <a:rPr lang="zh-TW" altLang="en-US"/>
              <a:t>點選右上方頭像即會出現右方導覽欄</a:t>
            </a:r>
            <a:endParaRPr lang="en-US" altLang="zh-TW"/>
          </a:p>
          <a:p>
            <a:r>
              <a:rPr lang="zh-TW" altLang="en-US"/>
              <a:t>從右方導覽欄點選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Your repositories</a:t>
            </a:r>
            <a:r>
              <a:rPr lang="en-US" altLang="zh-TW"/>
              <a:t>"</a:t>
            </a:r>
          </a:p>
          <a:p>
            <a:r>
              <a:rPr lang="zh-TW" altLang="en-US"/>
              <a:t>即會顯示自己的所有</a:t>
            </a:r>
            <a:r>
              <a:rPr lang="zh-TW" altLang="en-US">
                <a:solidFill>
                  <a:srgbClr val="00B0F0"/>
                </a:solidFill>
              </a:rPr>
              <a:t>儲存庫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點擊右上方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New</a:t>
            </a:r>
            <a:r>
              <a:rPr lang="en-US" altLang="zh-TW"/>
              <a:t>" </a:t>
            </a:r>
            <a:r>
              <a:rPr lang="zh-TW" altLang="en-US"/>
              <a:t>即可開始創建</a:t>
            </a:r>
            <a:r>
              <a:rPr lang="zh-TW" altLang="en-US">
                <a:solidFill>
                  <a:srgbClr val="00B0F0"/>
                </a:solidFill>
              </a:rPr>
              <a:t>新儲存庫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09FD0C4E-1763-4877-8A04-ADD6395900E8}"/>
              </a:ext>
            </a:extLst>
          </p:cNvPr>
          <p:cNvGrpSpPr/>
          <p:nvPr/>
        </p:nvGrpSpPr>
        <p:grpSpPr>
          <a:xfrm>
            <a:off x="8509862" y="171147"/>
            <a:ext cx="2843938" cy="6336406"/>
            <a:chOff x="8390965" y="260797"/>
            <a:chExt cx="2843938" cy="6336406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DE183A22-83B1-4888-B101-1E286C4795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390965" y="260797"/>
              <a:ext cx="2843938" cy="6336406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14C8B010-D5B0-43FF-B1CB-BABB84C8FC03}"/>
                </a:ext>
              </a:extLst>
            </p:cNvPr>
            <p:cNvSpPr/>
            <p:nvPr/>
          </p:nvSpPr>
          <p:spPr>
            <a:xfrm>
              <a:off x="8498541" y="1654828"/>
              <a:ext cx="1362635" cy="218794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43E7E243-0EB6-4FDC-A960-44697AFB5878}"/>
              </a:ext>
            </a:extLst>
          </p:cNvPr>
          <p:cNvGrpSpPr/>
          <p:nvPr/>
        </p:nvGrpSpPr>
        <p:grpSpPr>
          <a:xfrm>
            <a:off x="838200" y="3059267"/>
            <a:ext cx="7386916" cy="3448286"/>
            <a:chOff x="596636" y="2716306"/>
            <a:chExt cx="7932800" cy="3703110"/>
          </a:xfrm>
        </p:grpSpPr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C652E76E-9B3F-4D7C-BF02-F97BFCEDE2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96636" y="2716306"/>
              <a:ext cx="7932800" cy="370311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EAA13DE5-2EAD-47A6-A186-A0BE9714D14E}"/>
                </a:ext>
              </a:extLst>
            </p:cNvPr>
            <p:cNvSpPr/>
            <p:nvPr/>
          </p:nvSpPr>
          <p:spPr>
            <a:xfrm>
              <a:off x="7322344" y="3357003"/>
              <a:ext cx="507207" cy="240506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3255015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D23479-9738-4960-A9A0-41C64C300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創建儲存庫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D337388-0ADC-4C4C-B4DE-9F9B5060C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048" y="1918447"/>
            <a:ext cx="4576483" cy="4129836"/>
          </a:xfrm>
        </p:spPr>
        <p:txBody>
          <a:bodyPr>
            <a:normAutofit/>
          </a:bodyPr>
          <a:lstStyle/>
          <a:p>
            <a:r>
              <a:rPr lang="zh-TW" altLang="en-US"/>
              <a:t>按照說明填寫即可</a:t>
            </a:r>
            <a:endParaRPr lang="en-US" altLang="zh-TW"/>
          </a:p>
          <a:p>
            <a:r>
              <a:rPr lang="zh-TW" altLang="en-US">
                <a:solidFill>
                  <a:srgbClr val="92D050"/>
                </a:solidFill>
              </a:rPr>
              <a:t>星號</a:t>
            </a:r>
            <a:r>
              <a:rPr lang="en-US" altLang="zh-TW">
                <a:solidFill>
                  <a:srgbClr val="92D050"/>
                </a:solidFill>
              </a:rPr>
              <a:t>(*) </a:t>
            </a:r>
            <a:r>
              <a:rPr lang="zh-TW" altLang="en-US"/>
              <a:t>表示必填</a:t>
            </a:r>
            <a:endParaRPr lang="en-US" altLang="zh-TW"/>
          </a:p>
          <a:p>
            <a:endParaRPr lang="en-US" altLang="zh-TW"/>
          </a:p>
          <a:p>
            <a:r>
              <a:rPr lang="zh-TW" altLang="en-US"/>
              <a:t>這些欄位或選項</a:t>
            </a:r>
            <a:endParaRPr lang="en-US" altLang="zh-TW"/>
          </a:p>
          <a:p>
            <a:r>
              <a:rPr lang="zh-TW" altLang="en-US"/>
              <a:t>在創建</a:t>
            </a:r>
            <a:r>
              <a:rPr lang="zh-TW" altLang="en-US">
                <a:solidFill>
                  <a:srgbClr val="00B0F0"/>
                </a:solidFill>
              </a:rPr>
              <a:t>儲存庫</a:t>
            </a:r>
            <a:r>
              <a:rPr lang="zh-TW" altLang="en-US"/>
              <a:t>後也可以更改</a:t>
            </a:r>
            <a:endParaRPr lang="en-US" altLang="zh-TW"/>
          </a:p>
          <a:p>
            <a:r>
              <a:rPr lang="zh-TW" altLang="en-US">
                <a:solidFill>
                  <a:srgbClr val="FFFF00"/>
                </a:solidFill>
              </a:rPr>
              <a:t>唯獨</a:t>
            </a:r>
            <a:r>
              <a:rPr lang="zh-TW" altLang="en-US">
                <a:solidFill>
                  <a:srgbClr val="00B0F0"/>
                </a:solidFill>
              </a:rPr>
              <a:t>儲存庫名稱</a:t>
            </a:r>
            <a:r>
              <a:rPr lang="zh-TW" altLang="en-US">
                <a:solidFill>
                  <a:srgbClr val="FFFF00"/>
                </a:solidFill>
              </a:rPr>
              <a:t>須謹慎填寫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創建後再更改</a:t>
            </a:r>
            <a:r>
              <a:rPr lang="zh-TW" altLang="en-US">
                <a:solidFill>
                  <a:srgbClr val="00B0F0"/>
                </a:solidFill>
              </a:rPr>
              <a:t>儲存庫名稱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可能會造成一些問題</a:t>
            </a:r>
            <a:endParaRPr lang="en-US" altLang="zh-TW">
              <a:solidFill>
                <a:srgbClr val="FFFF00"/>
              </a:solidFill>
            </a:endParaRPr>
          </a:p>
          <a:p>
            <a:endParaRPr lang="zh-TW" altLang="en-US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4481A00E-8E97-41C1-B575-48ACC6FAEC51}"/>
              </a:ext>
            </a:extLst>
          </p:cNvPr>
          <p:cNvGrpSpPr/>
          <p:nvPr/>
        </p:nvGrpSpPr>
        <p:grpSpPr>
          <a:xfrm>
            <a:off x="5181602" y="1618969"/>
            <a:ext cx="6526304" cy="4768684"/>
            <a:chOff x="4827496" y="1690688"/>
            <a:chExt cx="6526304" cy="4768684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10A064E2-D1D7-4D01-881E-5A5A46B3D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27496" y="1690688"/>
              <a:ext cx="6526304" cy="476868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8E9B3AFD-563B-4565-9D0E-18D306167857}"/>
                </a:ext>
              </a:extLst>
            </p:cNvPr>
            <p:cNvSpPr txBox="1"/>
            <p:nvPr/>
          </p:nvSpPr>
          <p:spPr>
            <a:xfrm>
              <a:off x="8247530" y="4001294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>
                  <a:solidFill>
                    <a:srgbClr val="FFC000"/>
                  </a:solidFill>
                </a:rPr>
                <a:t>儲存庫名稱</a:t>
              </a:r>
            </a:p>
          </p:txBody>
        </p:sp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BDDF4C56-8A00-4D6D-90A7-B65E768EF4D2}"/>
                </a:ext>
              </a:extLst>
            </p:cNvPr>
            <p:cNvSpPr/>
            <p:nvPr/>
          </p:nvSpPr>
          <p:spPr>
            <a:xfrm>
              <a:off x="6535271" y="3917576"/>
              <a:ext cx="1712259" cy="545383"/>
            </a:xfrm>
            <a:prstGeom prst="roundRect">
              <a:avLst>
                <a:gd name="adj" fmla="val 11736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F0007348-C9B5-473C-9F3A-CA1E59C1CFFA}"/>
                </a:ext>
              </a:extLst>
            </p:cNvPr>
            <p:cNvSpPr txBox="1"/>
            <p:nvPr/>
          </p:nvSpPr>
          <p:spPr>
            <a:xfrm>
              <a:off x="5938439" y="5464826"/>
              <a:ext cx="25186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>
                  <a:solidFill>
                    <a:srgbClr val="92D050"/>
                  </a:solidFill>
                </a:rPr>
                <a:t>公開</a:t>
              </a:r>
              <a:r>
                <a:rPr lang="en-US" altLang="zh-TW" sz="2000">
                  <a:solidFill>
                    <a:srgbClr val="92D050"/>
                  </a:solidFill>
                </a:rPr>
                <a:t>(</a:t>
              </a:r>
              <a:r>
                <a:rPr lang="zh-TW" altLang="en-US" sz="2000">
                  <a:solidFill>
                    <a:srgbClr val="92D050"/>
                  </a:solidFill>
                </a:rPr>
                <a:t>大家都看得到</a:t>
              </a:r>
              <a:r>
                <a:rPr lang="en-US" altLang="zh-TW" sz="2000">
                  <a:solidFill>
                    <a:srgbClr val="92D050"/>
                  </a:solidFill>
                </a:rPr>
                <a:t>)</a:t>
              </a:r>
              <a:endParaRPr lang="zh-TW" altLang="en-US" sz="2000">
                <a:solidFill>
                  <a:srgbClr val="92D050"/>
                </a:solidFill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81BF7475-3A9F-4862-8EF6-A9657C4720E4}"/>
                </a:ext>
              </a:extLst>
            </p:cNvPr>
            <p:cNvSpPr txBox="1"/>
            <p:nvPr/>
          </p:nvSpPr>
          <p:spPr>
            <a:xfrm>
              <a:off x="5938439" y="5931844"/>
              <a:ext cx="25186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>
                  <a:solidFill>
                    <a:srgbClr val="92D050"/>
                  </a:solidFill>
                </a:rPr>
                <a:t>私人</a:t>
              </a:r>
              <a:r>
                <a:rPr lang="en-US" altLang="zh-TW" sz="2000">
                  <a:solidFill>
                    <a:srgbClr val="92D050"/>
                  </a:solidFill>
                </a:rPr>
                <a:t>(</a:t>
              </a:r>
              <a:r>
                <a:rPr lang="zh-TW" altLang="en-US" sz="2000">
                  <a:solidFill>
                    <a:srgbClr val="92D050"/>
                  </a:solidFill>
                </a:rPr>
                <a:t>自己才看得到</a:t>
              </a:r>
              <a:r>
                <a:rPr lang="en-US" altLang="zh-TW" sz="2000">
                  <a:solidFill>
                    <a:srgbClr val="92D050"/>
                  </a:solidFill>
                </a:rPr>
                <a:t>)</a:t>
              </a:r>
              <a:endParaRPr lang="zh-TW" altLang="en-US" sz="2000">
                <a:solidFill>
                  <a:srgbClr val="92D050"/>
                </a:solidFill>
              </a:endParaRPr>
            </a:p>
          </p:txBody>
        </p:sp>
        <p:sp>
          <p:nvSpPr>
            <p:cNvPr id="14" name="矩形: 圓角 13">
              <a:extLst>
                <a:ext uri="{FF2B5EF4-FFF2-40B4-BE49-F238E27FC236}">
                  <a16:creationId xmlns:a16="http://schemas.microsoft.com/office/drawing/2014/main" id="{BA752F7C-B331-4F9E-B0EE-511F68A042EE}"/>
                </a:ext>
              </a:extLst>
            </p:cNvPr>
            <p:cNvSpPr/>
            <p:nvPr/>
          </p:nvSpPr>
          <p:spPr>
            <a:xfrm>
              <a:off x="5002306" y="4838246"/>
              <a:ext cx="6275293" cy="545383"/>
            </a:xfrm>
            <a:prstGeom prst="roundRect">
              <a:avLst>
                <a:gd name="adj" fmla="val 9681"/>
              </a:avLst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ACC2A4A0-E2D5-4C2A-ADB0-59F684B07723}"/>
                </a:ext>
              </a:extLst>
            </p:cNvPr>
            <p:cNvSpPr txBox="1"/>
            <p:nvPr/>
          </p:nvSpPr>
          <p:spPr>
            <a:xfrm>
              <a:off x="9630251" y="5397918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>
                  <a:solidFill>
                    <a:srgbClr val="FFFF00"/>
                  </a:solidFill>
                </a:rPr>
                <a:t>儲存庫說明</a:t>
              </a:r>
            </a:p>
          </p:txBody>
        </p:sp>
        <p:sp>
          <p:nvSpPr>
            <p:cNvPr id="16" name="矩形: 圓角 15">
              <a:extLst>
                <a:ext uri="{FF2B5EF4-FFF2-40B4-BE49-F238E27FC236}">
                  <a16:creationId xmlns:a16="http://schemas.microsoft.com/office/drawing/2014/main" id="{201B599D-87B4-4FB0-A72A-D76B15019529}"/>
                </a:ext>
              </a:extLst>
            </p:cNvPr>
            <p:cNvSpPr/>
            <p:nvPr/>
          </p:nvSpPr>
          <p:spPr>
            <a:xfrm>
              <a:off x="5002307" y="5495924"/>
              <a:ext cx="4232182" cy="900113"/>
            </a:xfrm>
            <a:prstGeom prst="roundRect">
              <a:avLst>
                <a:gd name="adj" fmla="val 7565"/>
              </a:avLst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90735391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D23479-9738-4960-A9A0-41C64C300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創建儲存庫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D337388-0ADC-4C4C-B4DE-9F9B5060C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263974"/>
            <a:ext cx="4066839" cy="3162300"/>
          </a:xfrm>
        </p:spPr>
        <p:txBody>
          <a:bodyPr/>
          <a:lstStyle/>
          <a:p>
            <a:r>
              <a:rPr lang="zh-TW" altLang="en-US"/>
              <a:t>同樣按照說明填寫即可</a:t>
            </a:r>
            <a:endParaRPr lang="en-US" altLang="zh-TW"/>
          </a:p>
          <a:p>
            <a:endParaRPr lang="en-US" altLang="zh-TW"/>
          </a:p>
          <a:p>
            <a:r>
              <a:rPr lang="zh-TW" altLang="en-US"/>
              <a:t>內容填寫完成後</a:t>
            </a:r>
            <a:endParaRPr lang="en-US" altLang="zh-TW"/>
          </a:p>
          <a:p>
            <a:r>
              <a:rPr lang="zh-TW" altLang="en-US"/>
              <a:t>點擊右下角</a:t>
            </a:r>
            <a:endParaRPr lang="en-US" altLang="zh-TW"/>
          </a:p>
          <a:p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Create repository</a:t>
            </a:r>
            <a:r>
              <a:rPr lang="en-US" altLang="zh-TW"/>
              <a:t>"</a:t>
            </a:r>
          </a:p>
          <a:p>
            <a:r>
              <a:rPr lang="zh-TW" altLang="en-US"/>
              <a:t>即完成創建</a:t>
            </a:r>
            <a:r>
              <a:rPr lang="zh-TW" altLang="en-US">
                <a:solidFill>
                  <a:srgbClr val="00B0F0"/>
                </a:solidFill>
              </a:rPr>
              <a:t>儲存庫</a:t>
            </a:r>
          </a:p>
        </p:txBody>
      </p: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C713460E-2042-4468-BBC5-65306C8EBD8C}"/>
              </a:ext>
            </a:extLst>
          </p:cNvPr>
          <p:cNvGrpSpPr/>
          <p:nvPr/>
        </p:nvGrpSpPr>
        <p:grpSpPr>
          <a:xfrm>
            <a:off x="4905039" y="2001794"/>
            <a:ext cx="6878320" cy="3686660"/>
            <a:chOff x="4716780" y="2100406"/>
            <a:chExt cx="6878320" cy="3686660"/>
          </a:xfrm>
        </p:grpSpPr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B5419A15-5A02-4AFC-B1BD-CD9CA10794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16780" y="2100406"/>
              <a:ext cx="6878320" cy="368666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BAA98F61-C58C-4F4D-A5C4-B7D7F0335929}"/>
                </a:ext>
              </a:extLst>
            </p:cNvPr>
            <p:cNvSpPr txBox="1"/>
            <p:nvPr/>
          </p:nvSpPr>
          <p:spPr>
            <a:xfrm>
              <a:off x="9605453" y="2420144"/>
              <a:ext cx="19896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>
                  <a:solidFill>
                    <a:srgbClr val="00B0F0"/>
                  </a:solidFill>
                </a:rPr>
                <a:t>新增 </a:t>
              </a:r>
              <a:r>
                <a:rPr lang="en-US" altLang="zh-TW" sz="2400">
                  <a:solidFill>
                    <a:srgbClr val="00B0F0"/>
                  </a:solidFill>
                </a:rPr>
                <a:t>README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  <p:sp>
          <p:nvSpPr>
            <p:cNvPr id="12" name="矩形: 圓角 11">
              <a:extLst>
                <a:ext uri="{FF2B5EF4-FFF2-40B4-BE49-F238E27FC236}">
                  <a16:creationId xmlns:a16="http://schemas.microsoft.com/office/drawing/2014/main" id="{D801E1F9-1384-4472-A5F1-FC8E19FED8F2}"/>
                </a:ext>
              </a:extLst>
            </p:cNvPr>
            <p:cNvSpPr/>
            <p:nvPr/>
          </p:nvSpPr>
          <p:spPr>
            <a:xfrm>
              <a:off x="4862512" y="2445544"/>
              <a:ext cx="4776788" cy="430920"/>
            </a:xfrm>
            <a:prstGeom prst="roundRect">
              <a:avLst>
                <a:gd name="adj" fmla="val 12301"/>
              </a:avLst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64A11958-29F2-4D5A-A2EF-CF1D65F04FA4}"/>
                </a:ext>
              </a:extLst>
            </p:cNvPr>
            <p:cNvSpPr txBox="1"/>
            <p:nvPr/>
          </p:nvSpPr>
          <p:spPr>
            <a:xfrm>
              <a:off x="6528747" y="3124219"/>
              <a:ext cx="26693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>
                  <a:solidFill>
                    <a:srgbClr val="FFFF00"/>
                  </a:solidFill>
                </a:rPr>
                <a:t>新增 </a:t>
              </a:r>
              <a:r>
                <a:rPr lang="en-US" altLang="zh-TW" sz="2400">
                  <a:solidFill>
                    <a:srgbClr val="FFFF00"/>
                  </a:solidFill>
                </a:rPr>
                <a:t>.gitignore</a:t>
              </a:r>
              <a:endParaRPr lang="zh-TW" altLang="en-US" sz="2400">
                <a:solidFill>
                  <a:srgbClr val="FFFF00"/>
                </a:solidFill>
              </a:endParaRPr>
            </a:p>
          </p:txBody>
        </p:sp>
        <p:sp>
          <p:nvSpPr>
            <p:cNvPr id="14" name="矩形: 圓角 13">
              <a:extLst>
                <a:ext uri="{FF2B5EF4-FFF2-40B4-BE49-F238E27FC236}">
                  <a16:creationId xmlns:a16="http://schemas.microsoft.com/office/drawing/2014/main" id="{C8AF7FE5-192A-46D3-8E29-6F99ACAA7CEB}"/>
                </a:ext>
              </a:extLst>
            </p:cNvPr>
            <p:cNvSpPr/>
            <p:nvPr/>
          </p:nvSpPr>
          <p:spPr>
            <a:xfrm>
              <a:off x="4862513" y="2971800"/>
              <a:ext cx="4383087" cy="766504"/>
            </a:xfrm>
            <a:prstGeom prst="roundRect">
              <a:avLst>
                <a:gd name="adj" fmla="val 8987"/>
              </a:avLst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6F398BE5-93F5-4DEE-8AD3-31B3458CCAF1}"/>
                </a:ext>
              </a:extLst>
            </p:cNvPr>
            <p:cNvSpPr txBox="1"/>
            <p:nvPr/>
          </p:nvSpPr>
          <p:spPr>
            <a:xfrm>
              <a:off x="6674751" y="3943736"/>
              <a:ext cx="20313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>
                  <a:solidFill>
                    <a:srgbClr val="92D050"/>
                  </a:solidFill>
                </a:rPr>
                <a:t>選擇開源協議</a:t>
              </a:r>
            </a:p>
          </p:txBody>
        </p:sp>
        <p:sp>
          <p:nvSpPr>
            <p:cNvPr id="19" name="矩形: 圓角 18">
              <a:extLst>
                <a:ext uri="{FF2B5EF4-FFF2-40B4-BE49-F238E27FC236}">
                  <a16:creationId xmlns:a16="http://schemas.microsoft.com/office/drawing/2014/main" id="{F258B110-66A0-493A-8760-19583DFA531E}"/>
                </a:ext>
              </a:extLst>
            </p:cNvPr>
            <p:cNvSpPr/>
            <p:nvPr/>
          </p:nvSpPr>
          <p:spPr>
            <a:xfrm>
              <a:off x="4862513" y="3843183"/>
              <a:ext cx="4573587" cy="766504"/>
            </a:xfrm>
            <a:prstGeom prst="roundRect">
              <a:avLst>
                <a:gd name="adj" fmla="val 8987"/>
              </a:avLst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: 圓角 19">
              <a:extLst>
                <a:ext uri="{FF2B5EF4-FFF2-40B4-BE49-F238E27FC236}">
                  <a16:creationId xmlns:a16="http://schemas.microsoft.com/office/drawing/2014/main" id="{E3F39CA2-A43A-419B-90B3-075A47527955}"/>
                </a:ext>
              </a:extLst>
            </p:cNvPr>
            <p:cNvSpPr/>
            <p:nvPr/>
          </p:nvSpPr>
          <p:spPr>
            <a:xfrm>
              <a:off x="10103338" y="5343428"/>
              <a:ext cx="1362635" cy="390622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F6A519AC-7524-4BA8-B47C-FFC27F786570}"/>
                </a:ext>
              </a:extLst>
            </p:cNvPr>
            <p:cNvSpPr txBox="1"/>
            <p:nvPr/>
          </p:nvSpPr>
          <p:spPr>
            <a:xfrm>
              <a:off x="9871551" y="4861291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>
                  <a:solidFill>
                    <a:srgbClr val="FFC000"/>
                  </a:solidFill>
                </a:rPr>
                <a:t>創建儲存庫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34507253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811779-FC92-4676-9008-5A467054C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創建儲存庫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009BE9-4FB7-48E3-A97F-79C4E31AF1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332" y="2892769"/>
            <a:ext cx="1671917" cy="1563034"/>
          </a:xfrm>
        </p:spPr>
        <p:txBody>
          <a:bodyPr>
            <a:normAutofit/>
          </a:bodyPr>
          <a:lstStyle/>
          <a:p>
            <a:r>
              <a:rPr lang="zh-TW" altLang="en-US"/>
              <a:t>創建好後</a:t>
            </a:r>
            <a:endParaRPr lang="en-US" altLang="zh-TW"/>
          </a:p>
          <a:p>
            <a:r>
              <a:rPr lang="zh-TW" altLang="en-US"/>
              <a:t>會跳轉到</a:t>
            </a:r>
            <a:endParaRPr lang="en-US" altLang="zh-TW"/>
          </a:p>
          <a:p>
            <a:r>
              <a:rPr lang="zh-TW" altLang="en-US"/>
              <a:t>該頁面</a:t>
            </a: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C5432FD7-047C-4E65-97A1-DF2074EB72AC}"/>
              </a:ext>
            </a:extLst>
          </p:cNvPr>
          <p:cNvGrpSpPr/>
          <p:nvPr/>
        </p:nvGrpSpPr>
        <p:grpSpPr>
          <a:xfrm>
            <a:off x="1913284" y="1044517"/>
            <a:ext cx="9998240" cy="5564514"/>
            <a:chOff x="1957492" y="1035464"/>
            <a:chExt cx="9998240" cy="5564514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8FC00102-3021-4A8C-B887-0AE8AD4E9D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957492" y="1035464"/>
              <a:ext cx="9998240" cy="55645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284EAF25-83CE-4DBB-A01E-ECE2A444DB36}"/>
                </a:ext>
              </a:extLst>
            </p:cNvPr>
            <p:cNvSpPr/>
            <p:nvPr/>
          </p:nvSpPr>
          <p:spPr>
            <a:xfrm>
              <a:off x="4595297" y="3730944"/>
              <a:ext cx="389434" cy="218439"/>
            </a:xfrm>
            <a:prstGeom prst="roundRect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68B233F9-CAAD-4C52-A471-28626B93D39B}"/>
                </a:ext>
              </a:extLst>
            </p:cNvPr>
            <p:cNvSpPr/>
            <p:nvPr/>
          </p:nvSpPr>
          <p:spPr>
            <a:xfrm>
              <a:off x="5279654" y="3728563"/>
              <a:ext cx="5159697" cy="218439"/>
            </a:xfrm>
            <a:prstGeom prst="roundRect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7EBF4183-1CEB-467E-97D8-4B26471E7DF1}"/>
                </a:ext>
              </a:extLst>
            </p:cNvPr>
            <p:cNvSpPr txBox="1"/>
            <p:nvPr/>
          </p:nvSpPr>
          <p:spPr>
            <a:xfrm>
              <a:off x="7491218" y="3278485"/>
              <a:ext cx="17876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>
                  <a:solidFill>
                    <a:srgbClr val="FFC000"/>
                  </a:solidFill>
                </a:rPr>
                <a:t>儲存庫 </a:t>
              </a:r>
              <a:r>
                <a:rPr lang="en-US" altLang="zh-TW" sz="2400">
                  <a:solidFill>
                    <a:srgbClr val="FFC000"/>
                  </a:solidFill>
                </a:rPr>
                <a:t>url</a:t>
              </a:r>
              <a:endParaRPr lang="zh-TW" altLang="en-US" sz="2400">
                <a:solidFill>
                  <a:srgbClr val="FFC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7074931"/>
      </p:ext>
    </p:extLst>
  </p:cSld>
  <p:clrMapOvr>
    <a:masterClrMapping/>
  </p:clrMapOvr>
  <p:transition spd="slow">
    <p:push dir="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APP_VERSION" val="1.12.0.5522"/>
  <p:tag name="SLIDO_PRESENTATION_ID" val="00000000-0000-0000-0000-000000000000"/>
  <p:tag name="SLIDO_EVENT_UUID" val="e3c05716-5cd7-4500-8c92-45d07dfac98c"/>
  <p:tag name="SLIDO_EVENT_SECTION_UUID" val="9f6ec251-de4b-4dbd-8775-f4e6cfbee316"/>
</p:tagLst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F8B8016E-470C-4FE5-A78C-33B2A9D17434}" vid="{BC6C4CDA-A093-4978-B969-B6482D48D48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1436</TotalTime>
  <Words>2324</Words>
  <Application>Microsoft Office PowerPoint</Application>
  <PresentationFormat>寬螢幕</PresentationFormat>
  <Paragraphs>375</Paragraphs>
  <Slides>43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43</vt:i4>
      </vt:variant>
    </vt:vector>
  </HeadingPairs>
  <TitlesOfParts>
    <vt:vector size="49" baseType="lpstr">
      <vt:lpstr>微軟正黑體</vt:lpstr>
      <vt:lpstr>Arial</vt:lpstr>
      <vt:lpstr>Calibri</vt:lpstr>
      <vt:lpstr>Consolas</vt:lpstr>
      <vt:lpstr>Times New Roman</vt:lpstr>
      <vt:lpstr>TYIC</vt:lpstr>
      <vt:lpstr>Git 與 Github</vt:lpstr>
      <vt:lpstr>Git</vt:lpstr>
      <vt:lpstr>Git</vt:lpstr>
      <vt:lpstr>Github </vt:lpstr>
      <vt:lpstr>Github 帳號註冊</vt:lpstr>
      <vt:lpstr>儲存庫</vt:lpstr>
      <vt:lpstr>創建儲存庫</vt:lpstr>
      <vt:lpstr>創建儲存庫</vt:lpstr>
      <vt:lpstr>創建儲存庫</vt:lpstr>
      <vt:lpstr>Git 登入</vt:lpstr>
      <vt:lpstr>使用 Git</vt:lpstr>
      <vt:lpstr>複製遠端儲存庫</vt:lpstr>
      <vt:lpstr>進入本地儲存庫</vt:lpstr>
      <vt:lpstr>連線遠端儲存庫</vt:lpstr>
      <vt:lpstr>Git 檔案狀態</vt:lpstr>
      <vt:lpstr>Git 檔案狀態</vt:lpstr>
      <vt:lpstr>提交與推送</vt:lpstr>
      <vt:lpstr>提交與推送</vt:lpstr>
      <vt:lpstr>提交訊息</vt:lpstr>
      <vt:lpstr>提交與推送</vt:lpstr>
      <vt:lpstr>提交與推送</vt:lpstr>
      <vt:lpstr>分支</vt:lpstr>
      <vt:lpstr>單分支</vt:lpstr>
      <vt:lpstr>多分支</vt:lpstr>
      <vt:lpstr>新建與切換分支</vt:lpstr>
      <vt:lpstr>推送與刪除分支</vt:lpstr>
      <vt:lpstr>分支</vt:lpstr>
      <vt:lpstr>分支</vt:lpstr>
      <vt:lpstr>合併</vt:lpstr>
      <vt:lpstr>補充：合併衝突解決</vt:lpstr>
      <vt:lpstr>合併</vt:lpstr>
      <vt:lpstr>合併</vt:lpstr>
      <vt:lpstr>拉取</vt:lpstr>
      <vt:lpstr>拉取</vt:lpstr>
      <vt:lpstr>Github 功能</vt:lpstr>
      <vt:lpstr>問題</vt:lpstr>
      <vt:lpstr>分叉</vt:lpstr>
      <vt:lpstr>拉取請求</vt:lpstr>
      <vt:lpstr>創建拉取請求</vt:lpstr>
      <vt:lpstr>同意拉取請求</vt:lpstr>
      <vt:lpstr>.gitignore</vt:lpstr>
      <vt:lpstr>.gitignore</vt:lpstr>
      <vt:lpstr>.gitignore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16_Git 與 Github</dc:title>
  <dc:creator>TYIC</dc:creator>
  <cp:lastModifiedBy>Myster</cp:lastModifiedBy>
  <cp:revision>1333</cp:revision>
  <dcterms:created xsi:type="dcterms:W3CDTF">2024-09-09T15:25:37Z</dcterms:created>
  <dcterms:modified xsi:type="dcterms:W3CDTF">2025-02-11T17:26:21Z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oAppVersion">
    <vt:lpwstr>1.12.0.5522</vt:lpwstr>
  </property>
</Properties>
</file>