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98" r:id="rId3"/>
    <p:sldId id="299" r:id="rId4"/>
    <p:sldId id="300" r:id="rId5"/>
    <p:sldId id="257" r:id="rId6"/>
    <p:sldId id="302" r:id="rId7"/>
    <p:sldId id="301" r:id="rId8"/>
    <p:sldId id="30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2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59CBB-996B-4E7C-AC21-A3B4A6AAAEAF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33BD-CD00-4596-BDC2-DB5B89DB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9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49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103104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3909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5513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2768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916-6B7B-4442-B28D-7E8C7A44F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05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7_null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8_reference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8_referenc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3CC93-D1FF-432C-BB39-1F4C5F4D3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空值與參考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FB2C26-ED0D-46DE-959A-56C00B593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726568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78F7D-09E7-4387-9663-8521B6CD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null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14BD0-5B23-4FCD-8D5D-945252F7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230"/>
            <a:ext cx="10515600" cy="252456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則會在使用時就有可能會報錯，且為</a:t>
            </a:r>
            <a:r>
              <a:rPr lang="zh-TW" altLang="en-US">
                <a:solidFill>
                  <a:srgbClr val="00B0F0"/>
                </a:solidFill>
              </a:rPr>
              <a:t>執行時期錯誤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這是因為如果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時，預設值為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</a:p>
          <a:p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空值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空指標，</a:t>
            </a:r>
            <a:r>
              <a:rPr lang="en-US" altLang="zh-TW">
                <a:solidFill>
                  <a:srgbClr val="00B0F0"/>
                </a:solidFill>
              </a:rPr>
              <a:t>null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pointer)</a:t>
            </a:r>
            <a:r>
              <a:rPr lang="zh-TW" altLang="en-US"/>
              <a:t>，也就是沒有這個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理所當然的，沒有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就沒辦法進行操作，也就引發錯誤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7425342-EDCB-402D-8B86-168DB10DB4AD}"/>
              </a:ext>
            </a:extLst>
          </p:cNvPr>
          <p:cNvGrpSpPr/>
          <p:nvPr/>
        </p:nvGrpSpPr>
        <p:grpSpPr>
          <a:xfrm>
            <a:off x="2132415" y="3709337"/>
            <a:ext cx="7927170" cy="2800767"/>
            <a:chOff x="2132415" y="3709337"/>
            <a:chExt cx="7927170" cy="280076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48530E7-8C00-42AB-9BEB-5C6F96D7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415" y="3709337"/>
              <a:ext cx="7927170" cy="280076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Exception in thread "main" java.lang.NullPointerException: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Cannot invoke "java.lang.Integer.intValue()"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because "Main.integer" is null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 at Main.main(Main.java:5)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A9EFDFF-AEF0-4076-98A6-B934EA9452EB}"/>
                </a:ext>
              </a:extLst>
            </p:cNvPr>
            <p:cNvSpPr txBox="1"/>
            <p:nvPr/>
          </p:nvSpPr>
          <p:spPr>
            <a:xfrm>
              <a:off x="9368370" y="61407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1291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2DF82-5621-404D-BAD4-00901C06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null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F8DECD51-F731-4D7B-8199-A3FE2E66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165"/>
            <a:ext cx="10515600" cy="260293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雖然不是任何一個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其子類別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但任何可以填入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的地方都可以填入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zh-TW" altLang="en-US"/>
              <a:t>，表示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不存在</a:t>
            </a:r>
            <a:endParaRPr lang="en-US" altLang="zh-TW"/>
          </a:p>
          <a:p>
            <a:r>
              <a:rPr lang="zh-TW" altLang="en-US"/>
              <a:t>而因為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可能檢查不出對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zh-TW" altLang="en-US"/>
              <a:t> 進行操作的問題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是個非常危險的存在，盡量不要使用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空指標</a:t>
            </a:r>
            <a:r>
              <a:rPr lang="zh-TW" altLang="en-US"/>
              <a:t>的發明人</a:t>
            </a:r>
            <a:r>
              <a:rPr lang="zh-TW" altLang="en-US">
                <a:solidFill>
                  <a:srgbClr val="00B0F0"/>
                </a:solidFill>
              </a:rPr>
              <a:t>東尼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霍爾</a:t>
            </a:r>
            <a:r>
              <a:rPr lang="en-US" altLang="zh-TW">
                <a:solidFill>
                  <a:srgbClr val="00B0F0"/>
                </a:solidFill>
              </a:rPr>
              <a:t>(Tony Hoare)</a:t>
            </a:r>
            <a:r>
              <a:rPr lang="zh-TW" altLang="en-US"/>
              <a:t>在 </a:t>
            </a:r>
            <a:r>
              <a:rPr lang="en-US" altLang="zh-TW"/>
              <a:t>2009 </a:t>
            </a:r>
            <a:r>
              <a:rPr lang="zh-TW" altLang="en-US"/>
              <a:t>年曾說過：</a:t>
            </a:r>
            <a:endParaRPr lang="en-US" altLang="zh-TW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64CB3FD-FA83-497C-B61C-7FD299B98D3C}"/>
              </a:ext>
            </a:extLst>
          </p:cNvPr>
          <p:cNvSpPr txBox="1">
            <a:spLocks/>
          </p:cNvSpPr>
          <p:nvPr/>
        </p:nvSpPr>
        <p:spPr>
          <a:xfrm>
            <a:off x="2492188" y="3783103"/>
            <a:ext cx="7207624" cy="26029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I call it my billion-dollar mistake. </a:t>
            </a:r>
          </a:p>
          <a:p>
            <a:pPr algn="ctr"/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It was the invention of the null reference in 1965.</a:t>
            </a:r>
          </a:p>
          <a:p>
            <a:pPr algn="ctr"/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我在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年發明了空指標，</a:t>
            </a:r>
            <a:endParaRPr lang="en-US" altLang="zh-TW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這是個十億美元的錯誤。</a:t>
            </a:r>
            <a:endParaRPr lang="en-US" altLang="zh-TW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Tony Hoare (2009) </a:t>
            </a:r>
          </a:p>
        </p:txBody>
      </p:sp>
    </p:spTree>
    <p:extLst>
      <p:ext uri="{BB962C8B-B14F-4D97-AF65-F5344CB8AC3E}">
        <p14:creationId xmlns:p14="http://schemas.microsoft.com/office/powerpoint/2010/main" val="41671784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6F606337-EDB0-406B-953D-7E6B6F7C5355}"/>
              </a:ext>
            </a:extLst>
          </p:cNvPr>
          <p:cNvGrpSpPr/>
          <p:nvPr/>
        </p:nvGrpSpPr>
        <p:grpSpPr>
          <a:xfrm>
            <a:off x="424009" y="1976071"/>
            <a:ext cx="11308224" cy="4524315"/>
            <a:chOff x="424009" y="1796778"/>
            <a:chExt cx="11308224" cy="452431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9D4814A-D538-418A-B0B5-74999AB3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09" y="4105102"/>
              <a:ext cx="6522940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B495E498-7C37-412D-A3F2-3F04CB9E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949" y="1796778"/>
              <a:ext cx="478528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(data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data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E8949F22-9954-4AD7-9445-FF898FD7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09" y="1796778"/>
              <a:ext cx="6522940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A001057-0ACC-4066-A99F-E87F0D5980A4}"/>
                </a:ext>
              </a:extLst>
            </p:cNvPr>
            <p:cNvSpPr/>
            <p:nvPr/>
          </p:nvSpPr>
          <p:spPr>
            <a:xfrm>
              <a:off x="424009" y="4689877"/>
              <a:ext cx="6522940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片 21">
              <a:hlinkClick r:id="rId2"/>
              <a:extLst>
                <a:ext uri="{FF2B5EF4-FFF2-40B4-BE49-F238E27FC236}">
                  <a16:creationId xmlns:a16="http://schemas.microsoft.com/office/drawing/2014/main" id="{82159D8B-EF9E-4ECC-95AB-6F0D844B6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3527" y="1797161"/>
              <a:ext cx="418706" cy="409602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0A54CDB-634C-4B38-B2F7-CFE33503D45B}"/>
                </a:ext>
              </a:extLst>
            </p:cNvPr>
            <p:cNvSpPr txBox="1"/>
            <p:nvPr/>
          </p:nvSpPr>
          <p:spPr>
            <a:xfrm>
              <a:off x="11041018" y="595176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D06B7CC-48E8-430D-A885-EC4A019C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8"/>
            <a:ext cx="10515600" cy="1325563"/>
          </a:xfrm>
        </p:spPr>
        <p:txBody>
          <a:bodyPr/>
          <a:lstStyle/>
          <a:p>
            <a:r>
              <a:rPr lang="zh-TW" altLang="en-US"/>
              <a:t>空值檢查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DA19333F-861A-43DF-AA7D-EAEB1D6E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09" y="997388"/>
            <a:ext cx="11308224" cy="1052616"/>
          </a:xfrm>
        </p:spPr>
        <p:txBody>
          <a:bodyPr/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必須做好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空值檢查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(null check)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，避免天外飛來一個 </a:t>
            </a:r>
            <a:r>
              <a:rPr lang="en-US" altLang="zh-TW" sz="28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null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欲檢查一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物件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是否為 </a:t>
            </a:r>
            <a:r>
              <a:rPr lang="en-US" altLang="zh-TW" sz="28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null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，可以直接使用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比較運算子</a:t>
            </a:r>
            <a:endParaRPr lang="zh-TW" altLang="zh-TW">
              <a:effectLst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D7C730-588C-4B83-9D8F-578138F98581}"/>
              </a:ext>
            </a:extLst>
          </p:cNvPr>
          <p:cNvGrpSpPr/>
          <p:nvPr/>
        </p:nvGrpSpPr>
        <p:grpSpPr>
          <a:xfrm>
            <a:off x="1141532" y="5146023"/>
            <a:ext cx="5316843" cy="830997"/>
            <a:chOff x="-3181825" y="2995825"/>
            <a:chExt cx="5316843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2221399-3C0D-4C74-9EF3-57300888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181825" y="2995825"/>
              <a:ext cx="5304092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Person{name=,age=0}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B70C22F-5298-4014-A218-6009EFBBD3CC}"/>
                </a:ext>
              </a:extLst>
            </p:cNvPr>
            <p:cNvSpPr txBox="1"/>
            <p:nvPr/>
          </p:nvSpPr>
          <p:spPr>
            <a:xfrm>
              <a:off x="1194426" y="3457490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4433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036DB-72B8-4E89-8D7D-8B9EBE7F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記憶體分配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FCFB276-302C-426C-8E8F-929C21D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388"/>
            <a:ext cx="10515600" cy="4341812"/>
          </a:xfrm>
        </p:spPr>
        <p:txBody>
          <a:bodyPr>
            <a:normAutofit/>
          </a:bodyPr>
          <a:lstStyle/>
          <a:p>
            <a:r>
              <a:rPr lang="zh-TW" altLang="en-US"/>
              <a:t>當我們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電腦就會分配</a:t>
            </a:r>
            <a:r>
              <a:rPr lang="zh-TW" altLang="en-US">
                <a:solidFill>
                  <a:srgbClr val="00B0F0"/>
                </a:solidFill>
              </a:rPr>
              <a:t>記憶體空間</a:t>
            </a:r>
            <a:r>
              <a:rPr lang="zh-TW" altLang="en-US"/>
              <a:t>讓我們儲存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記憶體大小</a:t>
            </a:r>
            <a:r>
              <a:rPr lang="zh-TW" altLang="en-US"/>
              <a:t>視不同的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而定</a:t>
            </a:r>
            <a:endParaRPr lang="en-US" altLang="zh-TW"/>
          </a:p>
          <a:p>
            <a:r>
              <a:rPr lang="zh-TW" altLang="en-US"/>
              <a:t>通常為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4 </a:t>
            </a:r>
            <a:r>
              <a:rPr lang="zh-TW" altLang="en-US">
                <a:solidFill>
                  <a:srgbClr val="00B0F0"/>
                </a:solidFill>
              </a:rPr>
              <a:t>或 </a:t>
            </a:r>
            <a:r>
              <a:rPr lang="en-US" altLang="zh-TW">
                <a:solidFill>
                  <a:srgbClr val="00B0F0"/>
                </a:solidFill>
              </a:rPr>
              <a:t>8 Bytes(</a:t>
            </a:r>
            <a:r>
              <a:rPr lang="zh-TW" altLang="en-US">
                <a:solidFill>
                  <a:srgbClr val="00B0F0"/>
                </a:solidFill>
              </a:rPr>
              <a:t>位元組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Byte 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 8 bits(</a:t>
            </a:r>
            <a:r>
              <a:rPr lang="zh-TW" altLang="en-US">
                <a:solidFill>
                  <a:srgbClr val="00B0F0"/>
                </a:solidFill>
              </a:rPr>
              <a:t>位元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記憶體大小</a:t>
            </a:r>
            <a:r>
              <a:rPr lang="zh-TW" altLang="en-US"/>
              <a:t>通常與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有關</a:t>
            </a:r>
            <a:endParaRPr lang="en-US" altLang="zh-TW"/>
          </a:p>
          <a:p>
            <a:r>
              <a:rPr lang="zh-TW" altLang="en-US"/>
              <a:t>但實際上也是視不同的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而定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7557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37E81-3C49-4A2C-8912-063D6410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"/>
            <a:ext cx="10515600" cy="1325563"/>
          </a:xfrm>
        </p:spPr>
        <p:txBody>
          <a:bodyPr/>
          <a:lstStyle/>
          <a:p>
            <a:r>
              <a:rPr lang="zh-TW" altLang="en-US"/>
              <a:t>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C77CD-7357-4C93-B87D-D6604751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544073"/>
            <a:ext cx="6227251" cy="466846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每一格都有一個代表</a:t>
            </a:r>
            <a:r>
              <a:rPr lang="zh-TW" altLang="en-US">
                <a:solidFill>
                  <a:srgbClr val="00B0F0"/>
                </a:solidFill>
              </a:rPr>
              <a:t>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en-US" altLang="zh-TW">
                <a:solidFill>
                  <a:srgbClr val="00B0F0"/>
                </a:solidFill>
              </a:rPr>
              <a:t>(memory address)</a:t>
            </a:r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就是一個指向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獲取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的內容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即將內容</a:t>
            </a:r>
            <a:r>
              <a:rPr lang="zh-TW" altLang="en-US">
                <a:solidFill>
                  <a:srgbClr val="FFC000"/>
                </a:solidFill>
              </a:rPr>
              <a:t>寫入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Java</a:t>
            </a:r>
            <a:r>
              <a:rPr lang="zh-TW" altLang="en-US"/>
              <a:t> 中，若</a:t>
            </a:r>
            <a:r>
              <a:rPr lang="zh-TW" altLang="en-US">
                <a:solidFill>
                  <a:srgbClr val="00B0F0"/>
                </a:solidFill>
              </a:rPr>
              <a:t>變數型別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則在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而若</a:t>
            </a:r>
            <a:r>
              <a:rPr lang="zh-TW" altLang="en-US">
                <a:solidFill>
                  <a:srgbClr val="00B0F0"/>
                </a:solidFill>
              </a:rPr>
              <a:t>變數型別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則在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5A53117-00FF-489A-AF5F-3C56AAC4BF67}"/>
              </a:ext>
            </a:extLst>
          </p:cNvPr>
          <p:cNvGrpSpPr/>
          <p:nvPr/>
        </p:nvGrpSpPr>
        <p:grpSpPr>
          <a:xfrm>
            <a:off x="6675486" y="5258639"/>
            <a:ext cx="5234125" cy="1200329"/>
            <a:chOff x="-1129396" y="2811159"/>
            <a:chExt cx="5234125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D032F6-3E53-4990-827A-54A1F8EBB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29396" y="2811159"/>
              <a:ext cx="523412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78C1D9F-EF70-4C11-BE72-662CAFEA18F5}"/>
                </a:ext>
              </a:extLst>
            </p:cNvPr>
            <p:cNvSpPr txBox="1"/>
            <p:nvPr/>
          </p:nvSpPr>
          <p:spPr>
            <a:xfrm>
              <a:off x="3164137" y="3637244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2DB1DCE-4470-4FF3-8BA6-DBFF37EA2A3D}"/>
              </a:ext>
            </a:extLst>
          </p:cNvPr>
          <p:cNvGrpSpPr/>
          <p:nvPr/>
        </p:nvGrpSpPr>
        <p:grpSpPr>
          <a:xfrm>
            <a:off x="6675486" y="1326100"/>
            <a:ext cx="5234125" cy="3797602"/>
            <a:chOff x="6571129" y="1058646"/>
            <a:chExt cx="5234125" cy="379760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B42C8D8-1F56-4550-B627-A447FC3A8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129" y="1070596"/>
              <a:ext cx="5234125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b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c = 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 = 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a.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.println(d[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A9280FE3-1437-4D8B-BA6E-1F4C5603B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6548" y="1058646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323BF96-72E2-4CC6-838D-C9274C6597AF}"/>
                </a:ext>
              </a:extLst>
            </p:cNvPr>
            <p:cNvSpPr txBox="1"/>
            <p:nvPr/>
          </p:nvSpPr>
          <p:spPr>
            <a:xfrm>
              <a:off x="11114039" y="44869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0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BBFD4-CA68-4F76-93EF-3020DA3D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參考</a:t>
            </a:r>
          </a:p>
        </p:txBody>
      </p:sp>
      <p:sp>
        <p:nvSpPr>
          <p:cNvPr id="68" name="內容版面配置區 67">
            <a:extLst>
              <a:ext uri="{FF2B5EF4-FFF2-40B4-BE49-F238E27FC236}">
                <a16:creationId xmlns:a16="http://schemas.microsoft.com/office/drawing/2014/main" id="{38B86B4E-6B6F-494E-8681-EE7117CA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90688"/>
            <a:ext cx="11190390" cy="476380"/>
          </a:xfrm>
        </p:spPr>
        <p:txBody>
          <a:bodyPr/>
          <a:lstStyle/>
          <a:p>
            <a:r>
              <a:rPr lang="zh-TW" altLang="en-US"/>
              <a:t>假設下方的程式碼執行時</a:t>
            </a:r>
            <a:r>
              <a:rPr lang="zh-TW" altLang="en-US">
                <a:solidFill>
                  <a:srgbClr val="00B0F0"/>
                </a:solidFill>
              </a:rPr>
              <a:t>記憶體配置</a:t>
            </a:r>
            <a:r>
              <a:rPr lang="zh-TW" altLang="en-US"/>
              <a:t>如下：</a:t>
            </a:r>
            <a:endParaRPr lang="en-US" altLang="zh-TW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1BD8E25-2E37-4B46-8717-4BF16A6C1673}"/>
              </a:ext>
            </a:extLst>
          </p:cNvPr>
          <p:cNvGrpSpPr/>
          <p:nvPr/>
        </p:nvGrpSpPr>
        <p:grpSpPr>
          <a:xfrm>
            <a:off x="6489665" y="2221812"/>
            <a:ext cx="5234125" cy="3797602"/>
            <a:chOff x="6571129" y="1058646"/>
            <a:chExt cx="5234125" cy="3797602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283044E3-DCEF-4050-B2E6-AFF5FFB5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129" y="1070596"/>
              <a:ext cx="5234125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b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c = 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 = 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a.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.println(d[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CBF3841-6985-466E-81E9-FB125B46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6548" y="1058646"/>
              <a:ext cx="418706" cy="409602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25E3FBD-49C6-4538-967E-B6DF9DDDEF48}"/>
                </a:ext>
              </a:extLst>
            </p:cNvPr>
            <p:cNvSpPr txBox="1"/>
            <p:nvPr/>
          </p:nvSpPr>
          <p:spPr>
            <a:xfrm>
              <a:off x="11114039" y="44869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D70C70F-B9AD-4594-A8F5-32EEE85B9903}"/>
              </a:ext>
            </a:extLst>
          </p:cNvPr>
          <p:cNvGrpSpPr/>
          <p:nvPr/>
        </p:nvGrpSpPr>
        <p:grpSpPr>
          <a:xfrm>
            <a:off x="10500108" y="4416085"/>
            <a:ext cx="1223682" cy="1200329"/>
            <a:chOff x="2881047" y="2811159"/>
            <a:chExt cx="1223682" cy="1200329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F4B9157B-72AC-4A69-AB38-1C9429382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47" y="2811159"/>
              <a:ext cx="1223682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E628555-0C59-4FCC-9D5A-872F66D1E720}"/>
                </a:ext>
              </a:extLst>
            </p:cNvPr>
            <p:cNvSpPr txBox="1"/>
            <p:nvPr/>
          </p:nvSpPr>
          <p:spPr>
            <a:xfrm>
              <a:off x="3164137" y="3637244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5A1B58CB-1C10-4763-84F5-E32DD6BE034D}"/>
              </a:ext>
            </a:extLst>
          </p:cNvPr>
          <p:cNvGrpSpPr/>
          <p:nvPr/>
        </p:nvGrpSpPr>
        <p:grpSpPr>
          <a:xfrm>
            <a:off x="533400" y="2291924"/>
            <a:ext cx="5822576" cy="1200708"/>
            <a:chOff x="838200" y="1692141"/>
            <a:chExt cx="5822576" cy="1200708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95346F43-8116-4AAF-A56A-C769A45995D3}"/>
                </a:ext>
              </a:extLst>
            </p:cNvPr>
            <p:cNvGrpSpPr/>
            <p:nvPr/>
          </p:nvGrpSpPr>
          <p:grpSpPr>
            <a:xfrm>
              <a:off x="2577352" y="1799716"/>
              <a:ext cx="3943351" cy="531820"/>
              <a:chOff x="829235" y="1799716"/>
              <a:chExt cx="3943351" cy="53182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7A30F38-BFA0-4A36-ACE9-4E71E0DEDE5B}"/>
                  </a:ext>
                </a:extLst>
              </p:cNvPr>
              <p:cNvSpPr/>
              <p:nvPr/>
            </p:nvSpPr>
            <p:spPr>
              <a:xfrm>
                <a:off x="829236" y="1799716"/>
                <a:ext cx="3943350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ED5DCC0F-ED88-48F2-9943-C95342C27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799716"/>
                <a:ext cx="0" cy="51441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7136DC7-03E6-4BFD-85EC-90D24E013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799716"/>
                <a:ext cx="0" cy="53182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BFBD0CF1-4E30-41C1-B869-4AD11B42F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799716"/>
                <a:ext cx="0" cy="51441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21CD03C7-BECC-4D1C-A09E-58272654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799716"/>
                <a:ext cx="0" cy="53182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BFBCEC74-5311-47B4-AAD8-E77BC202B0D5}"/>
                  </a:ext>
                </a:extLst>
              </p:cNvPr>
              <p:cNvGrpSpPr/>
              <p:nvPr/>
            </p:nvGrpSpPr>
            <p:grpSpPr>
              <a:xfrm>
                <a:off x="829872" y="1840068"/>
                <a:ext cx="3942078" cy="400110"/>
                <a:chOff x="838837" y="4585458"/>
                <a:chExt cx="3942078" cy="400110"/>
              </a:xfrm>
            </p:grpSpPr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3B75B821-5193-429F-8A54-8301DC54AA59}"/>
                    </a:ext>
                  </a:extLst>
                </p:cNvPr>
                <p:cNvSpPr txBox="1"/>
                <p:nvPr/>
              </p:nvSpPr>
              <p:spPr>
                <a:xfrm>
                  <a:off x="838837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9F526FDE-1924-4396-AD2C-C15A4DDF2374}"/>
                    </a:ext>
                  </a:extLst>
                </p:cNvPr>
                <p:cNvSpPr txBox="1"/>
                <p:nvPr/>
              </p:nvSpPr>
              <p:spPr>
                <a:xfrm>
                  <a:off x="2153286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7DE2355-C69D-445D-A2DA-078F501C007D}"/>
                    </a:ext>
                  </a:extLst>
                </p:cNvPr>
                <p:cNvSpPr txBox="1"/>
                <p:nvPr/>
              </p:nvSpPr>
              <p:spPr>
                <a:xfrm>
                  <a:off x="3467735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</p:grp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B1246028-0D33-480F-BEFC-264D0BF7320E}"/>
                </a:ext>
              </a:extLst>
            </p:cNvPr>
            <p:cNvGrpSpPr/>
            <p:nvPr/>
          </p:nvGrpSpPr>
          <p:grpSpPr>
            <a:xfrm>
              <a:off x="2632493" y="2369707"/>
              <a:ext cx="3833074" cy="461665"/>
              <a:chOff x="893341" y="3703141"/>
              <a:chExt cx="3833074" cy="461665"/>
            </a:xfrm>
          </p:grpSpPr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10E4846-F1FC-43E2-AF2C-8470DFB2FD45}"/>
                  </a:ext>
                </a:extLst>
              </p:cNvPr>
              <p:cNvSpPr txBox="1"/>
              <p:nvPr/>
            </p:nvSpPr>
            <p:spPr>
              <a:xfrm>
                <a:off x="893341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728415E-D901-4B82-A46C-FE756136E767}"/>
                  </a:ext>
                </a:extLst>
              </p:cNvPr>
              <p:cNvSpPr txBox="1"/>
              <p:nvPr/>
            </p:nvSpPr>
            <p:spPr>
              <a:xfrm>
                <a:off x="2207790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CBCCFB5-D699-4C4D-8884-82865E27A28A}"/>
                  </a:ext>
                </a:extLst>
              </p:cNvPr>
              <p:cNvSpPr txBox="1"/>
              <p:nvPr/>
            </p:nvSpPr>
            <p:spPr>
              <a:xfrm>
                <a:off x="3522239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AF968129-8F8A-4461-962D-6569D9F81030}"/>
                </a:ext>
              </a:extLst>
            </p:cNvPr>
            <p:cNvSpPr/>
            <p:nvPr/>
          </p:nvSpPr>
          <p:spPr>
            <a:xfrm>
              <a:off x="838200" y="1692141"/>
              <a:ext cx="5822576" cy="120070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65F92638-BBD4-4E23-80DC-80C4C39F2632}"/>
                </a:ext>
              </a:extLst>
            </p:cNvPr>
            <p:cNvSpPr txBox="1"/>
            <p:nvPr/>
          </p:nvSpPr>
          <p:spPr>
            <a:xfrm>
              <a:off x="838200" y="186987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記憶體內容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3731899-B9A2-45BE-99BD-39B6F08DA72D}"/>
                </a:ext>
              </a:extLst>
            </p:cNvPr>
            <p:cNvSpPr txBox="1"/>
            <p:nvPr/>
          </p:nvSpPr>
          <p:spPr>
            <a:xfrm>
              <a:off x="853803" y="236528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69" name="內容版面配置區 67">
            <a:extLst>
              <a:ext uri="{FF2B5EF4-FFF2-40B4-BE49-F238E27FC236}">
                <a16:creationId xmlns:a16="http://schemas.microsoft.com/office/drawing/2014/main" id="{E44F01C0-925C-4170-8251-4F6917C0E52A}"/>
              </a:ext>
            </a:extLst>
          </p:cNvPr>
          <p:cNvSpPr txBox="1">
            <a:spLocks/>
          </p:cNvSpPr>
          <p:nvPr/>
        </p:nvSpPr>
        <p:spPr>
          <a:xfrm>
            <a:off x="533401" y="3670362"/>
            <a:ext cx="5822575" cy="2342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新物件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0xF000</a:t>
            </a:r>
          </a:p>
          <a:p>
            <a:r>
              <a:rPr lang="en-US" altLang="zh-TW">
                <a:solidFill>
                  <a:srgbClr val="00B0F0"/>
                </a:solidFill>
              </a:rPr>
              <a:t>a[0]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指向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0xF008</a:t>
            </a:r>
          </a:p>
          <a:p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0xF000</a:t>
            </a:r>
          </a:p>
          <a:p>
            <a:r>
              <a:rPr lang="en-US" altLang="zh-TW">
                <a:solidFill>
                  <a:srgbClr val="00B0F0"/>
                </a:solidFill>
              </a:rPr>
              <a:t>d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新物件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0xF010</a:t>
            </a:r>
          </a:p>
        </p:txBody>
      </p:sp>
    </p:spTree>
    <p:extLst>
      <p:ext uri="{BB962C8B-B14F-4D97-AF65-F5344CB8AC3E}">
        <p14:creationId xmlns:p14="http://schemas.microsoft.com/office/powerpoint/2010/main" val="13331134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4E889-50A4-492D-AA52-9CF73B3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FDA3-2AAE-4A27-A7DF-73C394EF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738"/>
            <a:ext cx="10515600" cy="35988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就是一個指向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的東西</a:t>
            </a:r>
            <a:endParaRPr lang="en-US" altLang="zh-TW"/>
          </a:p>
          <a:p>
            <a:r>
              <a:rPr lang="zh-TW" altLang="en-US"/>
              <a:t>一般的指標可以進行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，如往後移 </a:t>
            </a:r>
            <a:r>
              <a:rPr lang="en-US" altLang="zh-TW">
                <a:solidFill>
                  <a:srgbClr val="00B0F0"/>
                </a:solidFill>
              </a:rPr>
              <a:t>4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Bytes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就是一個不可以進行</a:t>
            </a:r>
            <a:r>
              <a:rPr lang="zh-TW" altLang="en-US">
                <a:solidFill>
                  <a:srgbClr val="00B0F0"/>
                </a:solidFill>
              </a:rPr>
              <a:t>記憶體位址運算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指向一個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參考</a:t>
            </a:r>
            <a:r>
              <a:rPr lang="en-US" altLang="zh-TW">
                <a:solidFill>
                  <a:srgbClr val="00B0F0"/>
                </a:solidFill>
              </a:rPr>
              <a:t>(reference)</a:t>
            </a:r>
          </a:p>
          <a:p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指向的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的內容稱為</a:t>
            </a:r>
            <a:r>
              <a:rPr lang="zh-TW" altLang="en-US">
                <a:solidFill>
                  <a:srgbClr val="00B0F0"/>
                </a:solidFill>
              </a:rPr>
              <a:t>解除參考</a:t>
            </a:r>
            <a:r>
              <a:rPr lang="en-US" altLang="zh-TW">
                <a:solidFill>
                  <a:srgbClr val="00B0F0"/>
                </a:solidFill>
              </a:rPr>
              <a:t>(dereference)</a:t>
            </a:r>
          </a:p>
          <a:p>
            <a:r>
              <a:rPr lang="zh-TW" altLang="en-US"/>
              <a:t>但因為 </a:t>
            </a:r>
            <a:r>
              <a:rPr lang="en-US" altLang="zh-TW"/>
              <a:t>Java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完全由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管理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中並沒有一般的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，只有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空指標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817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248</TotalTime>
  <Words>1162</Words>
  <Application>Microsoft Office PowerPoint</Application>
  <PresentationFormat>寬螢幕</PresentationFormat>
  <Paragraphs>88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TYIC</vt:lpstr>
      <vt:lpstr>空值與參考</vt:lpstr>
      <vt:lpstr>null</vt:lpstr>
      <vt:lpstr>null</vt:lpstr>
      <vt:lpstr>空值檢查</vt:lpstr>
      <vt:lpstr>記憶體分配</vt:lpstr>
      <vt:lpstr>參考</vt:lpstr>
      <vt:lpstr>參考</vt:lpstr>
      <vt:lpstr>指標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11_空值與參考</dc:title>
  <dc:creator>TYIC</dc:creator>
  <cp:lastModifiedBy>Myster</cp:lastModifiedBy>
  <cp:revision>206</cp:revision>
  <dcterms:created xsi:type="dcterms:W3CDTF">2024-08-28T08:17:03Z</dcterms:created>
  <dcterms:modified xsi:type="dcterms:W3CDTF">2024-11-30T15:30:24Z</dcterms:modified>
</cp:coreProperties>
</file>