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4"/>
  </p:notesMasterIdLst>
  <p:sldIdLst>
    <p:sldId id="256" r:id="rId2"/>
    <p:sldId id="291" r:id="rId3"/>
    <p:sldId id="293" r:id="rId4"/>
    <p:sldId id="325" r:id="rId5"/>
    <p:sldId id="324" r:id="rId6"/>
    <p:sldId id="329" r:id="rId7"/>
    <p:sldId id="338" r:id="rId8"/>
    <p:sldId id="339" r:id="rId9"/>
    <p:sldId id="305" r:id="rId10"/>
    <p:sldId id="331" r:id="rId11"/>
    <p:sldId id="332" r:id="rId12"/>
    <p:sldId id="260" r:id="rId13"/>
    <p:sldId id="314" r:id="rId14"/>
    <p:sldId id="294" r:id="rId15"/>
    <p:sldId id="304" r:id="rId16"/>
    <p:sldId id="299" r:id="rId17"/>
    <p:sldId id="296" r:id="rId18"/>
    <p:sldId id="311" r:id="rId19"/>
    <p:sldId id="308" r:id="rId20"/>
    <p:sldId id="309" r:id="rId21"/>
    <p:sldId id="310" r:id="rId22"/>
    <p:sldId id="297" r:id="rId23"/>
    <p:sldId id="312" r:id="rId24"/>
    <p:sldId id="307" r:id="rId25"/>
    <p:sldId id="317" r:id="rId26"/>
    <p:sldId id="315" r:id="rId27"/>
    <p:sldId id="295" r:id="rId28"/>
    <p:sldId id="298" r:id="rId29"/>
    <p:sldId id="306" r:id="rId30"/>
    <p:sldId id="301" r:id="rId31"/>
    <p:sldId id="302" r:id="rId32"/>
    <p:sldId id="321" r:id="rId33"/>
    <p:sldId id="322" r:id="rId34"/>
    <p:sldId id="323" r:id="rId35"/>
    <p:sldId id="327" r:id="rId36"/>
    <p:sldId id="326" r:id="rId37"/>
    <p:sldId id="328" r:id="rId38"/>
    <p:sldId id="334" r:id="rId39"/>
    <p:sldId id="333" r:id="rId40"/>
    <p:sldId id="335" r:id="rId41"/>
    <p:sldId id="336" r:id="rId42"/>
    <p:sldId id="337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BFD5-7DCF-417C-A65A-245E1B3E2C0A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A5B7-413B-4E95-B49C-03D06A06F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49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9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4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79401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22415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03930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5540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743C-BD0A-4F2A-9517-62F7EF016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17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0_optional/src/Main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ckoverflow.com/a/438744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2/src/Main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3/src/Main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1/src/Main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4_special_class/24_enums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4/src/Main.jav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5/src/Main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1_stream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8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5D603-19AA-4B74-B804-2ED0EA3AC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工具類別</a:t>
            </a:r>
            <a:r>
              <a:rPr lang="en-US" altLang="zh-TW"/>
              <a:t>(2)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72AC87-4E1F-4189-AA9A-C3D0B57A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551044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7858D-DE44-4D1E-8EE5-F7885589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C22BC582-4FF4-4D96-AC9C-B4069D26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2023129"/>
            <a:ext cx="11044518" cy="3956330"/>
          </a:xfrm>
        </p:spPr>
        <p:txBody>
          <a:bodyPr>
            <a:noAutofit/>
          </a:bodyPr>
          <a:lstStyle/>
          <a:p>
            <a:r>
              <a:rPr lang="en-US" altLang="zh-TW" sz="2200">
                <a:solidFill>
                  <a:srgbClr val="00B050"/>
                </a:solidFill>
              </a:rPr>
              <a:t>java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FF00"/>
                </a:solidFill>
              </a:rPr>
              <a:t>util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/>
              <a:t> 是專門用來進行</a:t>
            </a:r>
            <a:r>
              <a:rPr lang="zh-TW" altLang="en-US" sz="2200">
                <a:solidFill>
                  <a:srgbClr val="00B0F0"/>
                </a:solidFill>
              </a:rPr>
              <a:t>空值處理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類別</a:t>
            </a:r>
            <a:r>
              <a:rPr lang="zh-TW" altLang="en-US" sz="2200"/>
              <a:t>，下方為部分</a:t>
            </a:r>
            <a:r>
              <a:rPr lang="zh-TW" altLang="en-US" sz="2200">
                <a:solidFill>
                  <a:srgbClr val="00B0F0"/>
                </a:solidFill>
              </a:rPr>
              <a:t>公開方法：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of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fr-FR" altLang="zh-TW" sz="2200">
                <a:solidFill>
                  <a:srgbClr val="CF8E6D"/>
                </a:solidFill>
              </a:rPr>
              <a:t>static</a:t>
            </a:r>
            <a:r>
              <a:rPr lang="fr-FR" altLang="zh-TW" sz="2200">
                <a:solidFill>
                  <a:srgbClr val="00B0F0"/>
                </a:solidFill>
              </a:rPr>
              <a:t> 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</a:t>
            </a:r>
            <a:r>
              <a:rPr lang="fr-FR" altLang="zh-TW" sz="2200">
                <a:solidFill>
                  <a:srgbClr val="FFC000"/>
                </a:solidFill>
              </a:rPr>
              <a:t>Optional</a:t>
            </a:r>
            <a:r>
              <a:rPr lang="fr-FR" altLang="zh-TW" sz="2200">
                <a:solidFill>
                  <a:srgbClr val="00B0F0"/>
                </a:solidFill>
              </a:rPr>
              <a:t>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ofNullable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isPresent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filter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Predicate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predicate)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other)</a:t>
            </a:r>
            <a:r>
              <a:rPr lang="zh-TW" altLang="en-US" sz="2200"/>
              <a:t>、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orElseGet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C000"/>
                </a:solidFill>
              </a:rPr>
              <a:t>Supplier</a:t>
            </a:r>
            <a:r>
              <a:rPr lang="fr-FR" altLang="zh-TW" sz="2200">
                <a:solidFill>
                  <a:srgbClr val="00B0F0"/>
                </a:solidFill>
              </a:rPr>
              <a:t>&lt;? </a:t>
            </a:r>
            <a:r>
              <a:rPr lang="fr-FR" altLang="zh-TW" sz="2200">
                <a:solidFill>
                  <a:srgbClr val="CF8E6D"/>
                </a:solidFill>
              </a:rPr>
              <a:t>extends</a:t>
            </a:r>
            <a:r>
              <a:rPr lang="fr-FR" altLang="zh-TW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supplier)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action, </a:t>
            </a:r>
            <a:r>
              <a:rPr lang="en-US" altLang="zh-TW" sz="2200">
                <a:solidFill>
                  <a:srgbClr val="FFC000"/>
                </a:solidFill>
              </a:rPr>
              <a:t>Runnable</a:t>
            </a:r>
            <a:r>
              <a:rPr lang="en-US" altLang="zh-TW" sz="2200">
                <a:solidFill>
                  <a:srgbClr val="00B0F0"/>
                </a:solidFill>
              </a:rPr>
              <a:t> emptyAction)</a:t>
            </a:r>
          </a:p>
          <a:p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mapper)</a:t>
            </a:r>
            <a:endParaRPr lang="en-US" altLang="zh-TW" sz="1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947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6DD09F-31B5-48A6-BC45-F3C37CCC4DEB}"/>
              </a:ext>
            </a:extLst>
          </p:cNvPr>
          <p:cNvGrpSpPr/>
          <p:nvPr/>
        </p:nvGrpSpPr>
        <p:grpSpPr>
          <a:xfrm>
            <a:off x="2120392" y="1191092"/>
            <a:ext cx="7951216" cy="5293757"/>
            <a:chOff x="2120392" y="1191092"/>
            <a:chExt cx="7951216" cy="5293757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424B69D-5FE0-4D4A-8711-C32AF455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392" y="1191092"/>
              <a:ext cx="7951216" cy="529375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java.util.Optional;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String[]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烏黑的髮尾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盤成一個圈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Optional&lt;String&gt;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 ==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&gt;= arr.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empty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(arr[index] !=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arr[index] 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"(null)"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index, String defaultPrint)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Optional&lt;String&gt; string =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index);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.println(string.orElse(defaultPrint));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619B13F-519E-49D6-BD52-AB97EB751F07}"/>
                </a:ext>
              </a:extLst>
            </p:cNvPr>
            <p:cNvSpPr txBox="1"/>
            <p:nvPr/>
          </p:nvSpPr>
          <p:spPr>
            <a:xfrm>
              <a:off x="9377186" y="6115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52F5B454-2433-4D7E-B30D-A7CF3C655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9502" y="225306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88BCFF2-7D95-444E-ABDD-94C11397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F80CF5A-C62B-4ADD-A12F-797FF53916EC}"/>
              </a:ext>
            </a:extLst>
          </p:cNvPr>
          <p:cNvGrpSpPr/>
          <p:nvPr/>
        </p:nvGrpSpPr>
        <p:grpSpPr>
          <a:xfrm>
            <a:off x="7994708" y="1191092"/>
            <a:ext cx="2076900" cy="923330"/>
            <a:chOff x="4783480" y="5919229"/>
            <a:chExt cx="1168258" cy="923330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EA230B18-A70E-4C85-A6EE-4280F6711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919229"/>
              <a:ext cx="1168257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空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烏黑的髮尾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09DE296-7D42-4E08-B783-163C40A0FA0C}"/>
                </a:ext>
              </a:extLst>
            </p:cNvPr>
            <p:cNvSpPr txBox="1"/>
            <p:nvPr/>
          </p:nvSpPr>
          <p:spPr>
            <a:xfrm>
              <a:off x="5561125" y="6565560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1174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4C302-F9CB-4A01-B67B-EEE50F39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8908F1-DBAB-4887-A270-932B6CBC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270"/>
            <a:ext cx="10515600" cy="322122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en-US" altLang="zh-TW">
                <a:solidFill>
                  <a:srgbClr val="00B0F0"/>
                </a:solidFill>
              </a:rPr>
              <a:t>(collection framwork)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的功能是用來蒐集資料</a:t>
            </a:r>
            <a:endParaRPr lang="en-US" altLang="zh-TW"/>
          </a:p>
          <a:p>
            <a:r>
              <a:rPr lang="zh-TW" altLang="en-US"/>
              <a:t>主要分為兩個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endParaRPr lang="en-US" altLang="zh-TW"/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代表一些相同型別的物件放在一起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647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2A01E-AA48-4227-919A-D2668EDF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7F0639-6F0F-427C-B45F-D85DFEA7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en-US" altLang="zh-TW">
                <a:solidFill>
                  <a:srgbClr val="00B0F0"/>
                </a:solidFill>
              </a:rPr>
              <a:t>(data structure)</a:t>
            </a:r>
            <a:r>
              <a:rPr lang="zh-TW" altLang="en-US"/>
              <a:t>高度相關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是個抽象概念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則是 </a:t>
            </a:r>
            <a:r>
              <a:rPr lang="en-US" altLang="zh-TW"/>
              <a:t>Java </a:t>
            </a:r>
            <a:r>
              <a:rPr lang="zh-TW" altLang="en-US"/>
              <a:t>中對於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的實作</a:t>
            </a:r>
            <a:endParaRPr lang="en-US" altLang="zh-TW"/>
          </a:p>
          <a:p>
            <a:r>
              <a:rPr lang="zh-TW" altLang="en-US"/>
              <a:t>故在各個程式語言中，對於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可能有些許差異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概念在任何程式語言皆是恆定的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在儲存資料時，應該要仔細思考當前情境適合使用哪種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避免造成空間與時間的大量損失</a:t>
            </a:r>
          </a:p>
        </p:txBody>
      </p:sp>
    </p:spTree>
    <p:extLst>
      <p:ext uri="{BB962C8B-B14F-4D97-AF65-F5344CB8AC3E}">
        <p14:creationId xmlns:p14="http://schemas.microsoft.com/office/powerpoint/2010/main" val="32281093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4CAE6-2F7D-48B9-88CF-0DAC73B5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E78303C-D4E0-4382-8E43-C4D2C499EB60}"/>
              </a:ext>
            </a:extLst>
          </p:cNvPr>
          <p:cNvSpPr/>
          <p:nvPr/>
        </p:nvSpPr>
        <p:spPr>
          <a:xfrm>
            <a:off x="4195481" y="1813135"/>
            <a:ext cx="3872754" cy="7501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可迭代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46E9EEA-F1AD-49DD-9647-688A682F8215}"/>
              </a:ext>
            </a:extLst>
          </p:cNvPr>
          <p:cNvSpPr/>
          <p:nvPr/>
        </p:nvSpPr>
        <p:spPr>
          <a:xfrm>
            <a:off x="4921623" y="3036187"/>
            <a:ext cx="2420470" cy="4930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BDD948-163F-44F0-BF1F-5980E938E671}"/>
              </a:ext>
            </a:extLst>
          </p:cNvPr>
          <p:cNvSpPr/>
          <p:nvPr/>
        </p:nvSpPr>
        <p:spPr>
          <a:xfrm>
            <a:off x="2010356" y="505483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272A18-C086-4154-9869-9FEC98A1F7C0}"/>
              </a:ext>
            </a:extLst>
          </p:cNvPr>
          <p:cNvSpPr/>
          <p:nvPr/>
        </p:nvSpPr>
        <p:spPr>
          <a:xfrm>
            <a:off x="340679" y="5054834"/>
            <a:ext cx="1304374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073E0D4-CBB1-4067-9864-08BA887E9A3F}"/>
              </a:ext>
            </a:extLst>
          </p:cNvPr>
          <p:cNvSpPr/>
          <p:nvPr/>
        </p:nvSpPr>
        <p:spPr>
          <a:xfrm>
            <a:off x="6349887" y="5054834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8B1A770-0691-4E94-A545-34B06110D76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131858" y="2563323"/>
            <a:ext cx="0" cy="4728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D327A7-9E61-4327-82F6-6BD428D22629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076723" y="3529246"/>
            <a:ext cx="2055135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EF3E948-52FA-4241-B53A-29B880279B0D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992866" y="3529246"/>
            <a:ext cx="5138992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9707B11-FC98-453B-90D3-7911D609087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6131858" y="3529246"/>
            <a:ext cx="1410337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CE140508-1635-4715-B73D-6D88E9E859C8}"/>
              </a:ext>
            </a:extLst>
          </p:cNvPr>
          <p:cNvCxnSpPr>
            <a:cxnSpLocks/>
            <a:stCxn id="291" idx="3"/>
            <a:endCxn id="5" idx="1"/>
          </p:cNvCxnSpPr>
          <p:nvPr/>
        </p:nvCxnSpPr>
        <p:spPr>
          <a:xfrm flipV="1">
            <a:off x="4226865" y="3282717"/>
            <a:ext cx="694758" cy="31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: 圓角 290">
            <a:extLst>
              <a:ext uri="{FF2B5EF4-FFF2-40B4-BE49-F238E27FC236}">
                <a16:creationId xmlns:a16="http://schemas.microsoft.com/office/drawing/2014/main" id="{782DC732-3055-4684-8575-CC42E5B832AA}"/>
              </a:ext>
            </a:extLst>
          </p:cNvPr>
          <p:cNvSpPr/>
          <p:nvPr/>
        </p:nvSpPr>
        <p:spPr>
          <a:xfrm>
            <a:off x="340679" y="3036187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5624314-492D-4B45-A1FD-2AF536ACBA0F}"/>
              </a:ext>
            </a:extLst>
          </p:cNvPr>
          <p:cNvGrpSpPr/>
          <p:nvPr/>
        </p:nvGrpSpPr>
        <p:grpSpPr>
          <a:xfrm>
            <a:off x="9232024" y="1611219"/>
            <a:ext cx="2384616" cy="2677656"/>
            <a:chOff x="8723284" y="1411039"/>
            <a:chExt cx="2384616" cy="267765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6E13013-5B5E-48A5-B067-BA3DD8B5FCD3}"/>
                </a:ext>
              </a:extLst>
            </p:cNvPr>
            <p:cNvGrpSpPr/>
            <p:nvPr/>
          </p:nvGrpSpPr>
          <p:grpSpPr>
            <a:xfrm>
              <a:off x="8841439" y="1411039"/>
              <a:ext cx="2148307" cy="2677656"/>
              <a:chOff x="8969184" y="628527"/>
              <a:chExt cx="2148307" cy="2677656"/>
            </a:xfrm>
          </p:grpSpPr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64E08D1-EE9B-4284-82D2-40B9BA937008}"/>
                  </a:ext>
                </a:extLst>
              </p:cNvPr>
              <p:cNvSpPr txBox="1"/>
              <p:nvPr/>
            </p:nvSpPr>
            <p:spPr>
              <a:xfrm>
                <a:off x="9496534" y="628527"/>
                <a:ext cx="162095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C000"/>
                    </a:solidFill>
                  </a:rPr>
                  <a:t>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重要類別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抽象類別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介面</a:t>
                </a:r>
                <a:endParaRPr lang="en-US" altLang="zh-TW" sz="2800">
                  <a:solidFill>
                    <a:srgbClr val="92D05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繼承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實作</a:t>
                </a: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90F4E7B9-9AEA-4EB9-BA7E-BF38EE980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2562350"/>
                <a:ext cx="52734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E2CFDE75-A5C3-4E48-91D2-7773613BF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3036187"/>
                <a:ext cx="527349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48B4740B-3372-4518-8F5E-1B6D1D907D06}"/>
                  </a:ext>
                </a:extLst>
              </p:cNvPr>
              <p:cNvSpPr/>
              <p:nvPr/>
            </p:nvSpPr>
            <p:spPr>
              <a:xfrm>
                <a:off x="8969184" y="1607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3A43F76D-CDAA-48D9-8476-C80D2787A810}"/>
                  </a:ext>
                </a:extLst>
              </p:cNvPr>
              <p:cNvSpPr/>
              <p:nvPr/>
            </p:nvSpPr>
            <p:spPr>
              <a:xfrm>
                <a:off x="8969184" y="2002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93696E78-F517-4085-A6B4-48331A14B22F}"/>
                  </a:ext>
                </a:extLst>
              </p:cNvPr>
              <p:cNvSpPr/>
              <p:nvPr/>
            </p:nvSpPr>
            <p:spPr>
              <a:xfrm>
                <a:off x="8969184" y="756703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7769CF62-F7D6-4B57-B3C2-0E9BE7E2A265}"/>
                  </a:ext>
                </a:extLst>
              </p:cNvPr>
              <p:cNvSpPr/>
              <p:nvPr/>
            </p:nvSpPr>
            <p:spPr>
              <a:xfrm>
                <a:off x="8969184" y="1155639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08208801-FC4B-4695-8E89-23D36078CB57}"/>
                </a:ext>
              </a:extLst>
            </p:cNvPr>
            <p:cNvSpPr/>
            <p:nvPr/>
          </p:nvSpPr>
          <p:spPr>
            <a:xfrm>
              <a:off x="8723284" y="1411039"/>
              <a:ext cx="2384616" cy="2677656"/>
            </a:xfrm>
            <a:prstGeom prst="roundRect">
              <a:avLst>
                <a:gd name="adj" fmla="val 9524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191FCE7-7D08-48F6-B6ED-C6CD8B4BB689}"/>
              </a:ext>
            </a:extLst>
          </p:cNvPr>
          <p:cNvSpPr/>
          <p:nvPr/>
        </p:nvSpPr>
        <p:spPr>
          <a:xfrm>
            <a:off x="9088593" y="4510966"/>
            <a:ext cx="2671477" cy="1567871"/>
          </a:xfrm>
          <a:prstGeom prst="roundRect">
            <a:avLst>
              <a:gd name="adj" fmla="val 952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除 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屬於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其餘皆屬於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endParaRPr lang="en-US" altLang="zh-TW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08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36B77-E600-41CA-A8E8-4BF7B318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Iterable</a:t>
            </a:r>
            <a:r>
              <a:rPr lang="zh-TW" altLang="en-US"/>
              <a:t> 與 </a:t>
            </a:r>
            <a:r>
              <a:rPr lang="en-US" altLang="zh-TW"/>
              <a:t>Iterator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F9205-4AD2-4E68-B267-9970A58C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059"/>
            <a:ext cx="10515600" cy="3651530"/>
          </a:xfrm>
        </p:spPr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>
                <a:solidFill>
                  <a:srgbClr val="FFC000"/>
                </a:solidFill>
              </a:rPr>
              <a:t>繼承</a:t>
            </a:r>
            <a:r>
              <a:rPr lang="zh-TW" altLang="en-US" sz="2800"/>
              <a:t>了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lang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Iterable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可迭代的</a:t>
            </a:r>
            <a:r>
              <a:rPr lang="zh-TW" altLang="en-US" sz="2800"/>
              <a:t>，其中有兩個</a:t>
            </a:r>
            <a:r>
              <a:rPr lang="zh-TW" altLang="en-US" sz="2800">
                <a:solidFill>
                  <a:srgbClr val="00B0F0"/>
                </a:solidFill>
              </a:rPr>
              <a:t>公開動態方法</a:t>
            </a:r>
            <a:r>
              <a:rPr lang="zh-TW" altLang="en-US" sz="2800"/>
              <a:t>：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代表</a:t>
            </a:r>
            <a:r>
              <a:rPr lang="zh-TW" altLang="en-US" sz="2800">
                <a:solidFill>
                  <a:srgbClr val="00B0F0"/>
                </a:solidFill>
              </a:rPr>
              <a:t>迭代器</a:t>
            </a:r>
            <a:r>
              <a:rPr lang="zh-TW" altLang="en-US" sz="2800"/>
              <a:t>，</a:t>
            </a:r>
            <a:r>
              <a:rPr lang="zh-TW" altLang="en-US"/>
              <a:t>其中有四個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forEachRemaining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hasNext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</a:t>
            </a:r>
            <a:r>
              <a:rPr lang="en-US" altLang="zh-TW" sz="2800">
                <a:solidFill>
                  <a:srgbClr val="92D050"/>
                </a:solidFill>
              </a:rPr>
              <a:t>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remove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302132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752601-4FC8-4195-B8CB-9289A8F5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099764"/>
          </a:xfrm>
        </p:spPr>
        <p:txBody>
          <a:bodyPr>
            <a:normAutofit/>
          </a:bodyPr>
          <a:lstStyle/>
          <a:p>
            <a:r>
              <a:rPr lang="zh-TW" altLang="en-US" sz="2400"/>
              <a:t>下方為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部分</a:t>
            </a:r>
            <a:r>
              <a:rPr lang="zh-TW" altLang="en-US" sz="2400">
                <a:solidFill>
                  <a:srgbClr val="00B0F0"/>
                </a:solidFill>
              </a:rPr>
              <a:t>公開動態方法</a:t>
            </a:r>
            <a:r>
              <a:rPr lang="zh-TW" altLang="en-US" sz="2400"/>
              <a:t>：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size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isEmpty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clear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 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extends</a:t>
            </a:r>
            <a:r>
              <a:rPr lang="en-US" altLang="zh-TW" sz="2400">
                <a:solidFill>
                  <a:srgbClr val="FFFF00"/>
                </a:solidFill>
              </a:rPr>
              <a:t> 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o)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removeIf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Predicate</a:t>
            </a:r>
            <a:r>
              <a:rPr lang="en-US" altLang="zh-TW" sz="2400">
                <a:solidFill>
                  <a:srgbClr val="00B0F0"/>
                </a:solidFill>
              </a:rPr>
              <a:t>&lt;? </a:t>
            </a:r>
            <a:r>
              <a:rPr lang="en-US" altLang="zh-TW" sz="2400">
                <a:solidFill>
                  <a:srgbClr val="CF8E6D"/>
                </a:solidFill>
              </a:rPr>
              <a:t>super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filter)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</a:t>
            </a:r>
            <a:r>
              <a:rPr lang="en-US" altLang="zh-TW" sz="2400">
                <a:solidFill>
                  <a:srgbClr val="92D050"/>
                </a:solidFill>
              </a:rPr>
              <a:t>toArray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a)</a:t>
            </a:r>
          </a:p>
          <a:p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/>
              <a:t>的所有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zh-TW" altLang="en-US" sz="2400"/>
              <a:t>都有一個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其唯一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extends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4417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FA3F9-F175-4FD1-A0BE-DA2A89C0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5D60B91-51C2-44C3-93BF-738BE7C9A95B}"/>
              </a:ext>
            </a:extLst>
          </p:cNvPr>
          <p:cNvSpPr/>
          <p:nvPr/>
        </p:nvSpPr>
        <p:spPr>
          <a:xfrm>
            <a:off x="5056668" y="1664592"/>
            <a:ext cx="1906486" cy="8148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9BD402F-2184-445A-886C-F73463FA37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6963154" y="2071999"/>
            <a:ext cx="584758" cy="143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D75B2B-DE13-4AC1-9A4E-90C567F9D385}"/>
              </a:ext>
            </a:extLst>
          </p:cNvPr>
          <p:cNvSpPr/>
          <p:nvPr/>
        </p:nvSpPr>
        <p:spPr>
          <a:xfrm>
            <a:off x="5876473" y="3684694"/>
            <a:ext cx="1810862" cy="38944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Vector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0B3AC29-2965-4406-BF80-335E2CA0BC57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09911" y="2479406"/>
            <a:ext cx="771993" cy="120528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B72C74-94E9-458D-A127-4881E6C67B98}"/>
              </a:ext>
            </a:extLst>
          </p:cNvPr>
          <p:cNvSpPr/>
          <p:nvPr/>
        </p:nvSpPr>
        <p:spPr>
          <a:xfrm>
            <a:off x="5876473" y="4682159"/>
            <a:ext cx="18108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Stack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堆疊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9951118-E7EB-4410-BFB3-96051FD07782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781904" y="4074137"/>
            <a:ext cx="0" cy="608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E7CFC60-D816-400A-B079-FC3958014F81}"/>
              </a:ext>
            </a:extLst>
          </p:cNvPr>
          <p:cNvSpPr/>
          <p:nvPr/>
        </p:nvSpPr>
        <p:spPr>
          <a:xfrm>
            <a:off x="7547912" y="1693356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8DC2E0B-CAF5-4138-B591-172213F1EA83}"/>
              </a:ext>
            </a:extLst>
          </p:cNvPr>
          <p:cNvSpPr/>
          <p:nvPr/>
        </p:nvSpPr>
        <p:spPr>
          <a:xfrm>
            <a:off x="660774" y="1690688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CE6F5B4-4D22-4642-92E3-632AC57DA302}"/>
              </a:ext>
            </a:extLst>
          </p:cNvPr>
          <p:cNvSpPr/>
          <p:nvPr/>
        </p:nvSpPr>
        <p:spPr>
          <a:xfrm>
            <a:off x="660774" y="2890169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DDD95E9-3138-4244-BA55-99C01CF31A3D}"/>
              </a:ext>
            </a:extLst>
          </p:cNvPr>
          <p:cNvSpPr/>
          <p:nvPr/>
        </p:nvSpPr>
        <p:spPr>
          <a:xfrm>
            <a:off x="660774" y="5574228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785BE17-4FD1-4109-B4E4-3BFBBD67570D}"/>
              </a:ext>
            </a:extLst>
          </p:cNvPr>
          <p:cNvSpPr/>
          <p:nvPr/>
        </p:nvSpPr>
        <p:spPr>
          <a:xfrm>
            <a:off x="8339048" y="5466727"/>
            <a:ext cx="25504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3353359-E840-4114-BC1D-D15CA8EAF809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H="1" flipV="1">
            <a:off x="6963154" y="2071999"/>
            <a:ext cx="2651125" cy="33947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2485DD2-655E-4757-8E28-9201E3EF5B0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5186274" y="5823891"/>
            <a:ext cx="315277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0033ED2-159D-4F98-8BA8-F7B99F824EBE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H="1" flipV="1">
            <a:off x="2097929" y="3389495"/>
            <a:ext cx="825595" cy="218473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77B5DEE-1242-46BC-879D-1AF78AA9E574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2097929" y="2190014"/>
            <a:ext cx="569259" cy="70015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3D1454A-6A91-428B-9930-1189C37DE8E8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V="1">
            <a:off x="3535084" y="2479406"/>
            <a:ext cx="2474827" cy="66042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98734BB-163E-4F19-B6E6-2FEF37742FF6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 flipV="1">
            <a:off x="3535084" y="3139832"/>
            <a:ext cx="2341389" cy="7395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7BE560A0-66AB-48DB-B191-332DC6240621}"/>
              </a:ext>
            </a:extLst>
          </p:cNvPr>
          <p:cNvSpPr/>
          <p:nvPr/>
        </p:nvSpPr>
        <p:spPr>
          <a:xfrm>
            <a:off x="8785044" y="3222068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C9B66DD-4C97-432E-9B99-A1F4C3C962E6}"/>
              </a:ext>
            </a:extLst>
          </p:cNvPr>
          <p:cNvCxnSpPr>
            <a:cxnSpLocks/>
            <a:stCxn id="23" idx="0"/>
            <a:endCxn id="135" idx="2"/>
          </p:cNvCxnSpPr>
          <p:nvPr/>
        </p:nvCxnSpPr>
        <p:spPr>
          <a:xfrm flipV="1">
            <a:off x="9614279" y="3936396"/>
            <a:ext cx="0" cy="153033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F7984F86-69A0-427D-B634-19704331CFAF}"/>
              </a:ext>
            </a:extLst>
          </p:cNvPr>
          <p:cNvSpPr/>
          <p:nvPr/>
        </p:nvSpPr>
        <p:spPr>
          <a:xfrm>
            <a:off x="3149617" y="3967831"/>
            <a:ext cx="2292518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  <a:endParaRPr lang="en-US" altLang="zh-TW" sz="2400">
              <a:solidFill>
                <a:schemeClr val="tx1"/>
              </a:solidFill>
            </a:endParaRPr>
          </a:p>
        </p:txBody>
      </p: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CD7FAD17-D2FB-447B-B3A0-1B2DDAF4E396}"/>
              </a:ext>
            </a:extLst>
          </p:cNvPr>
          <p:cNvCxnSpPr>
            <a:cxnSpLocks/>
            <a:stCxn id="192" idx="0"/>
            <a:endCxn id="20" idx="2"/>
          </p:cNvCxnSpPr>
          <p:nvPr/>
        </p:nvCxnSpPr>
        <p:spPr>
          <a:xfrm flipH="1" flipV="1">
            <a:off x="2097929" y="3389495"/>
            <a:ext cx="2197947" cy="57833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575B37E5-1010-4135-A88E-1586566A5814}"/>
              </a:ext>
            </a:extLst>
          </p:cNvPr>
          <p:cNvCxnSpPr>
            <a:cxnSpLocks/>
            <a:stCxn id="135" idx="0"/>
            <a:endCxn id="11" idx="2"/>
          </p:cNvCxnSpPr>
          <p:nvPr/>
        </p:nvCxnSpPr>
        <p:spPr>
          <a:xfrm flipV="1">
            <a:off x="9614279" y="2479406"/>
            <a:ext cx="0" cy="7426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9232F22-DA7E-4ADB-B855-99BDB2499EC7}"/>
              </a:ext>
            </a:extLst>
          </p:cNvPr>
          <p:cNvCxnSpPr>
            <a:cxnSpLocks/>
            <a:stCxn id="192" idx="0"/>
            <a:endCxn id="4" idx="2"/>
          </p:cNvCxnSpPr>
          <p:nvPr/>
        </p:nvCxnSpPr>
        <p:spPr>
          <a:xfrm flipV="1">
            <a:off x="4295876" y="2479406"/>
            <a:ext cx="1714035" cy="148842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575532F-CDEC-48EE-B822-8932851BB374}"/>
              </a:ext>
            </a:extLst>
          </p:cNvPr>
          <p:cNvGrpSpPr/>
          <p:nvPr/>
        </p:nvGrpSpPr>
        <p:grpSpPr>
          <a:xfrm>
            <a:off x="8168313" y="898254"/>
            <a:ext cx="3436242" cy="394266"/>
            <a:chOff x="7966216" y="6123076"/>
            <a:chExt cx="3436242" cy="394266"/>
          </a:xfrm>
        </p:grpSpPr>
        <p:pic>
          <p:nvPicPr>
            <p:cNvPr id="31" name="圖片 30">
              <a:hlinkClick r:id="rId2"/>
              <a:extLst>
                <a:ext uri="{FF2B5EF4-FFF2-40B4-BE49-F238E27FC236}">
                  <a16:creationId xmlns:a16="http://schemas.microsoft.com/office/drawing/2014/main" id="{200FCFAB-0A3B-42C2-AFD6-A6EE77A00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543C1FC-ED4F-4345-A6D9-343480BA45DA}"/>
                </a:ext>
              </a:extLst>
            </p:cNvPr>
            <p:cNvSpPr txBox="1"/>
            <p:nvPr/>
          </p:nvSpPr>
          <p:spPr>
            <a:xfrm>
              <a:off x="7966216" y="6135543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/>
                <a:t>為何集合類別還要實作介面？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34037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9F05E-3674-44F7-9C89-7405F610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SequencedCollection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3EBCC3-4127-471E-A97D-DB7BE2609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/>
              <a:t>在 </a:t>
            </a:r>
            <a:r>
              <a:rPr lang="en-US" altLang="zh-TW" sz="2800"/>
              <a:t>Java 21 </a:t>
            </a:r>
            <a:r>
              <a:rPr lang="zh-TW" altLang="en-US" sz="2800"/>
              <a:t>才出現</a:t>
            </a:r>
            <a:endParaRPr lang="en-US" altLang="zh-TW" sz="2800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的元素是有順序的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92D050"/>
                </a:solidFill>
              </a:rPr>
              <a:t>reversed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CF8E6D"/>
                </a:solidFill>
              </a:rPr>
              <a:t>void 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index,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element)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addFirst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addLast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075400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4D7A8-B69C-4404-A0CC-6140AD9E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8D5E3FA-9902-493A-8F73-49556B89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529"/>
            <a:ext cx="10515600" cy="3609880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下方為該介面的部分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lastIndexOf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Comparator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en-US" altLang="zh-TW" sz="2800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subList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fromIndex,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toIndex)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還有一個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zh-TW" altLang="en-US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33733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0C42B-B58D-4109-8A9D-180FABC2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DA24E-AECE-47D2-A9EB-9D661938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246"/>
            <a:ext cx="10515600" cy="25536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en-US" altLang="zh-TW">
                <a:solidFill>
                  <a:srgbClr val="00B0F0"/>
                </a:solidFill>
              </a:rPr>
              <a:t>(enumerate)</a:t>
            </a:r>
            <a:r>
              <a:rPr lang="zh-TW" altLang="en-US"/>
              <a:t>，顧名思義，就是把東西列出來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就是一個特殊的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，也不可以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，但可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2.</a:t>
            </a:r>
            <a:r>
              <a:rPr lang="zh-TW" altLang="en-US"/>
              <a:t> 其中的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r>
              <a:rPr lang="zh-TW" altLang="en-US"/>
              <a:t>，為該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，外界不可</a:t>
            </a:r>
            <a:r>
              <a:rPr lang="zh-TW" altLang="en-US">
                <a:solidFill>
                  <a:srgbClr val="00B0F0"/>
                </a:solidFill>
              </a:rPr>
              <a:t>實例化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F59DF26-D71B-48E2-BB0B-134D4431D015}"/>
              </a:ext>
            </a:extLst>
          </p:cNvPr>
          <p:cNvGrpSpPr/>
          <p:nvPr/>
        </p:nvGrpSpPr>
        <p:grpSpPr>
          <a:xfrm>
            <a:off x="838200" y="3950126"/>
            <a:ext cx="10515600" cy="2554545"/>
            <a:chOff x="838200" y="3950126"/>
            <a:chExt cx="10515600" cy="2554545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F8771B2-0915-4465-9A77-FBDDC51F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50126"/>
              <a:ext cx="10515600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lang="en-US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E17ADCC-CA9B-485B-A34C-298C1B667858}"/>
                </a:ext>
              </a:extLst>
            </p:cNvPr>
            <p:cNvSpPr txBox="1"/>
            <p:nvPr/>
          </p:nvSpPr>
          <p:spPr>
            <a:xfrm>
              <a:off x="10662585" y="61353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4246E29-2D44-451A-B5C1-FE66BC36C477}"/>
              </a:ext>
            </a:extLst>
          </p:cNvPr>
          <p:cNvGrpSpPr/>
          <p:nvPr/>
        </p:nvGrpSpPr>
        <p:grpSpPr>
          <a:xfrm>
            <a:off x="838200" y="3473871"/>
            <a:ext cx="10515600" cy="400110"/>
            <a:chOff x="838200" y="3473871"/>
            <a:chExt cx="10515600" cy="40011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6D07580-C153-4230-AEDB-5A6F3C5F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871"/>
              <a:ext cx="1051560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BF6312-1610-49F3-9EF0-58A3EA8375CB}"/>
                </a:ext>
              </a:extLst>
            </p:cNvPr>
            <p:cNvSpPr txBox="1"/>
            <p:nvPr/>
          </p:nvSpPr>
          <p:spPr>
            <a:xfrm>
              <a:off x="10662585" y="348926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03066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37D88-5D37-4C0F-B9A8-B75E395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15AE6-26E2-43B0-91DA-5BB75DFC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189412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r>
              <a:rPr lang="zh-TW" altLang="en-US"/>
              <a:t>內部使用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去實作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一旦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就無法再更改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顯然與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zh-TW" altLang="en-US"/>
              <a:t>儲存容量可動態增長有明顯的衝突</a:t>
            </a:r>
            <a:endParaRPr lang="en-US" altLang="zh-TW"/>
          </a:p>
          <a:p>
            <a:r>
              <a:rPr lang="zh-TW" altLang="en-US"/>
              <a:t>事實上，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內部的運作原理</a:t>
            </a:r>
            <a:endParaRPr lang="en-US" altLang="zh-TW"/>
          </a:p>
          <a:p>
            <a:r>
              <a:rPr lang="zh-TW" altLang="en-US"/>
              <a:t>就是在原本的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裝滿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再創建</a:t>
            </a:r>
            <a:r>
              <a:rPr lang="zh-TW" altLang="en-US">
                <a:solidFill>
                  <a:srgbClr val="00B0F0"/>
                </a:solidFill>
              </a:rPr>
              <a:t>容量</a:t>
            </a:r>
            <a:r>
              <a:rPr lang="zh-TW" altLang="en-US"/>
              <a:t>變為 </a:t>
            </a:r>
            <a:r>
              <a:rPr lang="en-US" altLang="zh-TW"/>
              <a:t>1.5 </a:t>
            </a:r>
            <a:r>
              <a:rPr lang="zh-TW" altLang="en-US"/>
              <a:t>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複製到新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，並捨棄舊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常常比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使用更多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21368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4C211-D5AB-4F79-AB3D-17B5F0A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65" y="341173"/>
            <a:ext cx="4120737" cy="1020245"/>
          </a:xfrm>
        </p:spPr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3535F22-13B0-4FFE-9570-3470F9831C28}"/>
              </a:ext>
            </a:extLst>
          </p:cNvPr>
          <p:cNvGrpSpPr/>
          <p:nvPr/>
        </p:nvGrpSpPr>
        <p:grpSpPr>
          <a:xfrm>
            <a:off x="298864" y="1361418"/>
            <a:ext cx="11583941" cy="5078313"/>
            <a:chOff x="298864" y="1361418"/>
            <a:chExt cx="11583941" cy="507831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A45FC7B0-C230-45EF-9ED9-B5943D7E8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64" y="1366000"/>
              <a:ext cx="5452134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arrayList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ArrayList&lt;&gt;(List.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arrayList.addFirst(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arrayList.lastIndexOf(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arrayList.addLast(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與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arrayList.add(new Person(30, 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"))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等價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.println(arrayList.reversed());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C23CAAD-6BED-4A23-8199-67982599A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0998" y="13614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2EC3BB8-4A3F-41DA-9C94-F3D591791A87}"/>
                </a:ext>
              </a:extLst>
            </p:cNvPr>
            <p:cNvSpPr/>
            <p:nvPr/>
          </p:nvSpPr>
          <p:spPr>
            <a:xfrm>
              <a:off x="298864" y="5890315"/>
              <a:ext cx="5452134" cy="5494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FD6CC6-5EF7-49DD-B96D-AF06F0E5AD31}"/>
                </a:ext>
              </a:extLst>
            </p:cNvPr>
            <p:cNvSpPr txBox="1"/>
            <p:nvPr/>
          </p:nvSpPr>
          <p:spPr>
            <a:xfrm>
              <a:off x="11188383" y="607039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9663691E-CF81-4515-9EE9-B5197CB2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5844" y="1546598"/>
              <a:ext cx="443753" cy="434106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A36E0A3-0D67-44EE-80BC-4A02D0617C2D}"/>
              </a:ext>
            </a:extLst>
          </p:cNvPr>
          <p:cNvGrpSpPr/>
          <p:nvPr/>
        </p:nvGrpSpPr>
        <p:grpSpPr>
          <a:xfrm>
            <a:off x="4419602" y="341173"/>
            <a:ext cx="7463203" cy="1020245"/>
            <a:chOff x="1243038" y="5809090"/>
            <a:chExt cx="4198058" cy="1020245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71C19429-121E-49AC-8F08-E876757AD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8" y="5809090"/>
              <a:ext cx="4198058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905979E-67CD-4FBB-882D-A85EE3147029}"/>
                </a:ext>
              </a:extLst>
            </p:cNvPr>
            <p:cNvSpPr txBox="1"/>
            <p:nvPr/>
          </p:nvSpPr>
          <p:spPr>
            <a:xfrm>
              <a:off x="5050483" y="655233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86163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4C95E-F8B5-43FD-9E57-6C9EA6D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A2FA3BC-7005-42EF-B062-ECFD5F27E991}"/>
              </a:ext>
            </a:extLst>
          </p:cNvPr>
          <p:cNvSpPr/>
          <p:nvPr/>
        </p:nvSpPr>
        <p:spPr>
          <a:xfrm>
            <a:off x="6797244" y="3003010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27E0CA0-95E5-4714-BB55-AAF1CC0E694A}"/>
              </a:ext>
            </a:extLst>
          </p:cNvPr>
          <p:cNvSpPr/>
          <p:nvPr/>
        </p:nvSpPr>
        <p:spPr>
          <a:xfrm>
            <a:off x="3311563" y="300301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74C342A-4A20-4802-A3FC-EF95124CA5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862025" y="3360174"/>
            <a:ext cx="935219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B6AD707-8B5C-4C75-99CF-A4DE77AB49B2}"/>
              </a:ext>
            </a:extLst>
          </p:cNvPr>
          <p:cNvSpPr/>
          <p:nvPr/>
        </p:nvSpPr>
        <p:spPr>
          <a:xfrm>
            <a:off x="8458087" y="5616750"/>
            <a:ext cx="25504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2123CB8-2BE0-464B-8A6C-1ADEB6B2B572}"/>
              </a:ext>
            </a:extLst>
          </p:cNvPr>
          <p:cNvSpPr/>
          <p:nvPr/>
        </p:nvSpPr>
        <p:spPr>
          <a:xfrm>
            <a:off x="5227846" y="1721702"/>
            <a:ext cx="171083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D6EF324-AEEC-4CE4-BC1B-123260F31CA9}"/>
              </a:ext>
            </a:extLst>
          </p:cNvPr>
          <p:cNvCxnSpPr>
            <a:cxnSpLocks/>
            <a:stCxn id="4" idx="1"/>
            <a:endCxn id="8" idx="2"/>
          </p:cNvCxnSpPr>
          <p:nvPr/>
        </p:nvCxnSpPr>
        <p:spPr>
          <a:xfrm flipH="1" flipV="1">
            <a:off x="6083264" y="2507750"/>
            <a:ext cx="713980" cy="8524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1A8C207-3695-4277-AB5C-DD18C1A0CB54}"/>
              </a:ext>
            </a:extLst>
          </p:cNvPr>
          <p:cNvSpPr/>
          <p:nvPr/>
        </p:nvSpPr>
        <p:spPr>
          <a:xfrm>
            <a:off x="8726918" y="4008299"/>
            <a:ext cx="2012800" cy="85242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C50E69-2214-454D-B205-D169BC2237A4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084702" y="4406523"/>
            <a:ext cx="4642216" cy="2798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22827FF-CE2F-4707-B715-D19847120865}"/>
              </a:ext>
            </a:extLst>
          </p:cNvPr>
          <p:cNvCxnSpPr>
            <a:cxnSpLocks/>
            <a:stCxn id="7" idx="1"/>
            <a:endCxn id="40" idx="3"/>
          </p:cNvCxnSpPr>
          <p:nvPr/>
        </p:nvCxnSpPr>
        <p:spPr>
          <a:xfrm flipH="1" flipV="1">
            <a:off x="4910297" y="5939253"/>
            <a:ext cx="3547790" cy="346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511A9FD-747A-4893-89D4-A1AB1AD247B1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H="1" flipV="1">
            <a:off x="2647547" y="2221028"/>
            <a:ext cx="1939247" cy="781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47A37B1-93DB-47E2-A93B-1D8CABD45C56}"/>
              </a:ext>
            </a:extLst>
          </p:cNvPr>
          <p:cNvSpPr/>
          <p:nvPr/>
        </p:nvSpPr>
        <p:spPr>
          <a:xfrm>
            <a:off x="641133" y="1721702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FD9E8F88-873A-4080-8DD4-D2E6DD0DE76A}"/>
              </a:ext>
            </a:extLst>
          </p:cNvPr>
          <p:cNvSpPr/>
          <p:nvPr/>
        </p:nvSpPr>
        <p:spPr>
          <a:xfrm>
            <a:off x="1210392" y="4156860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6F6DE070-277B-44C4-8CDB-CC51756495AC}"/>
              </a:ext>
            </a:extLst>
          </p:cNvPr>
          <p:cNvSpPr/>
          <p:nvPr/>
        </p:nvSpPr>
        <p:spPr>
          <a:xfrm>
            <a:off x="384797" y="5689590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72F5C12-0D2F-4BB7-8390-1B082CDFE58B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2647547" y="4656186"/>
            <a:ext cx="0" cy="10334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1BEC9C1-2482-424A-AA16-03FB104BFDFA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47547" y="2221028"/>
            <a:ext cx="0" cy="19358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F24CA3D-6963-4D2D-951B-9642F44100B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9733318" y="4860721"/>
            <a:ext cx="0" cy="7560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64570E7-978D-4C77-A587-1193E60E1DDC}"/>
              </a:ext>
            </a:extLst>
          </p:cNvPr>
          <p:cNvCxnSpPr>
            <a:cxnSpLocks/>
            <a:stCxn id="15" idx="0"/>
            <a:endCxn id="88" idx="2"/>
          </p:cNvCxnSpPr>
          <p:nvPr/>
        </p:nvCxnSpPr>
        <p:spPr>
          <a:xfrm flipV="1">
            <a:off x="9733318" y="2507752"/>
            <a:ext cx="0" cy="15005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8E75D188-2B04-4297-BDFA-D43F8B6CD5F2}"/>
              </a:ext>
            </a:extLst>
          </p:cNvPr>
          <p:cNvSpPr/>
          <p:nvPr/>
        </p:nvSpPr>
        <p:spPr>
          <a:xfrm>
            <a:off x="7666951" y="1721702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DA04E8BC-CD82-4540-A299-01E9B9804AEF}"/>
              </a:ext>
            </a:extLst>
          </p:cNvPr>
          <p:cNvCxnSpPr>
            <a:cxnSpLocks/>
            <a:stCxn id="4" idx="3"/>
            <a:endCxn id="88" idx="2"/>
          </p:cNvCxnSpPr>
          <p:nvPr/>
        </p:nvCxnSpPr>
        <p:spPr>
          <a:xfrm flipV="1">
            <a:off x="8455714" y="2507752"/>
            <a:ext cx="1277604" cy="8524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單箭頭接點 388">
            <a:extLst>
              <a:ext uri="{FF2B5EF4-FFF2-40B4-BE49-F238E27FC236}">
                <a16:creationId xmlns:a16="http://schemas.microsoft.com/office/drawing/2014/main" id="{0F27E9EB-6769-4D32-A1CC-78F8B3EAC4CD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7626479" y="3717338"/>
            <a:ext cx="831608" cy="22565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333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CFD05FF-1AA7-4827-8DF8-D3C655F9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Queue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實作類別</a:t>
            </a:r>
            <a:r>
              <a:rPr lang="zh-TW" altLang="en-US" sz="2800"/>
              <a:t>為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將元素插入佇列尾部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E </a:t>
            </a:r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無參數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element(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peek(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poll(</a:t>
            </a:r>
            <a:r>
              <a:rPr lang="zh-TW" altLang="en-US">
                <a:solidFill>
                  <a:srgbClr val="92D050"/>
                </a:solidFill>
              </a:rPr>
              <a:t>刪除佇列頭部元素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element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peek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remove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poll</a:t>
            </a:r>
          </a:p>
          <a:p>
            <a:r>
              <a:rPr lang="zh-TW" altLang="en-US"/>
              <a:t>三組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的差異在於：前者在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為空時會報錯，後者則不會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2F079-7CE4-42F4-B52A-9FEE043E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Deque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19DF8F-F3FB-406E-A920-97E8C421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4306"/>
            <a:ext cx="10515600" cy="395054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雙端佇列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400">
                <a:solidFill>
                  <a:srgbClr val="FFC000"/>
                </a:solidFill>
              </a:rPr>
              <a:t>Iterator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descendingIterator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offerFirst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offerLast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peekLast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操作：</a:t>
            </a:r>
            <a:endParaRPr lang="en-US" altLang="zh-TW"/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pop</a:t>
            </a:r>
            <a:r>
              <a:rPr lang="en-US" altLang="zh-TW" sz="2400">
                <a:solidFill>
                  <a:srgbClr val="00B0F0"/>
                </a:solidFill>
              </a:rPr>
              <a:t>() </a:t>
            </a:r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從雙端佇列頭部彈出元素，等價於 </a:t>
            </a:r>
            <a:r>
              <a:rPr lang="en-US" altLang="zh-TW" sz="2400">
                <a:solidFill>
                  <a:srgbClr val="92D050"/>
                </a:solidFill>
              </a:rPr>
              <a:t>removeFirst)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 </a:t>
            </a:r>
            <a:r>
              <a:rPr lang="en-US" altLang="zh-TW" sz="2400">
                <a:solidFill>
                  <a:srgbClr val="92D050"/>
                </a:solidFill>
              </a:rPr>
              <a:t>push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 </a:t>
            </a:r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從雙端佇列頭部推入元素，等價於 </a:t>
            </a:r>
            <a:r>
              <a:rPr lang="en-US" altLang="zh-TW" sz="2400">
                <a:solidFill>
                  <a:srgbClr val="92D050"/>
                </a:solidFill>
              </a:rPr>
              <a:t>addFirst)</a:t>
            </a:r>
          </a:p>
        </p:txBody>
      </p:sp>
    </p:spTree>
    <p:extLst>
      <p:ext uri="{BB962C8B-B14F-4D97-AF65-F5344CB8AC3E}">
        <p14:creationId xmlns:p14="http://schemas.microsoft.com/office/powerpoint/2010/main" val="276715999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04E71-9667-4B7F-8CFF-9A60568C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5"/>
            <a:ext cx="10515600" cy="1325563"/>
          </a:xfrm>
        </p:spPr>
        <p:txBody>
          <a:bodyPr/>
          <a:lstStyle/>
          <a:p>
            <a:r>
              <a:rPr lang="en-US" altLang="zh-TW"/>
              <a:t>ArrayDeque</a:t>
            </a:r>
            <a:r>
              <a:rPr lang="zh-TW" altLang="en-US"/>
              <a:t> 與 </a:t>
            </a:r>
            <a:r>
              <a:rPr lang="en-US" altLang="zh-TW"/>
              <a:t>Stack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39B579-9E4E-4EEB-B4F2-AC43874E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882"/>
            <a:ext cx="10515600" cy="5151814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類別</a:t>
            </a:r>
            <a:r>
              <a:rPr lang="zh-TW" altLang="en-US" sz="2800"/>
              <a:t>內部使用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去實作</a:t>
            </a:r>
            <a:r>
              <a:rPr lang="zh-TW" altLang="en-US" sz="2800">
                <a:solidFill>
                  <a:srgbClr val="00B0F0"/>
                </a:solidFill>
              </a:rPr>
              <a:t>佇列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與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類似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在陣列長度不足時會創建</a:t>
            </a:r>
            <a:r>
              <a:rPr lang="zh-TW" altLang="en-US" sz="2800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並將</a:t>
            </a:r>
            <a:r>
              <a:rPr lang="zh-TW" altLang="en-US">
                <a:solidFill>
                  <a:srgbClr val="00B0F0"/>
                </a:solidFill>
              </a:rPr>
              <a:t>舊陣列內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在</a:t>
            </a:r>
            <a:r>
              <a:rPr lang="zh-TW" altLang="en-US" sz="2800">
                <a:solidFill>
                  <a:srgbClr val="00B0F0"/>
                </a:solidFill>
              </a:rPr>
              <a:t>舊陣列長度</a:t>
            </a:r>
            <a:r>
              <a:rPr lang="zh-TW" altLang="en-US" sz="2800"/>
              <a:t>小於 </a:t>
            </a:r>
            <a:r>
              <a:rPr lang="en-US" altLang="zh-TW" sz="2800"/>
              <a:t>64 </a:t>
            </a:r>
            <a:r>
              <a:rPr lang="zh-TW" altLang="en-US" sz="2800"/>
              <a:t>時</a:t>
            </a:r>
            <a:r>
              <a:rPr lang="zh-TW" altLang="en-US"/>
              <a:t>，</a:t>
            </a:r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2</a:t>
            </a:r>
            <a:r>
              <a:rPr lang="zh-TW" altLang="en-US" sz="2800"/>
              <a:t> 倍多 </a:t>
            </a:r>
            <a:r>
              <a:rPr lang="en-US" altLang="zh-TW" sz="2800"/>
              <a:t>2</a:t>
            </a:r>
          </a:p>
          <a:p>
            <a:r>
              <a:rPr lang="zh-TW" altLang="en-US" sz="2800"/>
              <a:t>否則，</a:t>
            </a:r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1.5</a:t>
            </a:r>
            <a:r>
              <a:rPr lang="zh-TW" altLang="en-US" sz="2800"/>
              <a:t> 倍</a:t>
            </a:r>
            <a:endParaRPr lang="en-US" altLang="zh-TW" sz="2800"/>
          </a:p>
          <a:p>
            <a:endParaRPr lang="en-US" altLang="zh-TW" sz="2800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中，並沒有</a:t>
            </a:r>
            <a:r>
              <a:rPr lang="zh-TW" altLang="en-US">
                <a:solidFill>
                  <a:srgbClr val="00B0F0"/>
                </a:solidFill>
              </a:rPr>
              <a:t>堆疊介面</a:t>
            </a:r>
            <a:r>
              <a:rPr lang="zh-TW" altLang="en-US"/>
              <a:t>，只有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但若要使用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推薦使用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取代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>
                <a:solidFill>
                  <a:srgbClr val="FFFF00"/>
                </a:solidFill>
              </a:rPr>
              <a:t>因為其和</a:t>
            </a:r>
            <a:r>
              <a:rPr lang="zh-TW" altLang="en-US">
                <a:solidFill>
                  <a:srgbClr val="00B0F0"/>
                </a:solidFill>
              </a:rPr>
              <a:t>父類別 </a:t>
            </a:r>
            <a:r>
              <a:rPr lang="en-US" altLang="zh-TW">
                <a:solidFill>
                  <a:srgbClr val="FFC000"/>
                </a:solidFill>
              </a:rPr>
              <a:t>Vector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是 </a:t>
            </a:r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濫用繼承的失敗產物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8280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D9D43E-AF9C-44E3-8442-6F30521A345A}"/>
              </a:ext>
            </a:extLst>
          </p:cNvPr>
          <p:cNvGrpSpPr/>
          <p:nvPr/>
        </p:nvGrpSpPr>
        <p:grpSpPr>
          <a:xfrm>
            <a:off x="416316" y="1610985"/>
            <a:ext cx="11370357" cy="4662815"/>
            <a:chOff x="759216" y="1830060"/>
            <a:chExt cx="11370357" cy="466281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C97C450-7FA5-457E-AB18-CBC991E7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16" y="2337891"/>
              <a:ext cx="5724644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java.util.ArrayDeque;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ArrayDeque&lt;Person&gt; arrayDeque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ArrayDeque&lt;&gt;(List.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arrayDeque.offerLast(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arrayDeque.offerFirst(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.println(arrayDeque.pollFirst());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.println(arrayDeque.pollLast());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 = arrayDeque.descendingIterator(); it.hasNext();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E5020AA-78B3-4979-8572-ABC0EDDBA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861" y="1830060"/>
              <a:ext cx="5645712" cy="46628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2F444FC-13EB-42AC-8243-84033FEF7E62}"/>
                </a:ext>
              </a:extLst>
            </p:cNvPr>
            <p:cNvSpPr txBox="1"/>
            <p:nvPr/>
          </p:nvSpPr>
          <p:spPr>
            <a:xfrm>
              <a:off x="11438358" y="612354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8" name="圖片 17">
              <a:hlinkClick r:id="rId2"/>
              <a:extLst>
                <a:ext uri="{FF2B5EF4-FFF2-40B4-BE49-F238E27FC236}">
                  <a16:creationId xmlns:a16="http://schemas.microsoft.com/office/drawing/2014/main" id="{999693DD-9585-4021-8188-CE9C57AED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7423" y="1830060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E5709C7-D72C-4E11-BF65-2E9FF49E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773" y="285422"/>
            <a:ext cx="5650899" cy="1325563"/>
          </a:xfrm>
        </p:spPr>
        <p:txBody>
          <a:bodyPr/>
          <a:lstStyle/>
          <a:p>
            <a:r>
              <a:rPr lang="en-US" altLang="zh-TW"/>
              <a:t>ArrayDeque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5C07DB-0C19-4F7E-A198-5366089CBF7A}"/>
              </a:ext>
            </a:extLst>
          </p:cNvPr>
          <p:cNvGrpSpPr/>
          <p:nvPr/>
        </p:nvGrpSpPr>
        <p:grpSpPr>
          <a:xfrm>
            <a:off x="416316" y="641488"/>
            <a:ext cx="5724644" cy="1477328"/>
            <a:chOff x="1243039" y="5578258"/>
            <a:chExt cx="3218659" cy="1477328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0F0415A-5791-4BF8-BA68-4B7ACC89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9" y="5578258"/>
              <a:ext cx="3217200" cy="147732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F98DD1F-EFDF-46AA-8C8E-8D057E1284A5}"/>
                </a:ext>
              </a:extLst>
            </p:cNvPr>
            <p:cNvSpPr txBox="1"/>
            <p:nvPr/>
          </p:nvSpPr>
          <p:spPr>
            <a:xfrm>
              <a:off x="4071085" y="677858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93249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023436" y="3078435"/>
            <a:ext cx="281492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4836464" y="3518952"/>
            <a:ext cx="2447382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283846" y="3274736"/>
            <a:ext cx="739590" cy="6013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652695" y="5397372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060155" y="4233280"/>
            <a:ext cx="0" cy="11640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18899" y="5378168"/>
            <a:ext cx="1976721" cy="75273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995620" y="5754536"/>
            <a:ext cx="1657075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516509" y="4295160"/>
            <a:ext cx="197672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7953957" y="4315082"/>
            <a:ext cx="2953878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007260" y="3432080"/>
            <a:ext cx="1497610" cy="8630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9430896" y="3471037"/>
            <a:ext cx="0" cy="8440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407968" y="1626993"/>
            <a:ext cx="1304374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2"/>
          </p:cNvCxnSpPr>
          <p:nvPr/>
        </p:nvCxnSpPr>
        <p:spPr>
          <a:xfrm flipH="1" flipV="1">
            <a:off x="6060155" y="2341321"/>
            <a:ext cx="1963281" cy="9334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5B3CE98-A602-42F3-83B8-434A519F7167}"/>
              </a:ext>
            </a:extLst>
          </p:cNvPr>
          <p:cNvSpPr/>
          <p:nvPr/>
        </p:nvSpPr>
        <p:spPr>
          <a:xfrm>
            <a:off x="694504" y="1631765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4" y="2932754"/>
            <a:ext cx="262551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72515B2-7E15-45A6-A411-359A21672473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2007260" y="2131091"/>
            <a:ext cx="630337" cy="8016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3320016" y="1984157"/>
            <a:ext cx="2087952" cy="11982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4493231" y="4652324"/>
            <a:ext cx="3460726" cy="199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3504870" y="2341321"/>
            <a:ext cx="2555285" cy="19538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060155" y="2341321"/>
            <a:ext cx="0" cy="11776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A5CE6685-3BC3-4A65-A979-A1A26E4FD6ED}"/>
              </a:ext>
            </a:extLst>
          </p:cNvPr>
          <p:cNvSpPr/>
          <p:nvPr/>
        </p:nvSpPr>
        <p:spPr>
          <a:xfrm>
            <a:off x="7364529" y="160568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902355F-0ED1-4BCD-AFAB-7996B90A82C4}"/>
              </a:ext>
            </a:extLst>
          </p:cNvPr>
          <p:cNvCxnSpPr>
            <a:cxnSpLocks/>
            <a:stCxn id="8" idx="0"/>
            <a:endCxn id="70" idx="2"/>
          </p:cNvCxnSpPr>
          <p:nvPr/>
        </p:nvCxnSpPr>
        <p:spPr>
          <a:xfrm flipV="1">
            <a:off x="9430896" y="2391734"/>
            <a:ext cx="0" cy="6867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007260" y="3432080"/>
            <a:ext cx="0" cy="19460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381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62A21-DB40-42CE-9888-1B9EB288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011A60-08BD-4FA6-A166-3678812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928"/>
            <a:ext cx="10515600" cy="311364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儲存的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不可重複，稱為「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en-US" altLang="zh-TW">
                <a:solidFill>
                  <a:srgbClr val="00B0F0"/>
                </a:solidFill>
              </a:rPr>
              <a:t>(set)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內部皆是使用對應的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來實作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而該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對應的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皆</a:t>
            </a:r>
            <a:r>
              <a:rPr lang="zh-TW" altLang="en-US">
                <a:solidFill>
                  <a:srgbClr val="FFC000"/>
                </a:solidFill>
              </a:rPr>
              <a:t>參考</a:t>
            </a:r>
            <a:r>
              <a:rPr lang="zh-TW" altLang="en-US"/>
              <a:t>至同一個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1292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FFEBBA4-0C84-486A-9D00-1A984280043D}"/>
              </a:ext>
            </a:extLst>
          </p:cNvPr>
          <p:cNvGrpSpPr/>
          <p:nvPr/>
        </p:nvGrpSpPr>
        <p:grpSpPr>
          <a:xfrm>
            <a:off x="530573" y="1041993"/>
            <a:ext cx="11159142" cy="5521727"/>
            <a:chOff x="440926" y="1041993"/>
            <a:chExt cx="11159142" cy="552172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517E1DA-5754-47BF-8DCF-E1AEE925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" y="1041993"/>
              <a:ext cx="480342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java.util.HashSet;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java.util.Set;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HashSet&lt;Person&gt; hashSet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HashSet&lt;&gt;();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hashSet.addAll(Set.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迪鶯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張棟良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ageSum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 : hashSet)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ageSum +=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 = ageSum / hashSet.size();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hashSet.removeIf(person -&gt;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Iterator&lt;Person&gt; it = hashSet.iterator();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(it.hasNext())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it.remove();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70C1AD3-CAF7-4E94-91F0-DBD328F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350" y="1900905"/>
              <a:ext cx="6355717" cy="46628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B443059-3399-4EC4-AE5F-6C3ABD53D8BD}"/>
                </a:ext>
              </a:extLst>
            </p:cNvPr>
            <p:cNvSpPr txBox="1"/>
            <p:nvPr/>
          </p:nvSpPr>
          <p:spPr>
            <a:xfrm>
              <a:off x="10908853" y="6194388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D5123C5C-F222-4B75-B18A-D1A36CD6B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314" y="1991507"/>
              <a:ext cx="443753" cy="434106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0022F04-82B0-4102-BEA4-10ED587A8685}"/>
              </a:ext>
            </a:extLst>
          </p:cNvPr>
          <p:cNvGrpSpPr/>
          <p:nvPr/>
        </p:nvGrpSpPr>
        <p:grpSpPr>
          <a:xfrm>
            <a:off x="5334000" y="771428"/>
            <a:ext cx="6355718" cy="1107996"/>
            <a:chOff x="2376641" y="5826893"/>
            <a:chExt cx="3575097" cy="1107996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0048E403-5292-498B-99EC-22B3E2588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641" y="5826893"/>
              <a:ext cx="3575095" cy="110799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姓名：張棟良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姓名：迪鶯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068B6B-4632-473E-A2C5-890A645DE76C}"/>
                </a:ext>
              </a:extLst>
            </p:cNvPr>
            <p:cNvSpPr txBox="1"/>
            <p:nvPr/>
          </p:nvSpPr>
          <p:spPr>
            <a:xfrm>
              <a:off x="5561125" y="663480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2E20017-32EF-4329-99BF-7646DF69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2" y="-6401"/>
            <a:ext cx="5027331" cy="1325563"/>
          </a:xfrm>
          <a:ln>
            <a:noFill/>
          </a:ln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457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719D7-6F3A-4802-A96F-27C459F9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94" y="0"/>
            <a:ext cx="3174517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098A0-F24B-4D55-B9B7-9D6BCA9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95" y="1121994"/>
            <a:ext cx="3174517" cy="51522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可以等到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才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Role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values()</a:t>
            </a:r>
          </a:p>
          <a:p>
            <a:r>
              <a:rPr lang="zh-TW" altLang="en-US"/>
              <a:t>可以返回該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組成的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FE71343-0075-4751-9402-69A72237700F}"/>
              </a:ext>
            </a:extLst>
          </p:cNvPr>
          <p:cNvGrpSpPr/>
          <p:nvPr/>
        </p:nvGrpSpPr>
        <p:grpSpPr>
          <a:xfrm>
            <a:off x="3642854" y="178485"/>
            <a:ext cx="8119852" cy="6389829"/>
            <a:chOff x="3642854" y="178485"/>
            <a:chExt cx="8119852" cy="63898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BF63D02-28AA-4D1E-9703-D0E2D64B6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5" y="180218"/>
              <a:ext cx="447911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 : Role.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Person(role).printInfo().eat();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BEBAE5D0-EA94-4533-BEFB-E57C89F6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4" y="1674667"/>
              <a:ext cx="4479111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上班族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吃土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嬰兒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喝奶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叫外送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description)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description;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EB08C9A6-8161-40EF-B032-3C595E03B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178485"/>
              <a:ext cx="3640740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8C4702D-AC21-499B-9C42-114F0E265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2074776"/>
              <a:ext cx="3640740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role;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上課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BAA9B5-6E55-4425-B9A1-845AB9A85F65}"/>
                </a:ext>
              </a:extLst>
            </p:cNvPr>
            <p:cNvSpPr txBox="1"/>
            <p:nvPr/>
          </p:nvSpPr>
          <p:spPr>
            <a:xfrm>
              <a:off x="11071490" y="619898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AF298888-CF06-4F54-9C90-9AEC31CB8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3806" y="178485"/>
              <a:ext cx="538900" cy="527184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9802B0-F059-4AD4-84E6-8D5F3765CCC7}"/>
                </a:ext>
              </a:extLst>
            </p:cNvPr>
            <p:cNvSpPr/>
            <p:nvPr/>
          </p:nvSpPr>
          <p:spPr>
            <a:xfrm>
              <a:off x="8121965" y="870982"/>
              <a:ext cx="3640740" cy="12020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0C192D9-6F0C-4226-941C-A0F4EF55E861}"/>
              </a:ext>
            </a:extLst>
          </p:cNvPr>
          <p:cNvGrpSpPr/>
          <p:nvPr/>
        </p:nvGrpSpPr>
        <p:grpSpPr>
          <a:xfrm>
            <a:off x="9663954" y="871049"/>
            <a:ext cx="2076900" cy="1754326"/>
            <a:chOff x="4783480" y="5503731"/>
            <a:chExt cx="1168258" cy="175432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28D3636-D5D5-4AB4-88DF-8CFAFA0EB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503731"/>
              <a:ext cx="116825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上班族：上班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吃土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嬰兒：哭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喝奶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學生：上課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叫外送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B4B14C-52A0-4267-A45F-9413752385CD}"/>
                </a:ext>
              </a:extLst>
            </p:cNvPr>
            <p:cNvSpPr txBox="1"/>
            <p:nvPr/>
          </p:nvSpPr>
          <p:spPr>
            <a:xfrm>
              <a:off x="5561125" y="698102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2951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373035" y="1641121"/>
            <a:ext cx="330006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5062216" y="2872663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7877136" y="2033723"/>
            <a:ext cx="2145929" cy="11961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817328" y="5313426"/>
            <a:ext cx="3304696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469676" y="3586991"/>
            <a:ext cx="0" cy="17264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19298" y="5313426"/>
            <a:ext cx="247487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94170" y="5670590"/>
            <a:ext cx="132315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767187" y="4063352"/>
            <a:ext cx="2440520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8292353" y="4063352"/>
            <a:ext cx="3461424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256734" y="2087086"/>
            <a:ext cx="1730713" cy="19762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10023065" y="2033723"/>
            <a:ext cx="0" cy="20296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585012" y="1626993"/>
            <a:ext cx="1769328" cy="4208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3"/>
          </p:cNvCxnSpPr>
          <p:nvPr/>
        </p:nvCxnSpPr>
        <p:spPr>
          <a:xfrm flipH="1">
            <a:off x="7354340" y="1837422"/>
            <a:ext cx="1018695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3" y="1587760"/>
            <a:ext cx="312446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3818965" y="1837423"/>
            <a:ext cx="176604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5207707" y="4420516"/>
            <a:ext cx="308464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3987447" y="1837423"/>
            <a:ext cx="1597565" cy="22259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469676" y="2047852"/>
            <a:ext cx="0" cy="8248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256734" y="2087086"/>
            <a:ext cx="0" cy="32263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1640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7385F94-15A4-4C55-AEC2-D57BF582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74376"/>
            <a:ext cx="11223812" cy="5098024"/>
          </a:xfrm>
        </p:spPr>
        <p:txBody>
          <a:bodyPr>
            <a:noAutofit/>
          </a:bodyPr>
          <a:lstStyle/>
          <a:p>
            <a:r>
              <a:rPr lang="zh-TW" altLang="en-US" sz="2200"/>
              <a:t>下方為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部分</a:t>
            </a:r>
            <a:r>
              <a:rPr lang="zh-TW" altLang="en-US" sz="2200">
                <a:solidFill>
                  <a:srgbClr val="00B0F0"/>
                </a:solidFill>
              </a:rPr>
              <a:t>公開動態方法</a:t>
            </a:r>
            <a:r>
              <a:rPr lang="zh-TW" altLang="en-US" sz="2200"/>
              <a:t>：</a:t>
            </a:r>
            <a:endParaRPr lang="en-US" altLang="zh-TW" sz="2200"/>
          </a:p>
          <a:p>
            <a:r>
              <a:rPr lang="en-US" altLang="zh-TW" sz="2200">
                <a:solidFill>
                  <a:srgbClr val="CF8E6D"/>
                </a:solidFill>
              </a:rPr>
              <a:t>int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size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clear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Collection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values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keyset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Entry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&gt;&gt; </a:t>
            </a:r>
            <a:r>
              <a:rPr lang="en-US" altLang="zh-TW" sz="2200">
                <a:solidFill>
                  <a:srgbClr val="92D050"/>
                </a:solidFill>
              </a:rPr>
              <a:t>entrySet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remove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key)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FFFF00"/>
                </a:solidFill>
              </a:rPr>
              <a:t> E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m)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replaceAll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function) 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containsKey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containsValue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value)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>
                <a:solidFill>
                  <a:srgbClr val="00B0F0"/>
                </a:solidFill>
              </a:rPr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getOrDefault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defaultValue)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forEach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action)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zh-TW" altLang="en-US" sz="2200"/>
              <a:t>的所有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都有一個</a:t>
            </a:r>
            <a:r>
              <a:rPr lang="zh-TW" altLang="en-US" sz="2200">
                <a:solidFill>
                  <a:srgbClr val="00B0F0"/>
                </a:solidFill>
              </a:rPr>
              <a:t>建構子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zh-TW" altLang="en-US" sz="2200"/>
              <a:t>其唯一</a:t>
            </a:r>
            <a:r>
              <a:rPr lang="zh-TW" altLang="en-US" sz="2200">
                <a:solidFill>
                  <a:srgbClr val="00B0F0"/>
                </a:solidFill>
              </a:rPr>
              <a:t>參數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 sz="2200"/>
              <a:t>該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最重要的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就是 </a:t>
            </a:r>
            <a:r>
              <a:rPr lang="en-US" altLang="zh-TW" sz="2200">
                <a:solidFill>
                  <a:srgbClr val="FFC000"/>
                </a:solidFill>
              </a:rPr>
              <a:t>HashMap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383113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FF16A-611D-4E53-B115-D8FADC3E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4531D-7CC4-4ACA-AF39-20079ED8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實作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並在內部使用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en-US" altLang="zh-TW">
                <a:solidFill>
                  <a:srgbClr val="00B0F0"/>
                </a:solidFill>
              </a:rPr>
              <a:t>(hashcode)</a:t>
            </a:r>
            <a:r>
              <a:rPr lang="zh-TW" altLang="en-US"/>
              <a:t>來檢查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是否已經存在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是經由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en-US" altLang="zh-TW">
                <a:solidFill>
                  <a:srgbClr val="00B0F0"/>
                </a:solidFill>
              </a:rPr>
              <a:t>(hash function)</a:t>
            </a:r>
            <a:r>
              <a:rPr lang="zh-TW" altLang="en-US"/>
              <a:t>計算出的</a:t>
            </a:r>
            <a:endParaRPr lang="en-US" altLang="zh-TW"/>
          </a:p>
          <a:p>
            <a:r>
              <a:rPr lang="zh-TW" altLang="en-US"/>
              <a:t>具</a:t>
            </a:r>
            <a:r>
              <a:rPr lang="zh-TW" altLang="en-US">
                <a:solidFill>
                  <a:srgbClr val="00B0F0"/>
                </a:solidFill>
              </a:rPr>
              <a:t>不可逆性</a:t>
            </a:r>
            <a:r>
              <a:rPr lang="zh-TW" altLang="en-US"/>
              <a:t>，且兩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相等，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應相同</a:t>
            </a:r>
            <a:endParaRPr lang="en-US" altLang="zh-TW"/>
          </a:p>
          <a:p>
            <a:r>
              <a:rPr lang="zh-TW" altLang="en-US"/>
              <a:t>若兩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不相等時，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仍然可能出現相同的情況</a:t>
            </a:r>
            <a:endParaRPr lang="en-US" altLang="zh-TW"/>
          </a:p>
          <a:p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雜湊碰撞</a:t>
            </a:r>
            <a:r>
              <a:rPr lang="en-US" altLang="zh-TW">
                <a:solidFill>
                  <a:srgbClr val="00B0F0"/>
                </a:solidFill>
              </a:rPr>
              <a:t>(hash collision)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1708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3CE04-4B08-486D-8016-392B052D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B76DA-321C-4B95-822B-11EE859C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1825625"/>
            <a:ext cx="11259670" cy="435133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內部陣列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加入新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時，會先將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內部陣列長度</a:t>
            </a:r>
            <a:r>
              <a:rPr lang="zh-TW" altLang="en-US">
                <a:solidFill>
                  <a:srgbClr val="FFC000"/>
                </a:solidFill>
              </a:rPr>
              <a:t>取餘</a:t>
            </a:r>
            <a:r>
              <a:rPr lang="zh-TW" altLang="en-US"/>
              <a:t>，得到結果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放入</a:t>
            </a:r>
            <a:r>
              <a:rPr lang="zh-TW" altLang="en-US">
                <a:solidFill>
                  <a:srgbClr val="00B0F0"/>
                </a:solidFill>
              </a:rPr>
              <a:t>內部陣列索引值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zh-TW" altLang="en-US"/>
              <a:t> 相同的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數量不超過 </a:t>
            </a:r>
            <a:r>
              <a:rPr lang="en-US" altLang="zh-TW"/>
              <a:t>8</a:t>
            </a:r>
            <a:r>
              <a:rPr lang="zh-TW" altLang="en-US"/>
              <a:t> 個，則用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反之，則使用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來儲存這些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/>
          </a:p>
          <a:p>
            <a:r>
              <a:rPr lang="zh-TW" altLang="en-US"/>
              <a:t>在總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數量達到</a:t>
            </a:r>
            <a:r>
              <a:rPr lang="zh-TW" altLang="en-US">
                <a:solidFill>
                  <a:srgbClr val="00B0F0"/>
                </a:solidFill>
              </a:rPr>
              <a:t>舊陣列長度</a:t>
            </a:r>
            <a:r>
              <a:rPr lang="zh-TW" altLang="en-US"/>
              <a:t>的 </a:t>
            </a:r>
            <a:r>
              <a:rPr lang="en-US" altLang="zh-TW"/>
              <a:t>75% 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會創建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舊陣列長度 </a:t>
            </a:r>
            <a:r>
              <a:rPr lang="en-US" altLang="zh-TW"/>
              <a:t>2</a:t>
            </a:r>
            <a:r>
              <a:rPr lang="zh-TW" altLang="en-US"/>
              <a:t> 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舊陣列內的元素</a:t>
            </a:r>
            <a:r>
              <a:rPr lang="zh-TW" altLang="en-US"/>
              <a:t>重新計算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，並加入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2909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E30D9-2EA5-4AB0-9CF5-6F2F70DC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2A57791-D6AC-4929-BB7D-CD2A955D8A6B}"/>
              </a:ext>
            </a:extLst>
          </p:cNvPr>
          <p:cNvGrpSpPr/>
          <p:nvPr/>
        </p:nvGrpSpPr>
        <p:grpSpPr>
          <a:xfrm>
            <a:off x="829235" y="1850192"/>
            <a:ext cx="10515600" cy="4323030"/>
            <a:chOff x="829235" y="1825159"/>
            <a:chExt cx="10515600" cy="4323030"/>
          </a:xfrm>
        </p:grpSpPr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22671735-48FB-4A59-A5AB-C7230EB6B8A4}"/>
                </a:ext>
              </a:extLst>
            </p:cNvPr>
            <p:cNvGrpSpPr/>
            <p:nvPr/>
          </p:nvGrpSpPr>
          <p:grpSpPr>
            <a:xfrm>
              <a:off x="829235" y="2343978"/>
              <a:ext cx="10515600" cy="3804211"/>
              <a:chOff x="829235" y="2049742"/>
              <a:chExt cx="10515600" cy="3804211"/>
            </a:xfrm>
          </p:grpSpPr>
          <p:cxnSp>
            <p:nvCxnSpPr>
              <p:cNvPr id="210" name="直線接點 209">
                <a:extLst>
                  <a:ext uri="{FF2B5EF4-FFF2-40B4-BE49-F238E27FC236}">
                    <a16:creationId xmlns:a16="http://schemas.microsoft.com/office/drawing/2014/main" id="{DA37BA22-D68E-4B61-ADD9-FB4EF18B5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347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接點 210">
                <a:extLst>
                  <a:ext uri="{FF2B5EF4-FFF2-40B4-BE49-F238E27FC236}">
                    <a16:creationId xmlns:a16="http://schemas.microsoft.com/office/drawing/2014/main" id="{56386A7B-A668-44B3-A0C4-E46A9326E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9214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>
                <a:extLst>
                  <a:ext uri="{FF2B5EF4-FFF2-40B4-BE49-F238E27FC236}">
                    <a16:creationId xmlns:a16="http://schemas.microsoft.com/office/drawing/2014/main" id="{EBEACC61-7AFD-44DB-8E08-F20168878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103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>
                <a:extLst>
                  <a:ext uri="{FF2B5EF4-FFF2-40B4-BE49-F238E27FC236}">
                    <a16:creationId xmlns:a16="http://schemas.microsoft.com/office/drawing/2014/main" id="{AF430ED0-78AF-40A5-ABA3-19D8531C2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5DD4BBA-C660-46C3-A8D5-CD5FBF849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453F73C-0285-4B77-B9BE-3BF9B323F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2059827"/>
                <a:ext cx="10503351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>
                <a:extLst>
                  <a:ext uri="{FF2B5EF4-FFF2-40B4-BE49-F238E27FC236}">
                    <a16:creationId xmlns:a16="http://schemas.microsoft.com/office/drawing/2014/main" id="{B4DE3062-C4FB-4F8E-ACFB-3852EA064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5842933"/>
                <a:ext cx="10503351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5F27680-66D6-49A2-9805-EAB9893D2EE7}"/>
                </a:ext>
              </a:extLst>
            </p:cNvPr>
            <p:cNvSpPr txBox="1"/>
            <p:nvPr/>
          </p:nvSpPr>
          <p:spPr>
            <a:xfrm>
              <a:off x="1098204" y="1825159"/>
              <a:ext cx="2127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0 ~ 28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3A2B690-DABE-44AF-829F-D7F5AC1FA895}"/>
                </a:ext>
              </a:extLst>
            </p:cNvPr>
            <p:cNvSpPr txBox="1"/>
            <p:nvPr/>
          </p:nvSpPr>
          <p:spPr>
            <a:xfrm>
              <a:off x="3582695" y="182515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29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1272D62-9323-402C-A251-881D6E4A2613}"/>
                </a:ext>
              </a:extLst>
            </p:cNvPr>
            <p:cNvSpPr txBox="1"/>
            <p:nvPr/>
          </p:nvSpPr>
          <p:spPr>
            <a:xfrm>
              <a:off x="5697264" y="182515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30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B406274-AA93-477C-B474-99B22A313882}"/>
                </a:ext>
              </a:extLst>
            </p:cNvPr>
            <p:cNvSpPr txBox="1"/>
            <p:nvPr/>
          </p:nvSpPr>
          <p:spPr>
            <a:xfrm>
              <a:off x="8753578" y="182515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31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grpSp>
          <p:nvGrpSpPr>
            <p:cNvPr id="220" name="群組 219">
              <a:extLst>
                <a:ext uri="{FF2B5EF4-FFF2-40B4-BE49-F238E27FC236}">
                  <a16:creationId xmlns:a16="http://schemas.microsoft.com/office/drawing/2014/main" id="{0C6D7FD4-9586-41C7-B8D1-2DFEDD7919A8}"/>
                </a:ext>
              </a:extLst>
            </p:cNvPr>
            <p:cNvGrpSpPr/>
            <p:nvPr/>
          </p:nvGrpSpPr>
          <p:grpSpPr>
            <a:xfrm>
              <a:off x="3786545" y="3917974"/>
              <a:ext cx="1040134" cy="690277"/>
              <a:chOff x="3662537" y="2205269"/>
              <a:chExt cx="1040134" cy="690277"/>
            </a:xfrm>
          </p:grpSpPr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B1BDF5E6-2834-4ECC-B7CD-67BD3133F42F}"/>
                  </a:ext>
                </a:extLst>
              </p:cNvPr>
              <p:cNvGrpSpPr/>
              <p:nvPr/>
            </p:nvGrpSpPr>
            <p:grpSpPr>
              <a:xfrm>
                <a:off x="3753508" y="2285552"/>
                <a:ext cx="864342" cy="514418"/>
                <a:chOff x="7311138" y="4988298"/>
                <a:chExt cx="864342" cy="514418"/>
              </a:xfrm>
            </p:grpSpPr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BE6CD803-572D-43D5-884D-77464F95E15A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A4617BA7-569B-4024-ACA8-81C50D184376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132" name="矩形: 圓角 131">
                <a:extLst>
                  <a:ext uri="{FF2B5EF4-FFF2-40B4-BE49-F238E27FC236}">
                    <a16:creationId xmlns:a16="http://schemas.microsoft.com/office/drawing/2014/main" id="{A389F37E-D8D2-4068-B919-8C13DF4BA013}"/>
                  </a:ext>
                </a:extLst>
              </p:cNvPr>
              <p:cNvSpPr/>
              <p:nvPr/>
            </p:nvSpPr>
            <p:spPr>
              <a:xfrm>
                <a:off x="3662537" y="2205269"/>
                <a:ext cx="1040134" cy="690277"/>
              </a:xfrm>
              <a:prstGeom prst="roundRect">
                <a:avLst>
                  <a:gd name="adj" fmla="val 10044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01C2142D-0061-4DA8-8346-FFA3651EEACC}"/>
                </a:ext>
              </a:extLst>
            </p:cNvPr>
            <p:cNvGrpSpPr/>
            <p:nvPr/>
          </p:nvGrpSpPr>
          <p:grpSpPr>
            <a:xfrm>
              <a:off x="5854285" y="2599448"/>
              <a:ext cx="1133792" cy="3327328"/>
              <a:chOff x="5692589" y="2496705"/>
              <a:chExt cx="1133792" cy="332732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81EE864C-4149-4498-84BE-024E1B802B78}"/>
                  </a:ext>
                </a:extLst>
              </p:cNvPr>
              <p:cNvGrpSpPr/>
              <p:nvPr/>
            </p:nvGrpSpPr>
            <p:grpSpPr>
              <a:xfrm>
                <a:off x="5833841" y="2698396"/>
                <a:ext cx="864342" cy="2956567"/>
                <a:chOff x="5833841" y="2698396"/>
                <a:chExt cx="864342" cy="2956567"/>
              </a:xfrm>
            </p:grpSpPr>
            <p:grpSp>
              <p:nvGrpSpPr>
                <p:cNvPr id="111" name="群組 110">
                  <a:extLst>
                    <a:ext uri="{FF2B5EF4-FFF2-40B4-BE49-F238E27FC236}">
                      <a16:creationId xmlns:a16="http://schemas.microsoft.com/office/drawing/2014/main" id="{B4A60284-F6B3-4054-92BE-80E4527E61A1}"/>
                    </a:ext>
                  </a:extLst>
                </p:cNvPr>
                <p:cNvGrpSpPr/>
                <p:nvPr/>
              </p:nvGrpSpPr>
              <p:grpSpPr>
                <a:xfrm>
                  <a:off x="5833841" y="2698396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B01D46B2-F4E0-4F1C-913F-6D69D28A04F6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5" name="文字方塊 94">
                    <a:extLst>
                      <a:ext uri="{FF2B5EF4-FFF2-40B4-BE49-F238E27FC236}">
                        <a16:creationId xmlns:a16="http://schemas.microsoft.com/office/drawing/2014/main" id="{C389A2D3-8C02-4292-8F45-9580AEDD58E0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obj1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03" name="直線單箭頭接點 102">
                  <a:extLst>
                    <a:ext uri="{FF2B5EF4-FFF2-40B4-BE49-F238E27FC236}">
                      <a16:creationId xmlns:a16="http://schemas.microsoft.com/office/drawing/2014/main" id="{FEBF53E6-50EC-4A83-84D6-5BAB8FBE6ADB}"/>
                    </a:ext>
                  </a:extLst>
                </p:cNvPr>
                <p:cNvCxnSpPr>
                  <a:cxnSpLocks/>
                  <a:stCxn id="94" idx="2"/>
                  <a:endCxn id="113" idx="0"/>
                </p:cNvCxnSpPr>
                <p:nvPr/>
              </p:nvCxnSpPr>
              <p:spPr>
                <a:xfrm>
                  <a:off x="6266012" y="3212814"/>
                  <a:ext cx="0" cy="2996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" name="群組 111">
                  <a:extLst>
                    <a:ext uri="{FF2B5EF4-FFF2-40B4-BE49-F238E27FC236}">
                      <a16:creationId xmlns:a16="http://schemas.microsoft.com/office/drawing/2014/main" id="{53A86CD9-1056-4BD6-98FF-7BCA08EB42DE}"/>
                    </a:ext>
                  </a:extLst>
                </p:cNvPr>
                <p:cNvGrpSpPr/>
                <p:nvPr/>
              </p:nvGrpSpPr>
              <p:grpSpPr>
                <a:xfrm>
                  <a:off x="5833841" y="3512446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403E6269-E7C5-4AD1-96BA-8D20697E4540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4" name="文字方塊 113">
                    <a:extLst>
                      <a:ext uri="{FF2B5EF4-FFF2-40B4-BE49-F238E27FC236}">
                        <a16:creationId xmlns:a16="http://schemas.microsoft.com/office/drawing/2014/main" id="{131884B5-5A05-492B-A6CB-9AA80C6C5CAC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obj2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116" name="群組 115">
                  <a:extLst>
                    <a:ext uri="{FF2B5EF4-FFF2-40B4-BE49-F238E27FC236}">
                      <a16:creationId xmlns:a16="http://schemas.microsoft.com/office/drawing/2014/main" id="{98F4AA10-E70E-4ABA-B9E2-0F2056798109}"/>
                    </a:ext>
                  </a:extLst>
                </p:cNvPr>
                <p:cNvGrpSpPr/>
                <p:nvPr/>
              </p:nvGrpSpPr>
              <p:grpSpPr>
                <a:xfrm>
                  <a:off x="5833841" y="4326496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DCFD3F71-2F8D-4C4E-86B7-3BB9EEA942F3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8" name="文字方塊 117">
                    <a:extLst>
                      <a:ext uri="{FF2B5EF4-FFF2-40B4-BE49-F238E27FC236}">
                        <a16:creationId xmlns:a16="http://schemas.microsoft.com/office/drawing/2014/main" id="{F71B9597-9929-4B9F-96F6-C5536E1E49C6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obj3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19" name="直線單箭頭接點 118">
                  <a:extLst>
                    <a:ext uri="{FF2B5EF4-FFF2-40B4-BE49-F238E27FC236}">
                      <a16:creationId xmlns:a16="http://schemas.microsoft.com/office/drawing/2014/main" id="{9045F140-9BF0-4CDD-AE70-35E21BFC4E0E}"/>
                    </a:ext>
                  </a:extLst>
                </p:cNvPr>
                <p:cNvCxnSpPr>
                  <a:cxnSpLocks/>
                  <a:stCxn id="113" idx="2"/>
                  <a:endCxn id="118" idx="0"/>
                </p:cNvCxnSpPr>
                <p:nvPr/>
              </p:nvCxnSpPr>
              <p:spPr>
                <a:xfrm>
                  <a:off x="6266012" y="4026864"/>
                  <a:ext cx="1" cy="32600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群組 122">
                  <a:extLst>
                    <a:ext uri="{FF2B5EF4-FFF2-40B4-BE49-F238E27FC236}">
                      <a16:creationId xmlns:a16="http://schemas.microsoft.com/office/drawing/2014/main" id="{1FAC1CE8-4566-493D-865C-B27A36577DF5}"/>
                    </a:ext>
                  </a:extLst>
                </p:cNvPr>
                <p:cNvGrpSpPr/>
                <p:nvPr/>
              </p:nvGrpSpPr>
              <p:grpSpPr>
                <a:xfrm>
                  <a:off x="5833841" y="5140545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B16CF41C-1613-4416-8A81-4A31BB8011A6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5" name="文字方塊 124">
                    <a:extLst>
                      <a:ext uri="{FF2B5EF4-FFF2-40B4-BE49-F238E27FC236}">
                        <a16:creationId xmlns:a16="http://schemas.microsoft.com/office/drawing/2014/main" id="{942D1751-706D-49CE-B73D-F8CC32FA807A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obj4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26" name="直線單箭頭接點 125">
                  <a:extLst>
                    <a:ext uri="{FF2B5EF4-FFF2-40B4-BE49-F238E27FC236}">
                      <a16:creationId xmlns:a16="http://schemas.microsoft.com/office/drawing/2014/main" id="{A906C4FC-575A-4E57-B1B5-8001F2B823E2}"/>
                    </a:ext>
                  </a:extLst>
                </p:cNvPr>
                <p:cNvCxnSpPr>
                  <a:cxnSpLocks/>
                  <a:stCxn id="117" idx="2"/>
                  <a:endCxn id="124" idx="0"/>
                </p:cNvCxnSpPr>
                <p:nvPr/>
              </p:nvCxnSpPr>
              <p:spPr>
                <a:xfrm>
                  <a:off x="6266012" y="4840914"/>
                  <a:ext cx="0" cy="29963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矩形: 圓角 134">
                <a:extLst>
                  <a:ext uri="{FF2B5EF4-FFF2-40B4-BE49-F238E27FC236}">
                    <a16:creationId xmlns:a16="http://schemas.microsoft.com/office/drawing/2014/main" id="{C23E09DE-6FAD-485F-BAF6-5DB3976E8E07}"/>
                  </a:ext>
                </a:extLst>
              </p:cNvPr>
              <p:cNvSpPr/>
              <p:nvPr/>
            </p:nvSpPr>
            <p:spPr>
              <a:xfrm>
                <a:off x="5692589" y="2496705"/>
                <a:ext cx="1133792" cy="3327328"/>
              </a:xfrm>
              <a:prstGeom prst="roundRect">
                <a:avLst>
                  <a:gd name="adj" fmla="val 8272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BE8C8FC-FEC9-44BF-99A9-CA50B6E45804}"/>
                </a:ext>
              </a:extLst>
            </p:cNvPr>
            <p:cNvSpPr txBox="1"/>
            <p:nvPr/>
          </p:nvSpPr>
          <p:spPr>
            <a:xfrm>
              <a:off x="1599305" y="3970725"/>
              <a:ext cx="10887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>
                  <a:solidFill>
                    <a:srgbClr val="CF8E6D"/>
                  </a:solidFill>
                  <a:latin typeface="+mj-lt"/>
                </a:rPr>
                <a:t>null</a:t>
              </a:r>
              <a:endParaRPr lang="zh-TW" altLang="en-US" sz="3200">
                <a:solidFill>
                  <a:srgbClr val="CF8E6D"/>
                </a:solidFill>
                <a:latin typeface="+mj-lt"/>
              </a:endParaRPr>
            </a:p>
          </p:txBody>
        </p:sp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9F1AE92E-95A7-47BA-A372-348F7F202EA3}"/>
                </a:ext>
              </a:extLst>
            </p:cNvPr>
            <p:cNvGrpSpPr/>
            <p:nvPr/>
          </p:nvGrpSpPr>
          <p:grpSpPr>
            <a:xfrm>
              <a:off x="7726404" y="2539399"/>
              <a:ext cx="3502183" cy="3447427"/>
              <a:chOff x="7726404" y="2182408"/>
              <a:chExt cx="3502183" cy="3447427"/>
            </a:xfrm>
          </p:grpSpPr>
          <p:sp>
            <p:nvSpPr>
              <p:cNvPr id="163" name="矩形: 圓角 162">
                <a:extLst>
                  <a:ext uri="{FF2B5EF4-FFF2-40B4-BE49-F238E27FC236}">
                    <a16:creationId xmlns:a16="http://schemas.microsoft.com/office/drawing/2014/main" id="{1F45FC8A-1A3A-43C2-9EA3-C59B44FAAAE9}"/>
                  </a:ext>
                </a:extLst>
              </p:cNvPr>
              <p:cNvSpPr/>
              <p:nvPr/>
            </p:nvSpPr>
            <p:spPr>
              <a:xfrm>
                <a:off x="7726404" y="2182408"/>
                <a:ext cx="3502183" cy="3447427"/>
              </a:xfrm>
              <a:prstGeom prst="roundRect">
                <a:avLst>
                  <a:gd name="adj" fmla="val 6641"/>
                </a:avLst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2A2564B1-76B7-4093-9E91-F00B94679FBB}"/>
                  </a:ext>
                </a:extLst>
              </p:cNvPr>
              <p:cNvGrpSpPr/>
              <p:nvPr/>
            </p:nvGrpSpPr>
            <p:grpSpPr>
              <a:xfrm>
                <a:off x="7852656" y="2274185"/>
                <a:ext cx="3251038" cy="3241888"/>
                <a:chOff x="7852656" y="2274185"/>
                <a:chExt cx="3251038" cy="3241888"/>
              </a:xfrm>
            </p:grpSpPr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9A10792B-EE78-4940-94EF-D93D9CEAAAA5}"/>
                    </a:ext>
                  </a:extLst>
                </p:cNvPr>
                <p:cNvSpPr/>
                <p:nvPr/>
              </p:nvSpPr>
              <p:spPr>
                <a:xfrm>
                  <a:off x="8915722" y="2274185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obj1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DBBEDAC3-1953-4048-987B-F1414A8B89A7}"/>
                    </a:ext>
                  </a:extLst>
                </p:cNvPr>
                <p:cNvSpPr/>
                <p:nvPr/>
              </p:nvSpPr>
              <p:spPr>
                <a:xfrm>
                  <a:off x="8951844" y="3700077"/>
                  <a:ext cx="1026828" cy="393731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obj3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59E902EB-2A79-4282-8527-6E15F7351549}"/>
                    </a:ext>
                  </a:extLst>
                </p:cNvPr>
                <p:cNvSpPr/>
                <p:nvPr/>
              </p:nvSpPr>
              <p:spPr>
                <a:xfrm>
                  <a:off x="9508266" y="3014820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obj2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707785A7-4141-492A-848E-188453CBBB70}"/>
                    </a:ext>
                  </a:extLst>
                </p:cNvPr>
                <p:cNvSpPr/>
                <p:nvPr/>
              </p:nvSpPr>
              <p:spPr>
                <a:xfrm>
                  <a:off x="8407535" y="4426973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obj7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939A2ADA-6ABF-48D6-9158-7539C59B9260}"/>
                    </a:ext>
                  </a:extLst>
                </p:cNvPr>
                <p:cNvSpPr/>
                <p:nvPr/>
              </p:nvSpPr>
              <p:spPr>
                <a:xfrm>
                  <a:off x="9577382" y="4426973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obj5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64F07D4C-91AA-4B7D-B779-3569F41D93B9}"/>
                    </a:ext>
                  </a:extLst>
                </p:cNvPr>
                <p:cNvSpPr/>
                <p:nvPr/>
              </p:nvSpPr>
              <p:spPr>
                <a:xfrm>
                  <a:off x="10076866" y="3700077"/>
                  <a:ext cx="1026828" cy="393731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obj6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004BC540-019D-46BB-B0B6-BB8E2C11832A}"/>
                    </a:ext>
                  </a:extLst>
                </p:cNvPr>
                <p:cNvCxnSpPr>
                  <a:cxnSpLocks/>
                  <a:stCxn id="53" idx="4"/>
                  <a:endCxn id="52" idx="0"/>
                </p:cNvCxnSpPr>
                <p:nvPr/>
              </p:nvCxnSpPr>
              <p:spPr>
                <a:xfrm flipH="1">
                  <a:off x="10090796" y="4093808"/>
                  <a:ext cx="499484" cy="333165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7DF7C87F-6663-4B5C-B53E-2A6261DC8FC5}"/>
                    </a:ext>
                  </a:extLst>
                </p:cNvPr>
                <p:cNvCxnSpPr>
                  <a:cxnSpLocks/>
                  <a:stCxn id="49" idx="4"/>
                  <a:endCxn id="51" idx="0"/>
                </p:cNvCxnSpPr>
                <p:nvPr/>
              </p:nvCxnSpPr>
              <p:spPr>
                <a:xfrm flipH="1">
                  <a:off x="8920949" y="4093808"/>
                  <a:ext cx="544309" cy="333165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3519976E-B5E0-4BFD-99CB-73D411B56520}"/>
                    </a:ext>
                  </a:extLst>
                </p:cNvPr>
                <p:cNvCxnSpPr>
                  <a:cxnSpLocks/>
                  <a:stCxn id="50" idx="4"/>
                  <a:endCxn id="53" idx="0"/>
                </p:cNvCxnSpPr>
                <p:nvPr/>
              </p:nvCxnSpPr>
              <p:spPr>
                <a:xfrm>
                  <a:off x="10021680" y="3408551"/>
                  <a:ext cx="568600" cy="29152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>
                  <a:extLst>
                    <a:ext uri="{FF2B5EF4-FFF2-40B4-BE49-F238E27FC236}">
                      <a16:creationId xmlns:a16="http://schemas.microsoft.com/office/drawing/2014/main" id="{C7337543-3D96-433A-AE0B-FCD49DEA6039}"/>
                    </a:ext>
                  </a:extLst>
                </p:cNvPr>
                <p:cNvCxnSpPr>
                  <a:cxnSpLocks/>
                  <a:stCxn id="48" idx="4"/>
                  <a:endCxn id="50" idx="0"/>
                </p:cNvCxnSpPr>
                <p:nvPr/>
              </p:nvCxnSpPr>
              <p:spPr>
                <a:xfrm>
                  <a:off x="9429136" y="2667916"/>
                  <a:ext cx="592544" cy="346904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橢圓 57">
                  <a:extLst>
                    <a:ext uri="{FF2B5EF4-FFF2-40B4-BE49-F238E27FC236}">
                      <a16:creationId xmlns:a16="http://schemas.microsoft.com/office/drawing/2014/main" id="{DE3900E3-18C9-402E-A9F4-6A05C62CF48B}"/>
                    </a:ext>
                  </a:extLst>
                </p:cNvPr>
                <p:cNvSpPr/>
                <p:nvPr/>
              </p:nvSpPr>
              <p:spPr>
                <a:xfrm>
                  <a:off x="8366070" y="2990294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obj4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0FF35745-0465-4826-B2A7-0A105A280029}"/>
                    </a:ext>
                  </a:extLst>
                </p:cNvPr>
                <p:cNvCxnSpPr>
                  <a:cxnSpLocks/>
                  <a:stCxn id="50" idx="4"/>
                  <a:endCxn id="49" idx="0"/>
                </p:cNvCxnSpPr>
                <p:nvPr/>
              </p:nvCxnSpPr>
              <p:spPr>
                <a:xfrm flipH="1">
                  <a:off x="9465258" y="3408551"/>
                  <a:ext cx="556422" cy="29152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BD12CA52-A98A-4763-8676-47DA85839B83}"/>
                    </a:ext>
                  </a:extLst>
                </p:cNvPr>
                <p:cNvCxnSpPr>
                  <a:cxnSpLocks/>
                  <a:stCxn id="48" idx="4"/>
                  <a:endCxn id="58" idx="0"/>
                </p:cNvCxnSpPr>
                <p:nvPr/>
              </p:nvCxnSpPr>
              <p:spPr>
                <a:xfrm flipH="1">
                  <a:off x="8879484" y="2667916"/>
                  <a:ext cx="549652" cy="322378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橢圓 171">
                  <a:extLst>
                    <a:ext uri="{FF2B5EF4-FFF2-40B4-BE49-F238E27FC236}">
                      <a16:creationId xmlns:a16="http://schemas.microsoft.com/office/drawing/2014/main" id="{3B71CB53-58C7-4B18-9193-01FA041A6ED0}"/>
                    </a:ext>
                  </a:extLst>
                </p:cNvPr>
                <p:cNvSpPr/>
                <p:nvPr/>
              </p:nvSpPr>
              <p:spPr>
                <a:xfrm>
                  <a:off x="7852656" y="3700076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obj8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173" name="直線接點 172">
                  <a:extLst>
                    <a:ext uri="{FF2B5EF4-FFF2-40B4-BE49-F238E27FC236}">
                      <a16:creationId xmlns:a16="http://schemas.microsoft.com/office/drawing/2014/main" id="{A2D03983-9A65-486C-8235-4CF8BDB9C019}"/>
                    </a:ext>
                  </a:extLst>
                </p:cNvPr>
                <p:cNvCxnSpPr>
                  <a:cxnSpLocks/>
                  <a:stCxn id="58" idx="4"/>
                  <a:endCxn id="172" idx="0"/>
                </p:cNvCxnSpPr>
                <p:nvPr/>
              </p:nvCxnSpPr>
              <p:spPr>
                <a:xfrm flipH="1">
                  <a:off x="8366070" y="3384025"/>
                  <a:ext cx="513414" cy="316051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橢圓 197">
                  <a:extLst>
                    <a:ext uri="{FF2B5EF4-FFF2-40B4-BE49-F238E27FC236}">
                      <a16:creationId xmlns:a16="http://schemas.microsoft.com/office/drawing/2014/main" id="{F2722173-2537-4605-B110-97EA51BA0EC9}"/>
                    </a:ext>
                  </a:extLst>
                </p:cNvPr>
                <p:cNvSpPr/>
                <p:nvPr/>
              </p:nvSpPr>
              <p:spPr>
                <a:xfrm>
                  <a:off x="8976814" y="5122342"/>
                  <a:ext cx="1026828" cy="393731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obj9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201" name="直線接點 200">
                  <a:extLst>
                    <a:ext uri="{FF2B5EF4-FFF2-40B4-BE49-F238E27FC236}">
                      <a16:creationId xmlns:a16="http://schemas.microsoft.com/office/drawing/2014/main" id="{EDBD337B-4DFD-40D3-BC88-B0A3B1A5075D}"/>
                    </a:ext>
                  </a:extLst>
                </p:cNvPr>
                <p:cNvCxnSpPr>
                  <a:cxnSpLocks/>
                  <a:stCxn id="51" idx="4"/>
                  <a:endCxn id="198" idx="0"/>
                </p:cNvCxnSpPr>
                <p:nvPr/>
              </p:nvCxnSpPr>
              <p:spPr>
                <a:xfrm>
                  <a:off x="8920949" y="4820704"/>
                  <a:ext cx="569279" cy="301638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5655420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C4B5D680-C5FE-4CFC-8AC1-0C70A5FF4E39}"/>
              </a:ext>
            </a:extLst>
          </p:cNvPr>
          <p:cNvGrpSpPr/>
          <p:nvPr/>
        </p:nvGrpSpPr>
        <p:grpSpPr>
          <a:xfrm>
            <a:off x="147913" y="1246618"/>
            <a:ext cx="11875693" cy="5078313"/>
            <a:chOff x="147913" y="1246618"/>
            <a:chExt cx="11875693" cy="50783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0F2DAF-7A95-46E4-B4FB-1B10CCFB7F1D}"/>
                </a:ext>
              </a:extLst>
            </p:cNvPr>
            <p:cNvSpPr/>
            <p:nvPr/>
          </p:nvSpPr>
          <p:spPr>
            <a:xfrm>
              <a:off x="147913" y="5216936"/>
              <a:ext cx="5743879" cy="1107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3519403-5256-4B12-A1F7-ED882C9B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798" y="12466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0D384DF-81F0-4FEA-B7BB-9B618EDA9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18" y="1246618"/>
              <a:ext cx="5743880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HashMap&lt;Integer, Person&gt; hashMap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HashMap&lt;&gt;();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張雨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吳棕憲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劉德滑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.println(hashMap);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(Iterator&lt;Map.Entry&lt;Integer, Person&gt;&gt; it =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hashMap.entrySet().iterator(); it.hasNext(); 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Map.Entry&lt;Integer, Person&gt; personEntry = it.next();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personEntry.getValue().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hashMap.forEach((id, person) -&gt;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編號：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person));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ACFB46F-787C-47BE-B43A-8E03E6B20B49}"/>
                </a:ext>
              </a:extLst>
            </p:cNvPr>
            <p:cNvSpPr txBox="1"/>
            <p:nvPr/>
          </p:nvSpPr>
          <p:spPr>
            <a:xfrm>
              <a:off x="11332391" y="59432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D3DD606B-89AC-443B-9D39-27D27CCF4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9852" y="1246618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18111E9-A166-4BAF-BE15-07753EDC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197088D-EBD3-42A3-93CB-0790D9B12AA7}"/>
              </a:ext>
            </a:extLst>
          </p:cNvPr>
          <p:cNvGrpSpPr/>
          <p:nvPr/>
        </p:nvGrpSpPr>
        <p:grpSpPr>
          <a:xfrm>
            <a:off x="147913" y="5555490"/>
            <a:ext cx="5743884" cy="769441"/>
            <a:chOff x="2720798" y="5996171"/>
            <a:chExt cx="3230940" cy="76944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DA228E8-A40D-4E0B-BFE6-28693E700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798" y="5996171"/>
              <a:ext cx="3230937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{0=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1=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35, 2=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7968ABE-3BF0-4860-A251-A287F7CB40D1}"/>
                </a:ext>
              </a:extLst>
            </p:cNvPr>
            <p:cNvSpPr txBox="1"/>
            <p:nvPr/>
          </p:nvSpPr>
          <p:spPr>
            <a:xfrm>
              <a:off x="5561125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74714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62F9A-D56F-4107-AADA-CAA730A4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652BC-7FEF-463A-91DF-683019AB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181100"/>
            <a:ext cx="10725150" cy="5264990"/>
          </a:xfrm>
        </p:spPr>
        <p:txBody>
          <a:bodyPr>
            <a:normAutofit/>
          </a:bodyPr>
          <a:lstStyle/>
          <a:p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工具類別</a:t>
            </a:r>
            <a:r>
              <a:rPr lang="zh-TW" altLang="en-US" sz="1800"/>
              <a:t>是 </a:t>
            </a:r>
            <a:r>
              <a:rPr lang="en-US" altLang="zh-TW" sz="1800">
                <a:solidFill>
                  <a:srgbClr val="00B050"/>
                </a:solidFill>
              </a:rPr>
              <a:t>java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FF00"/>
                </a:solidFill>
              </a:rPr>
              <a:t>util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C000"/>
                </a:solidFill>
              </a:rPr>
              <a:t>Collections</a:t>
            </a:r>
            <a:r>
              <a:rPr lang="zh-TW" altLang="en-US" sz="1800"/>
              <a:t>，其中定義了許多關於</a:t>
            </a:r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公開靜態方法</a:t>
            </a:r>
            <a:r>
              <a:rPr lang="zh-TW" altLang="en-US" sz="1800"/>
              <a:t>，如：</a:t>
            </a:r>
            <a:endParaRPr lang="en-US" altLang="zh-TW" sz="1800"/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00B0F0"/>
                </a:solidFill>
              </a:rPr>
              <a:t>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cmp)</a:t>
            </a:r>
            <a:endParaRPr lang="en-US" altLang="zh-TW" sz="1800">
              <a:solidFill>
                <a:srgbClr val="00B0F0"/>
              </a:solidFill>
            </a:endParaRP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boolean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addAll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Collection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... elements)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fill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obj)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92D050"/>
                </a:solidFill>
              </a:rPr>
              <a:t>nCopies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en-US" altLang="zh-TW" sz="1800">
                <a:solidFill>
                  <a:srgbClr val="00B0F0"/>
                </a:solidFill>
              </a:rPr>
              <a:t> n,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C000"/>
                </a:solidFill>
              </a:rPr>
              <a:t>Comparable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key, </a:t>
            </a:r>
            <a:r>
              <a:rPr lang="en-US" altLang="zh-TW" sz="1800">
                <a:solidFill>
                  <a:srgbClr val="FFC000"/>
                </a:solidFill>
              </a:rPr>
              <a:t>Comparator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zh-TW" altLang="en-US" sz="1800"/>
              <a:t> </a:t>
            </a:r>
            <a:r>
              <a:rPr lang="fr-FR" altLang="zh-TW" sz="1800">
                <a:solidFill>
                  <a:srgbClr val="92D050"/>
                </a:solidFill>
              </a:rPr>
              <a:t>copy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dest, 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src)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emptyList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Set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emptySet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Map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emptyMap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shuffle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&lt;?&gt; list)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list)</a:t>
            </a:r>
          </a:p>
        </p:txBody>
      </p:sp>
    </p:spTree>
    <p:extLst>
      <p:ext uri="{BB962C8B-B14F-4D97-AF65-F5344CB8AC3E}">
        <p14:creationId xmlns:p14="http://schemas.microsoft.com/office/powerpoint/2010/main" val="25562219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CE09C-67B8-4A21-B281-DF2B8F84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78" y="0"/>
            <a:ext cx="4801315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68A75FE-D313-44D7-9324-CC0DC196B49C}"/>
              </a:ext>
            </a:extLst>
          </p:cNvPr>
          <p:cNvGrpSpPr/>
          <p:nvPr/>
        </p:nvGrpSpPr>
        <p:grpSpPr>
          <a:xfrm>
            <a:off x="924578" y="5714326"/>
            <a:ext cx="10372074" cy="769441"/>
            <a:chOff x="322115" y="5996171"/>
            <a:chExt cx="5834300" cy="769441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DD32635C-4ADD-4315-A75D-6EA55ECAD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15" y="5996171"/>
              <a:ext cx="5834300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F7A576A-585C-4C2C-BA16-78B32AB34ADE}"/>
                </a:ext>
              </a:extLst>
            </p:cNvPr>
            <p:cNvSpPr txBox="1"/>
            <p:nvPr/>
          </p:nvSpPr>
          <p:spPr>
            <a:xfrm>
              <a:off x="5765802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268C70-5905-489F-8844-E21342425E47}"/>
              </a:ext>
            </a:extLst>
          </p:cNvPr>
          <p:cNvGrpSpPr/>
          <p:nvPr/>
        </p:nvGrpSpPr>
        <p:grpSpPr>
          <a:xfrm>
            <a:off x="924579" y="205126"/>
            <a:ext cx="10372073" cy="5509200"/>
            <a:chOff x="924579" y="205126"/>
            <a:chExt cx="10372073" cy="550920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56E5ACB-D7ED-495F-AC49-ADA7003E2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895" y="205126"/>
              <a:ext cx="5570756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44E3FA6E-E494-4F27-86D0-9353DCEB8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79" y="1220788"/>
              <a:ext cx="4801314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java.util.Collections;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java.util.Comparator;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people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addAll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Comparator&lt;Person&gt; reversedComp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reverseOrder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(Person::compareTo);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reversedComp);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reversedComp));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shuffle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665B7BF-536C-42AA-9B89-DC7BAD39FE63}"/>
                </a:ext>
              </a:extLst>
            </p:cNvPr>
            <p:cNvSpPr txBox="1"/>
            <p:nvPr/>
          </p:nvSpPr>
          <p:spPr>
            <a:xfrm>
              <a:off x="10605437" y="534499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0888544-0958-4B52-88D1-A6C21BF0F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898" y="209694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774138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766"/>
            <a:ext cx="10515600" cy="4081834"/>
          </a:xfrm>
        </p:spPr>
        <p:txBody>
          <a:bodyPr>
            <a:noAutofit/>
          </a:bodyPr>
          <a:lstStyle/>
          <a:p>
            <a:r>
              <a:rPr lang="en-US" altLang="zh-TW" sz="24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util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是用來對資料進行一連串處理的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介面</a:t>
            </a:r>
            <a:endParaRPr lang="en-US" altLang="zh-TW" sz="2400" kern="1200">
              <a:solidFill>
                <a:srgbClr val="00B0F0"/>
              </a:solidFill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集合類別</a:t>
            </a:r>
            <a:r>
              <a:rPr lang="zh-TW" altLang="en-US" sz="2400"/>
              <a:t>的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(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使用 </a:t>
            </a:r>
            <a:r>
              <a:rPr lang="de-DE" altLang="zh-TW" sz="2400">
                <a:solidFill>
                  <a:srgbClr val="00B0F0"/>
                </a:solidFill>
              </a:rPr>
              <a:t>&lt;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&gt; </a:t>
            </a:r>
            <a:r>
              <a:rPr lang="de-DE" altLang="zh-TW" sz="2400">
                <a:solidFill>
                  <a:srgbClr val="FFC000"/>
                </a:solidFill>
              </a:rPr>
              <a:t>Stream</a:t>
            </a:r>
            <a:r>
              <a:rPr lang="de-DE" altLang="zh-TW" sz="2400">
                <a:solidFill>
                  <a:srgbClr val="00B0F0"/>
                </a:solidFill>
              </a:rPr>
              <a:t>&lt;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&gt; </a:t>
            </a:r>
            <a:r>
              <a:rPr lang="de-DE" altLang="zh-TW" sz="2400">
                <a:solidFill>
                  <a:srgbClr val="FFC000"/>
                </a:solidFill>
              </a:rPr>
              <a:t>Arrays</a:t>
            </a:r>
            <a:r>
              <a:rPr lang="de-DE" altLang="zh-TW" sz="2400">
                <a:solidFill>
                  <a:srgbClr val="00B0F0"/>
                </a:solidFill>
              </a:rPr>
              <a:t>.</a:t>
            </a:r>
            <a:r>
              <a:rPr lang="de-DE" altLang="zh-TW" sz="2400">
                <a:solidFill>
                  <a:srgbClr val="92D050"/>
                </a:solidFill>
              </a:rPr>
              <a:t>stream</a:t>
            </a:r>
            <a:r>
              <a:rPr lang="de-DE" altLang="zh-TW" sz="2400">
                <a:solidFill>
                  <a:srgbClr val="00B0F0"/>
                </a:solidFill>
              </a:rPr>
              <a:t>(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[] array)</a:t>
            </a:r>
            <a:r>
              <a:rPr lang="de-DE" altLang="zh-TW" sz="2400"/>
              <a:t>)</a:t>
            </a:r>
            <a:endParaRPr lang="en-US" altLang="zh-TW" sz="2400"/>
          </a:p>
          <a:p>
            <a:r>
              <a:rPr lang="zh-TW" altLang="en-US" sz="2400"/>
              <a:t>就可以取得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來源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並進行</a:t>
            </a:r>
            <a:r>
              <a:rPr lang="zh-TW" altLang="en-US" sz="2400">
                <a:solidFill>
                  <a:srgbClr val="00B0F0"/>
                </a:solidFill>
              </a:rPr>
              <a:t>管線操作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下方為部分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公開動態方法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count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篩選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distinct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排除重複元素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filter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</p:txBody>
      </p:sp>
    </p:spTree>
    <p:extLst>
      <p:ext uri="{BB962C8B-B14F-4D97-AF65-F5344CB8AC3E}">
        <p14:creationId xmlns:p14="http://schemas.microsoft.com/office/powerpoint/2010/main" val="55899442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163"/>
            <a:ext cx="10515600" cy="3687390"/>
          </a:xfrm>
        </p:spPr>
        <p:txBody>
          <a:bodyPr>
            <a:noAutofit/>
          </a:bodyPr>
          <a:lstStyle/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映射：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Function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extends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DoubleStream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mapToDouble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ToDoubleFunction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IntStream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mapToInt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ToIntFunction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ToLongFunction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排序：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2121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EB526-7DC7-4983-80C9-E17395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Comparable </a:t>
            </a:r>
            <a:r>
              <a:rPr lang="zh-TW" altLang="en-US"/>
              <a:t>與 </a:t>
            </a:r>
            <a:r>
              <a:rPr lang="en-US" altLang="zh-TW"/>
              <a:t>Comparator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F68001-56CB-49A9-A702-6F46389E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可比較的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負整數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時，表示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小於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o2</a:t>
            </a:r>
          </a:p>
          <a:p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回傳值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0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 時，表示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o1 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等於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o2</a:t>
            </a: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回傳值</a:t>
            </a:r>
            <a:r>
              <a:rPr lang="zh-TW" altLang="en-US">
                <a:latin typeface="+mj-lt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正整數</a:t>
            </a:r>
            <a:r>
              <a:rPr lang="zh-TW" altLang="en-US">
                <a:latin typeface="+mj-lt"/>
              </a:rPr>
              <a:t>時，表示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大於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o2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比較器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o1,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o2)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代表意義與上方的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 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  <a:cs typeface="JetBrains Mono" panose="02000009000000000000" pitchFamily="49" charset="0"/>
              </a:rPr>
              <a:t>相同</a:t>
            </a:r>
            <a:endParaRPr kumimoji="0" lang="en-US" altLang="zh-TW" b="0" i="0" u="none" strike="noStrike" cap="none" normalizeH="0" baseline="0">
              <a:ln>
                <a:noFill/>
              </a:ln>
              <a:effectLst/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22543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083"/>
            <a:ext cx="10515600" cy="5454182"/>
          </a:xfrm>
        </p:spPr>
        <p:txBody>
          <a:bodyPr>
            <a:noAutofit/>
          </a:bodyPr>
          <a:lstStyle/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查找：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allMatch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anyMatch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en-US" altLang="zh-TW" sz="2400">
                <a:solidFill>
                  <a:srgbClr val="CF8E6D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b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oolean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noneMatch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max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min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findFirst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走訪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peek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對每個元素操作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累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identity,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累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 kern="1200">
              <a:solidFill>
                <a:srgbClr val="00B0F0"/>
              </a:solidFill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void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forEach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</a:p>
        </p:txBody>
      </p:sp>
    </p:spTree>
    <p:extLst>
      <p:ext uri="{BB962C8B-B14F-4D97-AF65-F5344CB8AC3E}">
        <p14:creationId xmlns:p14="http://schemas.microsoft.com/office/powerpoint/2010/main" val="1785508988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55644-6ECD-4BA1-90AE-51FD763F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DF6D4-F483-4241-BE63-ADAB51DC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5133882"/>
          </a:xfrm>
        </p:spPr>
        <p:txBody>
          <a:bodyPr>
            <a:normAutofit/>
          </a:bodyPr>
          <a:lstStyle/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蒐集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Supplier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supplier,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pt-B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combiner)</a:t>
            </a: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collector)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、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Object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[]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toArray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</a:p>
          <a:p>
            <a:endParaRPr lang="en-US" altLang="zh-TW" sz="2400">
              <a:solidFill>
                <a:srgbClr val="FFC000"/>
              </a:solidFill>
            </a:endParaRPr>
          </a:p>
          <a:p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方法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FFC000"/>
                </a:solidFill>
              </a:rPr>
              <a:t>鏈式呼叫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最後一個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一定要是不返回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終端方法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  <a:p>
            <a:r>
              <a:rPr lang="zh-TW" altLang="en-US" sz="2400"/>
              <a:t>否則前面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中介操作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皆不會實際執行</a:t>
            </a:r>
            <a:endParaRPr lang="en-US" altLang="zh-TW" sz="2400"/>
          </a:p>
          <a:p>
            <a:r>
              <a:rPr lang="zh-TW" altLang="en-US" sz="2400"/>
              <a:t>許多</a:t>
            </a:r>
            <a:r>
              <a:rPr lang="zh-TW" altLang="en-US" sz="2400">
                <a:solidFill>
                  <a:srgbClr val="00B0F0"/>
                </a:solidFill>
              </a:rPr>
              <a:t>資料類別</a:t>
            </a:r>
            <a:r>
              <a:rPr lang="zh-TW" altLang="en-US" sz="2400"/>
              <a:t>都支援使用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，如：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集合框架</a:t>
            </a:r>
            <a:r>
              <a:rPr lang="zh-TW" altLang="en-US" sz="2400"/>
              <a:t>等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78478259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2F977-6432-44B2-960C-1F35D2FB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8F9AA2C-849F-4014-BAC6-29DF614F2E45}"/>
              </a:ext>
            </a:extLst>
          </p:cNvPr>
          <p:cNvGrpSpPr/>
          <p:nvPr/>
        </p:nvGrpSpPr>
        <p:grpSpPr>
          <a:xfrm>
            <a:off x="911513" y="1529789"/>
            <a:ext cx="10442287" cy="4801314"/>
            <a:chOff x="795505" y="1798730"/>
            <a:chExt cx="10442287" cy="4801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269680F-8484-4F75-B980-4379C3909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505" y="1798730"/>
              <a:ext cx="10442282" cy="480131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ArrayList&lt;String&gt; arrayList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(scanner.hasNext()) arrayList.add(scanner.next());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.println(arrayList.stream().reduce(String::concat).orElse(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.map((str) -&gt; Character.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toUpperCase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(str.charAt(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.&lt;StringBuilder&gt;collect(StringBuilder::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StringBuilder::append,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StringBuilder::append)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ADCF0DA-3073-44AE-8F45-F823FF765EBA}"/>
                </a:ext>
              </a:extLst>
            </p:cNvPr>
            <p:cNvSpPr txBox="1"/>
            <p:nvPr/>
          </p:nvSpPr>
          <p:spPr>
            <a:xfrm>
              <a:off x="10546577" y="623071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BB0273CE-B168-4D73-A8DE-D3C1F021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4038" y="3114163"/>
              <a:ext cx="443753" cy="434106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1680413-6F5C-44C3-A095-1B8A5B2EA221}"/>
              </a:ext>
            </a:extLst>
          </p:cNvPr>
          <p:cNvGrpSpPr/>
          <p:nvPr/>
        </p:nvGrpSpPr>
        <p:grpSpPr>
          <a:xfrm>
            <a:off x="8157348" y="1529789"/>
            <a:ext cx="3196450" cy="1200329"/>
            <a:chOff x="4153732" y="5780729"/>
            <a:chExt cx="1798006" cy="1200329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2EE97D5-80BC-4249-A223-3D568BDA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732" y="5780729"/>
              <a:ext cx="1798005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as SOON as 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asSOONasPOSSABLE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ASAP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27857E9-DC4D-4884-ADA0-6567E318AB9D}"/>
                </a:ext>
              </a:extLst>
            </p:cNvPr>
            <p:cNvSpPr txBox="1"/>
            <p:nvPr/>
          </p:nvSpPr>
          <p:spPr>
            <a:xfrm>
              <a:off x="5406035" y="6642504"/>
              <a:ext cx="5457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070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E41E-B2D3-41CC-9CC7-C78BCB13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陣列排序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9031C86-3D09-40C1-A3B6-D6631D7A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5115952"/>
          </a:xfrm>
        </p:spPr>
        <p:txBody>
          <a:bodyPr>
            <a:normAutofit/>
          </a:bodyPr>
          <a:lstStyle/>
          <a:p>
            <a:r>
              <a:rPr lang="zh-TW" altLang="en-US" sz="2800"/>
              <a:t>之前有介紹過</a:t>
            </a:r>
            <a:r>
              <a:rPr lang="zh-TW" altLang="en-US"/>
              <a:t>，</a:t>
            </a:r>
            <a:r>
              <a:rPr lang="zh-TW" altLang="en-US" sz="2800"/>
              <a:t>要</a:t>
            </a:r>
            <a:r>
              <a:rPr lang="zh-TW" altLang="en-US" sz="2800">
                <a:solidFill>
                  <a:srgbClr val="FFC000"/>
                </a:solidFill>
              </a:rPr>
              <a:t>排序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可以使用</a:t>
            </a:r>
            <a:endParaRPr lang="en-US" altLang="zh-TW" sz="2800"/>
          </a:p>
          <a:p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util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Arrays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公開靜態方法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(array)</a:t>
            </a:r>
          </a:p>
          <a:p>
            <a:r>
              <a:rPr lang="zh-TW" altLang="en-US"/>
              <a:t>但使用這個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的前提是 </a:t>
            </a:r>
            <a:r>
              <a:rPr lang="en-US" altLang="zh-TW">
                <a:solidFill>
                  <a:srgbClr val="00B0F0"/>
                </a:solidFill>
              </a:rPr>
              <a:t>array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須為</a:t>
            </a:r>
            <a:r>
              <a:rPr lang="zh-TW" altLang="en-US">
                <a:solidFill>
                  <a:srgbClr val="00B0F0"/>
                </a:solidFill>
              </a:rPr>
              <a:t>基本資料型別陣列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或是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 sz="2800">
                <a:solidFill>
                  <a:srgbClr val="00B0F0"/>
                </a:solidFill>
              </a:rPr>
              <a:t>array</a:t>
            </a:r>
            <a:r>
              <a:rPr lang="en-US" altLang="zh-TW" sz="2800">
                <a:solidFill>
                  <a:srgbClr val="92D050"/>
                </a:solidFill>
              </a:rPr>
              <a:t> </a:t>
            </a:r>
            <a:r>
              <a:rPr lang="zh-TW" altLang="en-US" sz="2800"/>
              <a:t>的所有</a:t>
            </a:r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 sz="2800"/>
              <a:t>皆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若想對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latin typeface="+mj-lt"/>
              </a:rPr>
              <a:t>沒有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或是不想依照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cs typeface="JetBrains Mono" panose="02000009000000000000" pitchFamily="49" charset="0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 sz="2800">
                <a:latin typeface="+mj-lt"/>
              </a:rPr>
              <a:t>可以使用</a:t>
            </a:r>
            <a:r>
              <a:rPr lang="zh-TW" altLang="en-US" sz="2800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來進行</a:t>
            </a:r>
            <a:r>
              <a:rPr lang="zh-TW" altLang="en-US">
                <a:solidFill>
                  <a:srgbClr val="00B0F0"/>
                </a:solidFill>
              </a:rPr>
              <a:t>自定義排序</a:t>
            </a:r>
            <a:r>
              <a:rPr lang="zh-TW" altLang="en-US"/>
              <a:t>：</a:t>
            </a:r>
            <a:endParaRPr lang="en-US" altLang="zh-TW" sz="2800"/>
          </a:p>
          <a:p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8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FF00"/>
                </a:solidFill>
              </a:rPr>
              <a:t>T</a:t>
            </a:r>
            <a:r>
              <a:rPr lang="en-US" altLang="zh-TW" sz="2800">
                <a:solidFill>
                  <a:srgbClr val="00B0F0"/>
                </a:solidFill>
              </a:rPr>
              <a:t>[] a,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 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搜尋時須使用同個</a:t>
            </a:r>
            <a:r>
              <a:rPr lang="zh-TW" altLang="en-US">
                <a:solidFill>
                  <a:srgbClr val="00B0F0"/>
                </a:solidFill>
              </a:rPr>
              <a:t>比較器：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a,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key, 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69662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9881-08D6-4870-B8C0-8F05B256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陣列排序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850517F-2C96-4E70-B142-49E30A4AB043}"/>
              </a:ext>
            </a:extLst>
          </p:cNvPr>
          <p:cNvGrpSpPr/>
          <p:nvPr/>
        </p:nvGrpSpPr>
        <p:grpSpPr>
          <a:xfrm>
            <a:off x="638082" y="1554084"/>
            <a:ext cx="10991859" cy="4189165"/>
            <a:chOff x="638082" y="1679590"/>
            <a:chExt cx="10991859" cy="418916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896659-CCE8-4379-8680-6012A1E8E5ED}"/>
                </a:ext>
              </a:extLst>
            </p:cNvPr>
            <p:cNvSpPr/>
            <p:nvPr/>
          </p:nvSpPr>
          <p:spPr>
            <a:xfrm>
              <a:off x="638082" y="5649908"/>
              <a:ext cx="5352743" cy="21309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2CBE711-4D82-4D37-8649-0C5653780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0829" y="1682994"/>
              <a:ext cx="5634876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6A99E01B-6C53-4EA5-BA1D-19BAC80C4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82" y="1679590"/>
              <a:ext cx="5352747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Main8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Person[] people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Person[]{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(person1, person2) -&gt;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C5B813C-B815-4C0C-8243-51338135BF52}"/>
                </a:ext>
              </a:extLst>
            </p:cNvPr>
            <p:cNvSpPr txBox="1"/>
            <p:nvPr/>
          </p:nvSpPr>
          <p:spPr>
            <a:xfrm>
              <a:off x="10938725" y="54936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D97D7F3A-7B90-4D74-BE8F-5D56BFA01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1041" y="1685828"/>
              <a:ext cx="538900" cy="52718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CEAA1AB-5A5B-4C6F-AC00-130058728CFB}"/>
              </a:ext>
            </a:extLst>
          </p:cNvPr>
          <p:cNvGrpSpPr/>
          <p:nvPr/>
        </p:nvGrpSpPr>
        <p:grpSpPr>
          <a:xfrm>
            <a:off x="638082" y="5737493"/>
            <a:ext cx="10987623" cy="523220"/>
            <a:chOff x="-228809" y="6119282"/>
            <a:chExt cx="6180547" cy="52322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D694DC3-8C8F-4760-BF86-5A9BABB97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809" y="6119282"/>
              <a:ext cx="6180545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DFE57F6-0EF4-494E-B3BE-8827655D7C69}"/>
                </a:ext>
              </a:extLst>
            </p:cNvPr>
            <p:cNvSpPr txBox="1"/>
            <p:nvPr/>
          </p:nvSpPr>
          <p:spPr>
            <a:xfrm>
              <a:off x="5561125" y="636550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4172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EDF28-6431-4880-8E53-4C1C4828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1A48C-A4A5-4637-9AF6-9DEB07E70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897623"/>
            <a:ext cx="10901082" cy="420734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工具類別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Objects</a:t>
            </a:r>
          </a:p>
          <a:p>
            <a:r>
              <a:rPr lang="zh-TW" altLang="en-US"/>
              <a:t>下方為部分</a:t>
            </a:r>
            <a:r>
              <a:rPr lang="zh-TW" altLang="en-US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，皆含有</a:t>
            </a:r>
            <a:r>
              <a:rPr lang="zh-TW" altLang="en-US">
                <a:solidFill>
                  <a:srgbClr val="00B0F0"/>
                </a:solidFill>
              </a:rPr>
              <a:t>空值檢查</a:t>
            </a:r>
            <a:r>
              <a:rPr lang="zh-TW" altLang="en-US"/>
              <a:t>，方便直接使用：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hash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... values)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a,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b)</a:t>
            </a:r>
          </a:p>
          <a:p>
            <a:r>
              <a:rPr lang="fr-FR" altLang="zh-TW">
                <a:solidFill>
                  <a:srgbClr val="00B0F0"/>
                </a:solidFill>
              </a:rPr>
              <a:t>&lt;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</a:t>
            </a:r>
            <a:r>
              <a:rPr lang="fr-FR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92D050"/>
                </a:solidFill>
              </a:rPr>
              <a:t>compare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a,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b, </a:t>
            </a:r>
            <a:r>
              <a:rPr lang="fr-FR" altLang="zh-TW">
                <a:solidFill>
                  <a:srgbClr val="FFC000"/>
                </a:solidFill>
              </a:rPr>
              <a:t>Comparator</a:t>
            </a:r>
            <a:r>
              <a:rPr lang="fr-FR" altLang="zh-TW">
                <a:solidFill>
                  <a:srgbClr val="00B0F0"/>
                </a:solidFill>
              </a:rPr>
              <a:t>&lt;? </a:t>
            </a:r>
            <a:r>
              <a:rPr lang="fr-FR" altLang="zh-TW">
                <a:solidFill>
                  <a:srgbClr val="CF8E6D"/>
                </a:solidFill>
              </a:rPr>
              <a:t>super</a:t>
            </a:r>
            <a:r>
              <a:rPr lang="fr-FR" altLang="zh-TW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c)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isNull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obj)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nonNull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obj)</a:t>
            </a:r>
          </a:p>
          <a:p>
            <a:r>
              <a:rPr lang="fr-FR" altLang="zh-TW">
                <a:solidFill>
                  <a:srgbClr val="00B0F0"/>
                </a:solidFill>
              </a:rPr>
              <a:t>&lt;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92D050"/>
                </a:solidFill>
              </a:rPr>
              <a:t>requireNonNull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obj)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nullDefault)</a:t>
            </a:r>
          </a:p>
        </p:txBody>
      </p:sp>
    </p:spTree>
    <p:extLst>
      <p:ext uri="{BB962C8B-B14F-4D97-AF65-F5344CB8AC3E}">
        <p14:creationId xmlns:p14="http://schemas.microsoft.com/office/powerpoint/2010/main" val="8037454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9B96A-8B17-457B-996B-018F1B72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7"/>
            <a:ext cx="10515600" cy="1325563"/>
          </a:xfrm>
        </p:spPr>
        <p:txBody>
          <a:bodyPr/>
          <a:lstStyle/>
          <a:p>
            <a:r>
              <a:rPr lang="zh-TW" altLang="en-US"/>
              <a:t>物件工具類別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3E062297-899C-467E-A904-3A552A2BC73B}"/>
              </a:ext>
            </a:extLst>
          </p:cNvPr>
          <p:cNvGrpSpPr/>
          <p:nvPr/>
        </p:nvGrpSpPr>
        <p:grpSpPr>
          <a:xfrm>
            <a:off x="1102309" y="1039742"/>
            <a:ext cx="10059164" cy="3293209"/>
            <a:chOff x="1102309" y="1057672"/>
            <a:chExt cx="10059164" cy="3293209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56220FE9-F720-4D6C-B7D2-898FABB6A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309" y="1057672"/>
              <a:ext cx="10059164" cy="32932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 NULL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"hashCode:"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"isNull:"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"nonNull:"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"toString:"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"toStringDefault:"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"Default 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"requireNonNull:"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requireNonNull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3063C22-DD25-40DB-816B-0DD236C489D2}"/>
                </a:ext>
              </a:extLst>
            </p:cNvPr>
            <p:cNvSpPr txBox="1"/>
            <p:nvPr/>
          </p:nvSpPr>
          <p:spPr>
            <a:xfrm>
              <a:off x="10470258" y="398154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DC4D93A-678A-43AD-A9DD-913C0FD7CA33}"/>
              </a:ext>
            </a:extLst>
          </p:cNvPr>
          <p:cNvGrpSpPr/>
          <p:nvPr/>
        </p:nvGrpSpPr>
        <p:grpSpPr>
          <a:xfrm>
            <a:off x="1092929" y="4450055"/>
            <a:ext cx="10077924" cy="2062103"/>
            <a:chOff x="1092929" y="4459020"/>
            <a:chExt cx="10077924" cy="2062103"/>
          </a:xfrm>
        </p:grpSpPr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3299D59B-1846-4D02-85A9-62B85C06C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929" y="4459020"/>
              <a:ext cx="10077924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hashCode:0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isNull:true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nonNull:false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toString:null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toStringDefault:Default Text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Exception in thread "main" java.lang.NullPointerException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	at java.base/java.util.Objects.requireNonNull(Objects.java:233)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	at JAVA.main(JAVA.java:11)</a:t>
              </a:r>
              <a:endParaRPr lang="zh-TW" altLang="zh-TW" sz="1600">
                <a:solidFill>
                  <a:srgbClr val="F7546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54580BED-6E56-4107-9AF1-6B1AEB2595DD}"/>
                </a:ext>
              </a:extLst>
            </p:cNvPr>
            <p:cNvSpPr txBox="1"/>
            <p:nvPr/>
          </p:nvSpPr>
          <p:spPr>
            <a:xfrm>
              <a:off x="10226364" y="61517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2386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04130-361E-48FD-9701-CB076F24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函式介面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C0D8648-3101-4C29-BD76-57D6437F2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en-US" altLang="zh-TW"/>
              <a:t>Java </a:t>
            </a:r>
            <a:r>
              <a:rPr lang="zh-TW" altLang="en-US"/>
              <a:t>還提供許多定義好的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可以使用</a:t>
            </a:r>
            <a:endParaRPr lang="en-US" altLang="zh-TW"/>
          </a:p>
          <a:p>
            <a:r>
              <a:rPr lang="zh-TW" altLang="en-US"/>
              <a:t>大部分位於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function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下，常見的有：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Supplier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生產者</a:t>
            </a:r>
            <a:r>
              <a:rPr lang="zh-TW" altLang="en-US"/>
              <a:t>，不接收、返回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消費者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、不返回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Function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zh-TW" altLang="en-US"/>
              <a:t> 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Predicate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述詞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Runnable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可執行函式</a:t>
            </a:r>
            <a:r>
              <a:rPr lang="zh-TW" altLang="en-US"/>
              <a:t>，不接收、不返回</a:t>
            </a:r>
            <a:endParaRPr lang="en-US" altLang="zh-TW"/>
          </a:p>
          <a:p>
            <a:r>
              <a:rPr lang="zh-TW" altLang="en-US"/>
              <a:t>以及可以接收兩個值的變種，如：</a:t>
            </a:r>
            <a:r>
              <a:rPr lang="en-US" altLang="zh-TW">
                <a:solidFill>
                  <a:srgbClr val="FFC000"/>
                </a:solidFill>
              </a:rPr>
              <a:t>BiConsumer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U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還有許多不使用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而是固定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的變種，如 </a:t>
            </a:r>
            <a:r>
              <a:rPr lang="en-US" altLang="zh-TW">
                <a:solidFill>
                  <a:srgbClr val="FFC000"/>
                </a:solidFill>
              </a:rPr>
              <a:t>IntConsumer</a:t>
            </a:r>
          </a:p>
        </p:txBody>
      </p:sp>
    </p:spTree>
    <p:extLst>
      <p:ext uri="{BB962C8B-B14F-4D97-AF65-F5344CB8AC3E}">
        <p14:creationId xmlns:p14="http://schemas.microsoft.com/office/powerpoint/2010/main" val="39129920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4066</TotalTime>
  <Words>7190</Words>
  <Application>Microsoft Office PowerPoint</Application>
  <PresentationFormat>寬螢幕</PresentationFormat>
  <Paragraphs>472</Paragraphs>
  <Slides>42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6" baseType="lpstr">
      <vt:lpstr>Arial</vt:lpstr>
      <vt:lpstr>Calibri</vt:lpstr>
      <vt:lpstr>Consolas</vt:lpstr>
      <vt:lpstr>TYIC</vt:lpstr>
      <vt:lpstr>工具類別(2)</vt:lpstr>
      <vt:lpstr>列舉</vt:lpstr>
      <vt:lpstr>列舉</vt:lpstr>
      <vt:lpstr>Comparable 與 Comparator</vt:lpstr>
      <vt:lpstr>陣列排序</vt:lpstr>
      <vt:lpstr>陣列排序</vt:lpstr>
      <vt:lpstr>物件工具類別</vt:lpstr>
      <vt:lpstr>物件工具類別</vt:lpstr>
      <vt:lpstr>函式介面</vt:lpstr>
      <vt:lpstr>Optional</vt:lpstr>
      <vt:lpstr>Optional</vt:lpstr>
      <vt:lpstr>集合框架</vt:lpstr>
      <vt:lpstr>集合框架</vt:lpstr>
      <vt:lpstr>Collection</vt:lpstr>
      <vt:lpstr>Iterable 與 Iterator</vt:lpstr>
      <vt:lpstr>Collection</vt:lpstr>
      <vt:lpstr>List</vt:lpstr>
      <vt:lpstr>SequencedCollection</vt:lpstr>
      <vt:lpstr>List</vt:lpstr>
      <vt:lpstr>ArrayList</vt:lpstr>
      <vt:lpstr>ArrayList</vt:lpstr>
      <vt:lpstr>Queue</vt:lpstr>
      <vt:lpstr>Queue</vt:lpstr>
      <vt:lpstr>Deque</vt:lpstr>
      <vt:lpstr>ArrayDeque 與 Stack</vt:lpstr>
      <vt:lpstr>ArrayDeque</vt:lpstr>
      <vt:lpstr>Set</vt:lpstr>
      <vt:lpstr>HashSet</vt:lpstr>
      <vt:lpstr>HashSet</vt:lpstr>
      <vt:lpstr>Map</vt:lpstr>
      <vt:lpstr>Map</vt:lpstr>
      <vt:lpstr>HashMap</vt:lpstr>
      <vt:lpstr>HashMap</vt:lpstr>
      <vt:lpstr>HashMap</vt:lpstr>
      <vt:lpstr>HashMap</vt:lpstr>
      <vt:lpstr>集合框架工具類別</vt:lpstr>
      <vt:lpstr>集合框架工具類別</vt:lpstr>
      <vt:lpstr>Stream</vt:lpstr>
      <vt:lpstr>Stream</vt:lpstr>
      <vt:lpstr>Stream</vt:lpstr>
      <vt:lpstr>Stream</vt:lpstr>
      <vt:lpstr>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14_工具類別(2)</dc:title>
  <dc:creator>TYIC</dc:creator>
  <cp:lastModifiedBy>Myster</cp:lastModifiedBy>
  <cp:revision>1783</cp:revision>
  <dcterms:created xsi:type="dcterms:W3CDTF">2024-08-26T05:06:42Z</dcterms:created>
  <dcterms:modified xsi:type="dcterms:W3CDTF">2024-12-01T14:37:26Z</dcterms:modified>
</cp:coreProperties>
</file>