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66" r:id="rId9"/>
    <p:sldId id="304" r:id="rId10"/>
    <p:sldId id="357" r:id="rId11"/>
    <p:sldId id="367" r:id="rId12"/>
    <p:sldId id="320" r:id="rId13"/>
    <p:sldId id="319" r:id="rId14"/>
    <p:sldId id="312" r:id="rId15"/>
    <p:sldId id="316" r:id="rId16"/>
    <p:sldId id="374" r:id="rId17"/>
    <p:sldId id="334" r:id="rId18"/>
    <p:sldId id="335" r:id="rId19"/>
    <p:sldId id="339" r:id="rId20"/>
    <p:sldId id="347" r:id="rId21"/>
    <p:sldId id="363" r:id="rId22"/>
    <p:sldId id="365" r:id="rId23"/>
    <p:sldId id="298" r:id="rId24"/>
    <p:sldId id="299" r:id="rId25"/>
    <p:sldId id="338" r:id="rId26"/>
    <p:sldId id="349" r:id="rId27"/>
    <p:sldId id="348" r:id="rId28"/>
    <p:sldId id="271" r:id="rId29"/>
    <p:sldId id="272" r:id="rId30"/>
    <p:sldId id="340" r:id="rId31"/>
    <p:sldId id="337" r:id="rId32"/>
    <p:sldId id="336" r:id="rId33"/>
    <p:sldId id="354" r:id="rId34"/>
    <p:sldId id="355" r:id="rId35"/>
    <p:sldId id="351" r:id="rId36"/>
    <p:sldId id="356" r:id="rId37"/>
    <p:sldId id="341" r:id="rId38"/>
    <p:sldId id="350" r:id="rId39"/>
    <p:sldId id="353" r:id="rId40"/>
    <p:sldId id="352" r:id="rId41"/>
    <p:sldId id="359" r:id="rId42"/>
    <p:sldId id="360" r:id="rId43"/>
    <p:sldId id="358" r:id="rId44"/>
    <p:sldId id="361" r:id="rId45"/>
    <p:sldId id="373" r:id="rId46"/>
    <p:sldId id="370" r:id="rId47"/>
    <p:sldId id="362" r:id="rId48"/>
    <p:sldId id="372" r:id="rId49"/>
    <p:sldId id="368" r:id="rId50"/>
    <p:sldId id="369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FFFF99"/>
    <a:srgbClr val="CC99FF"/>
    <a:srgbClr val="FF9999"/>
    <a:srgbClr val="99FFCC"/>
    <a:srgbClr val="D352E8"/>
    <a:srgbClr val="D402FE"/>
    <a:srgbClr val="FF9900"/>
    <a:srgbClr val="CC9B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962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02761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9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761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89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0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5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sort/src/Main3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2.jav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4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5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1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由若干個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  <a:r>
              <a:rPr lang="zh-TW" altLang="en-US"/>
              <a:t>組成，每個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記錄了一筆資料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9681-14EE-4BCC-83F3-243C9D18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鏈結串列</a:t>
            </a:r>
          </a:p>
        </p:txBody>
      </p:sp>
      <p:sp>
        <p:nvSpPr>
          <p:cNvPr id="77" name="內容版面配置區 76">
            <a:extLst>
              <a:ext uri="{FF2B5EF4-FFF2-40B4-BE49-F238E27FC236}">
                <a16:creationId xmlns:a16="http://schemas.microsoft.com/office/drawing/2014/main" id="{38BFDE89-A300-4BED-908A-0390FC8D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5977"/>
            <a:ext cx="10934698" cy="25982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因為必須依次讀取每個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，這稱為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順序存取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(sequential access)</a:t>
            </a: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原因是因為只需要將原有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鏈結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斷開，並重新連接上新的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endParaRPr lang="en-US" altLang="zh-TW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68D9DA9-5707-41BF-9CD7-B62565678139}"/>
              </a:ext>
            </a:extLst>
          </p:cNvPr>
          <p:cNvGrpSpPr/>
          <p:nvPr/>
        </p:nvGrpSpPr>
        <p:grpSpPr>
          <a:xfrm>
            <a:off x="628651" y="4455457"/>
            <a:ext cx="10934699" cy="1620935"/>
            <a:chOff x="628649" y="4241981"/>
            <a:chExt cx="10934699" cy="1620935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7DF68BE-69F6-47BB-B51E-8EBAB1A9E13B}"/>
                </a:ext>
              </a:extLst>
            </p:cNvPr>
            <p:cNvSpPr/>
            <p:nvPr/>
          </p:nvSpPr>
          <p:spPr>
            <a:xfrm>
              <a:off x="628649" y="4241981"/>
              <a:ext cx="10934699" cy="1620935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DB912F-5DE4-4DD0-8F1F-BFC868A11ABB}"/>
                </a:ext>
              </a:extLst>
            </p:cNvPr>
            <p:cNvSpPr txBox="1"/>
            <p:nvPr/>
          </p:nvSpPr>
          <p:spPr>
            <a:xfrm>
              <a:off x="1135074" y="43787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節點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7D155C-2992-4F78-B5DD-23404D08C578}"/>
                </a:ext>
              </a:extLst>
            </p:cNvPr>
            <p:cNvSpPr txBox="1"/>
            <p:nvPr/>
          </p:nvSpPr>
          <p:spPr>
            <a:xfrm>
              <a:off x="996786" y="48924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352EF32-E655-4F3F-93A9-FFC2D56F1003}"/>
                </a:ext>
              </a:extLst>
            </p:cNvPr>
            <p:cNvGrpSpPr/>
            <p:nvPr/>
          </p:nvGrpSpPr>
          <p:grpSpPr>
            <a:xfrm>
              <a:off x="2523782" y="4363004"/>
              <a:ext cx="1204176" cy="1450719"/>
              <a:chOff x="2523782" y="4363004"/>
              <a:chExt cx="1204176" cy="14507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145C5-EC88-493F-8A83-5C0FC538ACD7}"/>
                  </a:ext>
                </a:extLst>
              </p:cNvPr>
              <p:cNvSpPr/>
              <p:nvPr/>
            </p:nvSpPr>
            <p:spPr>
              <a:xfrm>
                <a:off x="2599304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BCEF66-F500-42D7-99BD-4A5C93764965}"/>
                  </a:ext>
                </a:extLst>
              </p:cNvPr>
              <p:cNvSpPr txBox="1"/>
              <p:nvPr/>
            </p:nvSpPr>
            <p:spPr>
              <a:xfrm>
                <a:off x="2948578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4A6E46F-458B-4884-B2DD-0DB2F51C25BA}"/>
                  </a:ext>
                </a:extLst>
              </p:cNvPr>
              <p:cNvSpPr txBox="1"/>
              <p:nvPr/>
            </p:nvSpPr>
            <p:spPr>
              <a:xfrm>
                <a:off x="2523782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09E1A38-3BE5-4C53-8EC4-82943A3DA7CD}"/>
                </a:ext>
              </a:extLst>
            </p:cNvPr>
            <p:cNvGrpSpPr/>
            <p:nvPr/>
          </p:nvGrpSpPr>
          <p:grpSpPr>
            <a:xfrm>
              <a:off x="5557036" y="4363004"/>
              <a:ext cx="1204176" cy="1450719"/>
              <a:chOff x="5557036" y="4363004"/>
              <a:chExt cx="1204176" cy="14507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A978ED1-2F74-4240-9C5F-2BAD5A62A794}"/>
                  </a:ext>
                </a:extLst>
              </p:cNvPr>
              <p:cNvSpPr/>
              <p:nvPr/>
            </p:nvSpPr>
            <p:spPr>
              <a:xfrm>
                <a:off x="5632558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88DE29-CC73-403D-A773-423D8BE56721}"/>
                  </a:ext>
                </a:extLst>
              </p:cNvPr>
              <p:cNvSpPr txBox="1"/>
              <p:nvPr/>
            </p:nvSpPr>
            <p:spPr>
              <a:xfrm>
                <a:off x="5981832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3A328A-66C4-4D31-A8E0-001F62783C78}"/>
                  </a:ext>
                </a:extLst>
              </p:cNvPr>
              <p:cNvSpPr txBox="1"/>
              <p:nvPr/>
            </p:nvSpPr>
            <p:spPr>
              <a:xfrm>
                <a:off x="5557036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8FAAB2-5595-42BD-AB9B-E0847EB96B05}"/>
                </a:ext>
              </a:extLst>
            </p:cNvPr>
            <p:cNvSpPr txBox="1"/>
            <p:nvPr/>
          </p:nvSpPr>
          <p:spPr>
            <a:xfrm>
              <a:off x="689008" y="53476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1C1C04F1-1654-4755-B597-36B8D25803E3}"/>
                </a:ext>
              </a:extLst>
            </p:cNvPr>
            <p:cNvGrpSpPr/>
            <p:nvPr/>
          </p:nvGrpSpPr>
          <p:grpSpPr>
            <a:xfrm>
              <a:off x="7073663" y="4363004"/>
              <a:ext cx="1204176" cy="1450719"/>
              <a:chOff x="7073663" y="4363004"/>
              <a:chExt cx="1204176" cy="145071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F21A89-477F-4A6D-A0DE-8A6FF9F36313}"/>
                  </a:ext>
                </a:extLst>
              </p:cNvPr>
              <p:cNvSpPr/>
              <p:nvPr/>
            </p:nvSpPr>
            <p:spPr>
              <a:xfrm>
                <a:off x="7149185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74A5F12-6A69-40D8-92CE-F2FD41B25A0A}"/>
                  </a:ext>
                </a:extLst>
              </p:cNvPr>
              <p:cNvSpPr txBox="1"/>
              <p:nvPr/>
            </p:nvSpPr>
            <p:spPr>
              <a:xfrm>
                <a:off x="7498459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3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6658E9-4E51-4914-8A79-A94974EBE7F9}"/>
                  </a:ext>
                </a:extLst>
              </p:cNvPr>
              <p:cNvSpPr txBox="1"/>
              <p:nvPr/>
            </p:nvSpPr>
            <p:spPr>
              <a:xfrm>
                <a:off x="7073663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99A779A-D8BD-4FCA-888B-47F2F5AE84B4}"/>
                </a:ext>
              </a:extLst>
            </p:cNvPr>
            <p:cNvGrpSpPr/>
            <p:nvPr/>
          </p:nvGrpSpPr>
          <p:grpSpPr>
            <a:xfrm>
              <a:off x="8590290" y="4363004"/>
              <a:ext cx="1204176" cy="1450719"/>
              <a:chOff x="8590290" y="4363004"/>
              <a:chExt cx="1204176" cy="145071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FB789E9-EB62-450E-974D-96914D2E9020}"/>
                  </a:ext>
                </a:extLst>
              </p:cNvPr>
              <p:cNvSpPr/>
              <p:nvPr/>
            </p:nvSpPr>
            <p:spPr>
              <a:xfrm>
                <a:off x="8665812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945B395-23AD-4EDF-A128-B6843A78A7E9}"/>
                  </a:ext>
                </a:extLst>
              </p:cNvPr>
              <p:cNvSpPr txBox="1"/>
              <p:nvPr/>
            </p:nvSpPr>
            <p:spPr>
              <a:xfrm>
                <a:off x="9015086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4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A7736F-DF41-414D-AE8D-9F89BAF170E2}"/>
                  </a:ext>
                </a:extLst>
              </p:cNvPr>
              <p:cNvSpPr txBox="1"/>
              <p:nvPr/>
            </p:nvSpPr>
            <p:spPr>
              <a:xfrm>
                <a:off x="8590290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D12FA221-69B2-4658-A5EC-C8D5AF6D8820}"/>
                </a:ext>
              </a:extLst>
            </p:cNvPr>
            <p:cNvGrpSpPr/>
            <p:nvPr/>
          </p:nvGrpSpPr>
          <p:grpSpPr>
            <a:xfrm>
              <a:off x="10106917" y="4363004"/>
              <a:ext cx="1204176" cy="1450719"/>
              <a:chOff x="10106917" y="4363004"/>
              <a:chExt cx="1204176" cy="145071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DA37B2-7843-45D3-A552-FB65879D0959}"/>
                  </a:ext>
                </a:extLst>
              </p:cNvPr>
              <p:cNvSpPr/>
              <p:nvPr/>
            </p:nvSpPr>
            <p:spPr>
              <a:xfrm>
                <a:off x="10182439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6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7A53BA-8DBA-43E7-9838-E37A73CF9E41}"/>
                  </a:ext>
                </a:extLst>
              </p:cNvPr>
              <p:cNvSpPr txBox="1"/>
              <p:nvPr/>
            </p:nvSpPr>
            <p:spPr>
              <a:xfrm>
                <a:off x="10531713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5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21E127-C974-41D6-BE1B-8AFACDAAD4D8}"/>
                  </a:ext>
                </a:extLst>
              </p:cNvPr>
              <p:cNvSpPr txBox="1"/>
              <p:nvPr/>
            </p:nvSpPr>
            <p:spPr>
              <a:xfrm>
                <a:off x="10106917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0xF030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25ED78-890D-448D-BF5A-CC87CF1369BF}"/>
                </a:ext>
              </a:extLst>
            </p:cNvPr>
            <p:cNvSpPr txBox="1"/>
            <p:nvPr/>
          </p:nvSpPr>
          <p:spPr>
            <a:xfrm>
              <a:off x="4040409" y="5352058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B866A0E-835D-4656-B746-15743F4B2B87}"/>
                </a:ext>
              </a:extLst>
            </p:cNvPr>
            <p:cNvGrpSpPr/>
            <p:nvPr/>
          </p:nvGrpSpPr>
          <p:grpSpPr>
            <a:xfrm>
              <a:off x="4115931" y="4363004"/>
              <a:ext cx="1053132" cy="995495"/>
              <a:chOff x="4115931" y="4363004"/>
              <a:chExt cx="1053132" cy="99549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F4C045B-66DD-48E1-9970-DE6FCA2132E0}"/>
                  </a:ext>
                </a:extLst>
              </p:cNvPr>
              <p:cNvSpPr txBox="1"/>
              <p:nvPr/>
            </p:nvSpPr>
            <p:spPr>
              <a:xfrm>
                <a:off x="4465205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77DD42-EFE8-4CB1-B1FD-B66AC6B06E9E}"/>
                  </a:ext>
                </a:extLst>
              </p:cNvPr>
              <p:cNvSpPr/>
              <p:nvPr/>
            </p:nvSpPr>
            <p:spPr>
              <a:xfrm>
                <a:off x="4115931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8C2FF0E-941E-4A28-A3F5-6EB92FE53A0C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652436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75A6F34-825F-48DC-8701-A1F60C21D31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169063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0579370-95B0-4FB1-B0D1-6F80ED16980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6685690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E6C63CC-AEE4-4673-AECC-C44A1F94E29B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202317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855B9B7-8D81-4BE2-98C5-31F5747BDFFC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718944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2787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36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256" name="內容版面配置區 255">
            <a:extLst>
              <a:ext uri="{FF2B5EF4-FFF2-40B4-BE49-F238E27FC236}">
                <a16:creationId xmlns:a16="http://schemas.microsoft.com/office/drawing/2014/main" id="{F51AB0C0-9B36-43B0-AD01-7DE83E6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49"/>
            <a:ext cx="10515600" cy="1035195"/>
          </a:xfrm>
        </p:spPr>
        <p:txBody>
          <a:bodyPr>
            <a:normAutofit/>
          </a:bodyPr>
          <a:lstStyle/>
          <a:p>
            <a:r>
              <a:rPr lang="zh-TW" altLang="en-US"/>
              <a:t>下表為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對於四種基本操作的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</a:p>
        </p:txBody>
      </p: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FFF4FEFE-AD95-4908-AC89-12C3B1578715}"/>
              </a:ext>
            </a:extLst>
          </p:cNvPr>
          <p:cNvGrpSpPr/>
          <p:nvPr/>
        </p:nvGrpSpPr>
        <p:grpSpPr>
          <a:xfrm>
            <a:off x="1824317" y="2353398"/>
            <a:ext cx="8543365" cy="4054707"/>
            <a:chOff x="1824317" y="2218927"/>
            <a:chExt cx="8543365" cy="4054707"/>
          </a:xfrm>
        </p:grpSpPr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DBCAA0A7-E45B-4D3D-AE77-466891188538}"/>
                </a:ext>
              </a:extLst>
            </p:cNvPr>
            <p:cNvSpPr/>
            <p:nvPr/>
          </p:nvSpPr>
          <p:spPr>
            <a:xfrm>
              <a:off x="1824318" y="2218927"/>
              <a:ext cx="8543364" cy="810465"/>
            </a:xfrm>
            <a:custGeom>
              <a:avLst/>
              <a:gdLst>
                <a:gd name="connsiteX0" fmla="*/ 551562 w 8543364"/>
                <a:gd name="connsiteY0" fmla="*/ 0 h 810465"/>
                <a:gd name="connsiteX1" fmla="*/ 7991802 w 8543364"/>
                <a:gd name="connsiteY1" fmla="*/ 0 h 810465"/>
                <a:gd name="connsiteX2" fmla="*/ 8543364 w 8543364"/>
                <a:gd name="connsiteY2" fmla="*/ 551562 h 810465"/>
                <a:gd name="connsiteX3" fmla="*/ 8543364 w 8543364"/>
                <a:gd name="connsiteY3" fmla="*/ 810465 h 810465"/>
                <a:gd name="connsiteX4" fmla="*/ 0 w 8543364"/>
                <a:gd name="connsiteY4" fmla="*/ 810465 h 810465"/>
                <a:gd name="connsiteX5" fmla="*/ 0 w 8543364"/>
                <a:gd name="connsiteY5" fmla="*/ 551562 h 810465"/>
                <a:gd name="connsiteX6" fmla="*/ 551562 w 8543364"/>
                <a:gd name="connsiteY6" fmla="*/ 0 h 8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3364" h="810465">
                  <a:moveTo>
                    <a:pt x="551562" y="0"/>
                  </a:moveTo>
                  <a:lnTo>
                    <a:pt x="7991802" y="0"/>
                  </a:lnTo>
                  <a:cubicBezTo>
                    <a:pt x="8296421" y="0"/>
                    <a:pt x="8543364" y="246943"/>
                    <a:pt x="8543364" y="551562"/>
                  </a:cubicBezTo>
                  <a:lnTo>
                    <a:pt x="8543364" y="810465"/>
                  </a:lnTo>
                  <a:lnTo>
                    <a:pt x="0" y="810465"/>
                  </a:lnTo>
                  <a:lnTo>
                    <a:pt x="0" y="551562"/>
                  </a:lnTo>
                  <a:cubicBezTo>
                    <a:pt x="0" y="246943"/>
                    <a:pt x="246943" y="0"/>
                    <a:pt x="551562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B350B8-F41A-4D7E-B081-97AFBA8FD148}"/>
                </a:ext>
              </a:extLst>
            </p:cNvPr>
            <p:cNvSpPr/>
            <p:nvPr/>
          </p:nvSpPr>
          <p:spPr>
            <a:xfrm>
              <a:off x="1824317" y="3029392"/>
              <a:ext cx="8543365" cy="8104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AC1569-677C-4FBE-B9DC-1DD471A9AD5D}"/>
                </a:ext>
              </a:extLst>
            </p:cNvPr>
            <p:cNvSpPr/>
            <p:nvPr/>
          </p:nvSpPr>
          <p:spPr>
            <a:xfrm>
              <a:off x="1824317" y="3839857"/>
              <a:ext cx="8543365" cy="810465"/>
            </a:xfrm>
            <a:prstGeom prst="rect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0CAF7E32-996E-4E19-B54B-4C21EA9B83D3}"/>
                </a:ext>
              </a:extLst>
            </p:cNvPr>
            <p:cNvSpPr/>
            <p:nvPr/>
          </p:nvSpPr>
          <p:spPr>
            <a:xfrm flipV="1">
              <a:off x="1824318" y="5463170"/>
              <a:ext cx="8543364" cy="810464"/>
            </a:xfrm>
            <a:custGeom>
              <a:avLst/>
              <a:gdLst>
                <a:gd name="connsiteX0" fmla="*/ 0 w 8543364"/>
                <a:gd name="connsiteY0" fmla="*/ 810464 h 810464"/>
                <a:gd name="connsiteX1" fmla="*/ 8543364 w 8543364"/>
                <a:gd name="connsiteY1" fmla="*/ 810464 h 810464"/>
                <a:gd name="connsiteX2" fmla="*/ 8543364 w 8543364"/>
                <a:gd name="connsiteY2" fmla="*/ 551562 h 810464"/>
                <a:gd name="connsiteX3" fmla="*/ 7991802 w 8543364"/>
                <a:gd name="connsiteY3" fmla="*/ 0 h 810464"/>
                <a:gd name="connsiteX4" fmla="*/ 551562 w 8543364"/>
                <a:gd name="connsiteY4" fmla="*/ 0 h 810464"/>
                <a:gd name="connsiteX5" fmla="*/ 0 w 8543364"/>
                <a:gd name="connsiteY5" fmla="*/ 551562 h 8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43364" h="810464">
                  <a:moveTo>
                    <a:pt x="0" y="810464"/>
                  </a:moveTo>
                  <a:lnTo>
                    <a:pt x="8543364" y="810464"/>
                  </a:lnTo>
                  <a:lnTo>
                    <a:pt x="8543364" y="551562"/>
                  </a:lnTo>
                  <a:cubicBezTo>
                    <a:pt x="8543364" y="246943"/>
                    <a:pt x="8296421" y="0"/>
                    <a:pt x="7991802" y="0"/>
                  </a:cubicBezTo>
                  <a:lnTo>
                    <a:pt x="551562" y="0"/>
                  </a:lnTo>
                  <a:cubicBezTo>
                    <a:pt x="246943" y="0"/>
                    <a:pt x="0" y="246943"/>
                    <a:pt x="0" y="551562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57A9FF1-F334-4ACE-9803-5571F2596985}"/>
                </a:ext>
              </a:extLst>
            </p:cNvPr>
            <p:cNvSpPr/>
            <p:nvPr/>
          </p:nvSpPr>
          <p:spPr>
            <a:xfrm>
              <a:off x="1824317" y="4650322"/>
              <a:ext cx="8543365" cy="8104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99F4ADD-177A-4B36-8B68-A1263E5DE9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029392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6047F5-98A9-441C-AF63-26FAF419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83985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417F95BF-22B7-410B-82F5-31BD7C05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46239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CDC2400-1F07-4068-ABA2-69331D0CC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54607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F2D956F1-DF2D-4B97-8DFC-3CA04000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605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1754D6F-3CFB-44AC-8D94-128D15D5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893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903339A-F80F-4D82-BD2B-D71DFCF89EAB}"/>
                </a:ext>
              </a:extLst>
            </p:cNvPr>
            <p:cNvSpPr txBox="1"/>
            <p:nvPr/>
          </p:nvSpPr>
          <p:spPr>
            <a:xfrm>
              <a:off x="2434483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資料結構</a:t>
              </a:r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3B6679E8-536D-4B37-A9F5-CCE699AF6CEC}"/>
                </a:ext>
              </a:extLst>
            </p:cNvPr>
            <p:cNvSpPr txBox="1"/>
            <p:nvPr/>
          </p:nvSpPr>
          <p:spPr>
            <a:xfrm>
              <a:off x="2793557" y="31990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存取</a:t>
              </a:r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803FFCCE-3103-4201-91D5-04731942AA75}"/>
                </a:ext>
              </a:extLst>
            </p:cNvPr>
            <p:cNvSpPr txBox="1"/>
            <p:nvPr/>
          </p:nvSpPr>
          <p:spPr>
            <a:xfrm>
              <a:off x="2793557" y="40091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搜尋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BBC33235-658A-4E9E-A566-DA69BB43A420}"/>
                </a:ext>
              </a:extLst>
            </p:cNvPr>
            <p:cNvSpPr txBox="1"/>
            <p:nvPr/>
          </p:nvSpPr>
          <p:spPr>
            <a:xfrm>
              <a:off x="2793556" y="48294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插入</a:t>
              </a:r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0597D173-43D7-4497-BF9E-08592197BD59}"/>
                </a:ext>
              </a:extLst>
            </p:cNvPr>
            <p:cNvSpPr txBox="1"/>
            <p:nvPr/>
          </p:nvSpPr>
          <p:spPr>
            <a:xfrm>
              <a:off x="2793556" y="562931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刪除</a:t>
              </a: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798065A4-0DAF-42F7-819E-8891C7594C38}"/>
                </a:ext>
              </a:extLst>
            </p:cNvPr>
            <p:cNvSpPr txBox="1"/>
            <p:nvPr/>
          </p:nvSpPr>
          <p:spPr>
            <a:xfrm>
              <a:off x="5618558" y="23895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陣列</a:t>
              </a: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EEDBCA4-EA48-4795-90A6-D38FBF27CBF8}"/>
                </a:ext>
              </a:extLst>
            </p:cNvPr>
            <p:cNvSpPr txBox="1"/>
            <p:nvPr/>
          </p:nvSpPr>
          <p:spPr>
            <a:xfrm>
              <a:off x="8100776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鏈結串列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C743ECEC-B643-4ACD-8E50-737ADD22990D}"/>
                </a:ext>
              </a:extLst>
            </p:cNvPr>
            <p:cNvSpPr txBox="1"/>
            <p:nvPr/>
          </p:nvSpPr>
          <p:spPr>
            <a:xfrm>
              <a:off x="5637794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5B0CDA47-D570-4EF9-9700-B746163F4F46}"/>
                </a:ext>
              </a:extLst>
            </p:cNvPr>
            <p:cNvSpPr txBox="1"/>
            <p:nvPr/>
          </p:nvSpPr>
          <p:spPr>
            <a:xfrm>
              <a:off x="8479081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5E6B7D42-4D9A-4176-9190-0123077F44A7}"/>
                </a:ext>
              </a:extLst>
            </p:cNvPr>
            <p:cNvSpPr txBox="1"/>
            <p:nvPr/>
          </p:nvSpPr>
          <p:spPr>
            <a:xfrm>
              <a:off x="5637794" y="39808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305DC881-AFF5-4DA9-9DAC-FFF9E255219E}"/>
                </a:ext>
              </a:extLst>
            </p:cNvPr>
            <p:cNvSpPr txBox="1"/>
            <p:nvPr/>
          </p:nvSpPr>
          <p:spPr>
            <a:xfrm>
              <a:off x="8479080" y="480352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8FF375D-1CFF-4542-B514-BF74A9A90724}"/>
                </a:ext>
              </a:extLst>
            </p:cNvPr>
            <p:cNvSpPr txBox="1"/>
            <p:nvPr/>
          </p:nvSpPr>
          <p:spPr>
            <a:xfrm>
              <a:off x="8479081" y="397954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9A2059D0-6244-477E-AA66-BEAB94016734}"/>
                </a:ext>
              </a:extLst>
            </p:cNvPr>
            <p:cNvSpPr txBox="1"/>
            <p:nvPr/>
          </p:nvSpPr>
          <p:spPr>
            <a:xfrm>
              <a:off x="8479080" y="560440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0929623A-AE18-437F-A76B-BC418B2ABC9E}"/>
                </a:ext>
              </a:extLst>
            </p:cNvPr>
            <p:cNvSpPr txBox="1"/>
            <p:nvPr/>
          </p:nvSpPr>
          <p:spPr>
            <a:xfrm>
              <a:off x="5637794" y="48065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CD96E401-70C7-43EE-B637-5D734C5949A7}"/>
                </a:ext>
              </a:extLst>
            </p:cNvPr>
            <p:cNvSpPr txBox="1"/>
            <p:nvPr/>
          </p:nvSpPr>
          <p:spPr>
            <a:xfrm>
              <a:off x="5637794" y="559853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056404" y="31165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78894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78894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94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1083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63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20794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30837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35507" y="2829031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867830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1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795485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8639530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89116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725034" y="515685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522328" y="257121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455374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79053" y="422458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711875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3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466963" y="2225941"/>
            <a:ext cx="681167" cy="465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927316" y="2831096"/>
            <a:ext cx="784559" cy="0"/>
          </a:xfrm>
          <a:prstGeom prst="straightConnector1">
            <a:avLst/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405158" y="1670226"/>
            <a:ext cx="3590214" cy="1695105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8077224" y="2600330"/>
            <a:ext cx="459765" cy="459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841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8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7220281" y="31165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9064326" y="3116519"/>
            <a:ext cx="354584" cy="461665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2D05C95-5857-41BE-8078-B684B1F93687}"/>
              </a:ext>
            </a:extLst>
          </p:cNvPr>
          <p:cNvGrpSpPr/>
          <p:nvPr/>
        </p:nvGrpSpPr>
        <p:grpSpPr>
          <a:xfrm>
            <a:off x="6814768" y="5007055"/>
            <a:ext cx="4881838" cy="1450719"/>
            <a:chOff x="6814768" y="4994035"/>
            <a:chExt cx="4881838" cy="1450719"/>
          </a:xfrm>
        </p:grpSpPr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7933687" y="5251244"/>
              <a:ext cx="77818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71361" y="5251244"/>
              <a:ext cx="78192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B77524-BC61-4302-9846-522CFA5C2A27}"/>
                </a:ext>
              </a:extLst>
            </p:cNvPr>
            <p:cNvGrpSpPr/>
            <p:nvPr/>
          </p:nvGrpSpPr>
          <p:grpSpPr>
            <a:xfrm>
              <a:off x="6814768" y="4994035"/>
              <a:ext cx="1204176" cy="1450719"/>
              <a:chOff x="7154133" y="4994035"/>
              <a:chExt cx="1204176" cy="1450719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33874AE-FB5B-4A7C-B965-3580294EDD25}"/>
                  </a:ext>
                </a:extLst>
              </p:cNvPr>
              <p:cNvSpPr/>
              <p:nvPr/>
            </p:nvSpPr>
            <p:spPr>
              <a:xfrm>
                <a:off x="7213566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90" name="文字方塊 289">
                <a:extLst>
                  <a:ext uri="{FF2B5EF4-FFF2-40B4-BE49-F238E27FC236}">
                    <a16:creationId xmlns:a16="http://schemas.microsoft.com/office/drawing/2014/main" id="{B8A3EA51-ED2F-4A19-ADB2-221C793EA10D}"/>
                  </a:ext>
                </a:extLst>
              </p:cNvPr>
              <p:cNvSpPr txBox="1"/>
              <p:nvPr/>
            </p:nvSpPr>
            <p:spPr>
              <a:xfrm>
                <a:off x="715413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669F48BC-1141-45C3-8165-4B9992F44061}"/>
                  </a:ext>
                </a:extLst>
              </p:cNvPr>
              <p:cNvSpPr txBox="1"/>
              <p:nvPr/>
            </p:nvSpPr>
            <p:spPr>
              <a:xfrm>
                <a:off x="7569460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75E01A6-5E41-497E-846F-709A224FC004}"/>
                </a:ext>
              </a:extLst>
            </p:cNvPr>
            <p:cNvGrpSpPr/>
            <p:nvPr/>
          </p:nvGrpSpPr>
          <p:grpSpPr>
            <a:xfrm>
              <a:off x="8653599" y="4994035"/>
              <a:ext cx="1204176" cy="1450719"/>
              <a:chOff x="8584473" y="4994035"/>
              <a:chExt cx="1204176" cy="1450719"/>
            </a:xfrm>
          </p:grpSpPr>
          <p:sp>
            <p:nvSpPr>
              <p:cNvPr id="291" name="文字方塊 290">
                <a:extLst>
                  <a:ext uri="{FF2B5EF4-FFF2-40B4-BE49-F238E27FC236}">
                    <a16:creationId xmlns:a16="http://schemas.microsoft.com/office/drawing/2014/main" id="{83BF430A-7D04-4366-B18D-AF08D2EA4144}"/>
                  </a:ext>
                </a:extLst>
              </p:cNvPr>
              <p:cNvSpPr txBox="1"/>
              <p:nvPr/>
            </p:nvSpPr>
            <p:spPr>
              <a:xfrm>
                <a:off x="858447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0xFF50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34579C9-FAFA-451D-8D87-BBEB0F57E394}"/>
                  </a:ext>
                </a:extLst>
              </p:cNvPr>
              <p:cNvSpPr/>
              <p:nvPr/>
            </p:nvSpPr>
            <p:spPr>
              <a:xfrm>
                <a:off x="8642749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758EE9D-364B-4D88-A562-51834AE384C7}"/>
                  </a:ext>
                </a:extLst>
              </p:cNvPr>
              <p:cNvSpPr txBox="1"/>
              <p:nvPr/>
            </p:nvSpPr>
            <p:spPr>
              <a:xfrm>
                <a:off x="9024058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25A86E0-DAF3-4944-BECD-402797EFE8C1}"/>
                </a:ext>
              </a:extLst>
            </p:cNvPr>
            <p:cNvGrpSpPr/>
            <p:nvPr/>
          </p:nvGrpSpPr>
          <p:grpSpPr>
            <a:xfrm>
              <a:off x="10492430" y="4994035"/>
              <a:ext cx="1204176" cy="1450719"/>
              <a:chOff x="9999096" y="4994035"/>
              <a:chExt cx="1204176" cy="1450719"/>
            </a:xfrm>
          </p:grpSpPr>
          <p:sp>
            <p:nvSpPr>
              <p:cNvPr id="292" name="文字方塊 291">
                <a:extLst>
                  <a:ext uri="{FF2B5EF4-FFF2-40B4-BE49-F238E27FC236}">
                    <a16:creationId xmlns:a16="http://schemas.microsoft.com/office/drawing/2014/main" id="{BEF80BB1-B444-4942-8CB4-931CBF4E7010}"/>
                  </a:ext>
                </a:extLst>
              </p:cNvPr>
              <p:cNvSpPr txBox="1"/>
              <p:nvPr/>
            </p:nvSpPr>
            <p:spPr>
              <a:xfrm>
                <a:off x="9999096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8E627DD-83C0-42D9-8851-90EC0D2FB0B0}"/>
                  </a:ext>
                </a:extLst>
              </p:cNvPr>
              <p:cNvSpPr/>
              <p:nvPr/>
            </p:nvSpPr>
            <p:spPr>
              <a:xfrm>
                <a:off x="10059955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98799D9-7B4A-49B5-B83D-33A60B82FC94}"/>
                  </a:ext>
                </a:extLst>
              </p:cNvPr>
              <p:cNvSpPr txBox="1"/>
              <p:nvPr/>
            </p:nvSpPr>
            <p:spPr>
              <a:xfrm>
                <a:off x="10429665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82" name="乘號 81">
            <a:extLst>
              <a:ext uri="{FF2B5EF4-FFF2-40B4-BE49-F238E27FC236}">
                <a16:creationId xmlns:a16="http://schemas.microsoft.com/office/drawing/2014/main" id="{A075043A-1B25-48FD-8FCC-A6FECABE6CEE}"/>
              </a:ext>
            </a:extLst>
          </p:cNvPr>
          <p:cNvSpPr/>
          <p:nvPr/>
        </p:nvSpPr>
        <p:spPr>
          <a:xfrm>
            <a:off x="8461284" y="2148790"/>
            <a:ext cx="459765" cy="459765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29243" y="2117977"/>
            <a:ext cx="2293481" cy="644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9227465" y="1992993"/>
            <a:ext cx="1595259" cy="1076547"/>
          </a:xfrm>
          <a:prstGeom prst="arc">
            <a:avLst>
              <a:gd name="adj1" fmla="val 10909350"/>
              <a:gd name="adj2" fmla="val 21557181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7408" y="1804711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4264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D986F6-A1F1-4A97-8F8E-D741EB96A8ED}"/>
              </a:ext>
            </a:extLst>
          </p:cNvPr>
          <p:cNvSpPr txBox="1"/>
          <p:nvPr/>
        </p:nvSpPr>
        <p:spPr>
          <a:xfrm>
            <a:off x="9113660" y="200551"/>
            <a:ext cx="2545890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將 </a:t>
            </a:r>
            <a:r>
              <a:rPr lang="en-US" altLang="zh-TW" sz="3200">
                <a:solidFill>
                  <a:srgbClr val="FFFF00"/>
                </a:solidFill>
              </a:rPr>
              <a:t>2 </a:t>
            </a:r>
            <a:r>
              <a:rPr lang="zh-TW" altLang="en-US" sz="3200">
                <a:solidFill>
                  <a:srgbClr val="FFFF00"/>
                </a:solidFill>
              </a:rPr>
              <a:t>插入</a:t>
            </a:r>
            <a:endParaRPr lang="en-US" altLang="zh-TW" sz="3200">
              <a:solidFill>
                <a:srgbClr val="FFFF00"/>
              </a:solidFill>
            </a:endParaRPr>
          </a:p>
          <a:p>
            <a:pPr algn="ctr"/>
            <a:r>
              <a:rPr lang="en-US" altLang="zh-TW" sz="3200">
                <a:solidFill>
                  <a:srgbClr val="FFFF00"/>
                </a:solidFill>
              </a:rPr>
              <a:t>1</a:t>
            </a:r>
            <a:r>
              <a:rPr lang="zh-TW" altLang="en-US" sz="3200">
                <a:solidFill>
                  <a:srgbClr val="FFFF00"/>
                </a:solidFill>
              </a:rPr>
              <a:t> 和 </a:t>
            </a:r>
            <a:r>
              <a:rPr lang="en-US" altLang="zh-TW" sz="3200">
                <a:solidFill>
                  <a:srgbClr val="FFFF00"/>
                </a:solidFill>
              </a:rPr>
              <a:t>3 </a:t>
            </a:r>
            <a:r>
              <a:rPr lang="zh-TW" altLang="en-US" sz="3200">
                <a:solidFill>
                  <a:srgbClr val="FFFF00"/>
                </a:solidFill>
              </a:rPr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084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206 0.1057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2318 0.1115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5065 -2.96296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57" grpId="0" animBg="1"/>
      <p:bldP spid="216" grpId="0" animBg="1"/>
      <p:bldP spid="222" grpId="0"/>
      <p:bldP spid="229" grpId="0" animBg="1"/>
      <p:bldP spid="241" grpId="0" animBg="1"/>
      <p:bldP spid="274" grpId="0" animBg="1"/>
      <p:bldP spid="274" grpId="1" animBg="1"/>
      <p:bldP spid="96" grpId="0" animBg="1"/>
      <p:bldP spid="82" grpId="0" animBg="1"/>
      <p:bldP spid="82" grpId="1" animBg="1"/>
      <p:bldP spid="275" grpId="0" animBg="1"/>
      <p:bldP spid="211" grpId="0"/>
      <p:bldP spid="163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804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(first-in-first-out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FIFO)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(last-in-first-out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LIFO)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C24-D9C2-4CF0-BBAB-0B6439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鍵值映射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6DEEF-F273-4020-A53F-75E00DAA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20545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代表一些相同型別且不重複的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/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endParaRPr lang="en-US" alt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9D0582-EE45-4518-B31D-EAE12BEF0BA3}"/>
              </a:ext>
            </a:extLst>
          </p:cNvPr>
          <p:cNvGrpSpPr/>
          <p:nvPr/>
        </p:nvGrpSpPr>
        <p:grpSpPr>
          <a:xfrm>
            <a:off x="838200" y="4030341"/>
            <a:ext cx="10515600" cy="2072686"/>
            <a:chOff x="838200" y="4030341"/>
            <a:chExt cx="10515600" cy="20726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01F0D8-EB0E-4601-BA4D-E33A2932F12F}"/>
                </a:ext>
              </a:extLst>
            </p:cNvPr>
            <p:cNvSpPr/>
            <p:nvPr/>
          </p:nvSpPr>
          <p:spPr>
            <a:xfrm>
              <a:off x="167270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a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AAA8D7-2055-4AE6-8123-7F1A28598E5D}"/>
                </a:ext>
              </a:extLst>
            </p:cNvPr>
            <p:cNvSpPr/>
            <p:nvPr/>
          </p:nvSpPr>
          <p:spPr>
            <a:xfrm>
              <a:off x="271656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c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2CE1D-2846-495B-AFEE-843828529FCE}"/>
                </a:ext>
              </a:extLst>
            </p:cNvPr>
            <p:cNvSpPr/>
            <p:nvPr/>
          </p:nvSpPr>
          <p:spPr>
            <a:xfrm>
              <a:off x="376043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w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D4CB10-D084-4B57-AAC2-DD8C2F7B73AD}"/>
                </a:ext>
              </a:extLst>
            </p:cNvPr>
            <p:cNvSpPr/>
            <p:nvPr/>
          </p:nvSpPr>
          <p:spPr>
            <a:xfrm>
              <a:off x="480429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t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6D9D1B-5382-4D19-8003-259DE1BCA7DA}"/>
                </a:ext>
              </a:extLst>
            </p:cNvPr>
            <p:cNvSpPr/>
            <p:nvPr/>
          </p:nvSpPr>
          <p:spPr>
            <a:xfrm>
              <a:off x="5848165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f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8BE73-B54B-4B31-B8F3-83983CF0171B}"/>
                </a:ext>
              </a:extLst>
            </p:cNvPr>
            <p:cNvSpPr/>
            <p:nvPr/>
          </p:nvSpPr>
          <p:spPr>
            <a:xfrm>
              <a:off x="689203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b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61DC-CBAF-402E-A4B8-B89739DC734F}"/>
                </a:ext>
              </a:extLst>
            </p:cNvPr>
            <p:cNvSpPr/>
            <p:nvPr/>
          </p:nvSpPr>
          <p:spPr>
            <a:xfrm>
              <a:off x="793589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i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223449-7D85-4BD0-BCCC-CCA4A365AADF}"/>
                </a:ext>
              </a:extLst>
            </p:cNvPr>
            <p:cNvSpPr/>
            <p:nvPr/>
          </p:nvSpPr>
          <p:spPr>
            <a:xfrm>
              <a:off x="897976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g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815262-685F-4194-980C-A04F46AA107A}"/>
                </a:ext>
              </a:extLst>
            </p:cNvPr>
            <p:cNvSpPr/>
            <p:nvPr/>
          </p:nvSpPr>
          <p:spPr>
            <a:xfrm>
              <a:off x="167270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97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B4BA3E9-8077-426D-9AA4-72E107A681C0}"/>
                </a:ext>
              </a:extLst>
            </p:cNvPr>
            <p:cNvSpPr/>
            <p:nvPr/>
          </p:nvSpPr>
          <p:spPr>
            <a:xfrm>
              <a:off x="271656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4915FE-408B-4826-A889-0902715C63DA}"/>
                </a:ext>
              </a:extLst>
            </p:cNvPr>
            <p:cNvSpPr/>
            <p:nvPr/>
          </p:nvSpPr>
          <p:spPr>
            <a:xfrm>
              <a:off x="376043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5813DD-2EBF-4A12-A8E8-0321A984F78F}"/>
                </a:ext>
              </a:extLst>
            </p:cNvPr>
            <p:cNvSpPr/>
            <p:nvPr/>
          </p:nvSpPr>
          <p:spPr>
            <a:xfrm>
              <a:off x="480429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720428-D5C1-4AC2-B4B0-B53E54BE0D91}"/>
                </a:ext>
              </a:extLst>
            </p:cNvPr>
            <p:cNvSpPr/>
            <p:nvPr/>
          </p:nvSpPr>
          <p:spPr>
            <a:xfrm>
              <a:off x="5848165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D05D42-0BEF-4267-AFFC-4B74CE2F2029}"/>
                </a:ext>
              </a:extLst>
            </p:cNvPr>
            <p:cNvSpPr/>
            <p:nvPr/>
          </p:nvSpPr>
          <p:spPr>
            <a:xfrm>
              <a:off x="689203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9DABAE-3CCC-448E-8B27-B4D668D6FF8F}"/>
                </a:ext>
              </a:extLst>
            </p:cNvPr>
            <p:cNvSpPr/>
            <p:nvPr/>
          </p:nvSpPr>
          <p:spPr>
            <a:xfrm>
              <a:off x="793589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FF19E-8348-4CD2-A8C9-1820DC254626}"/>
                </a:ext>
              </a:extLst>
            </p:cNvPr>
            <p:cNvSpPr/>
            <p:nvPr/>
          </p:nvSpPr>
          <p:spPr>
            <a:xfrm>
              <a:off x="897976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0CDA364-8F1D-40E7-974C-628E914B3980}"/>
                </a:ext>
              </a:extLst>
            </p:cNvPr>
            <p:cNvSpPr txBox="1"/>
            <p:nvPr/>
          </p:nvSpPr>
          <p:spPr>
            <a:xfrm>
              <a:off x="1028946" y="41946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鍵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C9FC16-AC11-4DBA-9E01-D2CC36C61C62}"/>
                </a:ext>
              </a:extLst>
            </p:cNvPr>
            <p:cNvSpPr txBox="1"/>
            <p:nvPr/>
          </p:nvSpPr>
          <p:spPr>
            <a:xfrm>
              <a:off x="1028946" y="54020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A537E26-D9FA-425A-AFEF-126CBE7133A2}"/>
                </a:ext>
              </a:extLst>
            </p:cNvPr>
            <p:cNvSpPr/>
            <p:nvPr/>
          </p:nvSpPr>
          <p:spPr>
            <a:xfrm>
              <a:off x="838200" y="4030341"/>
              <a:ext cx="10515600" cy="2072686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8A8D52-BDD5-4CBC-9562-189A527DF9BB}"/>
                </a:ext>
              </a:extLst>
            </p:cNvPr>
            <p:cNvSpPr/>
            <p:nvPr/>
          </p:nvSpPr>
          <p:spPr>
            <a:xfrm>
              <a:off x="1002362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o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D6FC60-DDD5-45EA-9336-308EE224C039}"/>
                </a:ext>
              </a:extLst>
            </p:cNvPr>
            <p:cNvSpPr/>
            <p:nvPr/>
          </p:nvSpPr>
          <p:spPr>
            <a:xfrm>
              <a:off x="1002362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EC95B76-393F-4C26-9B8B-D62E1C913755}"/>
                </a:ext>
              </a:extLst>
            </p:cNvPr>
            <p:cNvSpPr/>
            <p:nvPr/>
          </p:nvSpPr>
          <p:spPr>
            <a:xfrm rot="5400000">
              <a:off x="1941620" y="4860022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D39FD46-CAAF-4997-9486-0A4448496DFF}"/>
                </a:ext>
              </a:extLst>
            </p:cNvPr>
            <p:cNvSpPr/>
            <p:nvPr/>
          </p:nvSpPr>
          <p:spPr>
            <a:xfrm rot="5400000">
              <a:off x="2985486" y="4860023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167A48F3-FACD-4317-AF4B-CAA81F5C771D}"/>
                </a:ext>
              </a:extLst>
            </p:cNvPr>
            <p:cNvSpPr/>
            <p:nvPr/>
          </p:nvSpPr>
          <p:spPr>
            <a:xfrm rot="5400000">
              <a:off x="4029353" y="4860024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17C01BF7-6C21-426D-9964-9CB058F0387A}"/>
                </a:ext>
              </a:extLst>
            </p:cNvPr>
            <p:cNvSpPr/>
            <p:nvPr/>
          </p:nvSpPr>
          <p:spPr>
            <a:xfrm rot="5400000">
              <a:off x="5073218" y="4860025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948257A-29F5-472C-96E5-6681DA551D5E}"/>
                </a:ext>
              </a:extLst>
            </p:cNvPr>
            <p:cNvSpPr/>
            <p:nvPr/>
          </p:nvSpPr>
          <p:spPr>
            <a:xfrm rot="5400000">
              <a:off x="6117084" y="4860026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5E93B865-385E-41FE-93A4-3D60C7C34EBB}"/>
                </a:ext>
              </a:extLst>
            </p:cNvPr>
            <p:cNvSpPr/>
            <p:nvPr/>
          </p:nvSpPr>
          <p:spPr>
            <a:xfrm rot="5400000">
              <a:off x="7156878" y="4860027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255688E9-63C5-4207-8741-0DA73B2EC2A9}"/>
                </a:ext>
              </a:extLst>
            </p:cNvPr>
            <p:cNvSpPr/>
            <p:nvPr/>
          </p:nvSpPr>
          <p:spPr>
            <a:xfrm rot="5400000">
              <a:off x="8204816" y="4860028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2FA38BE2-B5EA-4EB8-9ACA-A57F7C00F876}"/>
                </a:ext>
              </a:extLst>
            </p:cNvPr>
            <p:cNvSpPr/>
            <p:nvPr/>
          </p:nvSpPr>
          <p:spPr>
            <a:xfrm rot="5400000">
              <a:off x="9248682" y="4860029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6EB6B166-CF4A-4957-A03B-D6C2198E377F}"/>
                </a:ext>
              </a:extLst>
            </p:cNvPr>
            <p:cNvSpPr/>
            <p:nvPr/>
          </p:nvSpPr>
          <p:spPr>
            <a:xfrm rot="5400000">
              <a:off x="10292548" y="4860030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387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BBDAED26-1AE7-4991-81EC-417538124134}"/>
              </a:ext>
            </a:extLst>
          </p:cNvPr>
          <p:cNvGrpSpPr/>
          <p:nvPr/>
        </p:nvGrpSpPr>
        <p:grpSpPr>
          <a:xfrm>
            <a:off x="1494420" y="1309465"/>
            <a:ext cx="9203160" cy="5175453"/>
            <a:chOff x="1494420" y="1372219"/>
            <a:chExt cx="9203160" cy="517545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AF6774-FC90-4FD1-82F4-AEFAC74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420" y="1372219"/>
              <a:ext cx="920316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006365" y="61783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680" y="24293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249350" y="1304658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092162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4E53C3-546E-4848-A2E8-2E0240030034}"/>
              </a:ext>
            </a:extLst>
          </p:cNvPr>
          <p:cNvGrpSpPr/>
          <p:nvPr/>
        </p:nvGrpSpPr>
        <p:grpSpPr>
          <a:xfrm>
            <a:off x="515468" y="2163765"/>
            <a:ext cx="7561686" cy="4185761"/>
            <a:chOff x="515468" y="2271343"/>
            <a:chExt cx="7561686" cy="418576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A4CECBC-2C9F-4D34-B0C3-78401DFC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8" y="2271343"/>
              <a:ext cx="7561685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循序搜尋法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443647" y="61185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4" y="2271343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2931083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256646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2C74-57E3-45F1-83F1-752A806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88D07-AE30-40C4-9AA5-083B0398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338"/>
            <a:ext cx="4701988" cy="2567081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在資料已排序時</a:t>
            </a:r>
            <a:endParaRPr lang="en-US" altLang="zh-TW"/>
          </a:p>
          <a:p>
            <a:r>
              <a:rPr lang="zh-TW" altLang="en-US"/>
              <a:t>也可以用來找</a:t>
            </a:r>
            <a:endParaRPr lang="en-US" altLang="zh-TW"/>
          </a:p>
          <a:p>
            <a:r>
              <a:rPr lang="zh-TW" altLang="en-US" sz="2800"/>
              <a:t>大於目標的最小索引值</a:t>
            </a:r>
            <a:endParaRPr lang="en-US" altLang="zh-TW" sz="2800"/>
          </a:p>
          <a:p>
            <a:r>
              <a:rPr lang="zh-TW" altLang="en-US"/>
              <a:t>即</a:t>
            </a:r>
            <a:r>
              <a:rPr lang="zh-TW" altLang="en-US" sz="2800"/>
              <a:t>若要將目標插入資料時</a:t>
            </a:r>
            <a:endParaRPr lang="en-US" altLang="zh-TW"/>
          </a:p>
          <a:p>
            <a:r>
              <a:rPr lang="zh-TW" altLang="en-US" sz="2800"/>
              <a:t>要插入到的索引值</a:t>
            </a:r>
            <a:endParaRPr lang="en-US" altLang="zh-TW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61726-5BAB-4189-BC9E-D0E4DED8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188" y="1385338"/>
            <a:ext cx="6240811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Main3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獲取資料個數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arr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[n];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arr[i]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target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讀入目標資料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循序搜尋法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(arr[i] &gt; target)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.println(n);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F1D7FD-112E-4B82-89F3-8E9A326459B6}"/>
              </a:ext>
            </a:extLst>
          </p:cNvPr>
          <p:cNvGrpSpPr/>
          <p:nvPr/>
        </p:nvGrpSpPr>
        <p:grpSpPr>
          <a:xfrm>
            <a:off x="1469813" y="3999315"/>
            <a:ext cx="3438762" cy="1077218"/>
            <a:chOff x="8345345" y="2656772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86F3102-5522-43B8-B6DC-F9ABEA18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822F6C-CF1D-43CC-83ED-5183FED48A14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885E6E8-CBAF-475D-83DA-BECE18FBED11}"/>
              </a:ext>
            </a:extLst>
          </p:cNvPr>
          <p:cNvGrpSpPr/>
          <p:nvPr/>
        </p:nvGrpSpPr>
        <p:grpSpPr>
          <a:xfrm>
            <a:off x="1469813" y="5324878"/>
            <a:ext cx="3438762" cy="1077218"/>
            <a:chOff x="8345345" y="3982335"/>
            <a:chExt cx="3438762" cy="107721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652ECFF-F97A-4496-8789-EE561A9E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FF2E07-3AE7-4BB2-8F08-E93EF70919F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6708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45837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729B11A-DA97-4CAB-865C-A707DF490F5B}"/>
              </a:ext>
            </a:extLst>
          </p:cNvPr>
          <p:cNvSpPr/>
          <p:nvPr/>
        </p:nvSpPr>
        <p:spPr>
          <a:xfrm>
            <a:off x="3408044" y="5778378"/>
            <a:ext cx="1426657" cy="5789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DC2DDA-8861-44A5-9E7F-7A44E5C3EB1A}"/>
              </a:ext>
            </a:extLst>
          </p:cNvPr>
          <p:cNvGrpSpPr/>
          <p:nvPr/>
        </p:nvGrpSpPr>
        <p:grpSpPr>
          <a:xfrm>
            <a:off x="838200" y="1069770"/>
            <a:ext cx="10515600" cy="5484598"/>
            <a:chOff x="838200" y="1069770"/>
            <a:chExt cx="10515600" cy="548459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27C7FED-6A70-4E97-B453-E86F02CF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75945"/>
              <a:ext cx="10515600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720293" y="6212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6977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7915038" y="250204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7915038" y="3966933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55E9C-1744-41D2-84E3-03E2BF5BAA28}"/>
              </a:ext>
            </a:extLst>
          </p:cNvPr>
          <p:cNvGrpSpPr/>
          <p:nvPr/>
        </p:nvGrpSpPr>
        <p:grpSpPr>
          <a:xfrm>
            <a:off x="5520017" y="1070798"/>
            <a:ext cx="6048451" cy="5699640"/>
            <a:chOff x="5682519" y="972183"/>
            <a:chExt cx="6048451" cy="569964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CF39206-37AF-42ED-83E7-8F7BFBD7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19" y="977957"/>
              <a:ext cx="6048451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1097463" y="63332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070" y="9721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56E94-FD6A-4B72-887B-B32AA390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4" y="1070798"/>
            <a:ext cx="4965343" cy="205405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</a:t>
            </a:r>
            <a:endParaRPr lang="en-US" altLang="zh-TW"/>
          </a:p>
          <a:p>
            <a:r>
              <a:rPr lang="zh-TW" altLang="en-US"/>
              <a:t>可以找大於目標的最小索引值</a:t>
            </a:r>
            <a:endParaRPr lang="en-US" altLang="zh-TW"/>
          </a:p>
          <a:p>
            <a:r>
              <a:rPr lang="zh-TW" altLang="en-US"/>
              <a:t>也就是若要將目標插入資料時</a:t>
            </a:r>
            <a:endParaRPr lang="en-US" altLang="zh-TW"/>
          </a:p>
          <a:p>
            <a:r>
              <a:rPr lang="zh-TW" altLang="en-US"/>
              <a:t>要插入到的索引值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1081784" y="3124852"/>
            <a:ext cx="3938271" cy="1015663"/>
            <a:chOff x="8104094" y="4013112"/>
            <a:chExt cx="3938271" cy="1015663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4013112"/>
              <a:ext cx="3938271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262983" y="4751776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1054636" y="4272143"/>
            <a:ext cx="3938272" cy="1046441"/>
            <a:chOff x="8104095" y="4013112"/>
            <a:chExt cx="3938272" cy="104644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2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262982" y="4782554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1054636" y="5450213"/>
            <a:ext cx="3938270" cy="1051705"/>
            <a:chOff x="8104095" y="4013112"/>
            <a:chExt cx="3938270" cy="105170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0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262981" y="4787818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778DD44-9F55-45F2-91F4-1C2EEA399A57}"/>
              </a:ext>
            </a:extLst>
          </p:cNvPr>
          <p:cNvSpPr/>
          <p:nvPr/>
        </p:nvSpPr>
        <p:spPr>
          <a:xfrm>
            <a:off x="3408044" y="5954689"/>
            <a:ext cx="1426657" cy="4026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610287"/>
            <a:ext cx="10865224" cy="4816942"/>
          </a:xfrm>
        </p:spPr>
        <p:txBody>
          <a:bodyPr>
            <a:normAutofit/>
          </a:bodyPr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只保留主導項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增長最快的項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，只保留主導項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D6986-D389-475D-AA6C-137293D8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639888"/>
            <a:ext cx="1095375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– 1</a:t>
                </a:r>
                <a:r>
                  <a:rPr lang="zh-TW" altLang="en-US">
                    <a:solidFill>
                      <a:srgbClr val="FFFF00"/>
                    </a:solidFill>
                  </a:rPr>
                  <a:t> 次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平均總共須比較、交換資料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選擇排序法</a:t>
                </a:r>
                <a:r>
                  <a:rPr lang="zh-TW" altLang="en-US"/>
                  <a:t>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  <a:p>
                <a:r>
                  <a:rPr lang="zh-TW" altLang="en-US"/>
                  <a:t>但只須交換</a:t>
                </a:r>
                <a:r>
                  <a:rPr lang="en-US" altLang="zh-TW"/>
                  <a:t>(</a:t>
                </a:r>
                <a:r>
                  <a:rPr lang="zh-TW" altLang="en-US"/>
                  <a:t>或插入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zh-TW" altLang="en-US"/>
                  <a:t>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故整個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選擇排序法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時間複雜度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243744" y="1039658"/>
            <a:ext cx="0" cy="56165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9C94870-387D-4156-956B-A21345E9ED99}"/>
              </a:ext>
            </a:extLst>
          </p:cNvPr>
          <p:cNvSpPr txBox="1"/>
          <p:nvPr/>
        </p:nvSpPr>
        <p:spPr>
          <a:xfrm>
            <a:off x="660197" y="1942572"/>
            <a:ext cx="677108" cy="327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交換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不穩定排序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0320090-1D87-4DF8-A672-6E937B7F6C4F}"/>
              </a:ext>
            </a:extLst>
          </p:cNvPr>
          <p:cNvSpPr txBox="1"/>
          <p:nvPr/>
        </p:nvSpPr>
        <p:spPr>
          <a:xfrm>
            <a:off x="10848874" y="2078229"/>
            <a:ext cx="677108" cy="30065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插入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261461C-0884-455A-85B7-96DD942BCDF8}"/>
              </a:ext>
            </a:extLst>
          </p:cNvPr>
          <p:cNvGrpSpPr/>
          <p:nvPr/>
        </p:nvGrpSpPr>
        <p:grpSpPr>
          <a:xfrm>
            <a:off x="6214435" y="1444964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7597454-5000-4C95-A24A-E37A3FB074C2}"/>
              </a:ext>
            </a:extLst>
          </p:cNvPr>
          <p:cNvGrpSpPr/>
          <p:nvPr/>
        </p:nvGrpSpPr>
        <p:grpSpPr>
          <a:xfrm>
            <a:off x="6214435" y="2452522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5975701" y="825972"/>
            <a:ext cx="4121486" cy="576147"/>
            <a:chOff x="-2909599" y="1074059"/>
            <a:chExt cx="4121486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1159275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289974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286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2909599" y="1445417"/>
              <a:ext cx="412148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6802819" y="1831434"/>
            <a:ext cx="723275" cy="576147"/>
            <a:chOff x="-1661902" y="1074059"/>
            <a:chExt cx="723275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61902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05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28606" y="1445417"/>
              <a:ext cx="44300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89F118C-0AF9-4BA2-9F98-17B35DE9885B}"/>
              </a:ext>
            </a:extLst>
          </p:cNvPr>
          <p:cNvGrpSpPr/>
          <p:nvPr/>
        </p:nvGrpSpPr>
        <p:grpSpPr>
          <a:xfrm>
            <a:off x="6214435" y="3478683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7702397" y="2857595"/>
            <a:ext cx="723275" cy="576147"/>
            <a:chOff x="-1711047" y="1074059"/>
            <a:chExt cx="723275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1711047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158329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1585675" y="1445417"/>
              <a:ext cx="47253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4403E15-CAFC-4508-9424-2F96C43EE592}"/>
              </a:ext>
            </a:extLst>
          </p:cNvPr>
          <p:cNvGrpSpPr/>
          <p:nvPr/>
        </p:nvGrpSpPr>
        <p:grpSpPr>
          <a:xfrm>
            <a:off x="6214435" y="4493939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8732202" y="3872851"/>
            <a:ext cx="1366088" cy="576147"/>
            <a:chOff x="-934972" y="1074059"/>
            <a:chExt cx="1366088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612630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93021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934972" y="1445417"/>
              <a:ext cx="136608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D19DDD9-3471-4C4F-8422-548B02779217}"/>
              </a:ext>
            </a:extLst>
          </p:cNvPr>
          <p:cNvGrpSpPr/>
          <p:nvPr/>
        </p:nvGrpSpPr>
        <p:grpSpPr>
          <a:xfrm>
            <a:off x="6214435" y="5091230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箭號: 向右 376">
            <a:extLst>
              <a:ext uri="{FF2B5EF4-FFF2-40B4-BE49-F238E27FC236}">
                <a16:creationId xmlns:a16="http://schemas.microsoft.com/office/drawing/2014/main" id="{6B2511ED-16CA-4841-A012-4EB705A937D8}"/>
              </a:ext>
            </a:extLst>
          </p:cNvPr>
          <p:cNvSpPr/>
          <p:nvPr/>
        </p:nvSpPr>
        <p:spPr>
          <a:xfrm rot="5400000">
            <a:off x="8103066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A3DE282-C20E-4EF6-89E9-B319D5311AD8}"/>
              </a:ext>
            </a:extLst>
          </p:cNvPr>
          <p:cNvGrpSpPr/>
          <p:nvPr/>
        </p:nvGrpSpPr>
        <p:grpSpPr>
          <a:xfrm>
            <a:off x="6214435" y="6095277"/>
            <a:ext cx="4138246" cy="398088"/>
            <a:chOff x="1576039" y="6095277"/>
            <a:chExt cx="4138246" cy="398088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4548766B-23B5-4DE2-9DC3-689EDEB42B60}"/>
                </a:ext>
              </a:extLst>
            </p:cNvPr>
            <p:cNvSpPr/>
            <p:nvPr/>
          </p:nvSpPr>
          <p:spPr>
            <a:xfrm>
              <a:off x="1576039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24D6DF10-7F86-4881-B8E7-823AD81911C0}"/>
                </a:ext>
              </a:extLst>
            </p:cNvPr>
            <p:cNvSpPr/>
            <p:nvPr/>
          </p:nvSpPr>
          <p:spPr>
            <a:xfrm>
              <a:off x="2482853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5E193DF-037B-44DA-A517-E071DD5DE113}"/>
                </a:ext>
              </a:extLst>
            </p:cNvPr>
            <p:cNvSpPr/>
            <p:nvPr/>
          </p:nvSpPr>
          <p:spPr>
            <a:xfrm>
              <a:off x="338966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8BB8208-B9E1-4C88-BD22-3EFE56FBA445}"/>
                </a:ext>
              </a:extLst>
            </p:cNvPr>
            <p:cNvSpPr/>
            <p:nvPr/>
          </p:nvSpPr>
          <p:spPr>
            <a:xfrm>
              <a:off x="4296482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72AA5B49-0720-4686-8CA1-5CB5E9CB95E1}"/>
                </a:ext>
              </a:extLst>
            </p:cNvPr>
            <p:cNvSpPr/>
            <p:nvPr/>
          </p:nvSpPr>
          <p:spPr>
            <a:xfrm>
              <a:off x="520329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84" name="直線單箭頭接點 383">
              <a:extLst>
                <a:ext uri="{FF2B5EF4-FFF2-40B4-BE49-F238E27FC236}">
                  <a16:creationId xmlns:a16="http://schemas.microsoft.com/office/drawing/2014/main" id="{92E31350-D492-457B-BE5B-F7753447ED9F}"/>
                </a:ext>
              </a:extLst>
            </p:cNvPr>
            <p:cNvCxnSpPr>
              <a:stCxn id="379" idx="3"/>
              <a:endCxn id="380" idx="1"/>
            </p:cNvCxnSpPr>
            <p:nvPr/>
          </p:nvCxnSpPr>
          <p:spPr>
            <a:xfrm>
              <a:off x="2087027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單箭頭接點 384">
              <a:extLst>
                <a:ext uri="{FF2B5EF4-FFF2-40B4-BE49-F238E27FC236}">
                  <a16:creationId xmlns:a16="http://schemas.microsoft.com/office/drawing/2014/main" id="{9D89D85B-4E2A-4A44-A6C3-47021C2C9829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>
              <a:off x="2993841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>
              <a:extLst>
                <a:ext uri="{FF2B5EF4-FFF2-40B4-BE49-F238E27FC236}">
                  <a16:creationId xmlns:a16="http://schemas.microsoft.com/office/drawing/2014/main" id="{F46A1578-1780-4B81-983C-B40FB619E92B}"/>
                </a:ext>
              </a:extLst>
            </p:cNvPr>
            <p:cNvCxnSpPr>
              <a:cxnSpLocks/>
              <a:stCxn id="381" idx="3"/>
              <a:endCxn id="382" idx="1"/>
            </p:cNvCxnSpPr>
            <p:nvPr/>
          </p:nvCxnSpPr>
          <p:spPr>
            <a:xfrm>
              <a:off x="3900655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>
              <a:extLst>
                <a:ext uri="{FF2B5EF4-FFF2-40B4-BE49-F238E27FC236}">
                  <a16:creationId xmlns:a16="http://schemas.microsoft.com/office/drawing/2014/main" id="{B9801158-50C5-4DD5-94BF-ABD31D3773FC}"/>
                </a:ext>
              </a:extLst>
            </p:cNvPr>
            <p:cNvCxnSpPr>
              <a:cxnSpLocks/>
              <a:stCxn id="382" idx="3"/>
              <a:endCxn id="383" idx="1"/>
            </p:cNvCxnSpPr>
            <p:nvPr/>
          </p:nvCxnSpPr>
          <p:spPr>
            <a:xfrm>
              <a:off x="4807470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1921252" y="1447465"/>
            <a:ext cx="2554940" cy="39808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2178246" y="852751"/>
            <a:ext cx="2043571" cy="561241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4073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1921252" y="2449382"/>
            <a:ext cx="2554940" cy="39808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2690214" y="1854668"/>
            <a:ext cx="1531603" cy="561241"/>
            <a:chOff x="175270" y="1088965"/>
            <a:chExt cx="1531603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59213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45417"/>
              <a:ext cx="15316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1921252" y="3449850"/>
            <a:ext cx="2554940" cy="39808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3204564" y="2855136"/>
            <a:ext cx="1017253" cy="561241"/>
            <a:chOff x="689620" y="1088965"/>
            <a:chExt cx="1017253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87447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45417"/>
              <a:ext cx="101725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1921252" y="4448998"/>
            <a:ext cx="2554940" cy="39808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3348908" y="3854284"/>
            <a:ext cx="697627" cy="561241"/>
            <a:chOff x="833964" y="1088965"/>
            <a:chExt cx="697627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833964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8976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70" y="1445417"/>
              <a:ext cx="24061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1921252" y="5091230"/>
            <a:ext cx="2554940" cy="39808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3041314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1921252" y="6089381"/>
            <a:ext cx="2554940" cy="39808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4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C2B4CD48-DB70-4DFC-BB25-2BE030C05941}"/>
              </a:ext>
            </a:extLst>
          </p:cNvPr>
          <p:cNvGrpSpPr/>
          <p:nvPr/>
        </p:nvGrpSpPr>
        <p:grpSpPr>
          <a:xfrm>
            <a:off x="838199" y="1079876"/>
            <a:ext cx="10709935" cy="5325718"/>
            <a:chOff x="838199" y="1079876"/>
            <a:chExt cx="10709935" cy="532571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7996735-8E69-4063-9FD7-32412D8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081059"/>
              <a:ext cx="10709934" cy="532453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minIndex = i;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&lt; arr[minIndex]) minIndex = j;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arr[minIndex];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6" y="60658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0798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867523" y="2158024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867524" y="4680271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42" y="74235"/>
            <a:ext cx="5333511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70A097-FE6A-4E76-9DC5-31325F57EB3C}"/>
              </a:ext>
            </a:extLst>
          </p:cNvPr>
          <p:cNvGrpSpPr/>
          <p:nvPr/>
        </p:nvGrpSpPr>
        <p:grpSpPr>
          <a:xfrm>
            <a:off x="215642" y="74235"/>
            <a:ext cx="11654472" cy="6709529"/>
            <a:chOff x="215642" y="74235"/>
            <a:chExt cx="11654472" cy="6709529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42" y="1399798"/>
              <a:ext cx="5333511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369BB4B-9E96-465D-8C8A-DDD1A985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74235"/>
              <a:ext cx="6320961" cy="67095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minNode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 ? firstNode :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(minNode) ||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minNode = currentNode;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(sortLastNode, minNode);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sortLastNode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236607" y="644521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14" y="74235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055839" y="4182571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055839" y="5352059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620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92013-D3A1-4061-A3FE-4DE0DB0E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937"/>
            <a:ext cx="10515600" cy="35738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也是一種非常簡單的排序法</a:t>
            </a:r>
            <a:endParaRPr lang="en-US" altLang="zh-TW"/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將資料分為左邊的已排序資料及右邊的未排序資料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依序將右邊的未排序資料，插入到左邊已排序資料的正確位置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最終就會將資料由小到大排序完成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且為所有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中平均執行時間最短的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所以在資料量較少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通常為少於 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8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 個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的情況下很常被使用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陣列</a:t>
            </a:r>
            <a:r>
              <a:rPr lang="en-US" altLang="zh-TW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  <a:p>
                <a:r>
                  <a:rPr lang="zh-TW" altLang="en-US"/>
                  <a:t>每次將未排序資料插入已排序資料</a:t>
                </a:r>
                <a:endParaRPr lang="en-US" altLang="zh-TW"/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須由末端依序將已排序資料向後移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直到找到小於欲插入資料的資料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然後再將欲插入資料</a:t>
                </a:r>
                <a:r>
                  <a:rPr lang="zh-TW" altLang="en-US"/>
                  <a:t>放入該放的位置</a:t>
                </a:r>
                <a:endParaRPr lang="en-US" altLang="zh-TW"/>
              </a:p>
              <a:p>
                <a:r>
                  <a:rPr lang="zh-TW" altLang="en-US"/>
                  <a:t>因</a:t>
                </a:r>
                <a:r>
                  <a:rPr lang="zh-TW" altLang="en-US">
                    <a:solidFill>
                      <a:schemeClr val="tx1"/>
                    </a:solidFill>
                  </a:rPr>
                  <a:t>共須將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~ 1+0 ~ 2+⋯+0 ~ (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 </m:t>
                    </m:r>
                  </m:oMath>
                </a14:m>
                <a:r>
                  <a:rPr lang="zh-TW" altLang="en-US">
                    <a:solidFill>
                      <a:schemeClr val="tx1"/>
                    </a:solidFill>
                  </a:rPr>
                  <a:t>個不定數量的</a:t>
                </a:r>
                <a:r>
                  <a:rPr lang="zh-TW" altLang="en-US"/>
                  <a:t>資料</a:t>
                </a:r>
                <a:r>
                  <a:rPr lang="zh-TW" altLang="en-US">
                    <a:solidFill>
                      <a:schemeClr val="tx1"/>
                    </a:solidFill>
                  </a:rPr>
                  <a:t>向後移動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平均</a:t>
                </a:r>
                <a:r>
                  <a:rPr lang="zh-TW" altLang="en-US"/>
                  <a:t>總共</a:t>
                </a:r>
                <a:r>
                  <a:rPr lang="zh-TW" altLang="en-US">
                    <a:solidFill>
                      <a:schemeClr val="tx1"/>
                    </a:solidFill>
                  </a:rPr>
                  <a:t>須向後移動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1+2+ ⋯ + 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>
                    <a:solidFill>
                      <a:schemeClr val="tx1"/>
                    </a:solidFill>
                  </a:rPr>
                  <a:t>個</a:t>
                </a:r>
                <a:r>
                  <a:rPr lang="zh-TW" altLang="en-US"/>
                  <a:t>資料</a:t>
                </a:r>
                <a:endParaRPr lang="en-US" altLang="zh-TW"/>
              </a:p>
              <a:p>
                <a:r>
                  <a:rPr lang="zh-TW" altLang="en-US"/>
                  <a:t>所以對於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，整個</a:t>
                </a:r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944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陣列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3103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3103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3248466" y="1987999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3248466" y="2969364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6175843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6175843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6175843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6175843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0260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347919" y="1399305"/>
            <a:ext cx="954107" cy="555657"/>
            <a:chOff x="462219" y="1094549"/>
            <a:chExt cx="954107" cy="55565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9" y="1094549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3793389" y="1392767"/>
            <a:ext cx="954107" cy="549732"/>
            <a:chOff x="462219" y="1100474"/>
            <a:chExt cx="954107" cy="54973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462219" y="1100474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949324" y="1022224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6798326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9817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89249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7315896" y="1412169"/>
            <a:ext cx="697627" cy="546780"/>
            <a:chOff x="590459" y="1103426"/>
            <a:chExt cx="697627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6863135" y="2393532"/>
            <a:ext cx="697627" cy="546780"/>
            <a:chOff x="590459" y="1103426"/>
            <a:chExt cx="697627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6338018" y="3374895"/>
            <a:ext cx="697627" cy="546780"/>
            <a:chOff x="590459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8924925" y="5041760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667742" y="524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098158" y="5818733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97C2E6-B144-4AD3-A2D9-5A74CF26D19E}"/>
              </a:ext>
            </a:extLst>
          </p:cNvPr>
          <p:cNvSpPr txBox="1"/>
          <p:nvPr/>
        </p:nvSpPr>
        <p:spPr>
          <a:xfrm>
            <a:off x="3877655" y="987968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A2BB4E4-8EBA-44F5-9591-4754D2ADD5E9}"/>
              </a:ext>
            </a:extLst>
          </p:cNvPr>
          <p:cNvGrpSpPr/>
          <p:nvPr/>
        </p:nvGrpSpPr>
        <p:grpSpPr>
          <a:xfrm>
            <a:off x="9100840" y="1995444"/>
            <a:ext cx="2554940" cy="398088"/>
            <a:chOff x="1228165" y="1690688"/>
            <a:chExt cx="2554940" cy="398088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D108707-04EB-472D-B58C-F977997FCE9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4BDBC4B-CB5E-46B8-99BC-272D115F5BF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10326F2-F576-4552-8525-A7265F22FF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97C49ED-3A8D-411F-A9E3-D417F0B3930C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F316FC-C0D9-440A-B649-8D2B195C4F8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66406239-5B3A-4CAE-B686-F98DA6B6C5A9}"/>
              </a:ext>
            </a:extLst>
          </p:cNvPr>
          <p:cNvGrpSpPr/>
          <p:nvPr/>
        </p:nvGrpSpPr>
        <p:grpSpPr>
          <a:xfrm>
            <a:off x="9100840" y="2976807"/>
            <a:ext cx="2554940" cy="398088"/>
            <a:chOff x="1228165" y="1690688"/>
            <a:chExt cx="2554940" cy="398088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850AA54-4D91-4796-9646-69E69B7B8A9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586BEE-C742-400C-A2F6-C18487B281F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F99A618-BB49-437D-BBC3-D81DF9DC39A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B50AC2E-1D68-46CE-AE84-9EC4449BC47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7302598-239B-4B5D-A64D-FC6BA83C986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A6B51F6-32CB-445C-8FA7-4C738A2CA4EC}"/>
              </a:ext>
            </a:extLst>
          </p:cNvPr>
          <p:cNvSpPr txBox="1"/>
          <p:nvPr/>
        </p:nvSpPr>
        <p:spPr>
          <a:xfrm>
            <a:off x="97233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C680690-241F-4FFD-8367-F0ED3423526D}"/>
              </a:ext>
            </a:extLst>
          </p:cNvPr>
          <p:cNvSpPr/>
          <p:nvPr/>
        </p:nvSpPr>
        <p:spPr>
          <a:xfrm>
            <a:off x="2356921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B1F45AC2-D328-4681-A71C-BE9CBC6847F3}"/>
              </a:ext>
            </a:extLst>
          </p:cNvPr>
          <p:cNvSpPr/>
          <p:nvPr/>
        </p:nvSpPr>
        <p:spPr>
          <a:xfrm>
            <a:off x="5313783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8AE0C96-4441-429C-A825-360B037F7B20}"/>
              </a:ext>
            </a:extLst>
          </p:cNvPr>
          <p:cNvSpPr/>
          <p:nvPr/>
        </p:nvSpPr>
        <p:spPr>
          <a:xfrm>
            <a:off x="8264201" y="1016628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4EF07B91-15AD-45BA-AA30-FD59A28AD807}"/>
              </a:ext>
            </a:extLst>
          </p:cNvPr>
          <p:cNvSpPr/>
          <p:nvPr/>
        </p:nvSpPr>
        <p:spPr>
          <a:xfrm>
            <a:off x="11433642" y="1016046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46292B23-7615-4501-86A8-80C4FF9626D5}"/>
              </a:ext>
            </a:extLst>
          </p:cNvPr>
          <p:cNvGrpSpPr/>
          <p:nvPr/>
        </p:nvGrpSpPr>
        <p:grpSpPr>
          <a:xfrm>
            <a:off x="6175843" y="5820235"/>
            <a:ext cx="2554940" cy="398088"/>
            <a:chOff x="1228165" y="1690688"/>
            <a:chExt cx="2554940" cy="398088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92374C-A3AC-485E-A902-14C785DED83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F6FCC826-0B09-4125-9E49-44AF072A96D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D333C82-C17C-45A0-AE36-AFA85DFD8A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821831F-53E7-4DD3-A6EF-B0CAA442D80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5BAC1A9-3EAF-4C50-B309-4D0DC2668558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5784ED-6B83-4D65-B18F-5465EA9B17DC}"/>
              </a:ext>
            </a:extLst>
          </p:cNvPr>
          <p:cNvCxnSpPr>
            <a:cxnSpLocks/>
            <a:stCxn id="354" idx="2"/>
            <a:endCxn id="176" idx="0"/>
          </p:cNvCxnSpPr>
          <p:nvPr/>
        </p:nvCxnSpPr>
        <p:spPr>
          <a:xfrm flipH="1">
            <a:off x="6431337" y="1414716"/>
            <a:ext cx="2088358" cy="352481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1CF52F-D3C1-4C59-B2CE-3923B99B7003}"/>
              </a:ext>
            </a:extLst>
          </p:cNvPr>
          <p:cNvCxnSpPr>
            <a:stCxn id="93" idx="0"/>
            <a:endCxn id="352" idx="2"/>
          </p:cNvCxnSpPr>
          <p:nvPr/>
        </p:nvCxnSpPr>
        <p:spPr>
          <a:xfrm flipV="1">
            <a:off x="1076784" y="1380460"/>
            <a:ext cx="1535631" cy="614984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AC6BA191-B3F6-44E6-8728-36D3D01538E0}"/>
              </a:ext>
            </a:extLst>
          </p:cNvPr>
          <p:cNvCxnSpPr>
            <a:cxnSpLocks/>
            <a:stCxn id="118" idx="0"/>
            <a:endCxn id="353" idx="2"/>
          </p:cNvCxnSpPr>
          <p:nvPr/>
        </p:nvCxnSpPr>
        <p:spPr>
          <a:xfrm flipV="1">
            <a:off x="4525936" y="1380460"/>
            <a:ext cx="1043341" cy="607539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41E12FD8-E1F3-47DD-9B2C-F975EAA1EC01}"/>
              </a:ext>
            </a:extLst>
          </p:cNvPr>
          <p:cNvCxnSpPr>
            <a:cxnSpLocks/>
            <a:stCxn id="137" idx="0"/>
            <a:endCxn id="354" idx="2"/>
          </p:cNvCxnSpPr>
          <p:nvPr/>
        </p:nvCxnSpPr>
        <p:spPr>
          <a:xfrm flipV="1">
            <a:off x="7964301" y="1414716"/>
            <a:ext cx="555394" cy="580728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EAD28A53-E2F2-42C7-8D8F-2A7E0EAEA061}"/>
              </a:ext>
            </a:extLst>
          </p:cNvPr>
          <p:cNvCxnSpPr>
            <a:cxnSpLocks/>
            <a:stCxn id="352" idx="2"/>
            <a:endCxn id="99" idx="0"/>
          </p:cNvCxnSpPr>
          <p:nvPr/>
        </p:nvCxnSpPr>
        <p:spPr>
          <a:xfrm flipH="1">
            <a:off x="1076784" y="1380460"/>
            <a:ext cx="1535631" cy="159634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>
            <a:extLst>
              <a:ext uri="{FF2B5EF4-FFF2-40B4-BE49-F238E27FC236}">
                <a16:creationId xmlns:a16="http://schemas.microsoft.com/office/drawing/2014/main" id="{C734B75B-2018-4097-BAFE-1248A0A1BAB2}"/>
              </a:ext>
            </a:extLst>
          </p:cNvPr>
          <p:cNvCxnSpPr>
            <a:cxnSpLocks/>
            <a:stCxn id="353" idx="2"/>
            <a:endCxn id="124" idx="0"/>
          </p:cNvCxnSpPr>
          <p:nvPr/>
        </p:nvCxnSpPr>
        <p:spPr>
          <a:xfrm flipH="1">
            <a:off x="4525936" y="1380460"/>
            <a:ext cx="1043341" cy="1588904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C9C3FD03-E8FF-4785-A9A8-CFCF019F9AE6}"/>
              </a:ext>
            </a:extLst>
          </p:cNvPr>
          <p:cNvGrpSpPr/>
          <p:nvPr/>
        </p:nvGrpSpPr>
        <p:grpSpPr>
          <a:xfrm>
            <a:off x="310302" y="3958170"/>
            <a:ext cx="2554940" cy="398088"/>
            <a:chOff x="1228165" y="1690688"/>
            <a:chExt cx="2554940" cy="398088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64EE57A2-69A8-442B-9705-89E4E67FBBE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31A9E3F-146D-46D1-8DC7-609EA4597276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25358B3-91F3-4E77-8742-DA289A4837A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E17212A-5368-4790-A11E-9F54B724410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EB8E860-5ADA-45E8-AF60-9AD323BA1A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85" name="群組 384">
            <a:extLst>
              <a:ext uri="{FF2B5EF4-FFF2-40B4-BE49-F238E27FC236}">
                <a16:creationId xmlns:a16="http://schemas.microsoft.com/office/drawing/2014/main" id="{D8147FEB-9E2D-46D3-923A-561C68DEF2DF}"/>
              </a:ext>
            </a:extLst>
          </p:cNvPr>
          <p:cNvGrpSpPr/>
          <p:nvPr/>
        </p:nvGrpSpPr>
        <p:grpSpPr>
          <a:xfrm>
            <a:off x="3248466" y="3958170"/>
            <a:ext cx="2554940" cy="398088"/>
            <a:chOff x="1228165" y="1690688"/>
            <a:chExt cx="2554940" cy="398088"/>
          </a:xfrm>
        </p:grpSpPr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FD09FBF-8049-49D4-8615-6C9D4BA579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BC3A270-65D4-42A6-A601-7D73BB6FE6D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35D6487-687C-48E2-A4E2-AD9DC71EDCAF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546EE323-E89F-41D4-88C8-2212DFB5BE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9FC2AD1-5B59-49B7-9609-43EAE4A6C89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F33A7CFD-05F3-4808-B175-BD14BDF0B7FE}"/>
              </a:ext>
            </a:extLst>
          </p:cNvPr>
          <p:cNvCxnSpPr>
            <a:cxnSpLocks/>
            <a:stCxn id="355" idx="2"/>
            <a:endCxn id="233" idx="0"/>
          </p:cNvCxnSpPr>
          <p:nvPr/>
        </p:nvCxnSpPr>
        <p:spPr>
          <a:xfrm flipH="1">
            <a:off x="11400286" y="1414134"/>
            <a:ext cx="288850" cy="1562673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5314B4AB-C5CA-4B17-95E9-C99CC07069B3}"/>
              </a:ext>
            </a:extLst>
          </p:cNvPr>
          <p:cNvCxnSpPr>
            <a:cxnSpLocks/>
            <a:stCxn id="227" idx="0"/>
            <a:endCxn id="355" idx="2"/>
          </p:cNvCxnSpPr>
          <p:nvPr/>
        </p:nvCxnSpPr>
        <p:spPr>
          <a:xfrm flipV="1">
            <a:off x="11400286" y="1414134"/>
            <a:ext cx="288850" cy="58131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B70FDCDE-FA54-4A5B-869D-94A45A097ECD}"/>
              </a:ext>
            </a:extLst>
          </p:cNvPr>
          <p:cNvGrpSpPr/>
          <p:nvPr/>
        </p:nvGrpSpPr>
        <p:grpSpPr>
          <a:xfrm>
            <a:off x="9100840" y="3958170"/>
            <a:ext cx="2554940" cy="398088"/>
            <a:chOff x="1228165" y="1690688"/>
            <a:chExt cx="2554940" cy="398088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E5E80D93-2167-4977-ABD7-288C11CBDC0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6743C27-3480-447E-80F6-5CA1C0BFDCE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3FCBC8A-0808-4521-901B-B4BBE6ADF63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98550F5-818A-4428-8304-33D98B28860B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19FB489-E58C-45B9-B801-7474B7F4AD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3BA8FFF1-6B34-40B9-85C9-6C4F61D3ED4E}"/>
              </a:ext>
            </a:extLst>
          </p:cNvPr>
          <p:cNvGrpSpPr/>
          <p:nvPr/>
        </p:nvGrpSpPr>
        <p:grpSpPr>
          <a:xfrm>
            <a:off x="10563647" y="1412169"/>
            <a:ext cx="954107" cy="546780"/>
            <a:chOff x="462219" y="1103426"/>
            <a:chExt cx="954107" cy="546780"/>
          </a:xfrm>
        </p:grpSpPr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BD78740D-1244-4D64-B438-568E3829AD3A}"/>
                </a:ext>
              </a:extLst>
            </p:cNvPr>
            <p:cNvSpPr txBox="1"/>
            <p:nvPr/>
          </p:nvSpPr>
          <p:spPr>
            <a:xfrm>
              <a:off x="462219" y="1103426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2CB5AA7A-A5EE-461B-807D-4DEE07147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B5991B79-4ACE-48E9-9A69-31E96C3AE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556324DE-474D-456C-B432-A4CC68542E24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310" grpId="0"/>
      <p:bldP spid="181" grpId="0"/>
      <p:bldP spid="234" grpId="0"/>
      <p:bldP spid="352" grpId="0" animBg="1"/>
      <p:bldP spid="353" grpId="0" animBg="1"/>
      <p:bldP spid="354" grpId="0" animBg="1"/>
      <p:bldP spid="3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7E3CE4-C94C-4CA4-B934-E4C8B0285995}"/>
              </a:ext>
            </a:extLst>
          </p:cNvPr>
          <p:cNvGrpSpPr/>
          <p:nvPr/>
        </p:nvGrpSpPr>
        <p:grpSpPr>
          <a:xfrm>
            <a:off x="838200" y="1023577"/>
            <a:ext cx="10515600" cy="5509200"/>
            <a:chOff x="838200" y="1023577"/>
            <a:chExt cx="10515600" cy="55092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CD0174A-274B-421C-BAEC-13201F24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23577"/>
              <a:ext cx="10515599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key = arr[i];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 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key &lt; arr[j])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arr[j];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j--;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key;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CC2B8C-F7B5-437C-9458-D2F0E730F5F3}"/>
                </a:ext>
              </a:extLst>
            </p:cNvPr>
            <p:cNvSpPr txBox="1"/>
            <p:nvPr/>
          </p:nvSpPr>
          <p:spPr>
            <a:xfrm>
              <a:off x="10720292" y="61942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F8AA0BF1-F0AE-4657-BD08-CBA24117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2357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888DAB6-2A03-424A-9C18-0514A4D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7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陣列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C2AD31-6965-4385-9610-39006800E4B7}"/>
              </a:ext>
            </a:extLst>
          </p:cNvPr>
          <p:cNvGrpSpPr/>
          <p:nvPr/>
        </p:nvGrpSpPr>
        <p:grpSpPr>
          <a:xfrm>
            <a:off x="6673189" y="3537729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25A59AE-B3FE-40E8-BAD8-F19391B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17785-940B-4302-A53F-58DB8D0B7CFE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C5BE7B-B1E3-4C17-8DF0-1D1789A83E40}"/>
              </a:ext>
            </a:extLst>
          </p:cNvPr>
          <p:cNvGrpSpPr/>
          <p:nvPr/>
        </p:nvGrpSpPr>
        <p:grpSpPr>
          <a:xfrm>
            <a:off x="6673190" y="4764633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E350454-0D74-42D6-9F6C-6BE4729C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5E9EC5-C510-47B8-9414-52A561316AA7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85634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鏈結串列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F6D40-DDEC-4210-BE8B-6E3DF9CF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163"/>
            <a:ext cx="10515600" cy="26082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每個資料尋找應插入位置的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/>
              <a:t>插入該資料的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+mj-lt"/>
                <a:cs typeface="Times New Roman" panose="02020603050405020304" pitchFamily="18" charset="0"/>
              </a:rPr>
              <a:t>故每個資料排序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，又</a:t>
            </a:r>
            <a:r>
              <a:rPr lang="zh-TW" altLang="en-US"/>
              <a:t>重複 </a:t>
            </a:r>
            <a:r>
              <a:rPr lang="en-US" altLang="zh-TW"/>
              <a:t>n – 1</a:t>
            </a:r>
            <a:r>
              <a:rPr lang="zh-TW" altLang="en-US"/>
              <a:t> 次</a:t>
            </a:r>
            <a:endParaRPr lang="en-US" altLang="zh-TW"/>
          </a:p>
          <a:p>
            <a:r>
              <a:rPr lang="zh-TW" altLang="en-US"/>
              <a:t>所以對於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，整個</a:t>
            </a:r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08592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1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鏈結串列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C02A2F6-3DF8-4667-890E-99A7AB3201E8}"/>
              </a:ext>
            </a:extLst>
          </p:cNvPr>
          <p:cNvGrpSpPr/>
          <p:nvPr/>
        </p:nvGrpSpPr>
        <p:grpSpPr>
          <a:xfrm>
            <a:off x="4026877" y="1701090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66BCA6A-D5CD-4B1F-B203-4D0DD0012D40}"/>
              </a:ext>
            </a:extLst>
          </p:cNvPr>
          <p:cNvGrpSpPr/>
          <p:nvPr/>
        </p:nvGrpSpPr>
        <p:grpSpPr>
          <a:xfrm>
            <a:off x="4026877" y="2708648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4620389" y="1082098"/>
            <a:ext cx="697627" cy="576147"/>
            <a:chOff x="-2078960" y="1074059"/>
            <a:chExt cx="697627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2078960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196196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-150855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1949185" y="1445417"/>
              <a:ext cx="44062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5528148" y="2087560"/>
            <a:ext cx="697627" cy="576147"/>
            <a:chOff x="-1648227" y="1074059"/>
            <a:chExt cx="697627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48227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45417"/>
              <a:ext cx="42763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A513139-FD5B-4FA9-A0A3-B6CFD2D46D95}"/>
              </a:ext>
            </a:extLst>
          </p:cNvPr>
          <p:cNvGrpSpPr/>
          <p:nvPr/>
        </p:nvGrpSpPr>
        <p:grpSpPr>
          <a:xfrm>
            <a:off x="4026877" y="3734809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5671071" y="3113721"/>
            <a:ext cx="1331743" cy="576147"/>
            <a:chOff x="-2455381" y="1074059"/>
            <a:chExt cx="1331743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2132084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245300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2455381" y="1445417"/>
              <a:ext cx="133174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19065C4-B30C-4112-BAD7-F6FB00B70A48}"/>
              </a:ext>
            </a:extLst>
          </p:cNvPr>
          <p:cNvGrpSpPr/>
          <p:nvPr/>
        </p:nvGrpSpPr>
        <p:grpSpPr>
          <a:xfrm>
            <a:off x="4026877" y="4750065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3773003" y="4128977"/>
            <a:ext cx="4135003" cy="576147"/>
            <a:chOff x="-3703887" y="1074059"/>
            <a:chExt cx="4135003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1930149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45417"/>
              <a:ext cx="41350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0CE138-DDF6-4839-9366-50F9A084AC5B}"/>
              </a:ext>
            </a:extLst>
          </p:cNvPr>
          <p:cNvGrpSpPr/>
          <p:nvPr/>
        </p:nvGrpSpPr>
        <p:grpSpPr>
          <a:xfrm>
            <a:off x="4026877" y="5692937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98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50936"/>
            <a:ext cx="5301332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鏈結串列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C67B874-DCF0-4657-8C4B-E37A4C46D7B6}"/>
              </a:ext>
            </a:extLst>
          </p:cNvPr>
          <p:cNvGrpSpPr/>
          <p:nvPr/>
        </p:nvGrpSpPr>
        <p:grpSpPr>
          <a:xfrm>
            <a:off x="333375" y="150936"/>
            <a:ext cx="11481229" cy="6555641"/>
            <a:chOff x="247821" y="140776"/>
            <a:chExt cx="11481229" cy="655564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E5838BF-52A8-4A02-A97B-EA0B9BB4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140776"/>
              <a:ext cx="6179897" cy="65556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keyNode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sortLastNode;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 &amp;&amp;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 == sortLastNode) sortLastNode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firstNode = keyNode;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keyNode);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21" y="1464006"/>
              <a:ext cx="5301332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095543" y="635786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0150" y="140776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292128" y="4275205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292128" y="5444693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192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58"/>
            <a:ext cx="10515600" cy="45659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的重要性會遠大於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並且同一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也可能因不同實現方式而異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39B4-D72D-4390-AEC6-0E9E36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5CB6-A8B9-4FC0-9A55-86EDB9D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1212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5</a:t>
            </a:r>
            <a:r>
              <a:rPr lang="zh-TW" altLang="en-US"/>
              <a:t> 筆資料，可以</a:t>
            </a:r>
            <a:r>
              <a:rPr lang="zh-TW" altLang="en-US">
                <a:solidFill>
                  <a:srgbClr val="FFC000"/>
                </a:solidFill>
              </a:rPr>
              <a:t>宣告 </a:t>
            </a:r>
            <a:r>
              <a:rPr lang="en-US" altLang="zh-TW"/>
              <a:t>5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筆資料，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裡每個儲存的資料稱為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，原因後方會陳述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原因是因為需要將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刪除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後方的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向後或向前移動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448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138748-E6C7-45A5-9B63-3010ECE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44638"/>
            <a:ext cx="10953750" cy="260467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中是連續的，即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，只需對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i="1">
                <a:latin typeface="+mj-lt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隨機存取</a:t>
            </a:r>
            <a:r>
              <a:rPr lang="en-US" altLang="zh-TW">
                <a:solidFill>
                  <a:srgbClr val="00B0F0"/>
                </a:solidFill>
              </a:rPr>
              <a:t>(random access)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C977D997-6A1E-41D2-AB42-07826A9862BD}"/>
              </a:ext>
            </a:extLst>
          </p:cNvPr>
          <p:cNvGrpSpPr/>
          <p:nvPr/>
        </p:nvGrpSpPr>
        <p:grpSpPr>
          <a:xfrm>
            <a:off x="1139710" y="4255672"/>
            <a:ext cx="9912580" cy="2011778"/>
            <a:chOff x="1139710" y="4303297"/>
            <a:chExt cx="9912580" cy="2011778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29F8B69C-469C-43D9-8D0A-8B39B97DFAAA}"/>
                </a:ext>
              </a:extLst>
            </p:cNvPr>
            <p:cNvCxnSpPr>
              <a:cxnSpLocks/>
            </p:cNvCxnSpPr>
            <p:nvPr/>
          </p:nvCxnSpPr>
          <p:spPr>
            <a:xfrm>
              <a:off x="9506730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E013CE9-1E42-43B3-A581-E56202B7D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447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F698FBE-F230-48C1-ABE1-2B55A80B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80998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F9508A4-BA86-414A-9568-43B3604BE89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3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39226" y="4410629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367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405535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719983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34432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419163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33612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4806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139710" y="4303297"/>
              <a:ext cx="9912580" cy="201177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53965" y="44263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523456" y="49400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58390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72838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87287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6093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75380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89829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94367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308816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62326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215677" y="539526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3613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50584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65033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EFB932A-EA52-4F2A-9B0A-430E80B38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91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2429A5F7-4C27-43FC-9186-CCED73B93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2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B27E34E-F121-437F-BBEE-DEE40E8BAB73}"/>
                </a:ext>
              </a:extLst>
            </p:cNvPr>
            <p:cNvGrpSpPr/>
            <p:nvPr/>
          </p:nvGrpSpPr>
          <p:grpSpPr>
            <a:xfrm>
              <a:off x="3645694" y="5746402"/>
              <a:ext cx="1197769" cy="461665"/>
              <a:chOff x="473443" y="1232685"/>
              <a:chExt cx="1197769" cy="461665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C2C93B-5636-4682-AB75-EF3FC567F0F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E7F525B3-705A-4F5B-B2B4-AFE46571F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7FCD8CF0-1F41-4AE2-8F38-6E93A138C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374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F0B9E4-3DD2-4496-98F0-E05A105C8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494AC43-5917-40FB-9C49-CFF7F36A8A40}"/>
                </a:ext>
              </a:extLst>
            </p:cNvPr>
            <p:cNvGrpSpPr/>
            <p:nvPr/>
          </p:nvGrpSpPr>
          <p:grpSpPr>
            <a:xfrm>
              <a:off x="4968455" y="5746402"/>
              <a:ext cx="1197769" cy="461665"/>
              <a:chOff x="473443" y="1232685"/>
              <a:chExt cx="1197769" cy="461665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D1BE9B-FF1F-4915-81E5-042D0F575AC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8714A45D-BD69-44E8-AB33-4E582331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651A228C-E190-4C6E-A1D7-1052D05C1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993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A8AE881E-831C-475B-B847-61FE3FF0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2FBCEAB8-5CA7-4E72-ACB7-E07EC51638DE}"/>
                </a:ext>
              </a:extLst>
            </p:cNvPr>
            <p:cNvGrpSpPr/>
            <p:nvPr/>
          </p:nvGrpSpPr>
          <p:grpSpPr>
            <a:xfrm>
              <a:off x="6282114" y="5746402"/>
              <a:ext cx="1197769" cy="461665"/>
              <a:chOff x="473443" y="1232685"/>
              <a:chExt cx="1197769" cy="461665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B5BB22D-4212-4DC6-8CCB-AB4E8EAF26B3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2AE53729-0B8F-448A-B0B9-83CED967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2CA2F8AA-9B5C-4B86-839D-C1FE252E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F0CB54A5-94BA-49F3-9293-583FBE92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5E60000-1966-4AD8-BBF1-42FC49DF8CB5}"/>
                </a:ext>
              </a:extLst>
            </p:cNvPr>
            <p:cNvGrpSpPr/>
            <p:nvPr/>
          </p:nvGrpSpPr>
          <p:grpSpPr>
            <a:xfrm>
              <a:off x="7596563" y="5746402"/>
              <a:ext cx="1197769" cy="461665"/>
              <a:chOff x="473443" y="1232685"/>
              <a:chExt cx="1197769" cy="461665"/>
            </a:xfrm>
          </p:grpSpPr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6F4D3552-3269-4F3B-B104-33D867D3DF86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F46DFD9-FD4F-45A2-8026-CA93E2C66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A010F731-F899-40DA-83C2-9780ABB6A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640CFA8-BA4D-45B0-BF53-25EECC0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49FED8-EDF7-40AA-BD0B-EB77C9EA5257}"/>
                </a:ext>
              </a:extLst>
            </p:cNvPr>
            <p:cNvGrpSpPr/>
            <p:nvPr/>
          </p:nvGrpSpPr>
          <p:grpSpPr>
            <a:xfrm>
              <a:off x="8911012" y="5746402"/>
              <a:ext cx="1197769" cy="461665"/>
              <a:chOff x="473443" y="1232685"/>
              <a:chExt cx="1197769" cy="46166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7300BF-7417-405A-9184-6B8023A231EE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CB11C291-931C-4A2A-B633-ADE74C700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72B795AB-BA77-44DE-860C-E67D1D71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62B6D9D-1251-4091-A314-92F1E931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4675</TotalTime>
  <Words>7364</Words>
  <Application>Microsoft Office PowerPoint</Application>
  <PresentationFormat>寬螢幕</PresentationFormat>
  <Paragraphs>1057</Paragraphs>
  <Slides>50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陣列</vt:lpstr>
      <vt:lpstr>陣列</vt:lpstr>
      <vt:lpstr>串列與鏈結串列</vt:lpstr>
      <vt:lpstr>鏈結串列</vt:lpstr>
      <vt:lpstr>陣列與鏈結串列</vt:lpstr>
      <vt:lpstr>陣列與鏈結串列</vt:lpstr>
      <vt:lpstr>佇列、堆疊、雙端佇列</vt:lpstr>
      <vt:lpstr>佇列、堆疊、雙端佇列</vt:lpstr>
      <vt:lpstr>鍵值映射</vt:lpstr>
      <vt:lpstr>尋找最大、最小值</vt:lpstr>
      <vt:lpstr>尋找最大、最小值</vt:lpstr>
      <vt:lpstr>循序搜尋法</vt:lpstr>
      <vt:lpstr>循序搜尋法</vt:lpstr>
      <vt:lpstr>循序搜尋法的衍伸應用</vt:lpstr>
      <vt:lpstr>循序搜尋法的衍生應用</vt:lpstr>
      <vt:lpstr>二分搜尋法</vt:lpstr>
      <vt:lpstr>二分搜尋法</vt:lpstr>
      <vt:lpstr>二分搜尋法</vt:lpstr>
      <vt:lpstr>二分搜尋法的衍伸應用</vt:lpstr>
      <vt:lpstr>二分搜尋法的衍生應用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</vt:lpstr>
      <vt:lpstr>選擇排序法(交換)</vt:lpstr>
      <vt:lpstr>選擇排序法(插入)</vt:lpstr>
      <vt:lpstr>插入排序法</vt:lpstr>
      <vt:lpstr>插入排序法(陣列)</vt:lpstr>
      <vt:lpstr>插入排序法(陣列)</vt:lpstr>
      <vt:lpstr>插入排序法(陣列)</vt:lpstr>
      <vt:lpstr>插入排序法(鏈結串列)</vt:lpstr>
      <vt:lpstr>插入排序法(鏈結串列)</vt:lpstr>
      <vt:lpstr>插入排序法 (鏈結串列)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90_基礎資料結構與演算法</dc:title>
  <dc:creator>TYIC</dc:creator>
  <cp:lastModifiedBy>Myster</cp:lastModifiedBy>
  <cp:revision>1987</cp:revision>
  <dcterms:created xsi:type="dcterms:W3CDTF">2024-11-03T06:57:05Z</dcterms:created>
  <dcterms:modified xsi:type="dcterms:W3CDTF">2024-12-01T14:54:34Z</dcterms:modified>
</cp:coreProperties>
</file>