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270" r:id="rId18"/>
    <p:sldId id="273" r:id="rId19"/>
    <p:sldId id="277" r:id="rId20"/>
    <p:sldId id="275" r:id="rId21"/>
    <p:sldId id="278" r:id="rId22"/>
    <p:sldId id="279" r:id="rId23"/>
    <p:sldId id="306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304" r:id="rId37"/>
    <p:sldId id="307" r:id="rId38"/>
    <p:sldId id="308" r:id="rId39"/>
    <p:sldId id="309" r:id="rId40"/>
    <p:sldId id="311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  <p:sldId id="303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src/Mai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src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1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src/Main.jav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</a:t>
            </a:r>
            <a:r>
              <a:rPr lang="zh-TW" altLang="en-US" sz="2000">
                <a:solidFill>
                  <a:srgbClr val="00B0F0"/>
                </a:solidFill>
              </a:rPr>
              <a:t>字面常數</a:t>
            </a:r>
            <a:r>
              <a:rPr lang="en-US" altLang="zh-TW" sz="2000">
                <a:solidFill>
                  <a:srgbClr val="00B0F0"/>
                </a:solidFill>
              </a:rPr>
              <a:t>(literal constant)</a:t>
            </a:r>
            <a:r>
              <a:rPr lang="zh-TW" altLang="en-US" sz="2000"/>
              <a:t>，是</a:t>
            </a:r>
            <a:r>
              <a:rPr lang="zh-TW" altLang="en-US" sz="2000">
                <a:solidFill>
                  <a:srgbClr val="00B0F0"/>
                </a:solidFill>
              </a:rPr>
              <a:t>值</a:t>
            </a:r>
            <a:r>
              <a:rPr lang="en-US" altLang="zh-TW" sz="2000">
                <a:solidFill>
                  <a:srgbClr val="00B0F0"/>
                </a:solidFill>
              </a:rPr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88" y="928352"/>
            <a:ext cx="11088024" cy="477020"/>
          </a:xfrm>
        </p:spPr>
        <p:txBody>
          <a:bodyPr>
            <a:normAutofit/>
          </a:bodyPr>
          <a:lstStyle/>
          <a:p>
            <a:r>
              <a:rPr lang="zh-TW" altLang="en-US" sz="2400"/>
              <a:t>在 </a:t>
            </a:r>
            <a:r>
              <a:rPr lang="en-US" altLang="zh-TW" sz="2400"/>
              <a:t>Java </a:t>
            </a:r>
            <a:r>
              <a:rPr lang="zh-TW" altLang="en-US" sz="2400"/>
              <a:t>中可以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en-US" altLang="zh-TW" sz="2400">
                <a:solidFill>
                  <a:srgbClr val="FFC000"/>
                </a:solidFill>
              </a:rPr>
              <a:t>(declare)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en-US" altLang="zh-TW" sz="2400">
                <a:solidFill>
                  <a:srgbClr val="00B0F0"/>
                </a:solidFill>
              </a:rPr>
              <a:t>(variable)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的方式有兩種：</a:t>
            </a:r>
            <a:endParaRPr lang="en-US" altLang="zh-TW" sz="2400"/>
          </a:p>
          <a:p>
            <a:endParaRPr lang="zh-TW" altLang="en-US" sz="24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551988" y="2074428"/>
            <a:ext cx="11088023" cy="22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第一種是只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，沒有</a:t>
            </a:r>
            <a:r>
              <a:rPr lang="zh-TW" altLang="en-US" sz="2400">
                <a:solidFill>
                  <a:srgbClr val="FFC000"/>
                </a:solidFill>
              </a:rPr>
              <a:t>初始化</a:t>
            </a:r>
            <a:r>
              <a:rPr lang="en-US" altLang="zh-TW" sz="2400">
                <a:solidFill>
                  <a:srgbClr val="FFC000"/>
                </a:solidFill>
              </a:rPr>
              <a:t>(initialization)</a:t>
            </a:r>
            <a:r>
              <a:rPr lang="zh-TW" altLang="en-US" sz="2400"/>
              <a:t>，使用前必須</a:t>
            </a:r>
            <a:r>
              <a:rPr lang="zh-TW" altLang="en-US" sz="2400">
                <a:solidFill>
                  <a:srgbClr val="FFC000"/>
                </a:solidFill>
              </a:rPr>
              <a:t>初始化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第二種是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，並</a:t>
            </a:r>
            <a:r>
              <a:rPr lang="zh-TW" altLang="en-US" sz="2400">
                <a:solidFill>
                  <a:srgbClr val="FFC000"/>
                </a:solidFill>
              </a:rPr>
              <a:t>初始化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，且值的</a:t>
            </a:r>
            <a:r>
              <a:rPr lang="zh-TW" altLang="en-US" sz="2400">
                <a:solidFill>
                  <a:srgbClr val="00B0F0"/>
                </a:solidFill>
              </a:rPr>
              <a:t>資料型別</a:t>
            </a:r>
            <a:r>
              <a:rPr lang="zh-TW" altLang="en-US" sz="2400"/>
              <a:t>必須和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相同</a:t>
            </a:r>
            <a:endParaRPr lang="en-US" altLang="zh-TW" sz="2400"/>
          </a:p>
          <a:p>
            <a:r>
              <a:rPr lang="zh-TW" altLang="en-US" sz="2400"/>
              <a:t>兩種都是</a:t>
            </a:r>
            <a:r>
              <a:rPr lang="zh-TW" altLang="en-US" sz="2400">
                <a:solidFill>
                  <a:srgbClr val="00B0F0"/>
                </a:solidFill>
              </a:rPr>
              <a:t>宣告陳述式</a:t>
            </a:r>
            <a:r>
              <a:rPr lang="en-US" altLang="zh-TW" sz="2400">
                <a:solidFill>
                  <a:srgbClr val="00B0F0"/>
                </a:solidFill>
              </a:rPr>
              <a:t>(declaration statement)</a:t>
            </a:r>
            <a:r>
              <a:rPr lang="zh-TW" altLang="en-US" sz="2400"/>
              <a:t>，須單獨一行，且結尾須有分號</a:t>
            </a:r>
            <a:endParaRPr lang="en-US" altLang="zh-TW" sz="2400"/>
          </a:p>
          <a:p>
            <a:r>
              <a:rPr lang="zh-TW" altLang="en-US" sz="2400"/>
              <a:t>若是第二種，</a:t>
            </a:r>
            <a:r>
              <a:rPr lang="zh-TW" altLang="en-US" sz="2400">
                <a:solidFill>
                  <a:srgbClr val="00B0F0"/>
                </a:solidFill>
              </a:rPr>
              <a:t>資料型別</a:t>
            </a:r>
            <a:r>
              <a:rPr lang="zh-TW" altLang="en-US" sz="2400"/>
              <a:t>可以填入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  <a:r>
              <a:rPr lang="en-US" altLang="zh-TW" sz="2400"/>
              <a:t>" </a:t>
            </a:r>
            <a:r>
              <a:rPr lang="zh-TW" altLang="en-US" sz="2400"/>
              <a:t>讓編譯器</a:t>
            </a:r>
            <a:r>
              <a:rPr lang="zh-TW" altLang="en-US" sz="2400">
                <a:solidFill>
                  <a:srgbClr val="FFC000"/>
                </a:solidFill>
              </a:rPr>
              <a:t>自動推斷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已經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不可以再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/>
              <a:t>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551988" y="4330241"/>
            <a:ext cx="5376641" cy="1323439"/>
            <a:chOff x="5916646" y="4792000"/>
            <a:chExt cx="5376641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646" y="4792000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4330503"/>
            <a:ext cx="5376641" cy="1323439"/>
            <a:chOff x="5226365" y="4837365"/>
            <a:chExt cx="5376641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551988" y="1320160"/>
            <a:ext cx="11088023" cy="707886"/>
            <a:chOff x="481853" y="1836827"/>
            <a:chExt cx="11088023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836827"/>
              <a:ext cx="11088023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551988" y="5703991"/>
            <a:ext cx="11088023" cy="847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/>
              <a:t>Java </a:t>
            </a:r>
            <a:r>
              <a:rPr lang="zh-TW" altLang="en-US" sz="2400"/>
              <a:t>是個</a:t>
            </a:r>
            <a:r>
              <a:rPr lang="zh-TW" altLang="en-US" sz="2400">
                <a:solidFill>
                  <a:srgbClr val="00B0F0"/>
                </a:solidFill>
              </a:rPr>
              <a:t>強型別</a:t>
            </a:r>
            <a:r>
              <a:rPr lang="en-US" altLang="zh-TW" sz="2400">
                <a:solidFill>
                  <a:srgbClr val="00B0F0"/>
                </a:solidFill>
              </a:rPr>
              <a:t>(strongly type)</a:t>
            </a:r>
            <a:r>
              <a:rPr lang="zh-TW" altLang="en-US" sz="2400">
                <a:solidFill>
                  <a:srgbClr val="00B0F0"/>
                </a:solidFill>
              </a:rPr>
              <a:t>語言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FF00"/>
                </a:solidFill>
              </a:rPr>
              <a:t>某個</a:t>
            </a:r>
            <a:r>
              <a:rPr lang="zh-TW" altLang="en-US" sz="2400">
                <a:solidFill>
                  <a:srgbClr val="00B0F0"/>
                </a:solidFill>
              </a:rPr>
              <a:t>型別</a:t>
            </a:r>
            <a:r>
              <a:rPr lang="zh-TW" altLang="en-US" sz="2400">
                <a:solidFill>
                  <a:srgbClr val="FFFF00"/>
                </a:solidFill>
              </a:rPr>
              <a:t>不能做其他</a:t>
            </a:r>
            <a:r>
              <a:rPr lang="zh-TW" altLang="en-US" sz="2400">
                <a:solidFill>
                  <a:srgbClr val="00B0F0"/>
                </a:solidFill>
              </a:rPr>
              <a:t>型別</a:t>
            </a:r>
            <a:r>
              <a:rPr lang="zh-TW" altLang="en-US" sz="2400">
                <a:solidFill>
                  <a:srgbClr val="FFFF00"/>
                </a:solidFill>
              </a:rPr>
              <a:t>才能做的事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zh-TW" altLang="en-US" sz="2400"/>
              <a:t>且 </a:t>
            </a:r>
            <a:r>
              <a:rPr lang="en-US" altLang="zh-TW" sz="2400"/>
              <a:t>Java</a:t>
            </a:r>
            <a:r>
              <a:rPr lang="zh-TW" altLang="en-US" sz="2400"/>
              <a:t> 是個</a:t>
            </a:r>
            <a:r>
              <a:rPr lang="zh-TW" altLang="en-US" sz="2400">
                <a:solidFill>
                  <a:srgbClr val="00B0F0"/>
                </a:solidFill>
              </a:rPr>
              <a:t>靜態型別</a:t>
            </a:r>
            <a:r>
              <a:rPr lang="en-US" altLang="zh-TW" sz="2400">
                <a:solidFill>
                  <a:srgbClr val="00B0F0"/>
                </a:solidFill>
              </a:rPr>
              <a:t>(static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type)</a:t>
            </a:r>
            <a:r>
              <a:rPr lang="zh-TW" altLang="en-US" sz="2400">
                <a:solidFill>
                  <a:srgbClr val="00B0F0"/>
                </a:solidFill>
              </a:rPr>
              <a:t>語言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>
                <a:solidFill>
                  <a:srgbClr val="FFFF00"/>
                </a:solidFill>
              </a:rPr>
              <a:t>的</a:t>
            </a:r>
            <a:r>
              <a:rPr lang="zh-TW" altLang="en-US" sz="2400">
                <a:solidFill>
                  <a:srgbClr val="00B0F0"/>
                </a:solidFill>
              </a:rPr>
              <a:t>資料型別</a:t>
            </a:r>
            <a:r>
              <a:rPr lang="zh-TW" altLang="en-US" sz="2400">
                <a:solidFill>
                  <a:srgbClr val="FFFF00"/>
                </a:solidFill>
              </a:rPr>
              <a:t>不可變動</a:t>
            </a:r>
          </a:p>
        </p:txBody>
      </p: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變數命名使用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是指永遠不變的數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除了遞增遞減運算和指定運算可為表達陳述式，運算只能是表達式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92D050"/>
                </a:solidFill>
              </a:rPr>
              <a:t>C/C++/Java </a:t>
            </a:r>
            <a:r>
              <a:rPr lang="zh-TW" altLang="en-US"/>
              <a:t>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92D050"/>
                </a:solidFill>
              </a:rPr>
              <a:t>Python</a:t>
            </a:r>
            <a:r>
              <a:rPr lang="zh-TW" altLang="en-US"/>
              <a:t> 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  <a:endCxn id="5" idx="23"/>
            </p:cNvCxnSpPr>
            <p:nvPr/>
          </p:nvCxnSpPr>
          <p:spPr>
            <a:xfrm>
              <a:off x="392004" y="4705427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2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預設會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都屬於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的一部分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之後會有更詳細的敘述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3773</TotalTime>
  <Words>6945</Words>
  <Application>Microsoft Office PowerPoint</Application>
  <PresentationFormat>寬螢幕</PresentationFormat>
  <Paragraphs>840</Paragraphs>
  <Slides>53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1693</cp:revision>
  <dcterms:created xsi:type="dcterms:W3CDTF">2024-07-05T16:51:58Z</dcterms:created>
  <dcterms:modified xsi:type="dcterms:W3CDTF">2024-08-15T13:47:12Z</dcterms:modified>
</cp:coreProperties>
</file>