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63" r:id="rId10"/>
    <p:sldId id="262" r:id="rId11"/>
    <p:sldId id="267" r:id="rId12"/>
    <p:sldId id="268" r:id="rId13"/>
    <p:sldId id="270" r:id="rId14"/>
    <p:sldId id="269" r:id="rId15"/>
    <p:sldId id="271" r:id="rId16"/>
    <p:sldId id="275" r:id="rId17"/>
    <p:sldId id="274" r:id="rId18"/>
    <p:sldId id="273" r:id="rId19"/>
    <p:sldId id="276" r:id="rId20"/>
    <p:sldId id="278" r:id="rId21"/>
    <p:sldId id="277" r:id="rId22"/>
    <p:sldId id="279" r:id="rId23"/>
    <p:sldId id="281" r:id="rId24"/>
    <p:sldId id="280" r:id="rId25"/>
    <p:sldId id="282" r:id="rId26"/>
    <p:sldId id="284" r:id="rId27"/>
    <p:sldId id="28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131" autoAdjust="0"/>
  </p:normalViewPr>
  <p:slideViewPr>
    <p:cSldViewPr snapToGrid="0">
      <p:cViewPr varScale="1">
        <p:scale>
          <a:sx n="107" d="100"/>
          <a:sy n="107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4056596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5823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10001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4702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0891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2255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669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7010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88185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26105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94805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4594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2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D0CCF0-3295-4CDF-83F2-08300D1E5492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1900702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473003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670965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040297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1900702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003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900702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07107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155"/>
            <a:ext cx="10515600" cy="2647763"/>
          </a:xfrm>
        </p:spPr>
        <p:txBody>
          <a:bodyPr/>
          <a:lstStyle/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</a:t>
            </a:r>
            <a:r>
              <a:rPr lang="zh-TW" altLang="en-US"/>
              <a:t> 中其實並沒有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</a:p>
          <a:p>
            <a:r>
              <a:rPr lang="zh-TW" altLang="en-US"/>
              <a:t>若想在物件被</a:t>
            </a:r>
            <a:r>
              <a:rPr lang="zh-TW" altLang="en-US">
                <a:solidFill>
                  <a:srgbClr val="FFC000"/>
                </a:solidFill>
              </a:rPr>
              <a:t>銷毀</a:t>
            </a:r>
            <a:r>
              <a:rPr lang="en-US" altLang="zh-TW">
                <a:solidFill>
                  <a:srgbClr val="FFC000"/>
                </a:solidFill>
              </a:rPr>
              <a:t>(destory)</a:t>
            </a:r>
            <a:r>
              <a:rPr lang="zh-TW" altLang="en-US"/>
              <a:t>後執行某些事情</a:t>
            </a:r>
            <a:endParaRPr lang="en-US" altLang="zh-TW"/>
          </a:p>
          <a:p>
            <a:r>
              <a:rPr lang="zh-TW" altLang="en-US"/>
              <a:t>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en-US" altLang="zh-TW">
                <a:solidFill>
                  <a:srgbClr val="FFC000"/>
                </a:solidFill>
              </a:rPr>
              <a:t>(override)</a:t>
            </a:r>
            <a:r>
              <a:rPr lang="en-US" altLang="zh-TW"/>
              <a:t> "</a:t>
            </a:r>
            <a:r>
              <a:rPr lang="en-US" altLang="zh-TW">
                <a:solidFill>
                  <a:srgbClr val="92D050"/>
                </a:solidFill>
              </a:rPr>
              <a:t>finalize</a:t>
            </a:r>
            <a:r>
              <a:rPr lang="en-US" altLang="zh-TW"/>
              <a:t>" </a:t>
            </a:r>
            <a:r>
              <a:rPr lang="zh-TW" altLang="en-US"/>
              <a:t>方法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建構子重載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重載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78565-6EF0-488D-94C7-C0623A53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88" y="1065812"/>
            <a:ext cx="5750293" cy="3447098"/>
          </a:xfrm>
        </p:spPr>
        <p:txBody>
          <a:bodyPr>
            <a:noAutofit/>
          </a:bodyPr>
          <a:lstStyle/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是用來</a:t>
            </a:r>
            <a:endParaRPr lang="en-US" altLang="zh-TW" sz="2700"/>
          </a:p>
          <a:p>
            <a:r>
              <a:rPr lang="zh-TW" altLang="en-US" sz="2700">
                <a:solidFill>
                  <a:srgbClr val="FFFF00"/>
                </a:solidFill>
              </a:rPr>
              <a:t>進行存取權限的管理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避免外界隨意存取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提高程式的穩定性與安全性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/>
              <a:t>這稱為</a:t>
            </a:r>
            <a:r>
              <a:rPr lang="zh-TW" altLang="en-US" sz="2700">
                <a:solidFill>
                  <a:srgbClr val="00B0F0"/>
                </a:solidFill>
              </a:rPr>
              <a:t>物件</a:t>
            </a:r>
            <a:r>
              <a:rPr lang="zh-TW" altLang="en-US" sz="2700">
                <a:solidFill>
                  <a:srgbClr val="FFFF00"/>
                </a:solidFill>
              </a:rPr>
              <a:t>封裝</a:t>
            </a:r>
            <a:r>
              <a:rPr lang="en-US" altLang="zh-TW" sz="27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700"/>
              <a:t>在此只先介紹 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表示</a:t>
            </a:r>
            <a:r>
              <a:rPr lang="zh-TW" altLang="en-US" sz="2700">
                <a:solidFill>
                  <a:srgbClr val="FFFF00"/>
                </a:solidFill>
              </a:rPr>
              <a:t>私有的，外界完全無法存取</a:t>
            </a:r>
            <a:endParaRPr lang="en-US" altLang="zh-TW" sz="270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12B3C1-819A-4323-B8F8-C129ABF3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88" y="4512910"/>
            <a:ext cx="5750292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 person1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蔡秦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true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person1.printInfo();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-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lang="zh-TW" altLang="en-US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System.out.println(person1.</a:t>
            </a:r>
            <a:r>
              <a:rPr lang="sv-SE" altLang="zh-TW" sz="1400">
                <a:solidFill>
                  <a:srgbClr val="C77DBB"/>
                </a:solidFill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//build failed:</a:t>
            </a:r>
            <a:r>
              <a:rPr kumimoji="0" lang="zh-TW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age has private access in Person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666D4-7371-46D8-8348-A2F99FFB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280" y="1065812"/>
            <a:ext cx="5933034" cy="54784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private 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String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false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setAge(age);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name;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pregnant)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(age, name);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pregnant;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姓名：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年齡：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%d 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?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懷孕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setAge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 &lt;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age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age;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80592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getXxx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r>
              <a:rPr lang="en-US" altLang="zh-TW" sz="2600"/>
              <a:t>"</a:t>
            </a:r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644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114076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491605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29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506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927738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997333"/>
            <a:ext cx="4648200" cy="1077218"/>
            <a:chOff x="2810435" y="2863914"/>
            <a:chExt cx="4648200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4107563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339A15D-65C8-43EC-BADC-5126BEF9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220" y="1042175"/>
            <a:ext cx="5458546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abstract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Util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boolean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isPrime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number)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2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* i &lt;= number;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(number % i ==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false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true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pow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base,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power)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(power &gt;=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power;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-power; i &gt;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i--)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/ 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9573303-D0F3-42C6-B1F1-50DEDA8C3226}"/>
              </a:ext>
            </a:extLst>
          </p:cNvPr>
          <p:cNvGrpSpPr/>
          <p:nvPr/>
        </p:nvGrpSpPr>
        <p:grpSpPr>
          <a:xfrm>
            <a:off x="524436" y="1887104"/>
            <a:ext cx="4648200" cy="1077218"/>
            <a:chOff x="2810435" y="2863914"/>
            <a:chExt cx="4648200" cy="1077218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60692E16-E1BA-4ACC-9B15-1C346067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FAC8872-DF1D-44E7-9E10-217177D8E3AD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280EA-B62D-4680-A055-603E2E4D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171104"/>
            <a:ext cx="11044518" cy="1509246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 class)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2754029"/>
            <a:ext cx="11044518" cy="1569660"/>
            <a:chOff x="2589519" y="2617694"/>
            <a:chExt cx="9226050" cy="156966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617694"/>
              <a:ext cx="92260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818022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404469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78" y="304800"/>
            <a:ext cx="4758969" cy="1358159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A18EB-57DB-4D92-A114-2757D9F3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921" y="367615"/>
            <a:ext cx="4627590" cy="1358159"/>
          </a:xfrm>
        </p:spPr>
        <p:txBody>
          <a:bodyPr>
            <a:normAutofit/>
          </a:bodyPr>
          <a:lstStyle/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沒有</a:t>
            </a:r>
            <a:r>
              <a:rPr lang="zh-TW" altLang="en-US" sz="2400">
                <a:solidFill>
                  <a:srgbClr val="00B0F0"/>
                </a:solidFill>
              </a:rPr>
              <a:t>無參數建構子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必須在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中</a:t>
            </a:r>
            <a:endParaRPr lang="en-US" altLang="zh-TW" sz="2400"/>
          </a:p>
          <a:p>
            <a:r>
              <a:rPr lang="zh-TW" altLang="en-US" sz="2400"/>
              <a:t>使用以下格式呼叫</a:t>
            </a:r>
            <a:r>
              <a:rPr lang="zh-TW" altLang="en-US" sz="2400">
                <a:solidFill>
                  <a:srgbClr val="00B0F0"/>
                </a:solidFill>
              </a:rPr>
              <a:t>父類別建構子</a:t>
            </a:r>
            <a:r>
              <a:rPr lang="zh-TW" altLang="en-US" sz="24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4980921" y="1746816"/>
            <a:ext cx="4627590" cy="400110"/>
            <a:chOff x="818016" y="2361866"/>
            <a:chExt cx="4701287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16" y="2361866"/>
              <a:ext cx="4701287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4925395" y="2450129"/>
              <a:ext cx="586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A1E96E2-7A4F-4C7F-AD8B-8C178F63D473}"/>
              </a:ext>
            </a:extLst>
          </p:cNvPr>
          <p:cNvGrpSpPr/>
          <p:nvPr/>
        </p:nvGrpSpPr>
        <p:grpSpPr>
          <a:xfrm>
            <a:off x="182079" y="1548048"/>
            <a:ext cx="9454873" cy="4924425"/>
            <a:chOff x="11949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1949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899713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2182607" y="3041991"/>
            <a:ext cx="3063240" cy="738664"/>
            <a:chOff x="2120027" y="3041991"/>
            <a:chExt cx="3063240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306324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4398189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30" name="圖片 29">
            <a:hlinkClick r:id="rId3"/>
            <a:extLst>
              <a:ext uri="{FF2B5EF4-FFF2-40B4-BE49-F238E27FC236}">
                <a16:creationId xmlns:a16="http://schemas.microsoft.com/office/drawing/2014/main" id="{9E9E8848-6500-43E3-86E4-64C9416C0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806" y="2238599"/>
            <a:ext cx="418706" cy="409602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785722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445524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211045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912336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2194750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529821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954315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997945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10717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0912" y="5169710"/>
              <a:ext cx="421654" cy="461946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00B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34358-FC7F-4E1E-9E26-8200FB7B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3176681"/>
          </a:xfrm>
        </p:spPr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，簡稱 </a:t>
            </a:r>
            <a:r>
              <a:rPr lang="en-US" altLang="zh-TW">
                <a:solidFill>
                  <a:srgbClr val="FFFF00"/>
                </a:solidFill>
              </a:rPr>
              <a:t>OOP)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則真正擁有這些東西</a:t>
            </a:r>
            <a:endParaRPr lang="en-US" altLang="zh-TW"/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179"/>
            <a:ext cx="10515600" cy="1561502"/>
          </a:xfrm>
        </p:spPr>
        <p:txBody>
          <a:bodyPr/>
          <a:lstStyle/>
          <a:p>
            <a:r>
              <a:rPr lang="zh-TW" altLang="en-US" sz="2800">
                <a:solidFill>
                  <a:srgbClr val="FFC000"/>
                </a:solidFill>
              </a:rPr>
              <a:t>覆寫</a:t>
            </a:r>
            <a:r>
              <a:rPr lang="en-US" altLang="zh-TW" sz="2800">
                <a:solidFill>
                  <a:srgbClr val="FFC000"/>
                </a:solidFill>
              </a:rPr>
              <a:t>(override)</a:t>
            </a:r>
            <a:r>
              <a:rPr lang="zh-TW" altLang="en-US" sz="2800"/>
              <a:t>是指將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重新寫一次</a:t>
            </a:r>
            <a:endParaRPr lang="en-US" altLang="zh-TW" sz="2800"/>
          </a:p>
          <a:p>
            <a:r>
              <a:rPr lang="zh-TW" altLang="en-US" sz="2800"/>
              <a:t>若</a:t>
            </a:r>
            <a:r>
              <a:rPr lang="zh-TW" altLang="en-US" sz="2800">
                <a:solidFill>
                  <a:srgbClr val="FFC000"/>
                </a:solidFill>
              </a:rPr>
              <a:t>呼叫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的該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時，會執行</a:t>
            </a:r>
            <a:r>
              <a:rPr lang="zh-TW" altLang="en-US" sz="2800">
                <a:solidFill>
                  <a:srgbClr val="FFC000"/>
                </a:solidFill>
              </a:rPr>
              <a:t>覆寫</a:t>
            </a:r>
            <a:r>
              <a:rPr lang="zh-TW" altLang="en-US" sz="2800"/>
              <a:t>過的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若要覆寫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，格式如下：</a:t>
            </a:r>
            <a:endParaRPr lang="en-US" altLang="zh-TW" sz="28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2462408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200" y="5509396"/>
            <a:ext cx="10515600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</a:t>
            </a:r>
            <a:r>
              <a:rPr lang="zh-TW" altLang="en-US">
                <a:solidFill>
                  <a:srgbClr val="FFFF00"/>
                </a:solidFill>
              </a:rPr>
              <a:t>以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zh-TW" altLang="en-US">
                <a:solidFill>
                  <a:srgbClr val="FFFF00"/>
                </a:solidFill>
              </a:rPr>
              <a:t> 開頭的是一種特殊的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zh-TW" altLang="en-US">
                <a:solidFill>
                  <a:srgbClr val="FFFF00"/>
                </a:solidFill>
              </a:rPr>
              <a:t>，能讓編譯器檢查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建議加上，避免程式執行不符預期或出現</a:t>
            </a:r>
            <a:r>
              <a:rPr lang="zh-TW" altLang="en-US">
                <a:solidFill>
                  <a:srgbClr val="00B0F0"/>
                </a:solidFill>
              </a:rPr>
              <a:t>執行時期例外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590137" y="3539308"/>
            <a:ext cx="4050970" cy="830997"/>
            <a:chOff x="1768805" y="2995825"/>
            <a:chExt cx="4050970" cy="830997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805" y="2995825"/>
              <a:ext cx="4050970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F3AFC863-DA93-4803-AC9B-FE02ED36688C}"/>
              </a:ext>
            </a:extLst>
          </p:cNvPr>
          <p:cNvGrpSpPr/>
          <p:nvPr/>
        </p:nvGrpSpPr>
        <p:grpSpPr>
          <a:xfrm>
            <a:off x="5068585" y="1156859"/>
            <a:ext cx="6879128" cy="5262979"/>
            <a:chOff x="5068585" y="1156859"/>
            <a:chExt cx="6879128" cy="5262979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D2C2A7B8-A7B5-4578-BD85-DC2E24808F98}"/>
                </a:ext>
              </a:extLst>
            </p:cNvPr>
            <p:cNvGrpSpPr/>
            <p:nvPr/>
          </p:nvGrpSpPr>
          <p:grpSpPr>
            <a:xfrm>
              <a:off x="5068585" y="1156859"/>
              <a:ext cx="6879128" cy="5262979"/>
              <a:chOff x="5095015" y="1396254"/>
              <a:chExt cx="6879128" cy="526297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3A18768-351B-47DC-8D20-A9B6EE85F919}"/>
                  </a:ext>
                </a:extLst>
              </p:cNvPr>
              <p:cNvSpPr/>
              <p:nvPr/>
            </p:nvSpPr>
            <p:spPr>
              <a:xfrm>
                <a:off x="9240702" y="1396254"/>
                <a:ext cx="2733441" cy="221599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E1E71CA7-CA10-4F18-ABD3-3D615C08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1396254"/>
                <a:ext cx="4145687" cy="15696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 whale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7EE0DF76-43DF-4C63-9941-6498296F5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2965914"/>
                <a:ext cx="4145687" cy="64633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847207E8-1FFF-4CEE-96FA-E1E640170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3612245"/>
                <a:ext cx="3401893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length;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width;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長度：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寬度：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CEC6B97F-FF44-4EAD-AD02-ECA803C55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6908" y="3612245"/>
                <a:ext cx="3477235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007" y="115685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87" y="1255471"/>
            <a:ext cx="4713195" cy="1505301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244286" y="2760772"/>
            <a:ext cx="4713195" cy="830997"/>
            <a:chOff x="838199" y="4707247"/>
            <a:chExt cx="4713195" cy="83099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707247"/>
              <a:ext cx="4713195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4917887" y="519969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1579B9F6-82D6-4FE8-B59F-6F75DAAA367F}"/>
              </a:ext>
            </a:extLst>
          </p:cNvPr>
          <p:cNvSpPr txBox="1">
            <a:spLocks/>
          </p:cNvSpPr>
          <p:nvPr/>
        </p:nvSpPr>
        <p:spPr>
          <a:xfrm>
            <a:off x="244287" y="3659226"/>
            <a:ext cx="4713195" cy="269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不可以定義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的執行內容</a:t>
            </a:r>
            <a:endParaRPr lang="en-US" altLang="zh-TW"/>
          </a:p>
          <a:p>
            <a:r>
              <a:rPr lang="zh-TW" altLang="en-US"/>
              <a:t>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8470478" y="2308217"/>
            <a:ext cx="3477235" cy="707886"/>
            <a:chOff x="1025011" y="3057381"/>
            <a:chExt cx="3477235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347723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3717168" y="345749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93" y="0"/>
            <a:ext cx="4605746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388B2-FEE9-44CB-B53C-0B639026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639" y="146719"/>
            <a:ext cx="6484466" cy="887859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en-US" altLang="zh-TW" sz="2400">
                <a:solidFill>
                  <a:srgbClr val="00B0F0"/>
                </a:solidFill>
              </a:rPr>
              <a:t>(polymorphism)</a:t>
            </a:r>
            <a:r>
              <a:rPr lang="zh-TW" altLang="en-US" sz="2400"/>
              <a:t>是指</a:t>
            </a:r>
            <a:endParaRPr lang="en-US" altLang="zh-TW" sz="2400"/>
          </a:p>
          <a:p>
            <a:r>
              <a:rPr lang="zh-TW" altLang="en-US" sz="2400">
                <a:solidFill>
                  <a:srgbClr val="FFFF00"/>
                </a:solidFill>
              </a:rPr>
              <a:t>通過同一套方式操作不同種類的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0949890" y="6363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B5DA43F-AD87-4B86-8A19-3F766B3766BE}"/>
              </a:ext>
            </a:extLst>
          </p:cNvPr>
          <p:cNvSpPr/>
          <p:nvPr/>
        </p:nvSpPr>
        <p:spPr>
          <a:xfrm>
            <a:off x="3185969" y="2295506"/>
            <a:ext cx="2050257" cy="14596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>
                <a:solidFill>
                  <a:srgbClr val="00B0F0"/>
                </a:solidFill>
              </a:rPr>
              <a:t>Worker</a:t>
            </a:r>
            <a:r>
              <a:rPr lang="zh-TW" altLang="en-US" sz="1600">
                <a:solidFill>
                  <a:srgbClr val="00B0F0"/>
                </a:solidFill>
              </a:rPr>
              <a:t> </a:t>
            </a:r>
            <a:endParaRPr lang="en-US" altLang="zh-TW" sz="1600">
              <a:solidFill>
                <a:srgbClr val="00B0F0"/>
              </a:solidFill>
            </a:endParaRPr>
          </a:p>
          <a:p>
            <a:r>
              <a:rPr lang="zh-TW" altLang="en-US" sz="1600"/>
              <a:t>和 </a:t>
            </a:r>
            <a:r>
              <a:rPr lang="en-US" altLang="zh-TW" sz="1600">
                <a:solidFill>
                  <a:srgbClr val="00B0F0"/>
                </a:solidFill>
              </a:rPr>
              <a:t>Student</a:t>
            </a:r>
          </a:p>
          <a:p>
            <a:r>
              <a:rPr lang="zh-TW" altLang="en-US" sz="1600">
                <a:solidFill>
                  <a:srgbClr val="FFC000"/>
                </a:solidFill>
              </a:rPr>
              <a:t>繼承</a:t>
            </a:r>
            <a:r>
              <a:rPr lang="zh-TW" altLang="en-US" sz="1600"/>
              <a:t> </a:t>
            </a:r>
            <a:r>
              <a:rPr lang="en-US" altLang="zh-TW" sz="1600">
                <a:solidFill>
                  <a:srgbClr val="00B0F0"/>
                </a:solidFill>
              </a:rPr>
              <a:t>Person</a:t>
            </a:r>
          </a:p>
          <a:p>
            <a:r>
              <a:rPr lang="zh-TW" altLang="en-US" sz="1600">
                <a:solidFill>
                  <a:srgbClr val="FFFF00"/>
                </a:solidFill>
              </a:rPr>
              <a:t>所以前二者的實例</a:t>
            </a:r>
            <a:endParaRPr lang="en-US" altLang="zh-TW" sz="1600">
              <a:solidFill>
                <a:srgbClr val="FFFF00"/>
              </a:solidFill>
            </a:endParaRPr>
          </a:p>
          <a:p>
            <a:r>
              <a:rPr lang="zh-TW" altLang="en-US" sz="1600">
                <a:solidFill>
                  <a:srgbClr val="FFFF00"/>
                </a:solidFill>
              </a:rPr>
              <a:t>一定是後者的實例</a:t>
            </a:r>
            <a:endParaRPr lang="zh-TW" altLang="en-US" sz="1600">
              <a:solidFill>
                <a:srgbClr val="00B0F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57" y="0"/>
            <a:ext cx="4307153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程式碼中為</a:t>
            </a:r>
            <a:endParaRPr lang="en-US" altLang="zh-TW" sz="2400"/>
          </a:p>
          <a:p>
            <a:r>
              <a:rPr lang="zh-TW" altLang="en-US" sz="2400"/>
              <a:t>每個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考慮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</a:p>
          <a:p>
            <a:r>
              <a:rPr lang="zh-TW" altLang="en-US" sz="2400"/>
              <a:t>有更多的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的做法</a:t>
            </a:r>
            <a:endParaRPr lang="en-US" altLang="zh-TW" sz="2400"/>
          </a:p>
          <a:p>
            <a:r>
              <a:rPr lang="zh-TW" altLang="en-US" sz="2400"/>
              <a:t>不切實際</a:t>
            </a:r>
            <a:endParaRPr lang="en-US" altLang="zh-TW" sz="2400"/>
          </a:p>
          <a:p>
            <a:r>
              <a:rPr lang="zh-TW" altLang="en-US" sz="2400"/>
              <a:t>可使用</a:t>
            </a:r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zh-TW" altLang="en-US" sz="2400"/>
              <a:t>解決此問題</a:t>
            </a:r>
            <a:endParaRPr lang="en-US" altLang="zh-TW" sz="2400"/>
          </a:p>
          <a:p>
            <a:r>
              <a:rPr lang="zh-TW" altLang="en-US" sz="2400"/>
              <a:t>修改後的程式碼如下：</a:t>
            </a:r>
            <a:endParaRPr lang="en-US" altLang="zh-TW" sz="240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" y="1225103"/>
            <a:ext cx="4307153" cy="1908171"/>
          </a:xfrm>
        </p:spPr>
        <p:txBody>
          <a:bodyPr>
            <a:normAutofit/>
          </a:bodyPr>
          <a:lstStyle/>
          <a:p>
            <a:r>
              <a:rPr lang="zh-TW" altLang="en-US" sz="2400"/>
              <a:t>下方程式碼定義了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靜態方法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400"/>
              <a:t>讓傳入的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 </a:t>
            </a:r>
            <a:r>
              <a:rPr lang="en-US" altLang="zh-TW" sz="2400">
                <a:solidFill>
                  <a:srgbClr val="FFC0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321756" y="363285"/>
            <a:ext cx="7704064" cy="6093976"/>
            <a:chOff x="230316" y="363285"/>
            <a:chExt cx="7704064" cy="6093976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487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334" y="363285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7241012" y="60879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8127587" y="4432595"/>
            <a:ext cx="3805334" cy="1384995"/>
            <a:chOff x="8036147" y="2746895"/>
            <a:chExt cx="3805334" cy="1384995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47" y="2746895"/>
              <a:ext cx="380533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824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127586" y="5872486"/>
            <a:ext cx="3805333" cy="584775"/>
            <a:chOff x="1783077" y="3118936"/>
            <a:chExt cx="3805333" cy="58477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077" y="3118936"/>
              <a:ext cx="3805333" cy="58477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803332" y="3391346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462121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zh-TW" altLang="en-US">
                <a:latin typeface="+mj-lt"/>
              </a:rPr>
              <a:t>表示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公開的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8516470" y="1690688"/>
            <a:ext cx="2837330" cy="1569660"/>
            <a:chOff x="2810435" y="2617694"/>
            <a:chExt cx="2837330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617694"/>
              <a:ext cx="283732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4956550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42240"/>
            <a:ext cx="4244789" cy="1569660"/>
            <a:chOff x="7109012" y="2617694"/>
            <a:chExt cx="4244789" cy="1569660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617694"/>
              <a:ext cx="424478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14034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靜態的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動態的在被使用時才會分配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而靜態的則是在程式一開始就分配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F4CD6F7-D744-43EA-8504-4FB3158EE596}"/>
              </a:ext>
            </a:extLst>
          </p:cNvPr>
          <p:cNvGrpSpPr/>
          <p:nvPr/>
        </p:nvGrpSpPr>
        <p:grpSpPr>
          <a:xfrm>
            <a:off x="835138" y="2935974"/>
            <a:ext cx="10518662" cy="3460307"/>
            <a:chOff x="835138" y="2935974"/>
            <a:chExt cx="10518662" cy="346030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BFACC6E-8093-4299-AC96-4B10903E4D78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A2F0F9D5-F23F-4737-9DCA-95DF6FE31E5A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4" name="Rectangle 1">
                  <a:extLst>
                    <a:ext uri="{FF2B5EF4-FFF2-40B4-BE49-F238E27FC236}">
                      <a16:creationId xmlns:a16="http://schemas.microsoft.com/office/drawing/2014/main" id="{4AFC4C67-148E-46A6-84D9-B4E982DE8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3691417-F840-4666-8FBE-C01CF6610DD8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25" name="圖片 24">
                <a:hlinkClick r:id="rId2"/>
                <a:extLst>
                  <a:ext uri="{FF2B5EF4-FFF2-40B4-BE49-F238E27FC236}">
                    <a16:creationId xmlns:a16="http://schemas.microsoft.com/office/drawing/2014/main" id="{C6FDC515-42FD-4FCD-BBCF-600C5207D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E48BDB6-2546-42FD-99EB-78393C6D252E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CED571B2-6B61-4B64-8321-2424C0AB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448B903-4329-4137-8B6A-CD97841AFD49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E4FFE-A728-483B-9AF3-583271B8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39" y="1042147"/>
            <a:ext cx="10515600" cy="478304"/>
          </a:xfrm>
        </p:spPr>
        <p:txBody>
          <a:bodyPr/>
          <a:lstStyle/>
          <a:p>
            <a:r>
              <a:rPr lang="zh-TW" altLang="en-US"/>
              <a:t>可以使用底下的方式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1498086"/>
            <a:ext cx="10515600" cy="488825"/>
            <a:chOff x="838200" y="2331089"/>
            <a:chExt cx="10591800" cy="48882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F330BD6-A4C4-4AB5-9646-747AFC265BC6}"/>
              </a:ext>
            </a:extLst>
          </p:cNvPr>
          <p:cNvSpPr txBox="1">
            <a:spLocks/>
          </p:cNvSpPr>
          <p:nvPr/>
        </p:nvSpPr>
        <p:spPr>
          <a:xfrm>
            <a:off x="835139" y="2028055"/>
            <a:ext cx="10515600" cy="952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ABA8C01-A8D3-4398-866B-8BBD13C5AA47}"/>
              </a:ext>
            </a:extLst>
          </p:cNvPr>
          <p:cNvGrpSpPr/>
          <p:nvPr/>
        </p:nvGrpSpPr>
        <p:grpSpPr>
          <a:xfrm>
            <a:off x="835138" y="2935974"/>
            <a:ext cx="6892437" cy="488825"/>
            <a:chOff x="838199" y="2331089"/>
            <a:chExt cx="6942382" cy="488825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020AAEC-1D0A-43A1-8E2C-73F1695D5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7F02451-08A3-4D79-A3EE-34C0B657646A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8371120-F5F0-4C81-9E84-35EAB2504006}"/>
              </a:ext>
            </a:extLst>
          </p:cNvPr>
          <p:cNvSpPr/>
          <p:nvPr/>
        </p:nvSpPr>
        <p:spPr>
          <a:xfrm>
            <a:off x="3860800" y="419735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43F817-24A0-46A2-81F0-CA6369C006FF}"/>
              </a:ext>
            </a:extLst>
          </p:cNvPr>
          <p:cNvSpPr/>
          <p:nvPr/>
        </p:nvSpPr>
        <p:spPr>
          <a:xfrm>
            <a:off x="3574864" y="464326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0A5DBF2-A429-4CC7-BFDB-EF420EEAEC90}"/>
              </a:ext>
            </a:extLst>
          </p:cNvPr>
          <p:cNvSpPr txBox="1"/>
          <p:nvPr/>
        </p:nvSpPr>
        <p:spPr>
          <a:xfrm>
            <a:off x="3954012" y="5928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83709CF-5B71-4D24-9E83-C8E97759F09D}"/>
              </a:ext>
            </a:extLst>
          </p:cNvPr>
          <p:cNvSpPr/>
          <p:nvPr/>
        </p:nvSpPr>
        <p:spPr>
          <a:xfrm>
            <a:off x="5478463" y="464326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EB576E-27B5-4703-AF23-675D869331F4}"/>
              </a:ext>
            </a:extLst>
          </p:cNvPr>
          <p:cNvSpPr txBox="1"/>
          <p:nvPr/>
        </p:nvSpPr>
        <p:spPr>
          <a:xfrm>
            <a:off x="7479438" y="593182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3171</TotalTime>
  <Words>6588</Words>
  <Application>Microsoft Office PowerPoint</Application>
  <PresentationFormat>寬螢幕</PresentationFormat>
  <Paragraphs>350</Paragraphs>
  <Slides>27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物件</vt:lpstr>
      <vt:lpstr>物件</vt:lpstr>
      <vt:lpstr>this</vt:lpstr>
      <vt:lpstr>建構子</vt:lpstr>
      <vt:lpstr>補充：解構子</vt:lpstr>
      <vt:lpstr>建構子重載</vt:lpstr>
      <vt:lpstr>存取修飾子</vt:lpstr>
      <vt:lpstr>getter 與 setter</vt:lpstr>
      <vt:lpstr>IntelliJ IDEA 生成建構子、getter 和 setter</vt:lpstr>
      <vt:lpstr>抽象類別</vt:lpstr>
      <vt:lpstr>繼承</vt:lpstr>
      <vt:lpstr>繼承</vt:lpstr>
      <vt:lpstr>覆寫</vt:lpstr>
      <vt:lpstr>覆寫</vt:lpstr>
      <vt:lpstr>super</vt:lpstr>
      <vt:lpstr>抽象方法</vt:lpstr>
      <vt:lpstr>多型</vt:lpstr>
      <vt:lpstr>多型</vt:lpstr>
      <vt:lpstr>instanceof</vt:lpstr>
      <vt:lpstr>物件轉型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TYIC</dc:creator>
  <cp:lastModifiedBy>Jacky Chiu</cp:lastModifiedBy>
  <cp:revision>917</cp:revision>
  <dcterms:created xsi:type="dcterms:W3CDTF">2024-07-30T13:25:34Z</dcterms:created>
  <dcterms:modified xsi:type="dcterms:W3CDTF">2024-08-15T13:58:25Z</dcterms:modified>
</cp:coreProperties>
</file>