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71" r:id="rId11"/>
    <p:sldId id="272" r:id="rId12"/>
    <p:sldId id="267" r:id="rId13"/>
    <p:sldId id="270" r:id="rId14"/>
    <p:sldId id="260" r:id="rId15"/>
    <p:sldId id="273" r:id="rId16"/>
    <p:sldId id="265" r:id="rId17"/>
    <p:sldId id="284" r:id="rId18"/>
    <p:sldId id="275" r:id="rId19"/>
    <p:sldId id="276" r:id="rId20"/>
    <p:sldId id="274" r:id="rId21"/>
    <p:sldId id="277" r:id="rId22"/>
    <p:sldId id="278" r:id="rId23"/>
    <p:sldId id="279" r:id="rId24"/>
    <p:sldId id="285" r:id="rId25"/>
    <p:sldId id="282" r:id="rId26"/>
    <p:sldId id="283" r:id="rId27"/>
    <p:sldId id="286" r:id="rId28"/>
    <p:sldId id="28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FF5D5D"/>
    <a:srgbClr val="1E1F22"/>
    <a:srgbClr val="FFFA00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6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633B1-48C2-4A71-A4E6-954E3ACB493B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6B658-48F0-4F91-BBEF-CECEDDA35D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9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6B658-48F0-4F91-BBEF-CECEDDA35D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05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248906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25507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44460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27070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07C5-F147-4653-8FBB-447CBB3C6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69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sUf3-sfBl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a13zahMRC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FEF46-19AB-4F5D-BB37-4CE752C9D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</a:t>
            </a:r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A1129F-CA28-4208-823E-7401CEE52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6229349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B7CF3-FA2B-47E1-8098-F836175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7B84D-65F7-491D-BBC9-4A643511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27" y="1825625"/>
            <a:ext cx="11117146" cy="1603375"/>
          </a:xfrm>
        </p:spPr>
        <p:txBody>
          <a:bodyPr/>
          <a:lstStyle/>
          <a:p>
            <a:r>
              <a:rPr lang="zh-TW" altLang="en-US" sz="2800"/>
              <a:t>欲為</a:t>
            </a:r>
            <a:r>
              <a:rPr lang="zh-TW" altLang="en-US" sz="2800">
                <a:solidFill>
                  <a:srgbClr val="00B0F0"/>
                </a:solidFill>
              </a:rPr>
              <a:t>物品</a:t>
            </a:r>
            <a:r>
              <a:rPr lang="zh-TW" altLang="en-US" sz="2800"/>
              <a:t>增加</a:t>
            </a:r>
            <a:r>
              <a:rPr lang="zh-TW" altLang="en-US" sz="2800">
                <a:solidFill>
                  <a:srgbClr val="00B0F0"/>
                </a:solidFill>
              </a:rPr>
              <a:t>物品描述</a:t>
            </a:r>
            <a:r>
              <a:rPr lang="en-US" altLang="zh-TW" sz="2800">
                <a:solidFill>
                  <a:srgbClr val="00B0F0"/>
                </a:solidFill>
              </a:rPr>
              <a:t>(tooltip)</a:t>
            </a:r>
          </a:p>
          <a:p>
            <a:r>
              <a:rPr lang="zh-TW" altLang="en-US" sz="2800"/>
              <a:t>需要</a:t>
            </a:r>
            <a:r>
              <a:rPr lang="zh-TW" altLang="en-US" sz="2800">
                <a:solidFill>
                  <a:srgbClr val="FFC000"/>
                </a:solidFill>
              </a:rPr>
              <a:t>覆寫 </a:t>
            </a:r>
            <a:r>
              <a:rPr lang="en-US" altLang="zh-TW" sz="2800">
                <a:solidFill>
                  <a:srgbClr val="FFC000"/>
                </a:solidFill>
              </a:rPr>
              <a:t>appendTooltip</a:t>
            </a:r>
            <a:r>
              <a:rPr lang="en-US" altLang="zh-TW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並在其中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tooltip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add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Text</a:t>
            </a:r>
            <a:r>
              <a:rPr lang="en-US" altLang="zh-TW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text</a:t>
            </a:r>
            <a:r>
              <a:rPr lang="en-US" altLang="zh-TW" sz="2800">
                <a:solidFill>
                  <a:srgbClr val="00B0F0"/>
                </a:solidFill>
              </a:rPr>
              <a:t>)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9ABAE3D-935D-46F8-9BC7-3A3DA54CA951}"/>
              </a:ext>
            </a:extLst>
          </p:cNvPr>
          <p:cNvGrpSpPr/>
          <p:nvPr/>
        </p:nvGrpSpPr>
        <p:grpSpPr>
          <a:xfrm>
            <a:off x="537427" y="3622891"/>
            <a:ext cx="11117146" cy="2462213"/>
            <a:chOff x="3086818" y="4463402"/>
            <a:chExt cx="11117146" cy="246221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10FD0E7E-AF89-4C6A-8116-501BD10A9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818" y="4463402"/>
              <a:ext cx="11117146" cy="246221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appendTooltip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TooltipContext context, List&lt;Text&gt; tooltip, TooltipType type)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BlockPos tntBlockPos = stack.get(ModDataComponentTypes.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(tntBlockPos !=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tooltip.add(Text.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tntBlockPos.getX(), tntBlockPos.getY(), tntBlockPos.getZ()).withColor(Colors.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tooltip.add(Util.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.appendTooltip(stack, context, tooltip, type);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6002B07-8FB9-4D07-843F-DF4FC1C1BB60}"/>
                </a:ext>
              </a:extLst>
            </p:cNvPr>
            <p:cNvSpPr txBox="1"/>
            <p:nvPr/>
          </p:nvSpPr>
          <p:spPr>
            <a:xfrm>
              <a:off x="11634029" y="6617838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TntRemoteItem.java (2/2)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13552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CB32-F5D3-493F-8752-E69C793C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使用客戶端資源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7BFDB-04DC-43C2-A2F1-58148172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23" y="895113"/>
            <a:ext cx="11781354" cy="3559129"/>
          </a:xfrm>
        </p:spPr>
        <p:txBody>
          <a:bodyPr>
            <a:normAutofit/>
          </a:bodyPr>
          <a:lstStyle/>
          <a:p>
            <a:r>
              <a:rPr lang="zh-TW" altLang="en-US"/>
              <a:t>專屬於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net.minecraft.client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只能在</a:t>
            </a:r>
            <a:r>
              <a:rPr lang="zh-TW" altLang="en-US">
                <a:solidFill>
                  <a:srgbClr val="00B0F0"/>
                </a:solidFill>
              </a:rPr>
              <a:t>客戶端程式碼</a:t>
            </a:r>
            <a:r>
              <a:rPr lang="en-US" altLang="zh-TW"/>
              <a:t>(</a:t>
            </a:r>
            <a:r>
              <a:rPr lang="en-US" altLang="zh-TW">
                <a:solidFill>
                  <a:srgbClr val="92D05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/>
              <a:t>)</a:t>
            </a:r>
            <a:r>
              <a:rPr lang="zh-TW" altLang="en-US"/>
              <a:t>使用，而無法在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使用</a:t>
            </a:r>
            <a:endParaRPr lang="en-US" altLang="zh-TW"/>
          </a:p>
          <a:p>
            <a:r>
              <a:rPr lang="zh-TW" altLang="en-US"/>
              <a:t>此設計是避免</a:t>
            </a:r>
            <a:r>
              <a:rPr lang="zh-TW" altLang="en-US">
                <a:solidFill>
                  <a:srgbClr val="00B0F0"/>
                </a:solidFill>
              </a:rPr>
              <a:t>伺服器</a:t>
            </a:r>
            <a:r>
              <a:rPr lang="zh-TW" altLang="en-US"/>
              <a:t>執行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時使用</a:t>
            </a:r>
            <a:r>
              <a:rPr lang="zh-TW" altLang="en-US">
                <a:solidFill>
                  <a:srgbClr val="00B0F0"/>
                </a:solidFill>
              </a:rPr>
              <a:t>客戶端資源</a:t>
            </a:r>
            <a:r>
              <a:rPr lang="zh-TW" altLang="en-US"/>
              <a:t>而發生錯誤</a:t>
            </a:r>
            <a:endParaRPr lang="en-US" altLang="zh-TW"/>
          </a:p>
          <a:p>
            <a:r>
              <a:rPr lang="zh-TW" altLang="en-US"/>
              <a:t>然而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中的部分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實際上只會被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，無此危險</a:t>
            </a:r>
            <a:endParaRPr lang="en-US" altLang="zh-TW"/>
          </a:p>
          <a:p>
            <a:r>
              <a:rPr lang="zh-TW" altLang="en-US"/>
              <a:t>此時若想使用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r>
              <a:rPr lang="zh-TW" altLang="en-US"/>
              <a:t>，可以使用類似於</a:t>
            </a:r>
            <a:r>
              <a:rPr lang="zh-TW" altLang="en-US">
                <a:solidFill>
                  <a:srgbClr val="FFC000"/>
                </a:solidFill>
              </a:rPr>
              <a:t>注入</a:t>
            </a:r>
            <a:r>
              <a:rPr lang="en-US" altLang="zh-TW">
                <a:solidFill>
                  <a:srgbClr val="FFC000"/>
                </a:solidFill>
              </a:rPr>
              <a:t>(inject)</a:t>
            </a:r>
            <a:r>
              <a:rPr lang="zh-TW" altLang="en-US"/>
              <a:t>的方式</a:t>
            </a:r>
            <a:endParaRPr lang="en-US" altLang="zh-TW"/>
          </a:p>
          <a:p>
            <a:r>
              <a:rPr lang="zh-TW" altLang="en-US"/>
              <a:t>如下方 </a:t>
            </a:r>
            <a:r>
              <a:rPr lang="en-US" altLang="zh-TW">
                <a:solidFill>
                  <a:srgbClr val="92D050"/>
                </a:solidFill>
              </a:rPr>
              <a:t>hasShiftDown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，其在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中為</a:t>
            </a:r>
            <a:r>
              <a:rPr lang="zh-TW" altLang="en-US">
                <a:solidFill>
                  <a:srgbClr val="FFC000"/>
                </a:solidFill>
              </a:rPr>
              <a:t>返回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/>
              <a:t>但在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時會將其改為 </a:t>
            </a:r>
            <a:r>
              <a:rPr lang="en-US" altLang="zh-TW">
                <a:solidFill>
                  <a:srgbClr val="FFFF00"/>
                </a:solidFill>
              </a:rPr>
              <a:t>Screen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hasShiftDown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方法參考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32645CE-857E-439E-A673-D278633AC3A5}"/>
              </a:ext>
            </a:extLst>
          </p:cNvPr>
          <p:cNvGrpSpPr/>
          <p:nvPr/>
        </p:nvGrpSpPr>
        <p:grpSpPr>
          <a:xfrm>
            <a:off x="205556" y="4454242"/>
            <a:ext cx="5941050" cy="2092881"/>
            <a:chOff x="6198245" y="2701381"/>
            <a:chExt cx="5941050" cy="2092881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169750EB-C181-4CA1-B8EB-F41D22D0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245" y="2701381"/>
              <a:ext cx="5941050" cy="2092881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Supplier&lt;Boolean&gt;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() 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endParaRPr kumimoji="0" lang="en-US" altLang="zh-TW" sz="13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en-US" altLang="zh-TW" sz="13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.withColor(Colors.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CYAN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7BB7755-EE76-44F8-AF31-D8CC2EAD9322}"/>
                </a:ext>
              </a:extLst>
            </p:cNvPr>
            <p:cNvSpPr txBox="1"/>
            <p:nvPr/>
          </p:nvSpPr>
          <p:spPr>
            <a:xfrm>
              <a:off x="11189996" y="4517263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3"/>
                  </a:solidFill>
                </a:rPr>
                <a:t>Util.java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FF706F1-702C-4BB4-8573-603B1620B1BC}"/>
              </a:ext>
            </a:extLst>
          </p:cNvPr>
          <p:cNvGrpSpPr/>
          <p:nvPr/>
        </p:nvGrpSpPr>
        <p:grpSpPr>
          <a:xfrm>
            <a:off x="6319741" y="4454242"/>
            <a:ext cx="5666936" cy="2092881"/>
            <a:chOff x="6319741" y="4427347"/>
            <a:chExt cx="5666936" cy="209288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DB86EC4C-384E-4318-844E-1289E422F64D}"/>
                </a:ext>
              </a:extLst>
            </p:cNvPr>
            <p:cNvGrpSpPr/>
            <p:nvPr/>
          </p:nvGrpSpPr>
          <p:grpSpPr>
            <a:xfrm>
              <a:off x="6319741" y="4427347"/>
              <a:ext cx="5666936" cy="2092881"/>
              <a:chOff x="6453124" y="947055"/>
              <a:chExt cx="5666936" cy="2092881"/>
            </a:xfrm>
          </p:grpSpPr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64DDBDBF-62E8-4B89-974A-AA55B43B9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124" y="947055"/>
                <a:ext cx="5666936" cy="209288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en-US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TyicModClient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implements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ClientModInitializer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void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onInitializeClient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Util.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hasShiftDown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Screen::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hasShiftDown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5E519B7-8DA0-4886-AA1E-DD71BAAECAAD}"/>
                  </a:ext>
                </a:extLst>
              </p:cNvPr>
              <p:cNvSpPr txBox="1"/>
              <p:nvPr/>
            </p:nvSpPr>
            <p:spPr>
              <a:xfrm>
                <a:off x="10405895" y="2762937"/>
                <a:ext cx="17139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200">
                    <a:solidFill>
                      <a:schemeClr val="accent3"/>
                    </a:solidFill>
                  </a:rPr>
                  <a:t>TyicModClient.java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11AB0B9A-054A-4C20-912B-6BEDEB1D7705}"/>
                </a:ext>
              </a:extLst>
            </p:cNvPr>
            <p:cNvSpPr/>
            <p:nvPr/>
          </p:nvSpPr>
          <p:spPr>
            <a:xfrm>
              <a:off x="8904537" y="5885258"/>
              <a:ext cx="1958726" cy="190576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C84AF17-030F-4E18-A1BB-64CDD66E5D45}"/>
                </a:ext>
              </a:extLst>
            </p:cNvPr>
            <p:cNvSpPr txBox="1"/>
            <p:nvPr/>
          </p:nvSpPr>
          <p:spPr>
            <a:xfrm>
              <a:off x="7600848" y="6073952"/>
              <a:ext cx="28167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600">
                  <a:solidFill>
                    <a:srgbClr val="FFC000"/>
                  </a:solidFill>
                </a:rPr>
                <a:t>回傳玩家是否按下 </a:t>
              </a:r>
              <a:r>
                <a:rPr lang="en-US" altLang="zh-TW" sz="1600">
                  <a:solidFill>
                    <a:srgbClr val="FFC000"/>
                  </a:solidFill>
                </a:rPr>
                <a:t>Shift </a:t>
              </a:r>
              <a:r>
                <a:rPr lang="zh-TW" altLang="en-US" sz="1600">
                  <a:solidFill>
                    <a:srgbClr val="FFC000"/>
                  </a:solidFill>
                </a:rPr>
                <a:t>鍵</a:t>
              </a:r>
              <a:endParaRPr lang="en-US" altLang="zh-TW" sz="16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07943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40C34-ABFA-4E4E-9FF0-3CDAC397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34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1778B-4965-4316-BDBF-AF81B163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74" y="1012219"/>
            <a:ext cx="1991404" cy="4889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C9F3A4A-E0D0-4247-9BA9-9CCAFC10529B}"/>
              </a:ext>
            </a:extLst>
          </p:cNvPr>
          <p:cNvGrpSpPr/>
          <p:nvPr/>
        </p:nvGrpSpPr>
        <p:grpSpPr>
          <a:xfrm>
            <a:off x="2626377" y="1007297"/>
            <a:ext cx="8930650" cy="2246769"/>
            <a:chOff x="838200" y="2209424"/>
            <a:chExt cx="8930650" cy="2246769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DBA727EE-40A1-4CCB-B865-88D402CAA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09424"/>
              <a:ext cx="893065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TNT_REMOTE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endParaRPr lang="en-US" altLang="zh-TW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"tnt_remote"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TntRemoteItem::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Item.Settings().maxCount(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9700B72-5409-4D93-890B-C30E84DB836F}"/>
                </a:ext>
              </a:extLst>
            </p:cNvPr>
            <p:cNvSpPr txBox="1"/>
            <p:nvPr/>
          </p:nvSpPr>
          <p:spPr>
            <a:xfrm>
              <a:off x="8292164" y="414841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34EC6C1-6CAD-46C9-89F3-564C4A92FBD9}"/>
              </a:ext>
            </a:extLst>
          </p:cNvPr>
          <p:cNvSpPr txBox="1">
            <a:spLocks/>
          </p:cNvSpPr>
          <p:nvPr/>
        </p:nvSpPr>
        <p:spPr>
          <a:xfrm>
            <a:off x="634974" y="3374415"/>
            <a:ext cx="1991403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D81FD87-1927-4EB0-B781-74A08117EDEA}"/>
              </a:ext>
            </a:extLst>
          </p:cNvPr>
          <p:cNvGrpSpPr/>
          <p:nvPr/>
        </p:nvGrpSpPr>
        <p:grpSpPr>
          <a:xfrm>
            <a:off x="2626377" y="5064425"/>
            <a:ext cx="8930650" cy="1569660"/>
            <a:chOff x="4289940" y="4927823"/>
            <a:chExt cx="8930650" cy="1569660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D4B6508A-EDC5-41B5-A1C3-A681D0D8C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940" y="4927823"/>
              <a:ext cx="89306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"item.tyicmod.tnt_remote"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遙控器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按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Shift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以顯示更多資訊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綁定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TNT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：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x: %d, y: %d, z: %d"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！！！點燃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TNT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！！！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EB471F5-D547-4402-B9BA-83BCF949D5B4}"/>
                </a:ext>
              </a:extLst>
            </p:cNvPr>
            <p:cNvSpPr txBox="1"/>
            <p:nvPr/>
          </p:nvSpPr>
          <p:spPr>
            <a:xfrm>
              <a:off x="12042062" y="618970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3F2AF94-97F1-43E5-994F-F3BB5CE9DA19}"/>
              </a:ext>
            </a:extLst>
          </p:cNvPr>
          <p:cNvGrpSpPr/>
          <p:nvPr/>
        </p:nvGrpSpPr>
        <p:grpSpPr>
          <a:xfrm>
            <a:off x="2626377" y="3374415"/>
            <a:ext cx="8930650" cy="1569660"/>
            <a:chOff x="-1602698" y="4927823"/>
            <a:chExt cx="893065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735DA5-1684-4EFA-8E8A-66ED43B7B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2698" y="4927823"/>
              <a:ext cx="89306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"item.tyicmod.tnt_remote"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 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"Press Shift to display more information"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"Binding TNT: x: %d, y: %d, z: %d"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"!!!Priming TNT!!!"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7AFAAB9-F893-47C6-9931-9ABEDEA8DA6D}"/>
                </a:ext>
              </a:extLst>
            </p:cNvPr>
            <p:cNvSpPr txBox="1"/>
            <p:nvPr/>
          </p:nvSpPr>
          <p:spPr>
            <a:xfrm>
              <a:off x="6149424" y="6183604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79964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66820-1774-4EEA-800A-A27BA24F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F9747A2-549B-4017-80B5-0D962750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92" y="965013"/>
            <a:ext cx="10776707" cy="308703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assets/tyicmod/textures/item/tnt_remote.png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assets/tyicmod/models/item/tnt_remote.json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assets/tyicmod/items/tnt_remote.json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611F21D-9922-4B8B-AC66-DDC541765CC0}"/>
              </a:ext>
            </a:extLst>
          </p:cNvPr>
          <p:cNvGrpSpPr/>
          <p:nvPr/>
        </p:nvGrpSpPr>
        <p:grpSpPr>
          <a:xfrm>
            <a:off x="9050986" y="1497661"/>
            <a:ext cx="2302908" cy="2302908"/>
            <a:chOff x="9050986" y="2249860"/>
            <a:chExt cx="2302908" cy="230290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F33545C-A6BC-4168-9A07-1410522D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986" y="2249860"/>
              <a:ext cx="2302908" cy="23029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34DF370-964A-4E55-B06C-F695A82BABE8}"/>
                </a:ext>
              </a:extLst>
            </p:cNvPr>
            <p:cNvSpPr txBox="1"/>
            <p:nvPr/>
          </p:nvSpPr>
          <p:spPr>
            <a:xfrm>
              <a:off x="10136800" y="429567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1"/>
                  </a:solidFill>
                </a:rPr>
                <a:t>tnt_remote.png</a:t>
              </a:r>
              <a:endParaRPr lang="zh-TW" altLang="en-US" sz="105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內容版面配置區 10">
            <a:extLst>
              <a:ext uri="{FF2B5EF4-FFF2-40B4-BE49-F238E27FC236}">
                <a16:creationId xmlns:a16="http://schemas.microsoft.com/office/drawing/2014/main" id="{D8EB6CED-332D-49D0-9899-BE0433B3DD36}"/>
              </a:ext>
            </a:extLst>
          </p:cNvPr>
          <p:cNvSpPr txBox="1">
            <a:spLocks/>
          </p:cNvSpPr>
          <p:nvPr/>
        </p:nvSpPr>
        <p:spPr>
          <a:xfrm>
            <a:off x="576997" y="5915636"/>
            <a:ext cx="10776707" cy="59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https://youtu.be/fsUf3-sfBlg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79CAE62-ADA9-43B1-AE28-2D9682A5EF7F}"/>
              </a:ext>
            </a:extLst>
          </p:cNvPr>
          <p:cNvGrpSpPr/>
          <p:nvPr/>
        </p:nvGrpSpPr>
        <p:grpSpPr>
          <a:xfrm>
            <a:off x="576997" y="4052047"/>
            <a:ext cx="5123518" cy="1754326"/>
            <a:chOff x="576997" y="4052047"/>
            <a:chExt cx="5123518" cy="1754326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465E21C-C9DE-4EA5-A612-5B891CD52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97" y="4052047"/>
              <a:ext cx="512351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"tyicmod:item/tnt_remote"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4A06C1B-B9C7-4DE9-AAE1-06630EE7BAC4}"/>
                </a:ext>
              </a:extLst>
            </p:cNvPr>
            <p:cNvSpPr txBox="1"/>
            <p:nvPr/>
          </p:nvSpPr>
          <p:spPr>
            <a:xfrm>
              <a:off x="4025055" y="5498596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tnt_remote.json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4C5E069-D3EF-4035-B239-A6D226944510}"/>
              </a:ext>
            </a:extLst>
          </p:cNvPr>
          <p:cNvGrpSpPr/>
          <p:nvPr/>
        </p:nvGrpSpPr>
        <p:grpSpPr>
          <a:xfrm>
            <a:off x="6356918" y="4052047"/>
            <a:ext cx="4996881" cy="1754326"/>
            <a:chOff x="6356918" y="4052047"/>
            <a:chExt cx="4996881" cy="1754326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4C22D14-F32A-4573-9BDB-72B89008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918" y="4052047"/>
              <a:ext cx="4996881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"tyicmod:item/tnt_remote"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57B68B-61F9-41C1-A4F6-FD8F7112A299}"/>
                </a:ext>
              </a:extLst>
            </p:cNvPr>
            <p:cNvSpPr txBox="1"/>
            <p:nvPr/>
          </p:nvSpPr>
          <p:spPr>
            <a:xfrm>
              <a:off x="9678244" y="5498596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tnt_remote.json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3896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BE34E-6AB9-4F62-B404-FBDD8C61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2C6B70-4083-4E3B-B6A9-0D2017A5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1646611"/>
            <a:ext cx="11385176" cy="45838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en-US" altLang="zh-TW">
                <a:solidFill>
                  <a:srgbClr val="00B0F0"/>
                </a:solidFill>
              </a:rPr>
              <a:t>(block entity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tile entity)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之外的任意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資料，依附在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並且每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en-US" altLang="zh-TW">
                <a:solidFill>
                  <a:srgbClr val="00B0F0"/>
                </a:solidFill>
              </a:rPr>
              <a:t>(tick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</a:rPr>
              <a:t>20</a:t>
            </a:r>
            <a:r>
              <a:rPr lang="zh-TW" altLang="en-US">
                <a:solidFill>
                  <a:srgbClr val="FFFF00"/>
                </a:solidFill>
              </a:rPr>
              <a:t> 刻 </a:t>
            </a:r>
            <a:r>
              <a:rPr lang="en-US" altLang="zh-TW">
                <a:solidFill>
                  <a:srgbClr val="FFFF00"/>
                </a:solidFill>
              </a:rPr>
              <a:t>= 1 </a:t>
            </a:r>
            <a:r>
              <a:rPr lang="zh-TW" altLang="en-US">
                <a:solidFill>
                  <a:srgbClr val="FFFF00"/>
                </a:solidFill>
              </a:rPr>
              <a:t>秒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皆會更新</a:t>
            </a:r>
            <a:endParaRPr lang="en-US" altLang="zh-TW"/>
          </a:p>
          <a:p>
            <a:r>
              <a:rPr lang="zh-TW" altLang="en-US"/>
              <a:t>因此常用於一些能存放東西的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，或每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都要執行功能的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儲物箱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熔爐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釀造台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日光感應器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海靈核心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net.minecraft.block.entity.BlockEntity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方塊實體類型</a:t>
            </a:r>
            <a:r>
              <a:rPr lang="zh-TW" altLang="en-US"/>
              <a:t>為 </a:t>
            </a:r>
            <a:r>
              <a:rPr lang="en-US" altLang="zh-TW" sz="2400">
                <a:solidFill>
                  <a:srgbClr val="FFFF00"/>
                </a:solidFill>
              </a:rPr>
              <a:t>net.minecraft.block.entity.BlockEntityType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C0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需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 sz="2400">
                <a:solidFill>
                  <a:srgbClr val="FFFF00"/>
                </a:solidFill>
              </a:rPr>
              <a:t>net.minecraft.block.BlockWithEntity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我們需要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方塊實體類型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9720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8A0DE-862B-49D1-AFA1-9E972F18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5C7C6-D920-4FBD-B3C8-AF04D008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174376"/>
            <a:ext cx="10811436" cy="5169740"/>
          </a:xfrm>
        </p:spPr>
        <p:txBody>
          <a:bodyPr>
            <a:normAutofit/>
          </a:bodyPr>
          <a:lstStyle/>
          <a:p>
            <a:r>
              <a:rPr lang="zh-TW" altLang="en-US"/>
              <a:t>範例：製作一個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「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手持</a:t>
            </a:r>
            <a:r>
              <a:rPr lang="zh-TW" altLang="en-US">
                <a:solidFill>
                  <a:srgbClr val="92D050"/>
                </a:solidFill>
              </a:rPr>
              <a:t>紅石粉</a:t>
            </a:r>
            <a:r>
              <a:rPr lang="zh-TW" altLang="en-US"/>
              <a:t>對其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便會將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存入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92D050"/>
                </a:solidFill>
              </a:rPr>
              <a:t>紅石粉</a:t>
            </a:r>
            <a:r>
              <a:rPr lang="zh-TW" altLang="en-US"/>
              <a:t>可轉換成 </a:t>
            </a:r>
            <a:r>
              <a:rPr lang="en-US" altLang="zh-TW"/>
              <a:t>100 </a:t>
            </a:r>
            <a:r>
              <a:rPr lang="zh-TW" altLang="en-US"/>
              <a:t>點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存入，每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都會流失 </a:t>
            </a:r>
            <a:r>
              <a:rPr lang="en-US" altLang="zh-TW"/>
              <a:t>1</a:t>
            </a:r>
            <a:r>
              <a:rPr lang="zh-TW" altLang="en-US"/>
              <a:t> 點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手持其他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對其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可顯示當前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存量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可熔煉物品</a:t>
            </a:r>
            <a:r>
              <a:rPr lang="zh-TW" altLang="en-US"/>
              <a:t>丟到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上方，便會消耗 </a:t>
            </a:r>
            <a:r>
              <a:rPr lang="en-US" altLang="zh-TW"/>
              <a:t>100 </a:t>
            </a:r>
            <a:r>
              <a:rPr lang="zh-TW" altLang="en-US"/>
              <a:t>點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熔煉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被破壞後，會掉落存有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的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需要儲存無固定值的資料，且每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皆要執行動作</a:t>
            </a:r>
            <a:endParaRPr lang="en-US" altLang="zh-TW"/>
          </a:p>
          <a:p>
            <a:r>
              <a:rPr lang="zh-TW" altLang="en-US"/>
              <a:t>故需要使用到</a:t>
            </a:r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來完成部分功能</a:t>
            </a:r>
            <a:endParaRPr lang="en-US" altLang="zh-TW"/>
          </a:p>
          <a:p>
            <a:r>
              <a:rPr lang="zh-TW" altLang="en-US"/>
              <a:t>而使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存有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，則需使用到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91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D5692-94C8-4AF8-A9D4-7AEEF6E8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48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6EE14-1ADD-4DC0-8A1D-7DD21C8D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61" y="1127078"/>
            <a:ext cx="1972099" cy="54511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：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930A652-2A4F-4B56-818C-513E544CD92C}"/>
              </a:ext>
            </a:extLst>
          </p:cNvPr>
          <p:cNvGrpSpPr/>
          <p:nvPr/>
        </p:nvGrpSpPr>
        <p:grpSpPr>
          <a:xfrm>
            <a:off x="2474260" y="1127078"/>
            <a:ext cx="9215580" cy="2400657"/>
            <a:chOff x="4211149" y="612834"/>
            <a:chExt cx="9215580" cy="2400657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C6168804-2AF2-4949-9F53-123682FD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149" y="612834"/>
              <a:ext cx="9215580" cy="2400657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REDSTONE_HEATER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"redstone_heater"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endParaRPr kumimoji="0" lang="en-US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RedstoneHeaterBlock::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endParaRPr lang="en-US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0C98892-5E3C-4A85-BFB5-E9081AB06D70}"/>
                </a:ext>
              </a:extLst>
            </p:cNvPr>
            <p:cNvSpPr txBox="1"/>
            <p:nvPr/>
          </p:nvSpPr>
          <p:spPr>
            <a:xfrm>
              <a:off x="11850656" y="2685305"/>
              <a:ext cx="15760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A8590855-C0A3-4F7C-AA2E-3123DA263DDD}"/>
              </a:ext>
            </a:extLst>
          </p:cNvPr>
          <p:cNvSpPr txBox="1">
            <a:spLocks/>
          </p:cNvSpPr>
          <p:nvPr/>
        </p:nvSpPr>
        <p:spPr>
          <a:xfrm>
            <a:off x="502161" y="3704934"/>
            <a:ext cx="11187678" cy="54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5A9EF3B-7376-4D38-848E-8BF3FFDCEC70}"/>
              </a:ext>
            </a:extLst>
          </p:cNvPr>
          <p:cNvGrpSpPr/>
          <p:nvPr/>
        </p:nvGrpSpPr>
        <p:grpSpPr>
          <a:xfrm>
            <a:off x="502161" y="4250053"/>
            <a:ext cx="11187678" cy="2169825"/>
            <a:chOff x="502161" y="4321773"/>
            <a:chExt cx="11187678" cy="216982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36285FA-9959-4A9B-9E6E-E749F46E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61" y="4321773"/>
              <a:ext cx="11187678" cy="21698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ModDataComponentTypes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ComponentType&lt;Integer&gt;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Codecs.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NON_NEGATIVE_INT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502CEB4-5051-4C7A-B96F-8EBA0E944A41}"/>
                </a:ext>
              </a:extLst>
            </p:cNvPr>
            <p:cNvSpPr txBox="1"/>
            <p:nvPr/>
          </p:nvSpPr>
          <p:spPr>
            <a:xfrm>
              <a:off x="8921132" y="6183821"/>
              <a:ext cx="27687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ModDataComponentTypes.java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23408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DEE1C-0B15-4F8F-9FD5-4885EFE5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9D075-E99A-4C8D-B8E2-5FB630F3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38" y="1195651"/>
            <a:ext cx="11493922" cy="51416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方塊實體類別</a:t>
            </a:r>
            <a:r>
              <a:rPr lang="zh-TW" altLang="en-US"/>
              <a:t>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5126845-28E8-472E-9C98-F59EACC22D9B}"/>
              </a:ext>
            </a:extLst>
          </p:cNvPr>
          <p:cNvGrpSpPr/>
          <p:nvPr/>
        </p:nvGrpSpPr>
        <p:grpSpPr>
          <a:xfrm>
            <a:off x="349039" y="1816158"/>
            <a:ext cx="11493923" cy="4524315"/>
            <a:chOff x="349039" y="1852018"/>
            <a:chExt cx="11493923" cy="452431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BDBC910-9B57-43F7-B730-C76D758058AD}"/>
                </a:ext>
              </a:extLst>
            </p:cNvPr>
            <p:cNvGrpSpPr/>
            <p:nvPr/>
          </p:nvGrpSpPr>
          <p:grpSpPr>
            <a:xfrm>
              <a:off x="349039" y="1852018"/>
              <a:ext cx="11493923" cy="4524315"/>
              <a:chOff x="2612548" y="2346753"/>
              <a:chExt cx="11493923" cy="4524315"/>
            </a:xfrm>
          </p:grpSpPr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FFC90AF-2135-444B-BFF2-266EC32C8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548" y="2346753"/>
                <a:ext cx="11493923" cy="4524315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org.tyic.tyicmod.block.entity;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lang="en-US" altLang="zh-TW" sz="16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ModBlockEntityTypes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BlockEntityType&lt;RedstoneHeaterBlockEntity&gt; 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REDSTONE_HEATER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"redstone_heater"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RedstoneHeaterBlockEntity::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ModBlocks.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REDSTONE_HEATER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&lt;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BlockEntity&gt; BlockEntityType&lt;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String id, FabricBlockEntityTypeBuilder.Factory&lt;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factory, Block... blocks)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Registry.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(Registries.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BLOCK_ENTITY_TYPE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Identifier.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of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(TyicMod.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MOD_ID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id),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FabricBlockEntityTypeBuilder.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(factory, blocks).build());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init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TyicMod.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LOGGER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.info(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"Registering mod block entities."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EA7FD6B-793E-481B-B7F8-9006830B4E78}"/>
                  </a:ext>
                </a:extLst>
              </p:cNvPr>
              <p:cNvSpPr txBox="1"/>
              <p:nvPr/>
            </p:nvSpPr>
            <p:spPr>
              <a:xfrm>
                <a:off x="11536535" y="6563291"/>
                <a:ext cx="256993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400">
                    <a:solidFill>
                      <a:schemeClr val="accent3"/>
                    </a:solidFill>
                  </a:rPr>
                  <a:t>ModBlockEntityTypes.java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4D99B50-9E42-40DD-9BC7-3C9D5CFC2257}"/>
                </a:ext>
              </a:extLst>
            </p:cNvPr>
            <p:cNvSpPr/>
            <p:nvPr/>
          </p:nvSpPr>
          <p:spPr>
            <a:xfrm>
              <a:off x="2187391" y="4617720"/>
              <a:ext cx="6712770" cy="20502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89FDF4-9F9B-48CB-A93D-C3EA45700388}"/>
                </a:ext>
              </a:extLst>
            </p:cNvPr>
            <p:cNvSpPr txBox="1"/>
            <p:nvPr/>
          </p:nvSpPr>
          <p:spPr>
            <a:xfrm>
              <a:off x="3306625" y="4848533"/>
              <a:ext cx="4474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使用 </a:t>
              </a:r>
              <a:r>
                <a:rPr lang="en-US" altLang="zh-TW">
                  <a:solidFill>
                    <a:srgbClr val="92D050"/>
                  </a:solidFill>
                </a:rPr>
                <a:t>Fabric API </a:t>
              </a:r>
              <a:r>
                <a:rPr lang="zh-TW" altLang="en-US">
                  <a:solidFill>
                    <a:srgbClr val="92D050"/>
                  </a:solidFill>
                </a:rPr>
                <a:t>輕鬆創建方塊實體類別</a:t>
              </a:r>
              <a:endParaRPr lang="en-US" altLang="zh-TW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15553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B61BE-AB13-45BE-8B07-93527EAA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2BDED-7543-45B9-8809-3FBEEEA5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075"/>
            <a:ext cx="4213875" cy="10858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92D050"/>
                </a:solidFill>
              </a:rPr>
              <a:t>tick</a:t>
            </a:r>
          </a:p>
          <a:p>
            <a:r>
              <a:rPr lang="zh-TW" altLang="en-US"/>
              <a:t>定義每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要執行的功能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BFAB24-4DC3-424E-B693-561CD51A934F}"/>
              </a:ext>
            </a:extLst>
          </p:cNvPr>
          <p:cNvGrpSpPr/>
          <p:nvPr/>
        </p:nvGrpSpPr>
        <p:grpSpPr>
          <a:xfrm>
            <a:off x="5052075" y="1084496"/>
            <a:ext cx="6301725" cy="5447645"/>
            <a:chOff x="5052075" y="1084496"/>
            <a:chExt cx="6301725" cy="54476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8826B8D-9B4F-49CA-9F5A-D65EA88A1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2075" y="1084496"/>
              <a:ext cx="6301725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org.tyic.tyicmod.block.entity;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BlockEntity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int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MAX_REDSTONE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1000000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(BlockPos pos, BlockState state)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(ModBlockEntityTypes.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REDSTONE_HEATER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pos, state);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Math.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clamp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(value,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MAX_REDSTONE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setRedstone(getRedstone() + value);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tick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pos, BlockState state,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blockEntity)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(blockEntity.getRedstone() &lt;=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blockEntity.addRedstone(-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F68472F-1CA2-48CE-9AAD-8EF5BCC8809A}"/>
                </a:ext>
              </a:extLst>
            </p:cNvPr>
            <p:cNvSpPr txBox="1"/>
            <p:nvPr/>
          </p:nvSpPr>
          <p:spPr>
            <a:xfrm>
              <a:off x="8399145" y="6270531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RedstoneHeaterBlockEntity.java (1/2)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02690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3D4D6-E511-45FE-B403-44DABF60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4BCB6-E43F-47A4-B5AC-0426056DD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22" y="2377072"/>
            <a:ext cx="2904906" cy="255783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可以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</a:p>
          <a:p>
            <a:r>
              <a:rPr lang="zh-TW" altLang="en-US"/>
              <a:t>還可以定義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42C9708-E2B5-4E39-A504-5838538C541A}"/>
              </a:ext>
            </a:extLst>
          </p:cNvPr>
          <p:cNvGrpSpPr/>
          <p:nvPr/>
        </p:nvGrpSpPr>
        <p:grpSpPr>
          <a:xfrm>
            <a:off x="3083128" y="1153696"/>
            <a:ext cx="8930650" cy="5262979"/>
            <a:chOff x="3692728" y="1312858"/>
            <a:chExt cx="8930650" cy="526297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476CB53-E147-449A-B57F-466273726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728" y="1312858"/>
              <a:ext cx="893065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readNbt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(NbtCompound nbt, RegistryWrapper.WrapperLookup registries)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.readNbt(nbt, registries);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(nbt.contains(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setRedstone(nbt.getInt(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writeNbt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(NbtCompound nbt, RegistryWrapper.WrapperLookup registries)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.writeNbt(nbt, registries);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nbt.putInt(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getRedstone());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readComponents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(ComponentsAccess components)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.readComponents(components);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setRedstone(components.getOrDefault(ModDataComponentTypes.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addComponents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(ComponentMap.Builder builder)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.addComponents(builder);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builder.add(ModDataComponentTypes.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getRedstone());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D5A3A65-03B6-4F63-82C9-06336EF1931C}"/>
                </a:ext>
              </a:extLst>
            </p:cNvPr>
            <p:cNvSpPr txBox="1"/>
            <p:nvPr/>
          </p:nvSpPr>
          <p:spPr>
            <a:xfrm>
              <a:off x="9668723" y="6314227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RedstoneHeaterBlockEntity.java (2/2)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0278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EB81A-039F-4B9A-9A3D-383FF138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8F68F4-C9B2-4E0B-BDA9-8040D499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NBT(named binary tag)</a:t>
            </a:r>
          </a:p>
          <a:p>
            <a:r>
              <a:rPr lang="zh-TW" altLang="en-US"/>
              <a:t>是 </a:t>
            </a:r>
            <a:r>
              <a:rPr lang="en-US" altLang="zh-TW"/>
              <a:t>Minecraft </a:t>
            </a:r>
            <a:r>
              <a:rPr lang="zh-TW" altLang="en-US"/>
              <a:t>中幾乎所有資料的儲存格式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 </a:t>
            </a:r>
            <a:r>
              <a:rPr lang="zh-TW" altLang="en-US"/>
              <a:t>最常見的形式是以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呈現的 </a:t>
            </a:r>
            <a:r>
              <a:rPr lang="en-US" altLang="zh-TW">
                <a:solidFill>
                  <a:srgbClr val="00B0F0"/>
                </a:solidFill>
              </a:rPr>
              <a:t>SNBT(stringified NBT)</a:t>
            </a:r>
          </a:p>
          <a:p>
            <a:r>
              <a:rPr lang="zh-TW" altLang="en-US"/>
              <a:t>兩者可以互相轉換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共有 </a:t>
            </a:r>
            <a:r>
              <a:rPr lang="en-US" altLang="zh-TW"/>
              <a:t>13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幾乎可以與 </a:t>
            </a:r>
            <a:r>
              <a:rPr lang="en-US" altLang="zh-TW"/>
              <a:t>Java 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對應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的寫法也與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zh-TW" altLang="en-US"/>
              <a:t> 非常相似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423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3CD1B-2CD1-4266-9201-5B23CCC7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650E5A-62AF-4208-AEA3-B85A8F11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15614"/>
            <a:ext cx="11026588" cy="1358520"/>
          </a:xfrm>
        </p:spPr>
        <p:txBody>
          <a:bodyPr>
            <a:normAutofit/>
          </a:bodyPr>
          <a:lstStyle/>
          <a:p>
            <a:r>
              <a:rPr lang="zh-TW" altLang="en-US" sz="2400"/>
              <a:t>具有</a:t>
            </a:r>
            <a:r>
              <a:rPr lang="zh-TW" altLang="en-US" sz="2400">
                <a:solidFill>
                  <a:srgbClr val="00B0F0"/>
                </a:solidFill>
              </a:rPr>
              <a:t>方塊實體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需</a:t>
            </a:r>
            <a:r>
              <a:rPr lang="zh-TW" altLang="en-US" sz="2400">
                <a:solidFill>
                  <a:srgbClr val="FFC000"/>
                </a:solidFill>
              </a:rPr>
              <a:t>覆寫 </a:t>
            </a:r>
            <a:r>
              <a:rPr lang="en-US" altLang="zh-TW" sz="2400">
                <a:solidFill>
                  <a:srgbClr val="FFC000"/>
                </a:solidFill>
              </a:rPr>
              <a:t>getCodec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回傳</a:t>
            </a:r>
            <a:r>
              <a:rPr lang="zh-TW" altLang="en-US" sz="2400"/>
              <a:t>此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編解碼器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可呼叫</a:t>
            </a:r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92D050"/>
                </a:solidFill>
              </a:rPr>
              <a:t>createCodec</a:t>
            </a:r>
            <a:r>
              <a:rPr lang="zh-TW" altLang="en-US" sz="2400"/>
              <a:t> 並</a:t>
            </a:r>
            <a:r>
              <a:rPr lang="zh-TW" altLang="en-US" sz="2400">
                <a:solidFill>
                  <a:srgbClr val="FFC000"/>
                </a:solidFill>
              </a:rPr>
              <a:t>傳入</a:t>
            </a:r>
            <a:r>
              <a:rPr lang="zh-TW" altLang="en-US" sz="2400"/>
              <a:t>此</a:t>
            </a:r>
            <a:r>
              <a:rPr lang="zh-TW" altLang="en-US" sz="2400">
                <a:solidFill>
                  <a:srgbClr val="00B0F0"/>
                </a:solidFill>
              </a:rPr>
              <a:t>方塊建構子</a:t>
            </a:r>
            <a:r>
              <a:rPr lang="zh-TW" altLang="en-US" sz="2400"/>
              <a:t>來</a:t>
            </a:r>
            <a:r>
              <a:rPr lang="zh-TW" altLang="en-US" sz="2400">
                <a:solidFill>
                  <a:srgbClr val="FFC000"/>
                </a:solidFill>
              </a:rPr>
              <a:t>創建</a:t>
            </a:r>
            <a:r>
              <a:rPr lang="zh-TW" altLang="en-US" sz="2400">
                <a:solidFill>
                  <a:srgbClr val="00B0F0"/>
                </a:solidFill>
              </a:rPr>
              <a:t>編解碼器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具有</a:t>
            </a:r>
            <a:r>
              <a:rPr lang="zh-TW" altLang="en-US" sz="2400">
                <a:solidFill>
                  <a:srgbClr val="00B0F0"/>
                </a:solidFill>
              </a:rPr>
              <a:t>方塊實體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需</a:t>
            </a:r>
            <a:r>
              <a:rPr lang="zh-TW" altLang="en-US" sz="2400">
                <a:solidFill>
                  <a:srgbClr val="FFC000"/>
                </a:solidFill>
              </a:rPr>
              <a:t>覆寫 </a:t>
            </a:r>
            <a:r>
              <a:rPr lang="en-US" altLang="zh-TW" sz="2400">
                <a:solidFill>
                  <a:srgbClr val="FFC000"/>
                </a:solidFill>
              </a:rPr>
              <a:t>getTicker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回傳</a:t>
            </a:r>
            <a:r>
              <a:rPr lang="zh-TW" altLang="en-US" sz="2400"/>
              <a:t>此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的每</a:t>
            </a:r>
            <a:r>
              <a:rPr lang="zh-TW" altLang="en-US" sz="2400">
                <a:solidFill>
                  <a:srgbClr val="00B0F0"/>
                </a:solidFill>
              </a:rPr>
              <a:t>刻</a:t>
            </a:r>
            <a:r>
              <a:rPr lang="zh-TW" altLang="en-US" sz="2400"/>
              <a:t>執行的</a:t>
            </a:r>
            <a:r>
              <a:rPr lang="zh-TW" altLang="en-US" sz="2400">
                <a:solidFill>
                  <a:srgbClr val="00B0F0"/>
                </a:solidFill>
              </a:rPr>
              <a:t>函式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64ECE2B-090D-4A5E-8CAB-506A6A7BBA7F}"/>
              </a:ext>
            </a:extLst>
          </p:cNvPr>
          <p:cNvGrpSpPr/>
          <p:nvPr/>
        </p:nvGrpSpPr>
        <p:grpSpPr>
          <a:xfrm>
            <a:off x="582706" y="2284751"/>
            <a:ext cx="11026588" cy="4459299"/>
            <a:chOff x="1123025" y="2303842"/>
            <a:chExt cx="11026588" cy="4459299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51F9EB07-34CE-48F0-B229-CBA1E7A6F60B}"/>
                </a:ext>
              </a:extLst>
            </p:cNvPr>
            <p:cNvGrpSpPr/>
            <p:nvPr/>
          </p:nvGrpSpPr>
          <p:grpSpPr>
            <a:xfrm>
              <a:off x="1123025" y="2303842"/>
              <a:ext cx="11026588" cy="4293483"/>
              <a:chOff x="3540925" y="2097839"/>
              <a:chExt cx="11026588" cy="4293483"/>
            </a:xfrm>
          </p:grpSpPr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A4F853F1-5387-450F-8F9E-FBAEC31D0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925" y="2097839"/>
                <a:ext cx="11026588" cy="429348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org.tyic.tyicmod.block;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lang="en-US" altLang="zh-TW" sz="11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BlockWithEntity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MapCodec&lt;RedstoneHeaterBlock&gt; 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CODEC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createCodec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(RedstoneHeaterBlock::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(Settings settings)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(settings);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MapCodec&lt;?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BlockWithEntity&gt;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getCodec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CODEC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@Nullable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createBlockEntity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(BlockPos pos, BlockState state)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RedstoneHeaterBlockEntity(pos, state);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@Nullable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&lt;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BlockEntity&gt; BlockEntityTicker&lt;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getTicker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(World world, BlockState state, BlockEntityType&lt;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type)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world.isClient() ?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null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: 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validateTicker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(type, ModBlockEntityTypes.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REDSTONE_HEATER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RedstoneHeaterBlockEntity::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tick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endPara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9BEC9E2-0EE5-415C-8FDE-B1A1177B328A}"/>
                  </a:ext>
                </a:extLst>
              </p:cNvPr>
              <p:cNvSpPr txBox="1"/>
              <p:nvPr/>
            </p:nvSpPr>
            <p:spPr>
              <a:xfrm>
                <a:off x="12074523" y="6129712"/>
                <a:ext cx="2492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100">
                    <a:solidFill>
                      <a:schemeClr val="accent3"/>
                    </a:solidFill>
                  </a:rPr>
                  <a:t>RedstoneHeaterBlock.java (1/4)</a:t>
                </a:r>
                <a:endParaRPr lang="zh-TW" altLang="en-US" sz="11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064A3F0-925D-4147-9060-9E5B4CD311A5}"/>
                </a:ext>
              </a:extLst>
            </p:cNvPr>
            <p:cNvSpPr/>
            <p:nvPr/>
          </p:nvSpPr>
          <p:spPr>
            <a:xfrm>
              <a:off x="4305452" y="6203308"/>
              <a:ext cx="7000724" cy="19050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EFCBAF-2DAE-447E-8A9E-24EAB37D7870}"/>
                </a:ext>
              </a:extLst>
            </p:cNvPr>
            <p:cNvSpPr txBox="1"/>
            <p:nvPr/>
          </p:nvSpPr>
          <p:spPr>
            <a:xfrm>
              <a:off x="4661345" y="6393809"/>
              <a:ext cx="4995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檢查方塊實體類型為指定類型才會返回 </a:t>
              </a:r>
              <a:r>
                <a:rPr lang="en-US" altLang="zh-TW">
                  <a:solidFill>
                    <a:srgbClr val="92D050"/>
                  </a:solidFill>
                </a:rPr>
                <a:t>ticker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039520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9D58D-8E32-4C6E-A297-75ACC0C4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499957-4D57-4104-BDC3-092E3752206A}"/>
              </a:ext>
            </a:extLst>
          </p:cNvPr>
          <p:cNvGrpSpPr/>
          <p:nvPr/>
        </p:nvGrpSpPr>
        <p:grpSpPr>
          <a:xfrm>
            <a:off x="978253" y="1034584"/>
            <a:ext cx="10235494" cy="5478423"/>
            <a:chOff x="2292360" y="1205476"/>
            <a:chExt cx="10235494" cy="5478423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053BA44F-30F6-4A48-9CF4-5ABE401E7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60" y="1205476"/>
              <a:ext cx="1023549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getRedstoneText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"tooltip.tyicmod.redstone_heater.redstone"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redstone,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RedstoneHeaterBlockEntity.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MAX_REDSTONE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).withColor(Colors.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appendTooltip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Item.TooltipContext context, List&lt;Text&gt; tooltip, TooltipType options)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.get())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tooltip.add(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getRedstoneText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requireNonNullElse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(stack.get(ModDataComponentTypes.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tooltip.add(Util.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.appendTooltip(stack, context, tooltip, options);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onUse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(BlockState state, World world, BlockPos pos,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  PlayerEntity player, BlockHitResult hit)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</a:t>
              </a:r>
              <a:r>
                <a:rPr lang="en-US" altLang="zh-TW" sz="125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!(world.getBlockEntity(pos)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blockEntity))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ItemStack itemStack;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(!((itemStack = player.getMainHandStack()).isOf(Items.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|| (itemStack = player.getOffHandStack()).isOf(Items.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player.sendMessage(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getRedstoneText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(blockEntity.getRedstone()),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blockEntity.addRedstone(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itemStack.getCount());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itemStack.setCount(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C854CB-48ED-46CC-9580-A12923A739C2}"/>
                </a:ext>
              </a:extLst>
            </p:cNvPr>
            <p:cNvSpPr txBox="1"/>
            <p:nvPr/>
          </p:nvSpPr>
          <p:spPr>
            <a:xfrm>
              <a:off x="10034864" y="6422289"/>
              <a:ext cx="2492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RedstoneHeaterBlock.java (2/4)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34684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56AED-877D-43D7-A63D-F3FB8DD3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1F0A7D60-DB8A-4542-A101-37FE1EB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14" y="1054662"/>
            <a:ext cx="10612372" cy="998257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onSteppedOn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會在有</a:t>
            </a:r>
            <a:r>
              <a:rPr lang="zh-TW" altLang="en-US">
                <a:solidFill>
                  <a:srgbClr val="00B0F0"/>
                </a:solidFill>
              </a:rPr>
              <a:t>實體</a:t>
            </a:r>
            <a:r>
              <a:rPr lang="zh-TW" altLang="en-US"/>
              <a:t>落在該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上時被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掉落物實體</a:t>
            </a:r>
            <a:r>
              <a:rPr lang="zh-TW" altLang="en-US"/>
              <a:t>落</a:t>
            </a:r>
            <a:r>
              <a:rPr lang="en-US" altLang="zh-TW"/>
              <a:t>(</a:t>
            </a:r>
            <a:r>
              <a:rPr lang="zh-TW" altLang="en-US"/>
              <a:t>丟</a:t>
            </a:r>
            <a:r>
              <a:rPr lang="en-US" altLang="zh-TW"/>
              <a:t>)</a:t>
            </a:r>
            <a:r>
              <a:rPr lang="zh-TW" altLang="en-US"/>
              <a:t>在此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上時也會被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88C18C1-3C89-49D1-8F22-1CF700FC32DA}"/>
              </a:ext>
            </a:extLst>
          </p:cNvPr>
          <p:cNvGrpSpPr/>
          <p:nvPr/>
        </p:nvGrpSpPr>
        <p:grpSpPr>
          <a:xfrm>
            <a:off x="789814" y="2133402"/>
            <a:ext cx="10612372" cy="4401205"/>
            <a:chOff x="741428" y="2124437"/>
            <a:chExt cx="10612372" cy="440120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1586F11B-7757-42D9-BC6A-FD256BC3C2B1}"/>
                </a:ext>
              </a:extLst>
            </p:cNvPr>
            <p:cNvGrpSpPr/>
            <p:nvPr/>
          </p:nvGrpSpPr>
          <p:grpSpPr>
            <a:xfrm>
              <a:off x="741428" y="2124437"/>
              <a:ext cx="10612372" cy="4401205"/>
              <a:chOff x="1068441" y="1998464"/>
              <a:chExt cx="10612372" cy="4401205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0C7EF3DA-E43A-49EF-838D-5D3C8D55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441" y="1998464"/>
                <a:ext cx="1061237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onSteppedOn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(World world, BlockPos pos, BlockState state, Entity entity)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(!(world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instanceof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ServerWorld serverWorld)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|| !(entity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instanceof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ItemEntity inputItemEntity)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|| !(world.getBlockEntity(pos)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instanceof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RedstoneHeaterBlockEntity blockEntity))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ItemStack inputStack = inputItemEntity.getStack();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SingleStackRecipeInput singleStackRecipeInput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SingleStackRecipeInput(inputStack);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Optional&lt;RecipeEntry&lt;SmeltingRecipe&gt;&gt; recipeEntry = serverWorld.getRecipeManager()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.getFirstMatch(RecipeType.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SMELTING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singleStackRecipeInput, world);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(recipeEntry.isEmpty())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Vec3d centerPos = pos.toCenterPos();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(inputStack.getCount() 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(blockEntity.getRedstone()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blockEntity.addRedstone(-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inputStack.decrement(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world.spawnEntity(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ItemEntity(world, centerPos.getX(), pos.getY()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centerPos.getZ(),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recipeEntry.get().value().craft(singleStackRecipeInput, world.getRegistryManager())));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033521B-D0FC-47A6-BF1D-79C9A7CBB866}"/>
                  </a:ext>
                </a:extLst>
              </p:cNvPr>
              <p:cNvSpPr txBox="1"/>
              <p:nvPr/>
            </p:nvSpPr>
            <p:spPr>
              <a:xfrm>
                <a:off x="9187823" y="6138059"/>
                <a:ext cx="2492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100">
                    <a:solidFill>
                      <a:schemeClr val="accent3"/>
                    </a:solidFill>
                  </a:rPr>
                  <a:t>RedstoneHeaterBlock.java (3/4)</a:t>
                </a:r>
                <a:endParaRPr lang="zh-TW" altLang="en-US" sz="11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2909C30E-CD28-497D-B59E-E245E2600217}"/>
                </a:ext>
              </a:extLst>
            </p:cNvPr>
            <p:cNvSpPr/>
            <p:nvPr/>
          </p:nvSpPr>
          <p:spPr>
            <a:xfrm>
              <a:off x="1204785" y="3915812"/>
              <a:ext cx="8096470" cy="414888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E9951AA-F807-4839-ADF3-AB75D40E13EF}"/>
                </a:ext>
              </a:extLst>
            </p:cNvPr>
            <p:cNvSpPr txBox="1"/>
            <p:nvPr/>
          </p:nvSpPr>
          <p:spPr>
            <a:xfrm>
              <a:off x="4720222" y="433070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取得輸入物品的熔煉配方</a:t>
              </a:r>
              <a:endParaRPr lang="en-US" altLang="zh-TW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454011C-F19E-489D-A041-2D531558A5D2}"/>
                </a:ext>
              </a:extLst>
            </p:cNvPr>
            <p:cNvSpPr/>
            <p:nvPr/>
          </p:nvSpPr>
          <p:spPr>
            <a:xfrm>
              <a:off x="2398979" y="5799278"/>
              <a:ext cx="8173010" cy="26161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8D2CADB-A2BA-4DB2-B02D-256ACFACFD20}"/>
                </a:ext>
              </a:extLst>
            </p:cNvPr>
            <p:cNvSpPr txBox="1"/>
            <p:nvPr/>
          </p:nvSpPr>
          <p:spPr>
            <a:xfrm>
              <a:off x="4720222" y="6051923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取得熔煉配方的輸出物品堆疊</a:t>
              </a:r>
              <a:endParaRPr lang="en-US" altLang="zh-TW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17804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F37D-46E7-4BE0-829E-16A2615B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0B23934-C114-4CA3-BB75-E4A10FBE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27" y="1047651"/>
            <a:ext cx="11117146" cy="1062644"/>
          </a:xfrm>
        </p:spPr>
        <p:txBody>
          <a:bodyPr/>
          <a:lstStyle/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r>
              <a:rPr lang="zh-TW" altLang="en-US"/>
              <a:t>需要特殊處理，故選擇不透過</a:t>
            </a:r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並直接將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r>
              <a:rPr lang="zh-TW" altLang="en-US">
                <a:solidFill>
                  <a:srgbClr val="FFC000"/>
                </a:solidFill>
              </a:rPr>
              <a:t>寫死</a:t>
            </a:r>
            <a:r>
              <a:rPr lang="en-US" altLang="zh-TW">
                <a:solidFill>
                  <a:srgbClr val="FFC000"/>
                </a:solidFill>
              </a:rPr>
              <a:t>(hard-coding)</a:t>
            </a:r>
            <a:r>
              <a:rPr lang="zh-TW" altLang="en-US"/>
              <a:t>在程式碼中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30108E-5779-4C1E-85B7-11D75F4F9AFD}"/>
              </a:ext>
            </a:extLst>
          </p:cNvPr>
          <p:cNvGrpSpPr/>
          <p:nvPr/>
        </p:nvGrpSpPr>
        <p:grpSpPr>
          <a:xfrm>
            <a:off x="537427" y="2096336"/>
            <a:ext cx="11117146" cy="4401205"/>
            <a:chOff x="537427" y="2117626"/>
            <a:chExt cx="11117146" cy="440120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96DD6DB-3622-4756-9427-9BB682B26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2117626"/>
              <a:ext cx="11117146" cy="44012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BlockState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pos, BlockState state, PlayerEntity player)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 || !(world.getBlockEntity(pos)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blockEntity))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(blockEntity.getRedstone()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(player.isCreative())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ItemEntity itemEntity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ItemEntity(world, pos.getX(), pos.getY(), pos.getZ(),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ItemStack(ModBlocks.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REDSTONE_HEATER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itemEntity.setToDefaultPickupDelay();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world.spawnEntity(itemEntity);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itemStack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itemStack.applyComponentsFrom(blockEntity.createComponentMap());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ItemEntity itemEntity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ItemEntity(world, pos.getX(), pos.getY(), pos.getZ(), itemStack);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itemEntity.setToDefaultPickupDelay();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world.spawnEntity(itemEntity);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A6FD5CF-D9B8-4CC0-A312-4A8116914CB9}"/>
                </a:ext>
              </a:extLst>
            </p:cNvPr>
            <p:cNvSpPr/>
            <p:nvPr/>
          </p:nvSpPr>
          <p:spPr>
            <a:xfrm>
              <a:off x="4343960" y="4931943"/>
              <a:ext cx="3185487" cy="26161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1A4C32E-83D0-4A11-8F7C-3DBADC28F679}"/>
                </a:ext>
              </a:extLst>
            </p:cNvPr>
            <p:cNvSpPr txBox="1"/>
            <p:nvPr/>
          </p:nvSpPr>
          <p:spPr>
            <a:xfrm>
              <a:off x="5597283" y="4562611"/>
              <a:ext cx="5912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此方法內部會呼叫 </a:t>
              </a:r>
              <a:r>
                <a:rPr lang="en-US" altLang="zh-TW">
                  <a:solidFill>
                    <a:srgbClr val="FFC000"/>
                  </a:solidFill>
                </a:rPr>
                <a:t>blockentity.addComponents </a:t>
              </a:r>
              <a:r>
                <a:rPr lang="zh-TW" altLang="en-US">
                  <a:solidFill>
                    <a:srgbClr val="FFC000"/>
                  </a:solidFill>
                </a:rPr>
                <a:t>方法</a:t>
              </a:r>
              <a:endParaRPr lang="en-US" altLang="zh-TW">
                <a:solidFill>
                  <a:srgbClr val="FFC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FBD6230-63CE-43C4-BF3C-A3EB7D4F7E31}"/>
                </a:ext>
              </a:extLst>
            </p:cNvPr>
            <p:cNvSpPr txBox="1"/>
            <p:nvPr/>
          </p:nvSpPr>
          <p:spPr>
            <a:xfrm>
              <a:off x="9161583" y="6257221"/>
              <a:ext cx="2492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RedstoneHeaterBlock.java (4/4)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10B74F1-7D07-4142-A5F4-463BA2A12674}"/>
                </a:ext>
              </a:extLst>
            </p:cNvPr>
            <p:cNvSpPr/>
            <p:nvPr/>
          </p:nvSpPr>
          <p:spPr>
            <a:xfrm>
              <a:off x="1786792" y="3885601"/>
              <a:ext cx="3671033" cy="261610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2E9D974-396D-4C02-B07B-F9131DD93067}"/>
                </a:ext>
              </a:extLst>
            </p:cNvPr>
            <p:cNvSpPr txBox="1"/>
            <p:nvPr/>
          </p:nvSpPr>
          <p:spPr>
            <a:xfrm>
              <a:off x="5540133" y="3837223"/>
              <a:ext cx="530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設定掉落物須 </a:t>
              </a:r>
              <a:r>
                <a:rPr lang="en-US" altLang="zh-TW">
                  <a:solidFill>
                    <a:srgbClr val="92D050"/>
                  </a:solidFill>
                </a:rPr>
                <a:t>10 </a:t>
              </a:r>
              <a:r>
                <a:rPr lang="zh-TW" altLang="en-US">
                  <a:solidFill>
                    <a:srgbClr val="92D050"/>
                  </a:solidFill>
                </a:rPr>
                <a:t>刻才能撿起，與一般掉落物相同</a:t>
              </a:r>
              <a:endParaRPr lang="en-US" altLang="zh-TW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0731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E180B-3D62-45CF-B1D7-AEEF4763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342412F-4554-48B3-9E82-9E0759C7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143555"/>
            <a:ext cx="10793506" cy="21668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 </a:t>
            </a:r>
            <a:r>
              <a:rPr lang="en-US" altLang="zh-TW"/>
              <a:t>1(</a:t>
            </a:r>
            <a:r>
              <a:rPr lang="zh-TW" altLang="en-US"/>
              <a:t>左下，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assets/tyicmod/textures/blcok/redstone_heater_side.png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 </a:t>
            </a:r>
            <a:r>
              <a:rPr lang="en-US" altLang="zh-TW"/>
              <a:t>2(</a:t>
            </a:r>
            <a:r>
              <a:rPr lang="zh-TW" altLang="en-US"/>
              <a:t>右下，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  <a:r>
              <a:rPr lang="en-US" altLang="zh-TW"/>
              <a:t>) 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assets/tyicmod/textures/blcok/redstone_heater_top.png</a:t>
            </a:r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3679D54-DBCD-4353-ABC1-5BBD36443FDC}"/>
              </a:ext>
            </a:extLst>
          </p:cNvPr>
          <p:cNvGrpSpPr/>
          <p:nvPr/>
        </p:nvGrpSpPr>
        <p:grpSpPr>
          <a:xfrm>
            <a:off x="2131808" y="3553200"/>
            <a:ext cx="2816712" cy="2816712"/>
            <a:chOff x="2131808" y="3723528"/>
            <a:chExt cx="2816712" cy="281671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9E56C3A-BD00-4A6A-BC6A-335759C0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808" y="3723528"/>
              <a:ext cx="2816712" cy="28167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413F4BB-3EE4-44D6-85A7-04EAB9F5A3CF}"/>
                </a:ext>
              </a:extLst>
            </p:cNvPr>
            <p:cNvSpPr txBox="1"/>
            <p:nvPr/>
          </p:nvSpPr>
          <p:spPr>
            <a:xfrm>
              <a:off x="2994138" y="6286324"/>
              <a:ext cx="1954382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/>
                <a:t>redstone_heater_side.png</a:t>
              </a:r>
              <a:endParaRPr lang="zh-TW" altLang="en-US" sz="105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CD6C9E0-9CA4-4BB1-80F4-221EBDB477BC}"/>
              </a:ext>
            </a:extLst>
          </p:cNvPr>
          <p:cNvGrpSpPr/>
          <p:nvPr/>
        </p:nvGrpSpPr>
        <p:grpSpPr>
          <a:xfrm>
            <a:off x="7243480" y="3553200"/>
            <a:ext cx="2816712" cy="2816712"/>
            <a:chOff x="7243480" y="3723528"/>
            <a:chExt cx="2816712" cy="281671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08CF4ED-6348-4E29-BA56-C357F2900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480" y="3723528"/>
              <a:ext cx="2816712" cy="28167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1AF8D5A-2E7E-41D6-834C-A557D9B7F718}"/>
                </a:ext>
              </a:extLst>
            </p:cNvPr>
            <p:cNvSpPr txBox="1"/>
            <p:nvPr/>
          </p:nvSpPr>
          <p:spPr>
            <a:xfrm>
              <a:off x="8179548" y="6286324"/>
              <a:ext cx="1880644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/>
                <a:t>redstone_heater_top.png</a:t>
              </a:r>
              <a:endParaRPr lang="zh-TW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81920178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1769B9D-5897-4C2F-90F1-222C934C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44" y="1049674"/>
            <a:ext cx="11141512" cy="2014970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模型</a:t>
            </a:r>
            <a:r>
              <a:rPr lang="en-US" altLang="zh-TW" sz="2600"/>
              <a:t>(</a:t>
            </a:r>
            <a:r>
              <a:rPr lang="zh-TW" altLang="en-US" sz="2600"/>
              <a:t>左下</a:t>
            </a:r>
            <a:r>
              <a:rPr lang="en-US" altLang="zh-TW" sz="2600"/>
              <a:t>)</a:t>
            </a:r>
            <a:r>
              <a:rPr lang="zh-TW" altLang="en-US" sz="2600"/>
              <a:t>：</a:t>
            </a:r>
            <a:r>
              <a:rPr lang="en-US" altLang="zh-TW" sz="2600">
                <a:solidFill>
                  <a:srgbClr val="92D050"/>
                </a:solidFill>
              </a:rPr>
              <a:t>assets/tyicmod/models/block/redstone_heater.json</a:t>
            </a:r>
          </a:p>
          <a:p>
            <a:r>
              <a:rPr lang="zh-TW" altLang="en-US" sz="2600">
                <a:solidFill>
                  <a:srgbClr val="00B0F0"/>
                </a:solidFill>
              </a:rPr>
              <a:t>物品模型映射</a:t>
            </a:r>
            <a:r>
              <a:rPr lang="en-US" altLang="zh-TW" sz="2600"/>
              <a:t>(</a:t>
            </a:r>
            <a:r>
              <a:rPr lang="zh-TW" altLang="en-US" sz="2600"/>
              <a:t>右上</a:t>
            </a:r>
            <a:r>
              <a:rPr lang="en-US" altLang="zh-TW" sz="2600"/>
              <a:t>)</a:t>
            </a:r>
            <a:r>
              <a:rPr lang="zh-TW" altLang="en-US" sz="2600"/>
              <a:t>：</a:t>
            </a:r>
            <a:r>
              <a:rPr lang="en-US" altLang="zh-TW" sz="2600">
                <a:solidFill>
                  <a:srgbClr val="92D050"/>
                </a:solidFill>
              </a:rPr>
              <a:t>assets/tyicmod/items/redstone_heater.json</a:t>
            </a:r>
          </a:p>
          <a:p>
            <a:r>
              <a:rPr lang="zh-TW" altLang="en-US" sz="2600">
                <a:solidFill>
                  <a:srgbClr val="00B0F0"/>
                </a:solidFill>
              </a:rPr>
              <a:t>方塊狀態映射</a:t>
            </a:r>
            <a:r>
              <a:rPr lang="en-US" altLang="zh-TW" sz="2600"/>
              <a:t>(</a:t>
            </a:r>
            <a:r>
              <a:rPr lang="zh-TW" altLang="en-US" sz="2600"/>
              <a:t>右下</a:t>
            </a:r>
            <a:r>
              <a:rPr lang="en-US" altLang="zh-TW" sz="2600"/>
              <a:t>)</a:t>
            </a:r>
            <a:r>
              <a:rPr lang="zh-TW" altLang="en-US" sz="2600"/>
              <a:t>：</a:t>
            </a:r>
            <a:endParaRPr lang="en-US" altLang="zh-TW" sz="2600"/>
          </a:p>
          <a:p>
            <a:r>
              <a:rPr lang="en-US" altLang="zh-TW" sz="2600">
                <a:solidFill>
                  <a:srgbClr val="92D050"/>
                </a:solidFill>
              </a:rPr>
              <a:t>assets/tyicmod/blockstates/block/redstone_heater.json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CF36034-BEB3-40B9-9B2F-E12E68F913AF}"/>
              </a:ext>
            </a:extLst>
          </p:cNvPr>
          <p:cNvGrpSpPr/>
          <p:nvPr/>
        </p:nvGrpSpPr>
        <p:grpSpPr>
          <a:xfrm>
            <a:off x="525244" y="3643638"/>
            <a:ext cx="5570756" cy="2062103"/>
            <a:chOff x="503802" y="4467774"/>
            <a:chExt cx="5570756" cy="2062103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CCD8E51-84C2-4944-BE67-47D6AFD5B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02" y="4467774"/>
              <a:ext cx="5570756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"block/cube_bottom_top"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"top"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"tyicmod:block/redstone_heater_top"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"bottom"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"minecraft:block/redstone_block"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"side"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"tyicmod:block/redstone_heater_side"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99D3D56-BC98-4FFA-853E-47B4B841A73B}"/>
                </a:ext>
              </a:extLst>
            </p:cNvPr>
            <p:cNvSpPr txBox="1"/>
            <p:nvPr/>
          </p:nvSpPr>
          <p:spPr>
            <a:xfrm>
              <a:off x="3872064" y="6222100"/>
              <a:ext cx="2172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redstone_heater.json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2D49A69-28E5-462F-90AF-8FD58C69F72D}"/>
              </a:ext>
            </a:extLst>
          </p:cNvPr>
          <p:cNvGrpSpPr/>
          <p:nvPr/>
        </p:nvGrpSpPr>
        <p:grpSpPr>
          <a:xfrm>
            <a:off x="6320421" y="3064644"/>
            <a:ext cx="5346335" cy="1569660"/>
            <a:chOff x="6132973" y="4340419"/>
            <a:chExt cx="5346335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0423A55-EEE0-4E15-9F89-476A65B83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73" y="4340419"/>
              <a:ext cx="534633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9306917" y="5602302"/>
              <a:ext cx="217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redstone_heater.json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B1CFAE-DBA8-4437-B8AD-B3B0E45D8FC1}"/>
              </a:ext>
            </a:extLst>
          </p:cNvPr>
          <p:cNvGrpSpPr/>
          <p:nvPr/>
        </p:nvGrpSpPr>
        <p:grpSpPr>
          <a:xfrm>
            <a:off x="6320421" y="4797800"/>
            <a:ext cx="5346335" cy="1815882"/>
            <a:chOff x="6320421" y="4861110"/>
            <a:chExt cx="5346335" cy="1815882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72B0A42-C223-4CFB-B389-B3C63905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0421" y="4861110"/>
              <a:ext cx="5346335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93D44F9-BBF5-44CC-B6FC-87510FFD97A3}"/>
                </a:ext>
              </a:extLst>
            </p:cNvPr>
            <p:cNvSpPr txBox="1"/>
            <p:nvPr/>
          </p:nvSpPr>
          <p:spPr>
            <a:xfrm>
              <a:off x="9494365" y="6369215"/>
              <a:ext cx="217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redstone_heater.json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109948"/>
            <a:ext cx="9086850" cy="108088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190837"/>
            <a:ext cx="9086850" cy="1754326"/>
            <a:chOff x="122404" y="2921713"/>
            <a:chExt cx="9086850" cy="175432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21713"/>
              <a:ext cx="908685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zh-TW" altLang="zh-TW">
                  <a:solidFill>
                    <a:srgbClr val="C77DBB"/>
                  </a:solidFill>
                  <a:cs typeface="JetBrains Mono" panose="02000009000000000000" pitchFamily="49" charset="0"/>
                </a:rPr>
                <a:t>"block.tyicmod.redstone_heater"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: </a:t>
              </a:r>
              <a:r>
                <a:rPr lang="zh-TW" altLang="zh-TW">
                  <a:solidFill>
                    <a:srgbClr val="6AAB73"/>
                  </a:solidFill>
                  <a:cs typeface="JetBrains Mono" panose="02000009000000000000" pitchFamily="49" charset="0"/>
                </a:rPr>
                <a:t>"Redstone Heater"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"tooltip.tyicmod.redstone_heater.redstone"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"Redstone: %d / %d"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endParaRPr kumimoji="0" lang="zh-TW" altLang="zh-TW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lang="zh-TW" altLang="en-US">
                  <a:solidFill>
                    <a:srgbClr val="BCBEC4"/>
                  </a:solidFill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436826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E2E5772-2AC8-43B4-B61E-56440D808351}"/>
              </a:ext>
            </a:extLst>
          </p:cNvPr>
          <p:cNvSpPr txBox="1">
            <a:spLocks/>
          </p:cNvSpPr>
          <p:nvPr/>
        </p:nvSpPr>
        <p:spPr>
          <a:xfrm>
            <a:off x="1349188" y="4055004"/>
            <a:ext cx="9086850" cy="53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13837EF-DE48-49B7-A2D0-A710BE6C8489}"/>
              </a:ext>
            </a:extLst>
          </p:cNvPr>
          <p:cNvGrpSpPr/>
          <p:nvPr/>
        </p:nvGrpSpPr>
        <p:grpSpPr>
          <a:xfrm>
            <a:off x="1349188" y="4662198"/>
            <a:ext cx="9086850" cy="1754326"/>
            <a:chOff x="122404" y="2723289"/>
            <a:chExt cx="9086850" cy="1754326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70C9675A-1E0A-4D98-85CE-83DB1A14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723289"/>
              <a:ext cx="908685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lang="en-US" altLang="zh-TW">
                  <a:solidFill>
                    <a:srgbClr val="C77DBB"/>
                  </a:solidFill>
                  <a:cs typeface="JetBrains Mono" panose="02000009000000000000" pitchFamily="49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C77DBB"/>
                  </a:solidFill>
                  <a:cs typeface="JetBrains Mono" panose="02000009000000000000" pitchFamily="49" charset="0"/>
                </a:rPr>
                <a:t>  </a:t>
              </a:r>
              <a:r>
                <a:rPr lang="zh-TW" altLang="zh-TW">
                  <a:solidFill>
                    <a:srgbClr val="C77DBB"/>
                  </a:solidFill>
                  <a:cs typeface="JetBrains Mono" panose="02000009000000000000" pitchFamily="49" charset="0"/>
                </a:rPr>
                <a:t>"block.tyicmod.redstone_heater"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: </a:t>
              </a:r>
              <a:r>
                <a:rPr lang="zh-TW" altLang="zh-TW">
                  <a:solidFill>
                    <a:srgbClr val="6AAB73"/>
                  </a:solidFill>
                  <a:cs typeface="JetBrains Mono" panose="02000009000000000000" pitchFamily="49" charset="0"/>
                </a:rPr>
                <a:t>"</a:t>
              </a:r>
              <a:r>
                <a:rPr lang="zh-TW" altLang="en-US">
                  <a:solidFill>
                    <a:srgbClr val="6AAB73"/>
                  </a:solidFill>
                  <a:cs typeface="JetBrains Mono" panose="02000009000000000000" pitchFamily="49" charset="0"/>
                </a:rPr>
                <a:t>紅石加熱器</a:t>
              </a:r>
              <a:r>
                <a:rPr lang="zh-TW" altLang="zh-TW">
                  <a:solidFill>
                    <a:srgbClr val="6AAB73"/>
                  </a:solidFill>
                  <a:cs typeface="JetBrains Mono" panose="02000009000000000000" pitchFamily="49" charset="0"/>
                </a:rPr>
                <a:t>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"tooltip.tyicmod.redstone_heater.redstone"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紅石：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%d / %d"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endPara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6AAB73"/>
                </a:solidFill>
                <a:effectLst/>
                <a:uLnTx/>
                <a:uFillTx/>
                <a:latin typeface="Consolas"/>
                <a:ea typeface="微軟正黑體 Ligh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>
                  <a:solidFill>
                    <a:srgbClr val="BCBEC4"/>
                  </a:solidFill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zh-TW" altLang="zh-TW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30258A5-E5B8-4E1C-B782-A9ADBDD87333}"/>
                </a:ext>
              </a:extLst>
            </p:cNvPr>
            <p:cNvSpPr txBox="1"/>
            <p:nvPr/>
          </p:nvSpPr>
          <p:spPr>
            <a:xfrm>
              <a:off x="8030726" y="416983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797C6-815A-4F89-A85A-D558366F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E5FF98-D7B5-40CB-8E79-B15F914E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882"/>
            <a:ext cx="10515600" cy="472236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https://youtu.be/ua13zahMRCI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0122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378161-741A-40C1-8CE9-D9DB1870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835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https://github.com/TYSHIC/tyicmod/tree/04_nbt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791C4-7CEB-4CFE-A1EA-0D03B839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274AE42-9B04-4485-A0CA-5A0C1D957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478589"/>
              </p:ext>
            </p:extLst>
          </p:nvPr>
        </p:nvGraphicFramePr>
        <p:xfrm>
          <a:off x="1345883" y="1259281"/>
          <a:ext cx="950023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180">
                  <a:extLst>
                    <a:ext uri="{9D8B030D-6E8A-4147-A177-3AD203B41FA5}">
                      <a16:colId xmlns:a16="http://schemas.microsoft.com/office/drawing/2014/main" val="3261269498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7604723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608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5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40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布林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(boolean)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boolean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可以分別與位元組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互通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5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短整數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(short)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short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666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4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-98765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4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單倍精度浮點數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(float)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float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2.718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f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9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雙倍精度浮點數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(double)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double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3.14159265358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20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字串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java.lang.String</a:t>
                      </a:r>
                      <a:endParaRPr lang="zh-TW" altLang="en-US" sz="2000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中可使用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一對</a:t>
                      </a:r>
                      <a:r>
                        <a:rPr lang="zh-TW" altLang="en-US" b="0">
                          <a:solidFill>
                            <a:srgbClr val="92D050"/>
                          </a:solidFill>
                        </a:rPr>
                        <a:t>單引號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('')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表示字串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tyic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9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2091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18C3-5469-4DB1-8D60-ED282868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634131-9296-4B0A-BEBA-4EA2BE25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653899"/>
              </p:ext>
            </p:extLst>
          </p:nvPr>
        </p:nvGraphicFramePr>
        <p:xfrm>
          <a:off x="201137" y="1174957"/>
          <a:ext cx="1178972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980">
                  <a:extLst>
                    <a:ext uri="{9D8B030D-6E8A-4147-A177-3AD203B41FA5}">
                      <a16:colId xmlns:a16="http://schemas.microsoft.com/office/drawing/2014/main" val="1514405358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1653096678"/>
                    </a:ext>
                  </a:extLst>
                </a:gridCol>
                <a:gridCol w="4985067">
                  <a:extLst>
                    <a:ext uri="{9D8B030D-6E8A-4147-A177-3AD203B41FA5}">
                      <a16:colId xmlns:a16="http://schemas.microsoft.com/office/drawing/2014/main" val="5791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-10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8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1111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1314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-520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888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7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串列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(list)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java.util.List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串列中所有元素的型別需相同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須注意此與上方的任何陣列不相等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6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複合資料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(compound)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java.util.Map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String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?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,...}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鍵類似於字串，但可不加引號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值可以為任意型別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School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',"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Since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1941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S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69115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3C205-1C37-488D-83B7-8756AD94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C580B-7005-4B95-9D84-CE4905A6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範例如下：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B27C76B-07A4-4A78-AE81-9A14A0FDB028}"/>
              </a:ext>
            </a:extLst>
          </p:cNvPr>
          <p:cNvGrpSpPr/>
          <p:nvPr/>
        </p:nvGrpSpPr>
        <p:grpSpPr>
          <a:xfrm>
            <a:off x="838199" y="2786125"/>
            <a:ext cx="10515599" cy="2677656"/>
            <a:chOff x="838199" y="2813020"/>
            <a:chExt cx="10515599" cy="2677656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8DD7BF-2D62-4B2F-9689-9A14D383598A}"/>
                </a:ext>
              </a:extLst>
            </p:cNvPr>
            <p:cNvSpPr txBox="1"/>
            <p:nvPr/>
          </p:nvSpPr>
          <p:spPr>
            <a:xfrm>
              <a:off x="838199" y="2813020"/>
              <a:ext cx="10515599" cy="2677656"/>
            </a:xfrm>
            <a:prstGeom prst="rect">
              <a:avLst/>
            </a:prstGeom>
            <a:solidFill>
              <a:srgbClr val="1E1F22"/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{</a:t>
              </a:r>
              <a:r>
                <a:rPr lang="zh-TW" altLang="en-US" sz="2400">
                  <a:solidFill>
                    <a:srgbClr val="00B0F0"/>
                  </a:solidFill>
                </a:rPr>
                <a:t>lit_total_time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1600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cooking_time_spent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159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x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-1530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y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79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z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-2005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Items</a:t>
              </a:r>
              <a:r>
                <a:rPr lang="zh-TW" altLang="en-US" sz="2400">
                  <a:solidFill>
                    <a:srgbClr val="FFFF00"/>
                  </a:solidFill>
                </a:rPr>
                <a:t>: [{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0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minecraft:raw_iron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63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minecraft:coal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</a:t>
              </a:r>
              <a:r>
                <a:rPr lang="zh-TW" altLang="en-US" sz="2400">
                  <a:solidFill>
                    <a:srgbClr val="FFFF00"/>
                  </a:solidFill>
                </a:rPr>
                <a:t>"}],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minecraft:furnace</a:t>
              </a:r>
              <a:r>
                <a:rPr lang="zh-TW" altLang="en-US" sz="2400">
                  <a:solidFill>
                    <a:srgbClr val="FFFF00"/>
                  </a:solidFill>
                </a:rPr>
                <a:t>", </a:t>
              </a:r>
              <a:r>
                <a:rPr lang="zh-TW" altLang="en-US" sz="2400">
                  <a:solidFill>
                    <a:srgbClr val="00B0F0"/>
                  </a:solidFill>
                </a:rPr>
                <a:t>lit_time_remaining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1042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RecipesUsed</a:t>
              </a:r>
              <a:r>
                <a:rPr lang="zh-TW" altLang="en-US" sz="2400">
                  <a:solidFill>
                    <a:srgbClr val="FFFF00"/>
                  </a:solidFill>
                </a:rPr>
                <a:t>: {"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minecraft:iron_ingot_from_smelting_raw_iron</a:t>
              </a:r>
              <a:r>
                <a:rPr lang="zh-TW" altLang="en-US" sz="2400">
                  <a:solidFill>
                    <a:srgbClr val="FFFF00"/>
                  </a:solidFill>
                </a:rPr>
                <a:t>":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}}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D6610A-4731-4289-8804-8A8B04963DE8}"/>
                </a:ext>
              </a:extLst>
            </p:cNvPr>
            <p:cNvSpPr txBox="1"/>
            <p:nvPr/>
          </p:nvSpPr>
          <p:spPr>
            <a:xfrm>
              <a:off x="10662583" y="51213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>
                  <a:solidFill>
                    <a:schemeClr val="accent2"/>
                  </a:solidFill>
                </a:rPr>
                <a:t>snbt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71725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908D6-8D5D-4023-B38D-DBD5295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7B5BD-7FA5-4D7F-B31E-F9662C0C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752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en-US" altLang="zh-TW">
                <a:solidFill>
                  <a:srgbClr val="00B0F0"/>
                </a:solidFill>
              </a:rPr>
              <a:t>(item stack component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data component)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固定</a:t>
            </a:r>
            <a:r>
              <a:rPr lang="en-US" altLang="zh-TW"/>
              <a:t>(</a:t>
            </a:r>
            <a:r>
              <a:rPr lang="zh-TW" altLang="en-US"/>
              <a:t>已知</a:t>
            </a:r>
            <a:r>
              <a:rPr lang="en-US" altLang="zh-TW"/>
              <a:t>)</a:t>
            </a:r>
            <a:r>
              <a:rPr lang="zh-TW" altLang="en-US"/>
              <a:t>會有的額外資料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界伏盒</a:t>
            </a:r>
            <a:r>
              <a:rPr lang="zh-TW" altLang="en-US"/>
              <a:t>內的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耐久度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最大耐久度</a:t>
            </a:r>
            <a:r>
              <a:rPr lang="zh-TW" altLang="en-US"/>
              <a:t>、其餘自訂資料等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需要被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則為符合指定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的任意值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字串型式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[</a:t>
            </a:r>
            <a:r>
              <a:rPr lang="en-US" altLang="zh-TW">
                <a:solidFill>
                  <a:srgbClr val="00B0F0"/>
                </a:solidFill>
              </a:rPr>
              <a:t>key1</a:t>
            </a:r>
            <a:r>
              <a:rPr lang="en-US" altLang="zh-TW">
                <a:solidFill>
                  <a:srgbClr val="FFFF0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value1</a:t>
            </a:r>
            <a:r>
              <a:rPr lang="en-US" altLang="zh-TW">
                <a:solidFill>
                  <a:srgbClr val="FFFF00"/>
                </a:solidFill>
              </a:rPr>
              <a:t>,</a:t>
            </a:r>
            <a:r>
              <a:rPr lang="en-US" altLang="zh-TW">
                <a:solidFill>
                  <a:srgbClr val="00B0F0"/>
                </a:solidFill>
              </a:rPr>
              <a:t>key2</a:t>
            </a:r>
            <a:r>
              <a:rPr lang="en-US" altLang="zh-TW">
                <a:solidFill>
                  <a:srgbClr val="FFFF0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value2</a:t>
            </a:r>
            <a:r>
              <a:rPr lang="en-US" altLang="zh-TW">
                <a:solidFill>
                  <a:srgbClr val="FFFF00"/>
                </a:solidFill>
              </a:rPr>
              <a:t>,...]</a:t>
            </a:r>
          </a:p>
          <a:p>
            <a:r>
              <a:rPr lang="zh-TW" altLang="en-US"/>
              <a:t>但其最終會被轉換為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複合資料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FFFF00"/>
                </a:solidFill>
              </a:rPr>
              <a:t>{</a:t>
            </a:r>
            <a:r>
              <a:rPr lang="en-US" altLang="zh-TW">
                <a:solidFill>
                  <a:srgbClr val="00B0F0"/>
                </a:solidFill>
              </a:rPr>
              <a:t>key1</a:t>
            </a:r>
            <a:r>
              <a:rPr lang="en-US" altLang="zh-TW">
                <a:solidFill>
                  <a:srgbClr val="FFFF00"/>
                </a:solidFill>
              </a:rPr>
              <a:t>:</a:t>
            </a:r>
            <a:r>
              <a:rPr lang="en-US" altLang="zh-TW">
                <a:solidFill>
                  <a:srgbClr val="FFC000"/>
                </a:solidFill>
              </a:rPr>
              <a:t>value1</a:t>
            </a:r>
            <a:r>
              <a:rPr lang="en-US" altLang="zh-TW">
                <a:solidFill>
                  <a:srgbClr val="FFFF00"/>
                </a:solidFill>
              </a:rPr>
              <a:t>,</a:t>
            </a:r>
            <a:r>
              <a:rPr lang="en-US" altLang="zh-TW">
                <a:solidFill>
                  <a:srgbClr val="00B0F0"/>
                </a:solidFill>
              </a:rPr>
              <a:t>key2</a:t>
            </a:r>
            <a:r>
              <a:rPr lang="en-US" altLang="zh-TW">
                <a:solidFill>
                  <a:srgbClr val="FFFF00"/>
                </a:solidFill>
              </a:rPr>
              <a:t>:</a:t>
            </a:r>
            <a:r>
              <a:rPr lang="en-US" altLang="zh-TW">
                <a:solidFill>
                  <a:srgbClr val="FFC000"/>
                </a:solidFill>
              </a:rPr>
              <a:t>value2</a:t>
            </a:r>
            <a:r>
              <a:rPr lang="en-US" altLang="zh-TW">
                <a:solidFill>
                  <a:srgbClr val="FFFF00"/>
                </a:solidFill>
              </a:rPr>
              <a:t>,...}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物品堆疊元件介面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net.minecraft.component.ComponentType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C0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3767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3B6AC-4226-40B5-B661-76E50339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5E568-A472-4E6A-8152-EF560F97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範例：製作一個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「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對一個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後便會綁定該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r>
              <a:rPr lang="zh-TW" altLang="en-US"/>
              <a:t>再對</a:t>
            </a:r>
            <a:r>
              <a:rPr lang="zh-TW" altLang="en-US">
                <a:solidFill>
                  <a:srgbClr val="92D050"/>
                </a:solidFill>
              </a:rPr>
              <a:t>空氣</a:t>
            </a:r>
            <a:r>
              <a:rPr lang="zh-TW" altLang="en-US"/>
              <a:t>或其他非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右鍵後</a:t>
            </a:r>
            <a:endParaRPr lang="en-US" altLang="zh-TW"/>
          </a:p>
          <a:p>
            <a:r>
              <a:rPr lang="zh-TW" altLang="en-US"/>
              <a:t>便會點燃之前所綁定的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因 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需紀錄所綁定的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r>
              <a:rPr lang="zh-TW" altLang="en-US"/>
              <a:t>故需要使 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有能記錄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座標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</a:p>
        </p:txBody>
      </p:sp>
    </p:spTree>
    <p:extLst>
      <p:ext uri="{BB962C8B-B14F-4D97-AF65-F5344CB8AC3E}">
        <p14:creationId xmlns:p14="http://schemas.microsoft.com/office/powerpoint/2010/main" val="191903663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3BACD-E8A2-4118-8157-52BDFCD7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7A019-93CE-4313-8461-FE6842FF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493"/>
            <a:ext cx="10515600" cy="20330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ComponentType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建造者</a:t>
            </a:r>
            <a:r>
              <a:rPr lang="zh-TW" altLang="en-US"/>
              <a:t>由呼叫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>
                <a:solidFill>
                  <a:srgbClr val="FFC00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取得</a:t>
            </a:r>
            <a:endParaRPr lang="en-US" altLang="zh-TW"/>
          </a:p>
          <a:p>
            <a:r>
              <a:rPr lang="zh-TW" altLang="en-US"/>
              <a:t>並且需要設定</a:t>
            </a:r>
            <a:r>
              <a:rPr lang="zh-TW" altLang="en-US">
                <a:solidFill>
                  <a:srgbClr val="00B0F0"/>
                </a:solidFill>
              </a:rPr>
              <a:t>編解碼器</a:t>
            </a:r>
            <a:r>
              <a:rPr lang="en-US" altLang="zh-TW">
                <a:solidFill>
                  <a:srgbClr val="00B0F0"/>
                </a:solidFill>
              </a:rPr>
              <a:t>(codec)</a:t>
            </a:r>
          </a:p>
          <a:p>
            <a:r>
              <a:rPr lang="zh-TW" altLang="en-US"/>
              <a:t>以用於資料</a:t>
            </a:r>
            <a:r>
              <a:rPr lang="zh-TW" altLang="en-US">
                <a:solidFill>
                  <a:srgbClr val="00B0F0"/>
                </a:solidFill>
              </a:rPr>
              <a:t>序列化</a:t>
            </a:r>
            <a:r>
              <a:rPr lang="en-US" altLang="zh-TW">
                <a:solidFill>
                  <a:srgbClr val="00B0F0"/>
                </a:solidFill>
              </a:rPr>
              <a:t>(serialize)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反序列化</a:t>
            </a:r>
            <a:r>
              <a:rPr lang="en-US" altLang="zh-TW">
                <a:solidFill>
                  <a:srgbClr val="00B0F0"/>
                </a:solidFill>
              </a:rPr>
              <a:t>(deserialize)</a:t>
            </a:r>
          </a:p>
          <a:p>
            <a:r>
              <a:rPr lang="zh-TW" altLang="en-US"/>
              <a:t>大多數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中都有</a:t>
            </a:r>
            <a:r>
              <a:rPr lang="zh-TW" altLang="en-US">
                <a:solidFill>
                  <a:srgbClr val="00B0F0"/>
                </a:solidFill>
              </a:rPr>
              <a:t>靜態欄位 </a:t>
            </a:r>
            <a:r>
              <a:rPr lang="en-US" altLang="zh-TW">
                <a:solidFill>
                  <a:srgbClr val="92D050"/>
                </a:solidFill>
              </a:rPr>
              <a:t>CODEC</a:t>
            </a:r>
            <a:r>
              <a:rPr lang="en-US" altLang="zh-TW"/>
              <a:t> </a:t>
            </a:r>
            <a:r>
              <a:rPr lang="zh-TW" altLang="en-US"/>
              <a:t>可供使用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A2085FF-E1F2-45EA-8483-4541D4EA46CA}"/>
              </a:ext>
            </a:extLst>
          </p:cNvPr>
          <p:cNvGrpSpPr/>
          <p:nvPr/>
        </p:nvGrpSpPr>
        <p:grpSpPr>
          <a:xfrm>
            <a:off x="838200" y="3002560"/>
            <a:ext cx="10515600" cy="3539430"/>
            <a:chOff x="1438157" y="3065314"/>
            <a:chExt cx="10515600" cy="353943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44CD7C3-BC89-489E-8CEF-3C443EB0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57" y="3065314"/>
              <a:ext cx="10515600" cy="35394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.item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ModDataComponentTypes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ComponentType&lt;BlockPos&gt;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"block_pos"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BlockPos.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CODEC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ComponentType&lt;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Codec&lt;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codec)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DATA_COMPONENT_TYPE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ComponentType.&lt;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().codec(codec).build());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data component types."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C7E08C1-2271-43BE-84CA-8F3F1DE1FC37}"/>
                </a:ext>
              </a:extLst>
            </p:cNvPr>
            <p:cNvSpPr txBox="1"/>
            <p:nvPr/>
          </p:nvSpPr>
          <p:spPr>
            <a:xfrm>
              <a:off x="9185049" y="6296967"/>
              <a:ext cx="2768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ModDataComponentTypes.java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44521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8794B-746A-454D-818E-A2D51288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1" y="365125"/>
            <a:ext cx="3690834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1BEEC-2E11-40FA-852A-6E77E015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1" y="2552046"/>
            <a:ext cx="3690833" cy="2127530"/>
          </a:xfrm>
        </p:spPr>
        <p:txBody>
          <a:bodyPr/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FFC000"/>
                </a:solidFill>
              </a:rPr>
              <a:t>ItemStack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get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remove</a:t>
            </a:r>
          </a:p>
          <a:p>
            <a:r>
              <a:rPr lang="zh-TW" altLang="en-US"/>
              <a:t>控制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BF40BCB-5E95-4216-9ACF-7E0C1D724AC6}"/>
              </a:ext>
            </a:extLst>
          </p:cNvPr>
          <p:cNvGrpSpPr/>
          <p:nvPr/>
        </p:nvGrpSpPr>
        <p:grpSpPr>
          <a:xfrm>
            <a:off x="3771044" y="311335"/>
            <a:ext cx="8340745" cy="6186309"/>
            <a:chOff x="3627607" y="443567"/>
            <a:chExt cx="8340745" cy="6186309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99DB3468-F441-460A-8D70-34A7D0F3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607" y="443567"/>
              <a:ext cx="8340745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TntRemoteItem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TntRemoteItem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use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PlayerEntity user, Hand hand)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BlockHitResult blockHitResult =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raycast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(world, user, RaycastContext.FluidHandling.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NONE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stack = user.getStackInHand(hand);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(blockHitResult.getType() == HitResult.Type.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BlockPos blockPos = blockHitResult.getBlockPos();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(world.getBlockState(blockPos).isOf(Blocks.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stack.set(ModDataComponentTypes.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blockPos);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user.sendMessage(Text.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lang="en-US" altLang="zh-TW" sz="11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blockPos.getX(), blockPos.getY(), blockPos.getZ()).withColor(Colors.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BlockPos tntBlockPos = stack.get(ModDataComponentTypes.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(tntBlockPos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(!world.getBlockState(tntBlockPos).isOf(Blocks.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stack.remove(ModDataComponentTypes.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user.sendMessage(Text.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.withColor(Colors.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world.removeBlock(tntBlockPos,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TntBlock.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primeTnt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(world, tntBlockPos);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stack.remove(ModDataComponentTypes.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4E65C8B-C122-461B-B8E1-F617227DED65}"/>
                </a:ext>
              </a:extLst>
            </p:cNvPr>
            <p:cNvSpPr txBox="1"/>
            <p:nvPr/>
          </p:nvSpPr>
          <p:spPr>
            <a:xfrm>
              <a:off x="9398417" y="6322099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TntRemoteItem.java (1/2)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C57F2E2-AC20-4CA3-BB31-9FF5FFDAC4A8}"/>
              </a:ext>
            </a:extLst>
          </p:cNvPr>
          <p:cNvSpPr/>
          <p:nvPr/>
        </p:nvSpPr>
        <p:spPr>
          <a:xfrm>
            <a:off x="5018367" y="3437144"/>
            <a:ext cx="6931585" cy="30777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F55172-03C9-4837-9C48-FCF795C06C27}"/>
              </a:ext>
            </a:extLst>
          </p:cNvPr>
          <p:cNvSpPr txBox="1"/>
          <p:nvPr/>
        </p:nvSpPr>
        <p:spPr>
          <a:xfrm>
            <a:off x="9541854" y="3744921"/>
            <a:ext cx="2499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rgbClr val="FFC000"/>
                </a:solidFill>
              </a:rPr>
              <a:t>向玩家發送訊息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第一個參數為 </a:t>
            </a:r>
            <a:r>
              <a:rPr lang="en-US" altLang="zh-TW" sz="1600">
                <a:solidFill>
                  <a:srgbClr val="FFC000"/>
                </a:solidFill>
              </a:rPr>
              <a:t>Text </a:t>
            </a:r>
            <a:r>
              <a:rPr lang="zh-TW" altLang="en-US" sz="1600">
                <a:solidFill>
                  <a:srgbClr val="FFC000"/>
                </a:solidFill>
              </a:rPr>
              <a:t>介面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第二個參數若為 </a:t>
            </a:r>
            <a:r>
              <a:rPr lang="en-US" altLang="zh-TW" sz="1600">
                <a:solidFill>
                  <a:srgbClr val="FFC000"/>
                </a:solidFill>
              </a:rPr>
              <a:t>true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則會顯示在快捷欄上方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否則會顯示在訊息欄</a:t>
            </a:r>
            <a:endParaRPr lang="en-US" altLang="zh-TW" sz="1600">
              <a:solidFill>
                <a:srgbClr val="FFC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59B0D6-974D-4D72-B123-B9FA297BBD9E}"/>
              </a:ext>
            </a:extLst>
          </p:cNvPr>
          <p:cNvSpPr txBox="1"/>
          <p:nvPr/>
        </p:nvSpPr>
        <p:spPr>
          <a:xfrm>
            <a:off x="9126260" y="2512983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00B0F0"/>
                </a:solidFill>
              </a:rPr>
              <a:t>Text.translatable</a:t>
            </a:r>
          </a:p>
          <a:p>
            <a:r>
              <a:rPr lang="zh-TW" altLang="en-US" sz="1400">
                <a:solidFill>
                  <a:srgbClr val="00B0F0"/>
                </a:solidFill>
              </a:rPr>
              <a:t>第一個參數為翻譯鍵名</a:t>
            </a:r>
            <a:endParaRPr lang="en-US" altLang="zh-TW" sz="1400">
              <a:solidFill>
                <a:srgbClr val="00B0F0"/>
              </a:solidFill>
            </a:endParaRPr>
          </a:p>
          <a:p>
            <a:r>
              <a:rPr lang="zh-TW" altLang="en-US" sz="1400">
                <a:solidFill>
                  <a:srgbClr val="00B0F0"/>
                </a:solidFill>
              </a:rPr>
              <a:t>該在地化文字可為格式化字串</a:t>
            </a:r>
            <a:endParaRPr lang="en-US" altLang="zh-TW" sz="1400">
              <a:solidFill>
                <a:srgbClr val="00B0F0"/>
              </a:solidFill>
            </a:endParaRPr>
          </a:p>
          <a:p>
            <a:r>
              <a:rPr lang="zh-TW" altLang="en-US" sz="1400">
                <a:solidFill>
                  <a:srgbClr val="00B0F0"/>
                </a:solidFill>
              </a:rPr>
              <a:t>後方不定長度引數為格式化引數</a:t>
            </a:r>
            <a:endParaRPr lang="en-US" altLang="zh-TW" sz="1400">
              <a:solidFill>
                <a:srgbClr val="00B0F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3DBA04B-340B-4E7C-8449-B9A2B5FEB7D3}"/>
              </a:ext>
            </a:extLst>
          </p:cNvPr>
          <p:cNvSpPr/>
          <p:nvPr/>
        </p:nvSpPr>
        <p:spPr>
          <a:xfrm>
            <a:off x="4446495" y="5748337"/>
            <a:ext cx="2944905" cy="190501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8458D3-06DB-4947-A348-BB4088BA4C51}"/>
              </a:ext>
            </a:extLst>
          </p:cNvPr>
          <p:cNvSpPr txBox="1"/>
          <p:nvPr/>
        </p:nvSpPr>
        <p:spPr>
          <a:xfrm>
            <a:off x="7391400" y="5668738"/>
            <a:ext cx="259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rgbClr val="92D050"/>
                </a:solidFill>
              </a:rPr>
              <a:t>在指定座標生成 </a:t>
            </a:r>
            <a:r>
              <a:rPr lang="en-US" altLang="zh-TW" sz="1600">
                <a:solidFill>
                  <a:srgbClr val="92D050"/>
                </a:solidFill>
              </a:rPr>
              <a:t>TNT </a:t>
            </a:r>
            <a:r>
              <a:rPr lang="zh-TW" altLang="en-US" sz="1600">
                <a:solidFill>
                  <a:srgbClr val="92D050"/>
                </a:solidFill>
              </a:rPr>
              <a:t>實體</a:t>
            </a:r>
            <a:endParaRPr lang="en-US" altLang="zh-TW" sz="16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7189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1429</TotalTime>
  <Words>4379</Words>
  <Application>Microsoft Office PowerPoint</Application>
  <PresentationFormat>寬螢幕</PresentationFormat>
  <Paragraphs>284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TYIC</vt:lpstr>
      <vt:lpstr>Java 專案：NBT</vt:lpstr>
      <vt:lpstr>NBT</vt:lpstr>
      <vt:lpstr>SNBT</vt:lpstr>
      <vt:lpstr>SNBT</vt:lpstr>
      <vt:lpstr>SNBT</vt:lpstr>
      <vt:lpstr>物品堆疊元件</vt:lpstr>
      <vt:lpstr>物品堆疊元件</vt:lpstr>
      <vt:lpstr>物品堆疊元件</vt:lpstr>
      <vt:lpstr>物品堆疊元件</vt:lpstr>
      <vt:lpstr>物品描述</vt:lpstr>
      <vt:lpstr>使用客戶端資源</vt:lpstr>
      <vt:lpstr>物品堆疊元件</vt:lpstr>
      <vt:lpstr>物品堆疊元件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進階方塊</vt:lpstr>
      <vt:lpstr>方塊實體</vt:lpstr>
      <vt:lpstr>實際測試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54_Java 專案：NBT</dc:title>
  <dc:creator>Myster;TYIC</dc:creator>
  <cp:lastModifiedBy>Myster</cp:lastModifiedBy>
  <cp:revision>742</cp:revision>
  <dcterms:created xsi:type="dcterms:W3CDTF">2025-02-20T16:36:06Z</dcterms:created>
  <dcterms:modified xsi:type="dcterms:W3CDTF">2025-02-28T15:10:55Z</dcterms:modified>
</cp:coreProperties>
</file>