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1" r:id="rId6"/>
    <p:sldId id="272" r:id="rId7"/>
    <p:sldId id="262" r:id="rId8"/>
    <p:sldId id="263" r:id="rId9"/>
    <p:sldId id="259" r:id="rId10"/>
    <p:sldId id="265" r:id="rId11"/>
    <p:sldId id="264" r:id="rId12"/>
    <p:sldId id="266" r:id="rId13"/>
    <p:sldId id="270" r:id="rId14"/>
    <p:sldId id="267" r:id="rId15"/>
    <p:sldId id="268" r:id="rId16"/>
    <p:sldId id="269" r:id="rId17"/>
    <p:sldId id="271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41406596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635819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63930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196221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E7F6A-53B6-4678-8617-6C6EB3F0F1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40233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zh.minecraft.wiki/w/%E6%96%B9%E5%9D%97%E7%8A%B6%E6%80%81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5A6459-5A51-4566-8AF6-8473E8FA18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Java</a:t>
            </a:r>
            <a:r>
              <a:rPr lang="zh-TW" altLang="en-US"/>
              <a:t> 專案：方塊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CBBA40A-CA54-420E-863F-D4B8CDCC33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 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296228893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6B98E3-28F8-48A1-8217-778FE4B81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方塊物品類別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89A555-1292-4720-8403-291F888E3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物品類別</a:t>
            </a:r>
            <a:r>
              <a:rPr lang="zh-TW" altLang="en-US"/>
              <a:t>類似，</a:t>
            </a:r>
            <a:r>
              <a:rPr lang="en-US" altLang="zh-TW">
                <a:solidFill>
                  <a:srgbClr val="FFFF00"/>
                </a:solidFill>
              </a:rPr>
              <a:t>BlockItem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只有一個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FFFF00"/>
                </a:solidFill>
              </a:rPr>
              <a:t>BlockItem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FF00"/>
                </a:solidFill>
              </a:rPr>
              <a:t>Block </a:t>
            </a:r>
            <a:r>
              <a:rPr lang="en-US" altLang="zh-TW">
                <a:solidFill>
                  <a:srgbClr val="92D050"/>
                </a:solidFill>
              </a:rPr>
              <a:t>block</a:t>
            </a:r>
            <a:r>
              <a:rPr lang="en-US" altLang="zh-TW">
                <a:solidFill>
                  <a:srgbClr val="00B0F0"/>
                </a:solidFill>
              </a:rPr>
              <a:t>,</a:t>
            </a:r>
            <a:r>
              <a:rPr lang="en-US" altLang="zh-TW">
                <a:solidFill>
                  <a:srgbClr val="FFFF00"/>
                </a:solidFill>
              </a:rPr>
              <a:t> Item.Settings </a:t>
            </a:r>
            <a:r>
              <a:rPr lang="en-US" altLang="zh-TW">
                <a:solidFill>
                  <a:srgbClr val="92D050"/>
                </a:solidFill>
              </a:rPr>
              <a:t>settings</a:t>
            </a:r>
            <a:r>
              <a:rPr lang="en-US" altLang="zh-TW">
                <a:solidFill>
                  <a:srgbClr val="00B0F0"/>
                </a:solidFill>
              </a:rPr>
              <a:t>)</a:t>
            </a:r>
          </a:p>
          <a:p>
            <a:r>
              <a:rPr lang="zh-TW" altLang="en-US"/>
              <a:t>而因為 </a:t>
            </a:r>
            <a:r>
              <a:rPr lang="en-US" altLang="zh-TW">
                <a:solidFill>
                  <a:srgbClr val="FFFF00"/>
                </a:solidFill>
              </a:rPr>
              <a:t>BlockItem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zh-TW" altLang="en-US"/>
              <a:t>本質上其實也是一種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所以跟其他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的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/>
              <a:t>方式一樣</a:t>
            </a:r>
            <a:endParaRPr lang="en-US" altLang="zh-TW"/>
          </a:p>
          <a:p>
            <a:r>
              <a:rPr lang="zh-TW" altLang="en-US"/>
              <a:t>故直接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/>
              <a:t>之前寫好的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FFFF00"/>
                </a:solidFill>
              </a:rPr>
              <a:t>ModItems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register</a:t>
            </a:r>
            <a:r>
              <a:rPr lang="en-US" altLang="zh-TW">
                <a:solidFill>
                  <a:srgbClr val="FFFF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即可</a:t>
            </a:r>
            <a:endParaRPr lang="en-US" altLang="zh-TW"/>
          </a:p>
          <a:p>
            <a:r>
              <a:rPr lang="zh-TW" altLang="en-US"/>
              <a:t>若之後需要取得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方塊物品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只須呼叫</a:t>
            </a:r>
            <a:r>
              <a:rPr lang="zh-TW" altLang="en-US">
                <a:solidFill>
                  <a:srgbClr val="00B0F0"/>
                </a:solidFill>
              </a:rPr>
              <a:t>動態方法 </a:t>
            </a:r>
            <a:r>
              <a:rPr lang="en-US" altLang="zh-TW">
                <a:solidFill>
                  <a:srgbClr val="FFFF00"/>
                </a:solidFill>
              </a:rPr>
              <a:t>Block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asItem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zh-TW" altLang="en-US"/>
              <a:t> 即可</a:t>
            </a:r>
            <a:endParaRPr lang="en-US" altLang="zh-TW"/>
          </a:p>
          <a:p>
            <a:r>
              <a:rPr lang="zh-TW" altLang="en-US"/>
              <a:t>故不須將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方塊物品</a:t>
            </a:r>
            <a:r>
              <a:rPr lang="zh-TW" altLang="en-US"/>
              <a:t>額外儲存起來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5260075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FCAE69-2759-4202-A3DA-81932261C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設定方塊物品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66EFA9-F63C-45FF-9DE5-E0C117DB6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85" y="1024711"/>
            <a:ext cx="11909030" cy="2023289"/>
          </a:xfrm>
        </p:spPr>
        <p:txBody>
          <a:bodyPr/>
          <a:lstStyle/>
          <a:p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/>
              <a:t>中加入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>
                <a:solidFill>
                  <a:srgbClr val="00B0F0"/>
                </a:solidFill>
              </a:rPr>
              <a:t>方塊物品</a:t>
            </a:r>
            <a:r>
              <a:rPr lang="zh-TW" altLang="en-US"/>
              <a:t>的部分</a:t>
            </a:r>
            <a:endParaRPr lang="en-US" altLang="zh-TW"/>
          </a:p>
          <a:p>
            <a:r>
              <a:rPr lang="zh-TW" altLang="en-US"/>
              <a:t>注意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FFFF00"/>
                </a:solidFill>
              </a:rPr>
              <a:t>Item.Setting 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r>
              <a:rPr lang="zh-TW" altLang="en-US"/>
              <a:t>須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 </a:t>
            </a:r>
            <a:r>
              <a:rPr lang="en-US" altLang="zh-TW" sz="2400">
                <a:solidFill>
                  <a:srgbClr val="FFC000"/>
                </a:solidFill>
              </a:rPr>
              <a:t>useBlockPrefixedTranslationKey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使該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使用與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相同的預設</a:t>
            </a:r>
            <a:r>
              <a:rPr lang="zh-TW" altLang="en-US">
                <a:solidFill>
                  <a:srgbClr val="00B0F0"/>
                </a:solidFill>
              </a:rPr>
              <a:t>翻譯鍵名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"block.namespace.id"</a:t>
            </a:r>
            <a:endParaRPr lang="en-US" altLang="zh-TW"/>
          </a:p>
          <a:p>
            <a:r>
              <a:rPr lang="zh-TW" altLang="en-US"/>
              <a:t>否則其會使用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的預設</a:t>
            </a:r>
            <a:r>
              <a:rPr lang="zh-TW" altLang="en-US">
                <a:solidFill>
                  <a:srgbClr val="00B0F0"/>
                </a:solidFill>
              </a:rPr>
              <a:t>翻譯鍵名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"item.namespace.id"</a:t>
            </a:r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333934F-F11B-4020-959C-F3260A7B0F20}"/>
              </a:ext>
            </a:extLst>
          </p:cNvPr>
          <p:cNvGrpSpPr/>
          <p:nvPr/>
        </p:nvGrpSpPr>
        <p:grpSpPr>
          <a:xfrm>
            <a:off x="141485" y="3124180"/>
            <a:ext cx="11909029" cy="3416320"/>
            <a:chOff x="141485" y="3124180"/>
            <a:chExt cx="11909029" cy="341632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F93B1C05-FCB6-4D99-A4B0-8723CB52F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485" y="3124180"/>
              <a:ext cx="11909029" cy="341632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org.tyic.tyicmod.block;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lang="en-US" altLang="zh-TW" sz="12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ModBlocks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final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Block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TYSH_BLOCK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"tysh_block"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Block::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AbstractBlock.Settings.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create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Block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id, Function&lt;AbstractBlock.Settings, Block&gt; blockFunction, AbstractBlock.Settings settings)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RegistryKey&lt;Block&gt; registryKey = RegistryKey.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(RegistryKeys.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BLOCK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Identifier.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(TyicMod.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MOD_ID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id));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Block block = Registry.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(Registries.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BLOCK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registryKey, blockFunction.apply(settings.registryKey(registryKey)));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ModItems.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(id, (itemSettings) -&gt;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BlockItem(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block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itemSettings),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Item.Settings().useBlockPrefixedTranslationKey());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block;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init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TyicMod.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LOGGER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.info(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"Registering mod blocks."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0C0819B-41AE-4191-B68E-0FD844B34C23}"/>
                </a:ext>
              </a:extLst>
            </p:cNvPr>
            <p:cNvSpPr txBox="1"/>
            <p:nvPr/>
          </p:nvSpPr>
          <p:spPr>
            <a:xfrm>
              <a:off x="10474442" y="6232723"/>
              <a:ext cx="1576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ModBlocks.java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051064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91D93B-B559-40E9-8D24-E416D5D9C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設定方塊物品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4D42EF-4718-4B4E-BD90-2860160A6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63413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方塊物品</a:t>
            </a:r>
            <a:r>
              <a:rPr lang="zh-TW" altLang="en-US"/>
              <a:t>無須再設定</a:t>
            </a:r>
            <a:r>
              <a:rPr lang="zh-TW" altLang="en-US">
                <a:solidFill>
                  <a:srgbClr val="00B0F0"/>
                </a:solidFill>
              </a:rPr>
              <a:t>紋理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模型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在地化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但仍須設定</a:t>
            </a:r>
            <a:r>
              <a:rPr lang="zh-TW" altLang="en-US">
                <a:solidFill>
                  <a:srgbClr val="00B0F0"/>
                </a:solidFill>
              </a:rPr>
              <a:t>物品模型映射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使</a:t>
            </a:r>
            <a:r>
              <a:rPr lang="zh-TW" altLang="en-US">
                <a:solidFill>
                  <a:srgbClr val="00B0F0"/>
                </a:solidFill>
              </a:rPr>
              <a:t>方塊物品</a:t>
            </a:r>
            <a:r>
              <a:rPr lang="zh-TW" altLang="en-US"/>
              <a:t>直接使用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模型</a:t>
            </a:r>
            <a:endParaRPr lang="en-US" altLang="zh-TW">
              <a:solidFill>
                <a:srgbClr val="00B0F0"/>
              </a:solidFill>
            </a:endParaRPr>
          </a:p>
          <a:p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物品模型映射</a:t>
            </a:r>
            <a:r>
              <a:rPr lang="zh-TW" altLang="en-US"/>
              <a:t>：</a:t>
            </a:r>
            <a:r>
              <a:rPr lang="en-US" altLang="zh-TW">
                <a:solidFill>
                  <a:srgbClr val="92D050"/>
                </a:solidFill>
              </a:rPr>
              <a:t>assets/tyicmod/items/tysh_block.json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49B10D6A-DBAA-42CD-A311-3DB77E8B11CA}"/>
              </a:ext>
            </a:extLst>
          </p:cNvPr>
          <p:cNvGrpSpPr/>
          <p:nvPr/>
        </p:nvGrpSpPr>
        <p:grpSpPr>
          <a:xfrm>
            <a:off x="3252914" y="4391493"/>
            <a:ext cx="5686172" cy="1938992"/>
            <a:chOff x="3252914" y="4391493"/>
            <a:chExt cx="5686172" cy="1938992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25E00EB7-48A9-40F2-A72D-5117268A3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2914" y="4391493"/>
              <a:ext cx="5686172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"type"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"minecraft:model"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"tyicmod:block/tysh_block"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80D1730E-267F-43CD-971D-4BD57B0B699E}"/>
                </a:ext>
              </a:extLst>
            </p:cNvPr>
            <p:cNvSpPr txBox="1"/>
            <p:nvPr/>
          </p:nvSpPr>
          <p:spPr>
            <a:xfrm>
              <a:off x="7263626" y="6022708"/>
              <a:ext cx="16754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tysh_block.json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955209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72EBEB-1F92-4B24-8641-64C432515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834"/>
            <a:ext cx="10515600" cy="1325563"/>
          </a:xfrm>
        </p:spPr>
        <p:txBody>
          <a:bodyPr/>
          <a:lstStyle/>
          <a:p>
            <a:r>
              <a:rPr lang="zh-TW" altLang="en-US"/>
              <a:t>設定方塊物品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73C5A7-E4AA-47BE-90CD-E0039E526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0491"/>
            <a:ext cx="10515600" cy="517525"/>
          </a:xfrm>
        </p:spPr>
        <p:txBody>
          <a:bodyPr/>
          <a:lstStyle/>
          <a:p>
            <a:r>
              <a:rPr lang="zh-TW" altLang="en-US"/>
              <a:t>也可以將</a:t>
            </a:r>
            <a:r>
              <a:rPr lang="zh-TW" altLang="en-US">
                <a:solidFill>
                  <a:srgbClr val="00B0F0"/>
                </a:solidFill>
              </a:rPr>
              <a:t>方塊物品</a:t>
            </a:r>
            <a:r>
              <a:rPr lang="zh-TW" altLang="en-US"/>
              <a:t>加入</a:t>
            </a:r>
            <a:r>
              <a:rPr lang="zh-TW" altLang="en-US">
                <a:solidFill>
                  <a:srgbClr val="00B0F0"/>
                </a:solidFill>
              </a:rPr>
              <a:t>創造模式物品欄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B09A927-454C-4764-BA0A-6BC725203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823" y="1622683"/>
            <a:ext cx="9626353" cy="483209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package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org.tyic.tyicmod.item;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import </a:t>
            </a:r>
            <a:r>
              <a:rPr lang="en-US" altLang="zh-TW" sz="14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rPr>
              <a:t>(...)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class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ModItemGroups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static final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RegistryKey&lt;ItemGroup&gt; </a:t>
            </a:r>
            <a:r>
              <a:rPr kumimoji="0" lang="zh-TW" altLang="zh-TW" sz="14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TYIC_MOD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=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RegistryKey.</a:t>
            </a:r>
            <a:r>
              <a:rPr kumimoji="0" lang="zh-TW" altLang="zh-TW" sz="1400" b="0" i="1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of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(RegistryKeys.</a:t>
            </a:r>
            <a:r>
              <a:rPr kumimoji="0" lang="zh-TW" altLang="zh-TW" sz="14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ITEM_GROUP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, Identifier.</a:t>
            </a:r>
            <a:r>
              <a:rPr kumimoji="0" lang="zh-TW" altLang="zh-TW" sz="1400" b="0" i="1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of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(TyicMod.</a:t>
            </a:r>
            <a:r>
              <a:rPr kumimoji="0" lang="zh-TW" altLang="zh-TW" sz="14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MOD_ID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,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"tyic_mod"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static void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init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()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TyicMod.</a:t>
            </a:r>
            <a:r>
              <a:rPr kumimoji="0" lang="zh-TW" altLang="zh-TW" sz="14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LOGGER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.info(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"Registering mod item groups."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Registry.</a:t>
            </a:r>
            <a:r>
              <a:rPr kumimoji="0" lang="zh-TW" altLang="zh-TW" sz="1400" b="0" i="1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register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(Registries.</a:t>
            </a:r>
            <a:r>
              <a:rPr kumimoji="0" lang="zh-TW" altLang="zh-TW" sz="14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ITEM_GROUP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, </a:t>
            </a:r>
            <a:r>
              <a:rPr kumimoji="0" lang="zh-TW" altLang="zh-TW" sz="14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TYIC_MOD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, FabricItemGroup.</a:t>
            </a:r>
            <a:r>
              <a:rPr kumimoji="0" lang="zh-TW" altLang="zh-TW" sz="1400" b="0" i="1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builder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()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    .displayName(Text.</a:t>
            </a:r>
            <a:r>
              <a:rPr kumimoji="0" lang="zh-TW" altLang="zh-TW" sz="1400" b="0" i="1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translatable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"itemGroup.tyic_mod"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))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    .icon(() -&gt;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new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ItemStack(ModItems.</a:t>
            </a:r>
            <a:r>
              <a:rPr kumimoji="0" lang="zh-TW" altLang="zh-TW" sz="14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TYIC_LOGO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))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    .build());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ItemGroupEvents.</a:t>
            </a:r>
            <a:r>
              <a:rPr kumimoji="0" lang="zh-TW" altLang="zh-TW" sz="1400" b="0" i="1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modifyEntriesEvent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(ModItemGroups.</a:t>
            </a:r>
            <a:r>
              <a:rPr kumimoji="0" lang="zh-TW" altLang="zh-TW" sz="14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TYIC_MOD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    .register((itemGroup) -&gt;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        itemGroup.add(ModItems.</a:t>
            </a:r>
            <a:r>
              <a:rPr kumimoji="0" lang="zh-TW" altLang="zh-TW" sz="14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TYIC_LOGO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        itemGroup.add(ModItems.</a:t>
            </a:r>
            <a:r>
              <a:rPr kumimoji="0" lang="zh-TW" altLang="zh-TW" sz="14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KNIFE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        itemGroup.add(ModBlocks.</a:t>
            </a:r>
            <a:r>
              <a:rPr kumimoji="0" lang="zh-TW" altLang="zh-TW" sz="14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TYSH_BLOCK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    });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endParaRPr kumimoji="0" lang="zh-TW" altLang="zh-TW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1428928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26C128-2B45-482A-992D-BCF2ACDBB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實際測試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120756-D207-4080-A3AC-A263C65F3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75" y="1851379"/>
            <a:ext cx="11029948" cy="488950"/>
          </a:xfrm>
        </p:spPr>
        <p:txBody>
          <a:bodyPr/>
          <a:lstStyle/>
          <a:p>
            <a:r>
              <a:rPr lang="zh-TW" altLang="en-US"/>
              <a:t>對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點擊</a:t>
            </a:r>
            <a:r>
              <a:rPr lang="zh-TW" altLang="en-US">
                <a:solidFill>
                  <a:srgbClr val="92D050"/>
                </a:solidFill>
              </a:rPr>
              <a:t>滑鼠中鍵</a:t>
            </a:r>
            <a:r>
              <a:rPr lang="zh-TW" altLang="en-US"/>
              <a:t>，可直接取得對應的</a:t>
            </a:r>
            <a:r>
              <a:rPr lang="zh-TW" altLang="en-US">
                <a:solidFill>
                  <a:srgbClr val="00B0F0"/>
                </a:solidFill>
              </a:rPr>
              <a:t>方塊物品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E0BDA50-9BB6-40D4-94A4-9B2E6D111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07016"/>
            <a:ext cx="7019923" cy="36891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D96FA61-FBF2-4C03-A405-FFBF084C4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6" y="2513012"/>
            <a:ext cx="3800474" cy="36831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6262805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BB802B-5620-4BFD-B125-CBD9424F7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方塊狀態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A06B2E-F95A-441B-B78D-9B1AAF846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方塊狀態</a:t>
            </a:r>
            <a:r>
              <a:rPr lang="en-US" altLang="zh-TW">
                <a:solidFill>
                  <a:srgbClr val="00B0F0"/>
                </a:solidFill>
              </a:rPr>
              <a:t>(blockstate)</a:t>
            </a:r>
            <a:r>
              <a:rPr lang="zh-TW" altLang="en-US"/>
              <a:t>是用來描述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的一些</a:t>
            </a:r>
            <a:r>
              <a:rPr lang="zh-TW" altLang="en-US">
                <a:solidFill>
                  <a:srgbClr val="00B0F0"/>
                </a:solidFill>
              </a:rPr>
              <a:t>屬性</a:t>
            </a:r>
            <a:r>
              <a:rPr lang="en-US" altLang="zh-TW">
                <a:solidFill>
                  <a:srgbClr val="00B0F0"/>
                </a:solidFill>
              </a:rPr>
              <a:t>(property)</a:t>
            </a:r>
          </a:p>
          <a:p>
            <a:r>
              <a:rPr lang="zh-TW" altLang="en-US"/>
              <a:t>如</a:t>
            </a:r>
            <a:r>
              <a:rPr lang="zh-TW" altLang="en-US">
                <a:solidFill>
                  <a:srgbClr val="92D050"/>
                </a:solidFill>
              </a:rPr>
              <a:t>半磚</a:t>
            </a:r>
            <a:r>
              <a:rPr lang="zh-TW" altLang="en-US"/>
              <a:t>的是</a:t>
            </a:r>
            <a:r>
              <a:rPr lang="zh-TW" altLang="en-US">
                <a:solidFill>
                  <a:srgbClr val="92D050"/>
                </a:solidFill>
              </a:rPr>
              <a:t>上半磚</a:t>
            </a:r>
            <a:r>
              <a:rPr lang="zh-TW" altLang="en-US"/>
              <a:t>還是</a:t>
            </a:r>
            <a:r>
              <a:rPr lang="zh-TW" altLang="en-US">
                <a:solidFill>
                  <a:srgbClr val="92D050"/>
                </a:solidFill>
              </a:rPr>
              <a:t>下半磚</a:t>
            </a:r>
            <a:r>
              <a:rPr lang="zh-TW" altLang="en-US"/>
              <a:t>、</a:t>
            </a:r>
            <a:r>
              <a:rPr lang="zh-TW" altLang="en-US">
                <a:solidFill>
                  <a:srgbClr val="92D050"/>
                </a:solidFill>
              </a:rPr>
              <a:t>門</a:t>
            </a:r>
            <a:r>
              <a:rPr lang="zh-TW" altLang="en-US"/>
              <a:t>是</a:t>
            </a:r>
            <a:r>
              <a:rPr lang="zh-TW" altLang="en-US">
                <a:solidFill>
                  <a:srgbClr val="92D050"/>
                </a:solidFill>
              </a:rPr>
              <a:t>開</a:t>
            </a:r>
            <a:r>
              <a:rPr lang="zh-TW" altLang="en-US"/>
              <a:t>還是</a:t>
            </a:r>
            <a:r>
              <a:rPr lang="zh-TW" altLang="en-US">
                <a:solidFill>
                  <a:srgbClr val="92D050"/>
                </a:solidFill>
              </a:rPr>
              <a:t>關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>
                <a:solidFill>
                  <a:srgbClr val="92D050"/>
                </a:solidFill>
              </a:rPr>
              <a:t>階梯</a:t>
            </a:r>
            <a:r>
              <a:rPr lang="zh-TW" altLang="en-US"/>
              <a:t>是</a:t>
            </a:r>
            <a:r>
              <a:rPr lang="zh-TW" altLang="en-US">
                <a:solidFill>
                  <a:srgbClr val="92D050"/>
                </a:solidFill>
              </a:rPr>
              <a:t>含水</a:t>
            </a:r>
            <a:r>
              <a:rPr lang="zh-TW" altLang="en-US"/>
              <a:t>還是</a:t>
            </a:r>
            <a:r>
              <a:rPr lang="zh-TW" altLang="en-US">
                <a:solidFill>
                  <a:srgbClr val="92D050"/>
                </a:solidFill>
              </a:rPr>
              <a:t>不含水</a:t>
            </a:r>
            <a:r>
              <a:rPr lang="zh-TW" altLang="en-US"/>
              <a:t>、</a:t>
            </a:r>
            <a:r>
              <a:rPr lang="zh-TW" altLang="en-US">
                <a:solidFill>
                  <a:srgbClr val="92D050"/>
                </a:solidFill>
              </a:rPr>
              <a:t>方塊朝向</a:t>
            </a:r>
            <a:r>
              <a:rPr lang="zh-TW" altLang="en-US"/>
              <a:t>哪個</a:t>
            </a:r>
            <a:r>
              <a:rPr lang="zh-TW" altLang="en-US">
                <a:solidFill>
                  <a:srgbClr val="92D050"/>
                </a:solidFill>
              </a:rPr>
              <a:t>方向</a:t>
            </a:r>
            <a:r>
              <a:rPr lang="zh-TW" altLang="en-US"/>
              <a:t>等</a:t>
            </a:r>
            <a:endParaRPr lang="en-US" altLang="zh-TW"/>
          </a:p>
          <a:p>
            <a:r>
              <a:rPr lang="zh-TW" altLang="en-US"/>
              <a:t>所有的</a:t>
            </a:r>
            <a:r>
              <a:rPr lang="zh-TW" altLang="en-US">
                <a:solidFill>
                  <a:srgbClr val="00B0F0"/>
                </a:solidFill>
              </a:rPr>
              <a:t>方塊狀態</a:t>
            </a:r>
            <a:r>
              <a:rPr lang="zh-TW" altLang="en-US"/>
              <a:t>可參見</a:t>
            </a:r>
            <a:r>
              <a:rPr lang="zh-TW" altLang="en-US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維基百科</a:t>
            </a:r>
            <a:r>
              <a:rPr lang="en-US" altLang="zh-TW" sz="110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(https://zh.minecraft.wiki/w/%E6%96%B9%E5%9D%97%E7%8A%B6%E6%80%81)</a:t>
            </a:r>
            <a:endParaRPr lang="zh-TW" alt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4622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FD50D9-7ED9-44A4-BD5C-E93C51823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進階方塊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A955C82-E4A1-4105-8019-D3D2564EA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2729"/>
            <a:ext cx="10515600" cy="2073742"/>
          </a:xfrm>
        </p:spPr>
        <p:txBody>
          <a:bodyPr/>
          <a:lstStyle/>
          <a:p>
            <a:r>
              <a:rPr lang="zh-TW" altLang="en-US"/>
              <a:t>與物品一樣，我們可以設計一個</a:t>
            </a:r>
            <a:r>
              <a:rPr lang="zh-TW" altLang="en-US">
                <a:solidFill>
                  <a:srgbClr val="00B0F0"/>
                </a:solidFill>
              </a:rPr>
              <a:t>新方塊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其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/>
              <a:t>自 </a:t>
            </a:r>
            <a:r>
              <a:rPr lang="en-US" altLang="zh-TW">
                <a:solidFill>
                  <a:srgbClr val="FFFF00"/>
                </a:solidFill>
              </a:rPr>
              <a:t>net.minecraft.block.Block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並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zh-TW" altLang="en-US"/>
              <a:t>當中的一些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，如 </a:t>
            </a:r>
            <a:r>
              <a:rPr lang="en-US" altLang="zh-TW">
                <a:solidFill>
                  <a:srgbClr val="92D050"/>
                </a:solidFill>
              </a:rPr>
              <a:t>onUse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onUseWithItem</a:t>
            </a:r>
            <a:r>
              <a:rPr lang="en-US" altLang="zh-TW"/>
              <a:t> </a:t>
            </a:r>
            <a:r>
              <a:rPr lang="zh-TW" altLang="en-US"/>
              <a:t>等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便能使</a:t>
            </a:r>
            <a:r>
              <a:rPr lang="zh-TW" altLang="en-US">
                <a:solidFill>
                  <a:srgbClr val="00B0F0"/>
                </a:solidFill>
              </a:rPr>
              <a:t>新物品</a:t>
            </a:r>
            <a:r>
              <a:rPr lang="zh-TW" altLang="en-US"/>
              <a:t>的功能變的更加的訂製和豐富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99905816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8D7293-0692-408B-B56A-E702C2A5A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進階方塊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2F409E-9F7B-4549-A037-ADEB3B43B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5528"/>
            <a:ext cx="10515600" cy="3113648"/>
          </a:xfrm>
        </p:spPr>
        <p:txBody>
          <a:bodyPr>
            <a:normAutofit/>
          </a:bodyPr>
          <a:lstStyle/>
          <a:p>
            <a:r>
              <a:rPr lang="zh-TW" altLang="en-US"/>
              <a:t>範例：製作一個方塊「注水器」</a:t>
            </a:r>
            <a:endParaRPr lang="en-US" altLang="zh-TW"/>
          </a:p>
          <a:p>
            <a:r>
              <a:rPr lang="zh-TW" altLang="en-US"/>
              <a:t>若注水器相鄰水方塊</a:t>
            </a:r>
            <a:endParaRPr lang="en-US" altLang="zh-TW"/>
          </a:p>
          <a:p>
            <a:r>
              <a:rPr lang="zh-TW" altLang="en-US"/>
              <a:t>則當手持</a:t>
            </a:r>
            <a:r>
              <a:rPr lang="zh-TW" altLang="en-US">
                <a:solidFill>
                  <a:srgbClr val="92D050"/>
                </a:solidFill>
              </a:rPr>
              <a:t>泥土</a:t>
            </a:r>
            <a:r>
              <a:rPr lang="zh-TW" altLang="en-US"/>
              <a:t>對其出水口面右鍵使用時，將其轉換為</a:t>
            </a:r>
            <a:r>
              <a:rPr lang="zh-TW" altLang="en-US">
                <a:solidFill>
                  <a:srgbClr val="92D050"/>
                </a:solidFill>
              </a:rPr>
              <a:t>草方塊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/>
              <a:t>當手持</a:t>
            </a:r>
            <a:r>
              <a:rPr lang="zh-TW" altLang="en-US">
                <a:solidFill>
                  <a:srgbClr val="92D050"/>
                </a:solidFill>
              </a:rPr>
              <a:t>鐵桶</a:t>
            </a:r>
            <a:r>
              <a:rPr lang="zh-TW" altLang="en-US"/>
              <a:t>對其出水口面右鍵使用時，將其轉換為</a:t>
            </a:r>
            <a:r>
              <a:rPr lang="zh-TW" altLang="en-US">
                <a:solidFill>
                  <a:srgbClr val="92D050"/>
                </a:solidFill>
              </a:rPr>
              <a:t>水桶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/>
              <a:t>當手持</a:t>
            </a:r>
            <a:r>
              <a:rPr lang="zh-TW" altLang="en-US">
                <a:solidFill>
                  <a:srgbClr val="92D050"/>
                </a:solidFill>
              </a:rPr>
              <a:t>玻璃瓶</a:t>
            </a:r>
            <a:r>
              <a:rPr lang="zh-TW" altLang="en-US"/>
              <a:t>對其出水口面右鍵使用時，將其轉換為</a:t>
            </a:r>
            <a:r>
              <a:rPr lang="zh-TW" altLang="en-US">
                <a:solidFill>
                  <a:srgbClr val="92D050"/>
                </a:solidFill>
              </a:rPr>
              <a:t>水瓶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/>
              <a:t>一次轉換一個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61280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F17F9F-F905-4528-A211-1B1BC44FF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方塊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106DBB-CD9A-4EDD-BA4A-1D02F8609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800"/>
            <a:ext cx="10515600" cy="4135624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en-US" altLang="zh-TW">
                <a:solidFill>
                  <a:srgbClr val="00B0F0"/>
                </a:solidFill>
              </a:rPr>
              <a:t>(block)</a:t>
            </a:r>
            <a:r>
              <a:rPr lang="zh-TW" altLang="en-US"/>
              <a:t>也是構成 </a:t>
            </a:r>
            <a:r>
              <a:rPr lang="en-US" altLang="zh-TW"/>
              <a:t>Minecraft </a:t>
            </a:r>
            <a:r>
              <a:rPr lang="zh-TW" altLang="en-US"/>
              <a:t>很重要的部分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FFFF00"/>
                </a:solidFill>
              </a:rPr>
              <a:t>net.minecraft.block.Block</a:t>
            </a:r>
          </a:p>
          <a:p>
            <a:r>
              <a:rPr lang="zh-TW" altLang="en-US">
                <a:solidFill>
                  <a:srgbClr val="00B0F0"/>
                </a:solidFill>
              </a:rPr>
              <a:t>方塊物品</a:t>
            </a:r>
            <a:r>
              <a:rPr lang="en-US" altLang="zh-TW">
                <a:solidFill>
                  <a:srgbClr val="00B0F0"/>
                </a:solidFill>
              </a:rPr>
              <a:t>(block item)</a:t>
            </a:r>
            <a:r>
              <a:rPr lang="zh-TW" altLang="en-US"/>
              <a:t>是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物品型態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大部分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都有對應的</a:t>
            </a:r>
            <a:r>
              <a:rPr lang="zh-TW" altLang="en-US">
                <a:solidFill>
                  <a:srgbClr val="00B0F0"/>
                </a:solidFill>
              </a:rPr>
              <a:t>方塊物品</a:t>
            </a:r>
            <a:r>
              <a:rPr lang="zh-TW" altLang="en-US"/>
              <a:t>，如</a:t>
            </a:r>
            <a:r>
              <a:rPr lang="zh-TW" altLang="en-US">
                <a:solidFill>
                  <a:srgbClr val="92D050"/>
                </a:solidFill>
              </a:rPr>
              <a:t>鑽石磚</a:t>
            </a:r>
            <a:r>
              <a:rPr lang="zh-TW" altLang="en-US"/>
              <a:t>、</a:t>
            </a:r>
            <a:r>
              <a:rPr lang="zh-TW" altLang="en-US">
                <a:solidFill>
                  <a:srgbClr val="92D050"/>
                </a:solidFill>
              </a:rPr>
              <a:t>泥土</a:t>
            </a:r>
            <a:r>
              <a:rPr lang="zh-TW" altLang="en-US"/>
              <a:t>等</a:t>
            </a:r>
            <a:endParaRPr lang="en-US" altLang="zh-TW"/>
          </a:p>
          <a:p>
            <a:r>
              <a:rPr lang="zh-TW" altLang="en-US"/>
              <a:t>但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可以沒有對應的</a:t>
            </a:r>
            <a:r>
              <a:rPr lang="zh-TW" altLang="en-US">
                <a:solidFill>
                  <a:srgbClr val="00B0F0"/>
                </a:solidFill>
              </a:rPr>
              <a:t>方塊物品</a:t>
            </a:r>
            <a:r>
              <a:rPr lang="zh-TW" altLang="en-US"/>
              <a:t>，如</a:t>
            </a:r>
            <a:r>
              <a:rPr lang="zh-TW" altLang="en-US">
                <a:solidFill>
                  <a:srgbClr val="92D050"/>
                </a:solidFill>
              </a:rPr>
              <a:t>火方塊</a:t>
            </a:r>
            <a:r>
              <a:rPr lang="zh-TW" altLang="en-US"/>
              <a:t>、</a:t>
            </a:r>
            <a:r>
              <a:rPr lang="zh-TW" altLang="en-US">
                <a:solidFill>
                  <a:srgbClr val="92D050"/>
                </a:solidFill>
              </a:rPr>
              <a:t>水方塊</a:t>
            </a:r>
            <a:r>
              <a:rPr lang="zh-TW" altLang="en-US"/>
              <a:t>等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方塊物品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為 </a:t>
            </a:r>
            <a:r>
              <a:rPr lang="en-US" altLang="zh-TW">
                <a:solidFill>
                  <a:srgbClr val="FFFF00"/>
                </a:solidFill>
              </a:rPr>
              <a:t>net.minecraft.item.BlockItem</a:t>
            </a:r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/>
              <a:t> </a:t>
            </a:r>
            <a:r>
              <a:rPr lang="en-US" altLang="zh-TW">
                <a:solidFill>
                  <a:srgbClr val="FFFF00"/>
                </a:solidFill>
              </a:rPr>
              <a:t>net.minecraft.item.Item</a:t>
            </a:r>
          </a:p>
          <a:p>
            <a:r>
              <a:rPr lang="zh-TW" altLang="en-US"/>
              <a:t>並且當對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使用</a:t>
            </a:r>
            <a:r>
              <a:rPr lang="en-US" altLang="zh-TW"/>
              <a:t>(</a:t>
            </a:r>
            <a:r>
              <a:rPr lang="zh-TW" altLang="en-US"/>
              <a:t>右擊</a:t>
            </a:r>
            <a:r>
              <a:rPr lang="en-US" altLang="zh-TW"/>
              <a:t>)</a:t>
            </a:r>
            <a:r>
              <a:rPr lang="zh-TW" altLang="en-US"/>
              <a:t>時，會放置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36301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59DC2E-70A6-4A3F-BD93-BC5F9D811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方塊類別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87A6A5-A8BB-466C-B4E6-340431B7B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5200"/>
            <a:ext cx="10515600" cy="3615670"/>
          </a:xfrm>
        </p:spPr>
        <p:txBody>
          <a:bodyPr/>
          <a:lstStyle/>
          <a:p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物品類別</a:t>
            </a:r>
            <a:r>
              <a:rPr lang="zh-TW" altLang="en-US"/>
              <a:t>類似，</a:t>
            </a:r>
            <a:r>
              <a:rPr lang="en-US" altLang="zh-TW">
                <a:solidFill>
                  <a:srgbClr val="FFFF00"/>
                </a:solidFill>
              </a:rPr>
              <a:t>Block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只有一個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FFFF00"/>
                </a:solidFill>
              </a:rPr>
              <a:t>Block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FF00"/>
                </a:solidFill>
              </a:rPr>
              <a:t>AbstractBlock.Settings</a:t>
            </a:r>
            <a:r>
              <a:rPr lang="en-US" altLang="zh-TW">
                <a:solidFill>
                  <a:srgbClr val="FFC00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settings</a:t>
            </a:r>
            <a:r>
              <a:rPr lang="en-US" altLang="zh-TW">
                <a:solidFill>
                  <a:srgbClr val="00B0F0"/>
                </a:solidFill>
              </a:rPr>
              <a:t>)</a:t>
            </a:r>
          </a:p>
          <a:p>
            <a:r>
              <a:rPr lang="en-US" altLang="zh-TW">
                <a:solidFill>
                  <a:srgbClr val="FFFF00"/>
                </a:solidFill>
              </a:rPr>
              <a:t>AbstractBlock.Settings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zh-TW" altLang="en-US"/>
              <a:t>是一個用來控制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行為的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如</a:t>
            </a:r>
            <a:r>
              <a:rPr lang="zh-TW" altLang="en-US">
                <a:solidFill>
                  <a:srgbClr val="00B0F0"/>
                </a:solidFill>
              </a:rPr>
              <a:t>亮度</a:t>
            </a:r>
            <a:r>
              <a:rPr lang="en-US" altLang="zh-TW">
                <a:solidFill>
                  <a:srgbClr val="00B0F0"/>
                </a:solidFill>
              </a:rPr>
              <a:t>(luminance</a:t>
            </a:r>
            <a:r>
              <a:rPr lang="zh-TW" altLang="en-US">
                <a:solidFill>
                  <a:srgbClr val="00B0F0"/>
                </a:solidFill>
              </a:rPr>
              <a:t>，預設為 </a:t>
            </a:r>
            <a:r>
              <a:rPr lang="en-US" altLang="zh-TW">
                <a:solidFill>
                  <a:srgbClr val="00B0F0"/>
                </a:solidFill>
              </a:rPr>
              <a:t>0)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註冊鍵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預設為空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/>
              <a:t>等</a:t>
            </a:r>
            <a:endParaRPr lang="en-US" altLang="zh-TW"/>
          </a:p>
          <a:p>
            <a:r>
              <a:rPr lang="zh-TW" altLang="en-US"/>
              <a:t>其無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/>
              <a:t>，需透過呼叫</a:t>
            </a:r>
            <a:r>
              <a:rPr lang="zh-TW" altLang="en-US">
                <a:solidFill>
                  <a:srgbClr val="00B0F0"/>
                </a:solidFill>
              </a:rPr>
              <a:t>靜態方法 </a:t>
            </a:r>
            <a:r>
              <a:rPr lang="en-US" altLang="zh-TW">
                <a:solidFill>
                  <a:srgbClr val="FFC000"/>
                </a:solidFill>
              </a:rPr>
              <a:t>create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其可以通過</a:t>
            </a:r>
            <a:r>
              <a:rPr lang="zh-TW" altLang="en-US">
                <a:solidFill>
                  <a:srgbClr val="00B0F0"/>
                </a:solidFill>
              </a:rPr>
              <a:t>方法鏈式呼叫</a:t>
            </a:r>
            <a:r>
              <a:rPr lang="zh-TW" altLang="en-US"/>
              <a:t>進行設定</a:t>
            </a:r>
            <a:endParaRPr lang="en-US" altLang="zh-TW"/>
          </a:p>
          <a:p>
            <a:r>
              <a:rPr lang="zh-TW" altLang="en-US"/>
              <a:t>用於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時，一定要設定</a:t>
            </a:r>
            <a:r>
              <a:rPr lang="zh-TW" altLang="en-US">
                <a:solidFill>
                  <a:srgbClr val="00B0F0"/>
                </a:solidFill>
              </a:rPr>
              <a:t>註冊鍵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6596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2ECB709D-B2D5-45C8-97D5-3FDE20DA55BF}"/>
              </a:ext>
            </a:extLst>
          </p:cNvPr>
          <p:cNvGrpSpPr/>
          <p:nvPr/>
        </p:nvGrpSpPr>
        <p:grpSpPr>
          <a:xfrm>
            <a:off x="353883" y="3352800"/>
            <a:ext cx="11484234" cy="3046988"/>
            <a:chOff x="353883" y="3352800"/>
            <a:chExt cx="11484234" cy="3046988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F5510191-F68C-4BAC-9F55-5604B47AE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83" y="3352800"/>
              <a:ext cx="11484234" cy="3046988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org.tyic.block;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lang="en-US" altLang="zh-TW" sz="12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ModBlocks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final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Block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TYSH_BLOCK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"tysh_block"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Block::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AbstractBlock.Settings.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create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Block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id, Function&lt;AbstractBlock.Settings, Block&gt; blockFunction, AbstractBlock.Settings settings)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RegistryKey&lt;Block&gt; registryKey = RegistryKey.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(RegistryKeys.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BLOCK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Identifier.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(TyicMod.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MOD_ID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id));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Registry.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(Registries.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BLOCK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registryKey, blockFunction.apply(settings.registryKey(registryKey)));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init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TyicMod.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LOGGER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.info(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"Registering mod blocks."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CB1271B6-8438-4C4D-BE9E-C348186C7756}"/>
                </a:ext>
              </a:extLst>
            </p:cNvPr>
            <p:cNvSpPr txBox="1"/>
            <p:nvPr/>
          </p:nvSpPr>
          <p:spPr>
            <a:xfrm>
              <a:off x="10262045" y="6092011"/>
              <a:ext cx="1576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ModBlocks.java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B2DD338-92BF-4D4D-AF4F-A12500DF6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基本方塊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6ED320-9190-4A9C-A48E-DAE261A6F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884" y="1485900"/>
            <a:ext cx="7221528" cy="1612504"/>
          </a:xfrm>
        </p:spPr>
        <p:txBody>
          <a:bodyPr>
            <a:normAutofit/>
          </a:bodyPr>
          <a:lstStyle/>
          <a:p>
            <a:r>
              <a:rPr lang="zh-TW" altLang="en-US"/>
              <a:t>類似於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，基本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就是</a:t>
            </a:r>
            <a:endParaRPr lang="en-US" altLang="zh-TW"/>
          </a:p>
          <a:p>
            <a:r>
              <a:rPr lang="zh-TW" altLang="en-US"/>
              <a:t>創建一個 </a:t>
            </a:r>
            <a:r>
              <a:rPr lang="en-US" altLang="zh-TW">
                <a:solidFill>
                  <a:srgbClr val="FFFF00"/>
                </a:solidFill>
              </a:rPr>
              <a:t>Block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r>
              <a:rPr lang="zh-TW" altLang="en-US"/>
              <a:t>並向遊戲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故直接複製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的程式碼並修改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42F9172B-5220-4578-AC0E-6559CF9B01B4}"/>
              </a:ext>
            </a:extLst>
          </p:cNvPr>
          <p:cNvGrpSpPr/>
          <p:nvPr/>
        </p:nvGrpSpPr>
        <p:grpSpPr>
          <a:xfrm>
            <a:off x="7575412" y="1249363"/>
            <a:ext cx="4262705" cy="2862322"/>
            <a:chOff x="7575412" y="1249363"/>
            <a:chExt cx="4262705" cy="2862322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A1496C91-5FCD-432C-8D1C-7F5538C8B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75412" y="1249363"/>
              <a:ext cx="4262705" cy="2862322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lang="en-US" altLang="zh-TW" sz="12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TyicMod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ModInitializer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(...)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onInitialize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LOGGER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.info(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"Initializing Tyic Mod."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ModItems.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init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ModBlocks.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init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ModItemGroups.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init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461D4FEF-E58B-4454-9005-189A2D06B51B}"/>
                </a:ext>
              </a:extLst>
            </p:cNvPr>
            <p:cNvSpPr txBox="1"/>
            <p:nvPr/>
          </p:nvSpPr>
          <p:spPr>
            <a:xfrm>
              <a:off x="10460817" y="3803908"/>
              <a:ext cx="13773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TyicMod.java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161660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5B6F28-3ECD-4AD9-ACAD-56763B71F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基本方塊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564BE1-1B0A-4100-870B-55F197252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749425"/>
            <a:ext cx="11010900" cy="168433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紋理</a:t>
            </a:r>
            <a:r>
              <a:rPr lang="zh-TW" altLang="en-US"/>
              <a:t>：</a:t>
            </a:r>
            <a:r>
              <a:rPr lang="en-US" altLang="zh-TW">
                <a:solidFill>
                  <a:srgbClr val="92D050"/>
                </a:solidFill>
              </a:rPr>
              <a:t>assets/tyicmod/textures/block/tysh_block.png</a:t>
            </a:r>
          </a:p>
          <a:p>
            <a:r>
              <a:rPr lang="zh-TW" altLang="en-US"/>
              <a:t>像素：</a:t>
            </a:r>
            <a:r>
              <a:rPr lang="en-US" altLang="zh-TW">
                <a:solidFill>
                  <a:srgbClr val="92D050"/>
                </a:solidFill>
              </a:rPr>
              <a:t>256x256</a:t>
            </a:r>
          </a:p>
          <a:p>
            <a:r>
              <a:rPr lang="zh-TW" altLang="en-US">
                <a:solidFill>
                  <a:srgbClr val="00B0F0"/>
                </a:solidFill>
              </a:rPr>
              <a:t>模型</a:t>
            </a:r>
            <a:r>
              <a:rPr lang="en-US" altLang="zh-TW"/>
              <a:t>(</a:t>
            </a:r>
            <a:r>
              <a:rPr lang="zh-TW" altLang="en-US"/>
              <a:t>右下</a:t>
            </a:r>
            <a:r>
              <a:rPr lang="en-US" altLang="zh-TW"/>
              <a:t>)</a:t>
            </a:r>
            <a:r>
              <a:rPr lang="zh-TW" altLang="en-US"/>
              <a:t>：</a:t>
            </a:r>
            <a:r>
              <a:rPr lang="en-US" altLang="zh-TW">
                <a:solidFill>
                  <a:srgbClr val="92D050"/>
                </a:solidFill>
              </a:rPr>
              <a:t>assets/tyicmod/models/block/tysh_block.json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FAC86077-9296-4765-8817-CEC065DEC8CC}"/>
              </a:ext>
            </a:extLst>
          </p:cNvPr>
          <p:cNvGrpSpPr/>
          <p:nvPr/>
        </p:nvGrpSpPr>
        <p:grpSpPr>
          <a:xfrm>
            <a:off x="1428750" y="3462338"/>
            <a:ext cx="2667000" cy="2667000"/>
            <a:chOff x="8686800" y="2752725"/>
            <a:chExt cx="2667000" cy="266700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CBBF43B5-21EA-4530-AAF8-A7DFF10CD3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86800" y="2752725"/>
              <a:ext cx="2667000" cy="26670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CE9492A-7C98-42F9-B96B-656B3A3B237F}"/>
                </a:ext>
              </a:extLst>
            </p:cNvPr>
            <p:cNvSpPr txBox="1"/>
            <p:nvPr/>
          </p:nvSpPr>
          <p:spPr>
            <a:xfrm>
              <a:off x="10136800" y="5165809"/>
              <a:ext cx="1217000" cy="2539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050">
                  <a:solidFill>
                    <a:schemeClr val="accent3"/>
                  </a:solidFill>
                </a:rPr>
                <a:t>tyic_block.png</a:t>
              </a:r>
              <a:endParaRPr lang="zh-TW" altLang="en-US" sz="1050">
                <a:solidFill>
                  <a:schemeClr val="accent3"/>
                </a:solidFill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A9E25D18-01D4-48FC-9A2B-7A191440F4D8}"/>
              </a:ext>
            </a:extLst>
          </p:cNvPr>
          <p:cNvGrpSpPr/>
          <p:nvPr/>
        </p:nvGrpSpPr>
        <p:grpSpPr>
          <a:xfrm>
            <a:off x="5210428" y="3826342"/>
            <a:ext cx="5686172" cy="1938992"/>
            <a:chOff x="5210428" y="3826342"/>
            <a:chExt cx="5686172" cy="1938992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9813D360-6EB1-4CC6-913F-F76457D5A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0428" y="3826342"/>
              <a:ext cx="5686172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"parent"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"minecraft:block/cube_all"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"textures"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"all"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"tyicmod:block/tysh_block"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C687727E-5849-4F06-97B9-2D5FEA70FB0B}"/>
                </a:ext>
              </a:extLst>
            </p:cNvPr>
            <p:cNvSpPr txBox="1"/>
            <p:nvPr/>
          </p:nvSpPr>
          <p:spPr>
            <a:xfrm>
              <a:off x="9028781" y="5426780"/>
              <a:ext cx="18678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600">
                  <a:solidFill>
                    <a:schemeClr val="accent2"/>
                  </a:solidFill>
                </a:rPr>
                <a:t>tyic_block.json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857886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B3102F-1A3B-4BBC-B925-32318133B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方塊模型</a:t>
            </a:r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A5333740-E8AF-46EB-9C62-3C33A64FB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847" y="1149256"/>
            <a:ext cx="11098306" cy="3078069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方塊模型</a:t>
            </a:r>
            <a:r>
              <a:rPr lang="zh-TW" altLang="en-US"/>
              <a:t>常見的形式如下，其中 </a:t>
            </a:r>
            <a:r>
              <a:rPr lang="en-US" altLang="zh-TW">
                <a:solidFill>
                  <a:srgbClr val="92D050"/>
                </a:solidFill>
              </a:rPr>
              <a:t>parent</a:t>
            </a:r>
            <a:r>
              <a:rPr lang="en-US" altLang="zh-TW"/>
              <a:t> </a:t>
            </a:r>
            <a:r>
              <a:rPr lang="zh-TW" altLang="en-US"/>
              <a:t>的值為</a:t>
            </a:r>
            <a:r>
              <a:rPr lang="zh-TW" altLang="en-US">
                <a:solidFill>
                  <a:srgbClr val="00B0F0"/>
                </a:solidFill>
              </a:rPr>
              <a:t>父模型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標識符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常見的</a:t>
            </a:r>
            <a:r>
              <a:rPr lang="zh-TW" altLang="en-US">
                <a:solidFill>
                  <a:srgbClr val="00B0F0"/>
                </a:solidFill>
              </a:rPr>
              <a:t>方塊父模型</a:t>
            </a:r>
            <a:r>
              <a:rPr lang="zh-TW" altLang="en-US"/>
              <a:t>有 </a:t>
            </a:r>
            <a:r>
              <a:rPr lang="en-US" altLang="zh-TW">
                <a:solidFill>
                  <a:srgbClr val="00B0F0"/>
                </a:solidFill>
              </a:rPr>
              <a:t>minecraft:block/block</a:t>
            </a:r>
            <a:r>
              <a:rPr lang="zh-TW" altLang="en-US"/>
              <a:t>、</a:t>
            </a:r>
            <a:endParaRPr lang="en-US" altLang="zh-TW"/>
          </a:p>
          <a:p>
            <a:r>
              <a:rPr lang="en-US" altLang="zh-TW">
                <a:solidFill>
                  <a:srgbClr val="00B0F0"/>
                </a:solidFill>
              </a:rPr>
              <a:t>minecraft:block/cube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minecraft:block/cube_all</a:t>
            </a:r>
          </a:p>
          <a:p>
            <a:r>
              <a:rPr lang="en-US" altLang="zh-TW">
                <a:solidFill>
                  <a:srgbClr val="92D050"/>
                </a:solidFill>
              </a:rPr>
              <a:t>textures</a:t>
            </a:r>
            <a:r>
              <a:rPr lang="zh-TW" altLang="en-US">
                <a:solidFill>
                  <a:srgbClr val="00B0F0"/>
                </a:solidFill>
              </a:rPr>
              <a:t> 物件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紋理變數</a:t>
            </a:r>
            <a:r>
              <a:rPr lang="en-US" altLang="zh-TW">
                <a:solidFill>
                  <a:srgbClr val="00B0F0"/>
                </a:solidFill>
              </a:rPr>
              <a:t>(texture variable)</a:t>
            </a:r>
            <a:r>
              <a:rPr lang="zh-TW" altLang="en-US"/>
              <a:t>名稱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紋理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標識符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紋理變數，若為紋理變數須以井字</a:t>
            </a:r>
            <a:r>
              <a:rPr lang="en-US" altLang="zh-TW">
                <a:solidFill>
                  <a:srgbClr val="00B0F0"/>
                </a:solidFill>
              </a:rPr>
              <a:t>(#)</a:t>
            </a:r>
            <a:r>
              <a:rPr lang="zh-TW" altLang="en-US">
                <a:solidFill>
                  <a:srgbClr val="00B0F0"/>
                </a:solidFill>
              </a:rPr>
              <a:t>開頭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紋理變數</a:t>
            </a:r>
            <a:r>
              <a:rPr lang="zh-TW" altLang="en-US"/>
              <a:t>的種類與</a:t>
            </a:r>
            <a:r>
              <a:rPr lang="zh-TW" altLang="en-US">
                <a:solidFill>
                  <a:srgbClr val="00B0F0"/>
                </a:solidFill>
              </a:rPr>
              <a:t>父模型</a:t>
            </a:r>
            <a:r>
              <a:rPr lang="zh-TW" altLang="en-US"/>
              <a:t>有關，具體可參考原版</a:t>
            </a:r>
            <a:r>
              <a:rPr lang="zh-TW" altLang="en-US">
                <a:solidFill>
                  <a:srgbClr val="00B0F0"/>
                </a:solidFill>
              </a:rPr>
              <a:t>方塊模型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154E92A7-0713-4B07-B99A-8079BDA7DD3F}"/>
              </a:ext>
            </a:extLst>
          </p:cNvPr>
          <p:cNvGrpSpPr/>
          <p:nvPr/>
        </p:nvGrpSpPr>
        <p:grpSpPr>
          <a:xfrm>
            <a:off x="7084289" y="4555891"/>
            <a:ext cx="4560864" cy="1569660"/>
            <a:chOff x="7084289" y="4520031"/>
            <a:chExt cx="4560864" cy="1569660"/>
          </a:xfrm>
        </p:grpSpPr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4694E21C-3406-4BCF-BF48-A965E5790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4289" y="4520031"/>
              <a:ext cx="4560864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"parent"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"minecraft:block/cube_all"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"textures"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"all"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"tyicmod:block/tysh_block"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7FD3D32-85A9-4D45-85E2-43EAAC292329}"/>
                </a:ext>
              </a:extLst>
            </p:cNvPr>
            <p:cNvSpPr txBox="1"/>
            <p:nvPr/>
          </p:nvSpPr>
          <p:spPr>
            <a:xfrm>
              <a:off x="10186100" y="5812692"/>
              <a:ext cx="14590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200">
                  <a:solidFill>
                    <a:schemeClr val="accent2"/>
                  </a:solidFill>
                </a:rPr>
                <a:t>tysh_block.json</a:t>
              </a:r>
              <a:endParaRPr lang="zh-TW" altLang="en-US" sz="1200">
                <a:solidFill>
                  <a:schemeClr val="accent2"/>
                </a:solidFill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A9D9AD94-9DD4-41A7-9451-A17FD648DC96}"/>
              </a:ext>
            </a:extLst>
          </p:cNvPr>
          <p:cNvGrpSpPr/>
          <p:nvPr/>
        </p:nvGrpSpPr>
        <p:grpSpPr>
          <a:xfrm>
            <a:off x="546847" y="4313421"/>
            <a:ext cx="6244017" cy="2062103"/>
            <a:chOff x="546847" y="4277561"/>
            <a:chExt cx="6244017" cy="2062103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B0896C88-425A-4592-B076-F77B773B6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47" y="4277561"/>
              <a:ext cx="6244017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"parent"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namespace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path_to_parent_model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"textures"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texture_variable_1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namespace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path_to_texture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texture_variable_2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namespace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path_to_texture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(...)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DBC4F475-F331-437A-AED6-36CD03537C51}"/>
                </a:ext>
              </a:extLst>
            </p:cNvPr>
            <p:cNvSpPr txBox="1"/>
            <p:nvPr/>
          </p:nvSpPr>
          <p:spPr>
            <a:xfrm>
              <a:off x="6266361" y="6062665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200">
                  <a:solidFill>
                    <a:schemeClr val="accent2"/>
                  </a:solidFill>
                </a:rPr>
                <a:t>json</a:t>
              </a:r>
              <a:endParaRPr lang="zh-TW" altLang="en-US" sz="12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717266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58A924-FAEA-4906-B4E0-FCE61FEA8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方塊狀態映射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5AA4D2-0F6B-4758-97A2-64B2D733F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337" y="977899"/>
            <a:ext cx="11347088" cy="5641976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本身並沒有</a:t>
            </a:r>
            <a:r>
              <a:rPr lang="zh-TW" altLang="en-US">
                <a:solidFill>
                  <a:srgbClr val="00B0F0"/>
                </a:solidFill>
              </a:rPr>
              <a:t>物品模型映射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與之相似的是</a:t>
            </a:r>
            <a:r>
              <a:rPr lang="zh-TW" altLang="en-US">
                <a:solidFill>
                  <a:srgbClr val="00B0F0"/>
                </a:solidFill>
              </a:rPr>
              <a:t>方塊狀態映射</a:t>
            </a:r>
            <a:r>
              <a:rPr lang="en-US" altLang="zh-TW">
                <a:solidFill>
                  <a:srgbClr val="00B0F0"/>
                </a:solidFill>
              </a:rPr>
              <a:t>(blockstates definition)</a:t>
            </a:r>
          </a:p>
          <a:p>
            <a:r>
              <a:rPr lang="zh-TW" altLang="en-US"/>
              <a:t>其決定了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要用哪種</a:t>
            </a:r>
            <a:r>
              <a:rPr lang="zh-TW" altLang="en-US">
                <a:solidFill>
                  <a:srgbClr val="00B0F0"/>
                </a:solidFill>
              </a:rPr>
              <a:t>模型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所有</a:t>
            </a:r>
            <a:r>
              <a:rPr lang="zh-TW" altLang="en-US">
                <a:solidFill>
                  <a:srgbClr val="00B0F0"/>
                </a:solidFill>
              </a:rPr>
              <a:t>方塊狀態映射</a:t>
            </a:r>
            <a:r>
              <a:rPr lang="zh-TW" altLang="en-US"/>
              <a:t>都被放置在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assets/namespace/blockstates</a:t>
            </a:r>
          </a:p>
          <a:p>
            <a:r>
              <a:rPr lang="zh-TW" altLang="en-US">
                <a:solidFill>
                  <a:srgbClr val="FFFF00"/>
                </a:solidFill>
              </a:rPr>
              <a:t>方塊狀態映射皆為 </a:t>
            </a:r>
            <a:r>
              <a:rPr lang="en-US" altLang="zh-TW">
                <a:solidFill>
                  <a:srgbClr val="FFFF00"/>
                </a:solidFill>
              </a:rPr>
              <a:t>json </a:t>
            </a:r>
            <a:r>
              <a:rPr lang="zh-TW" altLang="en-US">
                <a:solidFill>
                  <a:srgbClr val="FFFF00"/>
                </a:solidFill>
              </a:rPr>
              <a:t>檔案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且檔案名稱和方塊 </a:t>
            </a:r>
            <a:r>
              <a:rPr lang="en-US" altLang="zh-TW">
                <a:solidFill>
                  <a:srgbClr val="FFFF00"/>
                </a:solidFill>
              </a:rPr>
              <a:t>id </a:t>
            </a:r>
            <a:r>
              <a:rPr lang="zh-TW" altLang="en-US">
                <a:solidFill>
                  <a:srgbClr val="FFFF00"/>
                </a:solidFill>
              </a:rPr>
              <a:t>需相同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一個最基本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方塊狀態映射</a:t>
            </a:r>
            <a:r>
              <a:rPr lang="zh-TW" altLang="en-US"/>
              <a:t>如右上</a:t>
            </a:r>
            <a:endParaRPr lang="en-US" altLang="zh-TW"/>
          </a:p>
          <a:p>
            <a:r>
              <a:rPr lang="zh-TW" altLang="en-US"/>
              <a:t>其中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model</a:t>
            </a:r>
            <a:r>
              <a:rPr lang="en-US" altLang="zh-TW"/>
              <a:t> </a:t>
            </a:r>
            <a:r>
              <a:rPr lang="zh-TW" altLang="en-US"/>
              <a:t>的值為</a:t>
            </a:r>
            <a:r>
              <a:rPr lang="zh-TW" altLang="en-US">
                <a:solidFill>
                  <a:srgbClr val="00B0F0"/>
                </a:solidFill>
              </a:rPr>
              <a:t>模型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標識符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即為</a:t>
            </a:r>
            <a:r>
              <a:rPr lang="en-US" altLang="zh-TW"/>
              <a:t> </a:t>
            </a:r>
            <a:r>
              <a:rPr lang="zh-TW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"</a:t>
            </a:r>
            <a:r>
              <a: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namespace</a:t>
            </a:r>
            <a:r>
              <a:rPr lang="zh-TW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:</a:t>
            </a:r>
            <a:r>
              <a: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path_to_model</a:t>
            </a:r>
            <a:r>
              <a:rPr lang="zh-TW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"</a:t>
            </a:r>
            <a:endParaRPr lang="en-US" altLang="zh-TW">
              <a:solidFill>
                <a:srgbClr val="92D050"/>
              </a:solidFill>
              <a:latin typeface="+mj-lt"/>
              <a:cs typeface="JetBrains Mono" panose="02000009000000000000" pitchFamily="49" charset="0"/>
            </a:endParaRPr>
          </a:p>
          <a:p>
            <a:r>
              <a:rPr lang="zh-TW" altLang="en-US">
                <a:latin typeface="+mj-lt"/>
                <a:cs typeface="JetBrains Mono" panose="02000009000000000000" pitchFamily="49" charset="0"/>
              </a:rPr>
              <a:t>範例</a:t>
            </a:r>
            <a:r>
              <a:rPr lang="zh-TW" altLang="en-US">
                <a:solidFill>
                  <a:srgbClr val="00B0F0"/>
                </a:solidFill>
              </a:rPr>
              <a:t>方塊狀態映射 </a:t>
            </a:r>
            <a:r>
              <a: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tysh_block.json</a:t>
            </a:r>
            <a:r>
              <a:rPr lang="zh-TW" altLang="en-US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 </a:t>
            </a:r>
            <a:r>
              <a:rPr lang="zh-TW" altLang="en-US">
                <a:latin typeface="+mj-lt"/>
                <a:cs typeface="JetBrains Mono" panose="02000009000000000000" pitchFamily="49" charset="0"/>
              </a:rPr>
              <a:t>如右下</a:t>
            </a:r>
            <a:endParaRPr lang="en-US" altLang="zh-TW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F64289F1-A578-4822-B61C-E945D79BB298}"/>
              </a:ext>
            </a:extLst>
          </p:cNvPr>
          <p:cNvGrpSpPr/>
          <p:nvPr/>
        </p:nvGrpSpPr>
        <p:grpSpPr>
          <a:xfrm>
            <a:off x="6971379" y="2030630"/>
            <a:ext cx="4785284" cy="1815882"/>
            <a:chOff x="6971379" y="2030630"/>
            <a:chExt cx="4785284" cy="1815882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BEF6AA58-8272-42BF-AF99-53B2E1CED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1379" y="2030630"/>
              <a:ext cx="4785284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"variants"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namespace:path_to_model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144C8534-A034-4031-AA3B-7F11D8F80278}"/>
                </a:ext>
              </a:extLst>
            </p:cNvPr>
            <p:cNvSpPr txBox="1"/>
            <p:nvPr/>
          </p:nvSpPr>
          <p:spPr>
            <a:xfrm>
              <a:off x="11123155" y="3507958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600">
                  <a:solidFill>
                    <a:schemeClr val="accent2"/>
                  </a:solidFill>
                </a:rPr>
                <a:t>json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05292B72-78BD-4AD9-A87C-6B39266FFF69}"/>
              </a:ext>
            </a:extLst>
          </p:cNvPr>
          <p:cNvGrpSpPr/>
          <p:nvPr/>
        </p:nvGrpSpPr>
        <p:grpSpPr>
          <a:xfrm>
            <a:off x="6971378" y="4123520"/>
            <a:ext cx="4785284" cy="1815882"/>
            <a:chOff x="6971378" y="4123520"/>
            <a:chExt cx="4785284" cy="1815882"/>
          </a:xfrm>
        </p:grpSpPr>
        <p:sp>
          <p:nvSpPr>
            <p:cNvPr id="11" name="Rectangle 2">
              <a:extLst>
                <a:ext uri="{FF2B5EF4-FFF2-40B4-BE49-F238E27FC236}">
                  <a16:creationId xmlns:a16="http://schemas.microsoft.com/office/drawing/2014/main" id="{52F66F25-6C12-47B6-AF2D-A29C5BF93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1378" y="4123520"/>
              <a:ext cx="4785284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"variants"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"tyicmod:block/tysh_block"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1F64776A-CB48-4996-87DB-10C68D18FAF0}"/>
                </a:ext>
              </a:extLst>
            </p:cNvPr>
            <p:cNvSpPr txBox="1"/>
            <p:nvPr/>
          </p:nvSpPr>
          <p:spPr>
            <a:xfrm>
              <a:off x="9888843" y="5600848"/>
              <a:ext cx="18678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600">
                  <a:solidFill>
                    <a:schemeClr val="accent2"/>
                  </a:solidFill>
                </a:rPr>
                <a:t>tysh_block.json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895252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C2FF37-B79A-4F04-BE26-CDB3B42B9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基本方塊</a:t>
            </a:r>
          </a:p>
        </p:txBody>
      </p:sp>
      <p:sp>
        <p:nvSpPr>
          <p:cNvPr id="21" name="內容版面配置區 20">
            <a:extLst>
              <a:ext uri="{FF2B5EF4-FFF2-40B4-BE49-F238E27FC236}">
                <a16:creationId xmlns:a16="http://schemas.microsoft.com/office/drawing/2014/main" id="{4705B51B-93F1-482C-85BD-A261A4934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6310"/>
            <a:ext cx="10515600" cy="2156060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預設的</a:t>
            </a:r>
            <a:r>
              <a:rPr lang="zh-TW" altLang="en-US">
                <a:solidFill>
                  <a:srgbClr val="00B0F0"/>
                </a:solidFill>
              </a:rPr>
              <a:t>翻譯鍵名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"block.namespace.id"</a:t>
            </a:r>
          </a:p>
          <a:p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/>
              <a:t>左下：</a:t>
            </a:r>
            <a:r>
              <a:rPr lang="en-US" altLang="zh-TW">
                <a:solidFill>
                  <a:srgbClr val="92D050"/>
                </a:solidFill>
              </a:rPr>
              <a:t>assets/tyicmod/lang/en_us.json</a:t>
            </a:r>
          </a:p>
          <a:p>
            <a:r>
              <a:rPr lang="zh-TW" altLang="en-US"/>
              <a:t>右下：</a:t>
            </a:r>
            <a:r>
              <a:rPr lang="en-US" altLang="zh-TW">
                <a:solidFill>
                  <a:srgbClr val="92D050"/>
                </a:solidFill>
              </a:rPr>
              <a:t>assets/tyicmod/lang/zh_tw.json</a:t>
            </a: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C68D9A14-07F8-4C96-BC78-347B7BA55779}"/>
              </a:ext>
            </a:extLst>
          </p:cNvPr>
          <p:cNvGrpSpPr/>
          <p:nvPr/>
        </p:nvGrpSpPr>
        <p:grpSpPr>
          <a:xfrm>
            <a:off x="6266329" y="4340277"/>
            <a:ext cx="5087471" cy="1569660"/>
            <a:chOff x="6266329" y="3981685"/>
            <a:chExt cx="5087471" cy="1569660"/>
          </a:xfrm>
        </p:grpSpPr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363896A-DD32-411B-BBF8-417690767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6329" y="3981685"/>
              <a:ext cx="5087471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"itemGroup.tyic_mod"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Courier New" panose="02070309020205020404" pitchFamily="49" charset="0"/>
                </a:rPr>
                <a:t>模組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"item.tyicmod.tyic_logo"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Courier New" panose="02070309020205020404" pitchFamily="49" charset="0"/>
                </a:rPr>
                <a:t>標誌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"item.tyicmod.knife"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Courier New" panose="02070309020205020404" pitchFamily="49" charset="0"/>
                </a:rPr>
                <a:t>小刀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"block.tyicmod.tysh_block"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"TYSH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Courier New" panose="02070309020205020404" pitchFamily="49" charset="0"/>
                </a:rPr>
                <a:t>方塊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E571A88C-5F62-46EA-88D3-2A008F9549CA}"/>
                </a:ext>
              </a:extLst>
            </p:cNvPr>
            <p:cNvSpPr txBox="1"/>
            <p:nvPr/>
          </p:nvSpPr>
          <p:spPr>
            <a:xfrm>
              <a:off x="10175272" y="5243568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zh_tw.json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5D6E40D7-3E2E-41D5-BB2E-FDF3321F3E22}"/>
              </a:ext>
            </a:extLst>
          </p:cNvPr>
          <p:cNvGrpSpPr/>
          <p:nvPr/>
        </p:nvGrpSpPr>
        <p:grpSpPr>
          <a:xfrm>
            <a:off x="838200" y="4340277"/>
            <a:ext cx="5087471" cy="1569660"/>
            <a:chOff x="838200" y="3981685"/>
            <a:chExt cx="5087471" cy="1569660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6213AFA6-80A7-429E-A9E9-9149C7990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981685"/>
              <a:ext cx="5087471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"itemGroup.tyic_mod"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 Mod"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"item.tyicmod.tyic_logo"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 Logo"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"item.tyicmod.knife"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"Knife"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"block.tyicmod.tysh_block"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"TYSH Block"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4EFCC3BA-7D4E-4D78-B195-B70AAD1723A7}"/>
                </a:ext>
              </a:extLst>
            </p:cNvPr>
            <p:cNvSpPr txBox="1"/>
            <p:nvPr/>
          </p:nvSpPr>
          <p:spPr>
            <a:xfrm>
              <a:off x="4747143" y="5243568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en_us.json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197990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E6BFDC-823E-4898-B646-687E788F8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67"/>
            <a:ext cx="10515600" cy="1325563"/>
          </a:xfrm>
        </p:spPr>
        <p:txBody>
          <a:bodyPr/>
          <a:lstStyle/>
          <a:p>
            <a:r>
              <a:rPr lang="zh-TW" altLang="en-US"/>
              <a:t>實際測試</a:t>
            </a:r>
          </a:p>
        </p:txBody>
      </p:sp>
      <p:sp>
        <p:nvSpPr>
          <p:cNvPr id="29" name="內容版面配置區 28">
            <a:extLst>
              <a:ext uri="{FF2B5EF4-FFF2-40B4-BE49-F238E27FC236}">
                <a16:creationId xmlns:a16="http://schemas.microsoft.com/office/drawing/2014/main" id="{6BFA7FB6-B7E9-4CF8-9AD8-A0FCCAADD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001664"/>
            <a:ext cx="10896598" cy="558707"/>
          </a:xfrm>
        </p:spPr>
        <p:txBody>
          <a:bodyPr/>
          <a:lstStyle/>
          <a:p>
            <a:r>
              <a:rPr lang="zh-TW" altLang="en-US"/>
              <a:t>對於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，可以使用 </a:t>
            </a:r>
            <a:r>
              <a:rPr lang="en-US" altLang="zh-TW">
                <a:solidFill>
                  <a:srgbClr val="92D050"/>
                </a:solidFill>
              </a:rPr>
              <a:t>setblock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直接放置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042674A2-B888-4E16-AED8-C55105EF283B}"/>
              </a:ext>
            </a:extLst>
          </p:cNvPr>
          <p:cNvGrpSpPr/>
          <p:nvPr/>
        </p:nvGrpSpPr>
        <p:grpSpPr>
          <a:xfrm>
            <a:off x="647702" y="1430494"/>
            <a:ext cx="9844221" cy="1123428"/>
            <a:chOff x="793872" y="3896663"/>
            <a:chExt cx="9844221" cy="1123428"/>
          </a:xfrm>
        </p:grpSpPr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B8035F68-D5B1-4C23-9DE5-4F9908D3D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258090"/>
              <a:ext cx="5765920" cy="40011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/setblock 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</a:rPr>
                <a:t>~ ~2 ~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 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</a:rPr>
                <a:t>tyicmod:tysh_block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B825D3FB-88E7-4758-A4C3-BA5E60BBF47B}"/>
                </a:ext>
              </a:extLst>
            </p:cNvPr>
            <p:cNvSpPr txBox="1"/>
            <p:nvPr/>
          </p:nvSpPr>
          <p:spPr>
            <a:xfrm>
              <a:off x="5987721" y="4381201"/>
              <a:ext cx="6094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200">
                  <a:solidFill>
                    <a:schemeClr val="accent2"/>
                  </a:solidFill>
                </a:rPr>
                <a:t>mccmd</a:t>
              </a:r>
              <a:endParaRPr lang="zh-TW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53381EF9-CCC3-4F19-AB1C-48978BB029CC}"/>
                </a:ext>
              </a:extLst>
            </p:cNvPr>
            <p:cNvSpPr/>
            <p:nvPr/>
          </p:nvSpPr>
          <p:spPr>
            <a:xfrm>
              <a:off x="906461" y="4258090"/>
              <a:ext cx="164308" cy="400110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A390429F-2423-4671-B557-16BEA4632B21}"/>
                </a:ext>
              </a:extLst>
            </p:cNvPr>
            <p:cNvSpPr txBox="1"/>
            <p:nvPr/>
          </p:nvSpPr>
          <p:spPr>
            <a:xfrm>
              <a:off x="793872" y="4681537"/>
              <a:ext cx="18261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600">
                  <a:solidFill>
                    <a:srgbClr val="00B0F0"/>
                  </a:solidFill>
                </a:rPr>
                <a:t>斜線開頭代表指令</a:t>
              </a:r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6307AA35-0A11-418B-81AE-0F035A367FEE}"/>
                </a:ext>
              </a:extLst>
            </p:cNvPr>
            <p:cNvSpPr/>
            <p:nvPr/>
          </p:nvSpPr>
          <p:spPr>
            <a:xfrm>
              <a:off x="1082675" y="4258090"/>
              <a:ext cx="1111811" cy="400110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C964C13A-46A1-43EE-BD56-E99E4E2294AA}"/>
                </a:ext>
              </a:extLst>
            </p:cNvPr>
            <p:cNvSpPr txBox="1"/>
            <p:nvPr/>
          </p:nvSpPr>
          <p:spPr>
            <a:xfrm>
              <a:off x="1288237" y="3934926"/>
              <a:ext cx="10054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600">
                  <a:solidFill>
                    <a:srgbClr val="FFFF00"/>
                  </a:solidFill>
                </a:rPr>
                <a:t>指令名稱</a:t>
              </a:r>
            </a:p>
          </p:txBody>
        </p:sp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067C95CD-693F-42D3-92AA-86811C3C2591}"/>
                </a:ext>
              </a:extLst>
            </p:cNvPr>
            <p:cNvSpPr/>
            <p:nvPr/>
          </p:nvSpPr>
          <p:spPr>
            <a:xfrm>
              <a:off x="2287990" y="4258090"/>
              <a:ext cx="909355" cy="400110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C000"/>
                </a:solidFill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C74D6F51-DF28-496E-A5E4-866B97673B2D}"/>
                </a:ext>
              </a:extLst>
            </p:cNvPr>
            <p:cNvSpPr txBox="1"/>
            <p:nvPr/>
          </p:nvSpPr>
          <p:spPr>
            <a:xfrm>
              <a:off x="2486503" y="3896663"/>
              <a:ext cx="81515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600">
                  <a:solidFill>
                    <a:srgbClr val="FFC000"/>
                  </a:solidFill>
                </a:rPr>
                <a:t>座標，分別為 </a:t>
              </a:r>
              <a:r>
                <a:rPr lang="en-US" altLang="zh-TW" sz="1600">
                  <a:solidFill>
                    <a:srgbClr val="FFC000"/>
                  </a:solidFill>
                </a:rPr>
                <a:t>x</a:t>
              </a:r>
              <a:r>
                <a:rPr lang="zh-TW" altLang="en-US" sz="1600">
                  <a:solidFill>
                    <a:srgbClr val="FFC000"/>
                  </a:solidFill>
                </a:rPr>
                <a:t>、</a:t>
              </a:r>
              <a:r>
                <a:rPr lang="en-US" altLang="zh-TW" sz="1600">
                  <a:solidFill>
                    <a:srgbClr val="FFC000"/>
                  </a:solidFill>
                </a:rPr>
                <a:t>y</a:t>
              </a:r>
              <a:r>
                <a:rPr lang="zh-TW" altLang="en-US" sz="1600">
                  <a:solidFill>
                    <a:srgbClr val="FFC000"/>
                  </a:solidFill>
                </a:rPr>
                <a:t>、</a:t>
              </a:r>
              <a:r>
                <a:rPr lang="en-US" altLang="zh-TW" sz="1600">
                  <a:solidFill>
                    <a:srgbClr val="FFC000"/>
                  </a:solidFill>
                </a:rPr>
                <a:t>z</a:t>
              </a:r>
              <a:r>
                <a:rPr lang="zh-TW" altLang="en-US" sz="1600">
                  <a:solidFill>
                    <a:srgbClr val="FFC000"/>
                  </a:solidFill>
                </a:rPr>
                <a:t>，波浪號</a:t>
              </a:r>
              <a:r>
                <a:rPr lang="en-US" altLang="zh-TW" sz="1600">
                  <a:solidFill>
                    <a:srgbClr val="FFC000"/>
                  </a:solidFill>
                </a:rPr>
                <a:t>(~)</a:t>
              </a:r>
              <a:r>
                <a:rPr lang="zh-TW" altLang="en-US" sz="1600">
                  <a:solidFill>
                    <a:srgbClr val="FFC000"/>
                  </a:solidFill>
                </a:rPr>
                <a:t>表示執行者所在的座標，波浪號後方接數字表偏移量</a:t>
              </a:r>
            </a:p>
          </p:txBody>
        </p: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2AD10F55-2346-4ABD-8BC5-12A5C455196C}"/>
                </a:ext>
              </a:extLst>
            </p:cNvPr>
            <p:cNvSpPr/>
            <p:nvPr/>
          </p:nvSpPr>
          <p:spPr>
            <a:xfrm>
              <a:off x="3290849" y="4258090"/>
              <a:ext cx="2554495" cy="400110"/>
            </a:xfrm>
            <a:prstGeom prst="round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C000"/>
                </a:solidFill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A0EC3FE3-94C2-4615-8A70-41673ADCD65A}"/>
                </a:ext>
              </a:extLst>
            </p:cNvPr>
            <p:cNvSpPr txBox="1"/>
            <p:nvPr/>
          </p:nvSpPr>
          <p:spPr>
            <a:xfrm>
              <a:off x="4913679" y="4665685"/>
              <a:ext cx="9316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600">
                  <a:solidFill>
                    <a:srgbClr val="92D050"/>
                  </a:solidFill>
                </a:rPr>
                <a:t>方塊 </a:t>
              </a:r>
              <a:r>
                <a:rPr lang="en-US" altLang="zh-TW" sz="1600">
                  <a:solidFill>
                    <a:srgbClr val="92D050"/>
                  </a:solidFill>
                </a:rPr>
                <a:t>id</a:t>
              </a:r>
              <a:endParaRPr lang="zh-TW" altLang="en-US" sz="1600">
                <a:solidFill>
                  <a:srgbClr val="92D050"/>
                </a:solidFill>
              </a:endParaRPr>
            </a:p>
          </p:txBody>
        </p:sp>
      </p:grp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0CC4190C-9526-49C6-B62E-C90C2120B39A}"/>
              </a:ext>
            </a:extLst>
          </p:cNvPr>
          <p:cNvSpPr txBox="1">
            <a:spLocks/>
          </p:cNvSpPr>
          <p:nvPr/>
        </p:nvSpPr>
        <p:spPr>
          <a:xfrm>
            <a:off x="838200" y="3533072"/>
            <a:ext cx="10559930" cy="1107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/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06715465-EC81-4035-9CD0-44DC7AF19A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299"/>
          <a:stretch/>
        </p:blipFill>
        <p:spPr>
          <a:xfrm>
            <a:off x="6707690" y="1790647"/>
            <a:ext cx="4836608" cy="4001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0" name="內容版面配置區 28">
            <a:extLst>
              <a:ext uri="{FF2B5EF4-FFF2-40B4-BE49-F238E27FC236}">
                <a16:creationId xmlns:a16="http://schemas.microsoft.com/office/drawing/2014/main" id="{3DD2DE89-08D2-4006-89BF-C54601BC4061}"/>
              </a:ext>
            </a:extLst>
          </p:cNvPr>
          <p:cNvSpPr txBox="1">
            <a:spLocks/>
          </p:cNvSpPr>
          <p:nvPr/>
        </p:nvSpPr>
        <p:spPr>
          <a:xfrm>
            <a:off x="647700" y="2602396"/>
            <a:ext cx="7353301" cy="2530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成功放置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後就可以盡情欣賞</a:t>
            </a:r>
            <a:r>
              <a:rPr lang="zh-TW" altLang="en-US">
                <a:solidFill>
                  <a:srgbClr val="00B0F0"/>
                </a:solidFill>
              </a:rPr>
              <a:t>新方塊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然而當嘗試使用 </a:t>
            </a:r>
            <a:r>
              <a:rPr lang="en-US" altLang="zh-TW">
                <a:solidFill>
                  <a:srgbClr val="92D050"/>
                </a:solidFill>
              </a:rPr>
              <a:t>give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獲取</a:t>
            </a:r>
            <a:r>
              <a:rPr lang="zh-TW" altLang="en-US">
                <a:solidFill>
                  <a:srgbClr val="00B0F0"/>
                </a:solidFill>
              </a:rPr>
              <a:t>方塊物品</a:t>
            </a:r>
            <a:r>
              <a:rPr lang="zh-TW" altLang="en-US"/>
              <a:t>時</a:t>
            </a:r>
            <a:endParaRPr lang="en-US" altLang="zh-TW"/>
          </a:p>
          <a:p>
            <a:r>
              <a:rPr lang="zh-TW" altLang="en-US"/>
              <a:t>會發現遊戲找不到該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這是因為剛剛的程式碼只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/>
              <a:t>了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而並沒有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>
                <a:solidFill>
                  <a:srgbClr val="00B0F0"/>
                </a:solidFill>
              </a:rPr>
              <a:t>方塊物品</a:t>
            </a:r>
            <a:endParaRPr lang="en-US" altLang="zh-TW">
              <a:solidFill>
                <a:srgbClr val="00B0F0"/>
              </a:solidFill>
            </a:endParaRPr>
          </a:p>
        </p:txBody>
      </p:sp>
      <p:pic>
        <p:nvPicPr>
          <p:cNvPr id="31" name="圖片 30">
            <a:extLst>
              <a:ext uri="{FF2B5EF4-FFF2-40B4-BE49-F238E27FC236}">
                <a16:creationId xmlns:a16="http://schemas.microsoft.com/office/drawing/2014/main" id="{326E1760-5798-419F-8EB3-5C671B28DC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1" r="30235" b="15075"/>
          <a:stretch/>
        </p:blipFill>
        <p:spPr>
          <a:xfrm>
            <a:off x="8001001" y="2602396"/>
            <a:ext cx="3543298" cy="387367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C1CFED27-916C-4D77-8537-683CE86875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571"/>
          <a:stretch/>
        </p:blipFill>
        <p:spPr>
          <a:xfrm>
            <a:off x="647700" y="5180544"/>
            <a:ext cx="7038975" cy="12944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9819127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F8B8016E-470C-4FE5-A78C-33B2A9D17434}" vid="{BC6C4CDA-A093-4978-B969-B6482D48D48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698</TotalTime>
  <Words>1934</Words>
  <Application>Microsoft Office PowerPoint</Application>
  <PresentationFormat>寬螢幕</PresentationFormat>
  <Paragraphs>131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0" baseType="lpstr">
      <vt:lpstr>Arial</vt:lpstr>
      <vt:lpstr>Consolas</vt:lpstr>
      <vt:lpstr>TYIC</vt:lpstr>
      <vt:lpstr>Java 專案：方塊</vt:lpstr>
      <vt:lpstr>方塊</vt:lpstr>
      <vt:lpstr>方塊類別</vt:lpstr>
      <vt:lpstr>基本方塊</vt:lpstr>
      <vt:lpstr>基本方塊</vt:lpstr>
      <vt:lpstr>方塊模型</vt:lpstr>
      <vt:lpstr>方塊狀態映射</vt:lpstr>
      <vt:lpstr>基本方塊</vt:lpstr>
      <vt:lpstr>實際測試</vt:lpstr>
      <vt:lpstr>方塊物品類別</vt:lpstr>
      <vt:lpstr>設定方塊物品</vt:lpstr>
      <vt:lpstr>設定方塊物品</vt:lpstr>
      <vt:lpstr>設定方塊物品</vt:lpstr>
      <vt:lpstr>實際測試</vt:lpstr>
      <vt:lpstr>方塊狀態</vt:lpstr>
      <vt:lpstr>進階方塊</vt:lpstr>
      <vt:lpstr>進階方塊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專案：方塊</dc:title>
  <dc:creator>TYIC</dc:creator>
  <cp:lastModifiedBy>Myster</cp:lastModifiedBy>
  <cp:revision>345</cp:revision>
  <dcterms:created xsi:type="dcterms:W3CDTF">2025-02-16T09:29:06Z</dcterms:created>
  <dcterms:modified xsi:type="dcterms:W3CDTF">2025-02-18T18:17:19Z</dcterms:modified>
</cp:coreProperties>
</file>