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34713616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293909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21082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022716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6C44-B37E-4D5D-AD8E-8A6034F45B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9786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.kernel.org/pub/scm/git/git.git/plain/README?id=e83c5163316f89bfbde7d9ab23ca2e25604af29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735EA9-0930-4274-AD84-F3C03944A5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Git </a:t>
            </a:r>
            <a:r>
              <a:rPr lang="zh-TW" altLang="en-US"/>
              <a:t>與 </a:t>
            </a:r>
            <a:r>
              <a:rPr lang="en-US" altLang="zh-TW"/>
              <a:t>Github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EFD64E7-FAE0-4E0E-BE3B-1A6B843A9A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 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297918185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ECD2C9-D300-4460-8415-9054BE762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Git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9AAF17-98A6-4C2C-9477-E0B5EF272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有了</a:t>
            </a:r>
            <a:r>
              <a:rPr lang="zh-TW" altLang="en-US">
                <a:solidFill>
                  <a:srgbClr val="00B0F0"/>
                </a:solidFill>
              </a:rPr>
              <a:t>倉庫</a:t>
            </a:r>
            <a:r>
              <a:rPr lang="zh-TW" altLang="en-US"/>
              <a:t>之後，我們便可以開始上傳檔案</a:t>
            </a:r>
            <a:endParaRPr lang="en-US" altLang="zh-TW"/>
          </a:p>
          <a:p>
            <a:r>
              <a:rPr lang="zh-TW" altLang="en-US"/>
              <a:t>但要使用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en-US" altLang="zh-TW"/>
              <a:t> </a:t>
            </a:r>
            <a:r>
              <a:rPr lang="zh-TW" altLang="en-US"/>
              <a:t>上傳檔案之前</a:t>
            </a:r>
            <a:endParaRPr lang="en-US" altLang="zh-TW"/>
          </a:p>
          <a:p>
            <a:r>
              <a:rPr lang="zh-TW" altLang="en-US"/>
              <a:t>電腦需要先與在 </a:t>
            </a:r>
            <a:r>
              <a:rPr lang="en-US" altLang="zh-TW">
                <a:solidFill>
                  <a:srgbClr val="00B0F0"/>
                </a:solidFill>
              </a:rPr>
              <a:t>Github</a:t>
            </a:r>
            <a:r>
              <a:rPr lang="en-US" altLang="zh-TW"/>
              <a:t> </a:t>
            </a:r>
            <a:r>
              <a:rPr lang="zh-TW" altLang="en-US"/>
              <a:t>上的</a:t>
            </a:r>
            <a:r>
              <a:rPr lang="zh-TW" altLang="en-US">
                <a:solidFill>
                  <a:srgbClr val="00B0F0"/>
                </a:solidFill>
              </a:rPr>
              <a:t>遠端倉庫</a:t>
            </a:r>
            <a:r>
              <a:rPr lang="en-US" altLang="zh-TW">
                <a:solidFill>
                  <a:srgbClr val="00B0F0"/>
                </a:solidFill>
              </a:rPr>
              <a:t>(remote repo)</a:t>
            </a:r>
            <a:r>
              <a:rPr lang="zh-TW" altLang="en-US"/>
              <a:t>建立連線</a:t>
            </a:r>
            <a:endParaRPr lang="en-US" altLang="zh-TW"/>
          </a:p>
          <a:p>
            <a:r>
              <a:rPr lang="zh-TW" altLang="en-US"/>
              <a:t>使用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建立連線最簡單的方式就是：</a:t>
            </a:r>
            <a:endParaRPr lang="en-US" altLang="zh-TW"/>
          </a:p>
          <a:p>
            <a:r>
              <a:rPr lang="en-US" altLang="zh-TW"/>
              <a:t>1. </a:t>
            </a:r>
            <a:r>
              <a:rPr lang="zh-TW" altLang="en-US">
                <a:solidFill>
                  <a:srgbClr val="FFC000"/>
                </a:solidFill>
              </a:rPr>
              <a:t>複製</a:t>
            </a:r>
            <a:r>
              <a:rPr lang="en-US" altLang="zh-TW">
                <a:solidFill>
                  <a:srgbClr val="FFC000"/>
                </a:solidFill>
              </a:rPr>
              <a:t>(clone)</a:t>
            </a:r>
            <a:r>
              <a:rPr lang="zh-TW" altLang="en-US">
                <a:solidFill>
                  <a:srgbClr val="00B0F0"/>
                </a:solidFill>
              </a:rPr>
              <a:t>遠端倉庫</a:t>
            </a:r>
            <a:r>
              <a:rPr lang="zh-TW" altLang="en-US"/>
              <a:t>到</a:t>
            </a:r>
            <a:r>
              <a:rPr lang="zh-TW" altLang="en-US">
                <a:solidFill>
                  <a:srgbClr val="00B0F0"/>
                </a:solidFill>
              </a:rPr>
              <a:t>本地</a:t>
            </a:r>
            <a:r>
              <a:rPr lang="en-US" altLang="zh-TW">
                <a:solidFill>
                  <a:srgbClr val="00B0F0"/>
                </a:solidFill>
              </a:rPr>
              <a:t>(local)</a:t>
            </a:r>
          </a:p>
          <a:p>
            <a:r>
              <a:rPr lang="en-US" altLang="zh-TW"/>
              <a:t>2. </a:t>
            </a:r>
            <a:r>
              <a:rPr lang="zh-TW" altLang="en-US"/>
              <a:t>進入複製下來的</a:t>
            </a:r>
            <a:r>
              <a:rPr lang="zh-TW" altLang="en-US">
                <a:solidFill>
                  <a:srgbClr val="00B0F0"/>
                </a:solidFill>
              </a:rPr>
              <a:t>本地倉庫</a:t>
            </a:r>
            <a:r>
              <a:rPr lang="en-US" altLang="zh-TW">
                <a:solidFill>
                  <a:srgbClr val="00B0F0"/>
                </a:solidFill>
              </a:rPr>
              <a:t>(local repo)</a:t>
            </a:r>
          </a:p>
          <a:p>
            <a:r>
              <a:rPr lang="en-US" altLang="zh-TW"/>
              <a:t>3. </a:t>
            </a:r>
            <a:r>
              <a:rPr lang="zh-TW" altLang="en-US"/>
              <a:t>直接連線</a:t>
            </a:r>
            <a:r>
              <a:rPr lang="zh-TW" altLang="en-US">
                <a:solidFill>
                  <a:srgbClr val="00B0F0"/>
                </a:solidFill>
              </a:rPr>
              <a:t>遠端倉庫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53573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F8CDE8-0585-4D56-B1CA-AC6D62859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複製遠端倉庫</a:t>
            </a:r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8B2360EA-C95F-4C48-B79B-CEA5EF937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28393"/>
          </a:xfrm>
        </p:spPr>
        <p:txBody>
          <a:bodyPr/>
          <a:lstStyle/>
          <a:p>
            <a:r>
              <a:rPr lang="zh-TW" altLang="en-US"/>
              <a:t>欲使用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en-US" altLang="zh-TW"/>
              <a:t> </a:t>
            </a:r>
            <a:r>
              <a:rPr lang="zh-TW" altLang="en-US">
                <a:solidFill>
                  <a:srgbClr val="FFC000"/>
                </a:solidFill>
              </a:rPr>
              <a:t>複製</a:t>
            </a:r>
            <a:r>
              <a:rPr lang="zh-TW" altLang="en-US">
                <a:solidFill>
                  <a:srgbClr val="00B0F0"/>
                </a:solidFill>
              </a:rPr>
              <a:t>遠端倉庫</a:t>
            </a:r>
            <a:r>
              <a:rPr lang="zh-TW" altLang="en-US"/>
              <a:t>，須使用該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zh-TW" altLang="en-US">
                <a:solidFill>
                  <a:srgbClr val="00B0F0"/>
                </a:solidFill>
              </a:rPr>
              <a:t> 指令</a:t>
            </a:r>
            <a:r>
              <a:rPr lang="zh-TW" altLang="en-US"/>
              <a:t>：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6106D93-D0F7-46B7-9E6B-C7138C9D5ECF}"/>
              </a:ext>
            </a:extLst>
          </p:cNvPr>
          <p:cNvGrpSpPr/>
          <p:nvPr/>
        </p:nvGrpSpPr>
        <p:grpSpPr>
          <a:xfrm>
            <a:off x="838200" y="2202081"/>
            <a:ext cx="10515600" cy="461665"/>
            <a:chOff x="838200" y="3114311"/>
            <a:chExt cx="10515600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CC35AAAD-8BD2-485F-8AE2-E1E93E99A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clone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倉庫</a:t>
              </a:r>
              <a:r>
                <a:rPr lang="en-US" altLang="zh-TW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url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7C38351D-FA90-43FA-A6EA-6112FC9CDA18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FF3F08F8-410E-4F9A-914C-A66661C9CB6F}"/>
              </a:ext>
            </a:extLst>
          </p:cNvPr>
          <p:cNvSpPr txBox="1">
            <a:spLocks/>
          </p:cNvSpPr>
          <p:nvPr/>
        </p:nvSpPr>
        <p:spPr>
          <a:xfrm>
            <a:off x="838199" y="4068987"/>
            <a:ext cx="5392271" cy="207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使用該指令後會在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工作目錄</a:t>
            </a:r>
            <a:r>
              <a:rPr lang="en-US" altLang="zh-TW">
                <a:solidFill>
                  <a:srgbClr val="00B0F0"/>
                </a:solidFill>
              </a:rPr>
              <a:t>(working directory)</a:t>
            </a:r>
          </a:p>
          <a:p>
            <a:r>
              <a:rPr lang="zh-TW" altLang="en-US"/>
              <a:t>出現一個新</a:t>
            </a:r>
            <a:r>
              <a:rPr lang="zh-TW" altLang="en-US">
                <a:solidFill>
                  <a:srgbClr val="00B0F0"/>
                </a:solidFill>
              </a:rPr>
              <a:t>資料夾</a:t>
            </a:r>
            <a:r>
              <a:rPr lang="en-US" altLang="zh-TW">
                <a:solidFill>
                  <a:srgbClr val="00B0F0"/>
                </a:solidFill>
              </a:rPr>
              <a:t>(folder)</a:t>
            </a:r>
          </a:p>
          <a:p>
            <a:r>
              <a:rPr lang="zh-TW" altLang="en-US"/>
              <a:t>名稱與</a:t>
            </a:r>
            <a:r>
              <a:rPr lang="zh-TW" altLang="en-US">
                <a:solidFill>
                  <a:srgbClr val="00B0F0"/>
                </a:solidFill>
              </a:rPr>
              <a:t>倉庫</a:t>
            </a:r>
            <a:r>
              <a:rPr lang="zh-TW" altLang="en-US"/>
              <a:t>相同，即為</a:t>
            </a:r>
            <a:r>
              <a:rPr lang="zh-TW" altLang="en-US">
                <a:solidFill>
                  <a:srgbClr val="00B0F0"/>
                </a:solidFill>
              </a:rPr>
              <a:t>本地倉庫</a:t>
            </a: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13AC3E9C-66D2-4845-A377-CE742916B879}"/>
              </a:ext>
            </a:extLst>
          </p:cNvPr>
          <p:cNvGrpSpPr/>
          <p:nvPr/>
        </p:nvGrpSpPr>
        <p:grpSpPr>
          <a:xfrm>
            <a:off x="838200" y="2743924"/>
            <a:ext cx="10515600" cy="1150105"/>
            <a:chOff x="838200" y="2743924"/>
            <a:chExt cx="10515600" cy="1150105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A596A7EA-AE87-4702-9637-AE676E08F6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9" t="1121" r="319" b="79247"/>
            <a:stretch/>
          </p:blipFill>
          <p:spPr>
            <a:xfrm>
              <a:off x="838200" y="2787062"/>
              <a:ext cx="10515600" cy="1106967"/>
            </a:xfrm>
            <a:prstGeom prst="rect">
              <a:avLst/>
            </a:prstGeom>
          </p:spPr>
        </p:pic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525020E6-B00F-4A0D-B0FB-2C3F559BAAD7}"/>
                </a:ext>
              </a:extLst>
            </p:cNvPr>
            <p:cNvSpPr/>
            <p:nvPr/>
          </p:nvSpPr>
          <p:spPr>
            <a:xfrm>
              <a:off x="1111624" y="3150813"/>
              <a:ext cx="3460376" cy="152400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48774D6C-E0D2-4532-93B0-ADAC886AA9B3}"/>
                </a:ext>
              </a:extLst>
            </p:cNvPr>
            <p:cNvSpPr txBox="1"/>
            <p:nvPr/>
          </p:nvSpPr>
          <p:spPr>
            <a:xfrm>
              <a:off x="3437272" y="2743924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FFC000"/>
                  </a:solidFill>
                </a:rPr>
                <a:t>工作目錄</a:t>
              </a:r>
            </a:p>
          </p:txBody>
        </p: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D27A1293-8B1D-42D2-B027-130DD8B52560}"/>
                </a:ext>
              </a:extLst>
            </p:cNvPr>
            <p:cNvSpPr/>
            <p:nvPr/>
          </p:nvSpPr>
          <p:spPr>
            <a:xfrm>
              <a:off x="1111624" y="3669149"/>
              <a:ext cx="3460376" cy="152400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142DEBC9-B83E-4924-9AA8-54B152957EF5}"/>
              </a:ext>
            </a:extLst>
          </p:cNvPr>
          <p:cNvGrpSpPr/>
          <p:nvPr/>
        </p:nvGrpSpPr>
        <p:grpSpPr>
          <a:xfrm>
            <a:off x="6230470" y="4068987"/>
            <a:ext cx="5123328" cy="1967564"/>
            <a:chOff x="6230470" y="4068987"/>
            <a:chExt cx="5123328" cy="1967564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1F6ACA2C-A094-499D-B339-0C99241D66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9990" t="12082" b="4695"/>
            <a:stretch/>
          </p:blipFill>
          <p:spPr>
            <a:xfrm>
              <a:off x="6230470" y="4068987"/>
              <a:ext cx="5123328" cy="1967564"/>
            </a:xfrm>
            <a:prstGeom prst="rect">
              <a:avLst/>
            </a:prstGeom>
          </p:spPr>
        </p:pic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F6EC0E26-B44D-4125-B5AC-DF14C6733B4B}"/>
                </a:ext>
              </a:extLst>
            </p:cNvPr>
            <p:cNvSpPr/>
            <p:nvPr/>
          </p:nvSpPr>
          <p:spPr>
            <a:xfrm>
              <a:off x="6316570" y="5089526"/>
              <a:ext cx="4853079" cy="238124"/>
            </a:xfrm>
            <a:prstGeom prst="roundRect">
              <a:avLst>
                <a:gd name="adj" fmla="val 11334"/>
              </a:avLst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0EA82095-B719-41ED-B156-84DABCBDD3F0}"/>
                </a:ext>
              </a:extLst>
            </p:cNvPr>
            <p:cNvSpPr txBox="1"/>
            <p:nvPr/>
          </p:nvSpPr>
          <p:spPr>
            <a:xfrm>
              <a:off x="10117562" y="5327650"/>
              <a:ext cx="12362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00B050"/>
                  </a:solidFill>
                </a:rPr>
                <a:t>本地倉庫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385829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0DDCF6-DF30-429E-BFB2-768FB7B93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進入本地倉庫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0C0E0C-A384-4A66-A339-D685B7466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11044"/>
          </a:xfrm>
        </p:spPr>
        <p:txBody>
          <a:bodyPr>
            <a:normAutofit/>
          </a:bodyPr>
          <a:lstStyle/>
          <a:p>
            <a:r>
              <a:rPr lang="zh-TW" altLang="en-US"/>
              <a:t>欲進入</a:t>
            </a:r>
            <a:r>
              <a:rPr lang="zh-TW" altLang="en-US">
                <a:solidFill>
                  <a:srgbClr val="00B0F0"/>
                </a:solidFill>
              </a:rPr>
              <a:t>本地倉庫</a:t>
            </a:r>
            <a:r>
              <a:rPr lang="zh-TW" altLang="en-US"/>
              <a:t>，須在</a:t>
            </a:r>
            <a:r>
              <a:rPr lang="zh-TW" altLang="en-US">
                <a:solidFill>
                  <a:srgbClr val="00B0F0"/>
                </a:solidFill>
              </a:rPr>
              <a:t>本地倉庫</a:t>
            </a:r>
            <a:r>
              <a:rPr lang="zh-TW" altLang="en-US"/>
              <a:t>內開啟新的 </a:t>
            </a:r>
            <a:r>
              <a:rPr lang="en-US" altLang="zh-TW">
                <a:solidFill>
                  <a:srgbClr val="00B0F0"/>
                </a:solidFill>
              </a:rPr>
              <a:t>bash</a:t>
            </a:r>
          </a:p>
          <a:p>
            <a:r>
              <a:rPr lang="zh-TW" altLang="en-US"/>
              <a:t>或在剛剛的 </a:t>
            </a:r>
            <a:r>
              <a:rPr lang="en-US" altLang="zh-TW">
                <a:solidFill>
                  <a:srgbClr val="00B0F0"/>
                </a:solidFill>
              </a:rPr>
              <a:t>bash</a:t>
            </a:r>
            <a:r>
              <a:rPr lang="en-US" altLang="zh-TW"/>
              <a:t> </a:t>
            </a:r>
            <a:r>
              <a:rPr lang="zh-TW" altLang="en-US"/>
              <a:t>中使用該 </a:t>
            </a:r>
            <a:r>
              <a:rPr lang="en-US" altLang="zh-TW">
                <a:solidFill>
                  <a:srgbClr val="00B0F0"/>
                </a:solidFill>
              </a:rPr>
              <a:t>Windows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/ Unix</a:t>
            </a:r>
            <a:r>
              <a:rPr lang="zh-TW" altLang="en-US">
                <a:solidFill>
                  <a:srgbClr val="00B0F0"/>
                </a:solidFill>
              </a:rPr>
              <a:t> 指令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會切換當前 </a:t>
            </a:r>
            <a:r>
              <a:rPr lang="en-US" altLang="zh-TW">
                <a:solidFill>
                  <a:srgbClr val="00B0F0"/>
                </a:solidFill>
              </a:rPr>
              <a:t>bash</a:t>
            </a:r>
            <a:r>
              <a:rPr lang="en-US" altLang="zh-TW"/>
              <a:t>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工作目錄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6569066D-2828-4DA8-B9FD-84FE428FDA5A}"/>
              </a:ext>
            </a:extLst>
          </p:cNvPr>
          <p:cNvGrpSpPr/>
          <p:nvPr/>
        </p:nvGrpSpPr>
        <p:grpSpPr>
          <a:xfrm>
            <a:off x="838200" y="3421834"/>
            <a:ext cx="10515600" cy="461665"/>
            <a:chOff x="838200" y="3114311"/>
            <a:chExt cx="10515600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D81B8B21-F8F7-42D4-A218-6317232EF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cd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資料夾名稱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6B3087C-A543-40D9-A4DB-8C022FE75215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10" name="圖片 9">
            <a:extLst>
              <a:ext uri="{FF2B5EF4-FFF2-40B4-BE49-F238E27FC236}">
                <a16:creationId xmlns:a16="http://schemas.microsoft.com/office/drawing/2014/main" id="{06A07B08-9685-40F7-A4B7-32C284DC7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4102393"/>
            <a:ext cx="10515601" cy="149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63388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B0780D-B31B-4D08-8CCF-770A03F3F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Git</a:t>
            </a:r>
            <a:endParaRPr lang="zh-TW" altLang="en-US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85905E40-5B0B-4118-83F1-F7606A0A5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en-US" altLang="zh-TW"/>
              <a:t> </a:t>
            </a:r>
            <a:r>
              <a:rPr lang="zh-TW" altLang="en-US"/>
              <a:t>是個</a:t>
            </a:r>
            <a:r>
              <a:rPr lang="zh-TW" altLang="en-US">
                <a:solidFill>
                  <a:srgbClr val="00B0F0"/>
                </a:solidFill>
              </a:rPr>
              <a:t>版本控制系統</a:t>
            </a:r>
            <a:r>
              <a:rPr lang="en-US" altLang="zh-TW">
                <a:solidFill>
                  <a:srgbClr val="00B0F0"/>
                </a:solidFill>
              </a:rPr>
              <a:t>(Version Control System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VCS)</a:t>
            </a:r>
          </a:p>
          <a:p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/>
              <a:t>是由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Linux </a:t>
            </a:r>
            <a:r>
              <a:rPr lang="zh-TW" altLang="en-US"/>
              <a:t>之父</a:t>
            </a:r>
            <a:r>
              <a:rPr lang="zh-TW" altLang="en-US">
                <a:solidFill>
                  <a:srgbClr val="92D050"/>
                </a:solidFill>
              </a:rPr>
              <a:t>林納斯</a:t>
            </a:r>
            <a:r>
              <a:rPr lang="en-US" altLang="zh-TW">
                <a:solidFill>
                  <a:srgbClr val="92D050"/>
                </a:solidFill>
              </a:rPr>
              <a:t>·</a:t>
            </a:r>
            <a:r>
              <a:rPr lang="zh-TW" altLang="en-US">
                <a:solidFill>
                  <a:srgbClr val="92D050"/>
                </a:solidFill>
              </a:rPr>
              <a:t>托瓦茲</a:t>
            </a:r>
            <a:r>
              <a:rPr lang="en-US" altLang="zh-TW">
                <a:solidFill>
                  <a:srgbClr val="92D050"/>
                </a:solidFill>
              </a:rPr>
              <a:t>(Linus Torvalds)</a:t>
            </a:r>
            <a:r>
              <a:rPr lang="zh-TW" altLang="en-US"/>
              <a:t>開發</a:t>
            </a:r>
            <a:endParaRPr lang="en-US" altLang="zh-TW"/>
          </a:p>
          <a:p>
            <a:r>
              <a:rPr lang="zh-TW" altLang="en-US"/>
              <a:t>開發的目的就是用來管理 </a:t>
            </a:r>
            <a:r>
              <a:rPr lang="en-US" altLang="zh-TW">
                <a:solidFill>
                  <a:srgbClr val="00B0F0"/>
                </a:solidFill>
              </a:rPr>
              <a:t>Linux</a:t>
            </a:r>
            <a:r>
              <a:rPr lang="en-US" altLang="zh-TW"/>
              <a:t> </a:t>
            </a:r>
            <a:r>
              <a:rPr lang="zh-TW" altLang="en-US"/>
              <a:t>的程式碼</a:t>
            </a:r>
            <a:endParaRPr lang="en-US" altLang="zh-TW"/>
          </a:p>
          <a:p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版本控制系統</a:t>
            </a:r>
            <a:r>
              <a:rPr lang="zh-TW" altLang="en-US"/>
              <a:t>，顧名思義，就是能控制版本</a:t>
            </a:r>
            <a:endParaRPr lang="en-US" altLang="zh-TW"/>
          </a:p>
          <a:p>
            <a:r>
              <a:rPr lang="zh-TW" altLang="en-US"/>
              <a:t>每筆</a:t>
            </a:r>
            <a:r>
              <a:rPr lang="zh-TW" altLang="en-US">
                <a:solidFill>
                  <a:srgbClr val="00B0F0"/>
                </a:solidFill>
              </a:rPr>
              <a:t>提交</a:t>
            </a:r>
            <a:r>
              <a:rPr lang="en-US" altLang="zh-TW">
                <a:solidFill>
                  <a:srgbClr val="00B0F0"/>
                </a:solidFill>
              </a:rPr>
              <a:t>(commit)</a:t>
            </a:r>
            <a:r>
              <a:rPr lang="zh-TW" altLang="en-US"/>
              <a:t>都會被紀錄下來，隨時可檢視和</a:t>
            </a:r>
            <a:r>
              <a:rPr lang="zh-TW" altLang="en-US">
                <a:solidFill>
                  <a:srgbClr val="FFC000"/>
                </a:solidFill>
              </a:rPr>
              <a:t>復原</a:t>
            </a:r>
            <a:r>
              <a:rPr lang="en-US" altLang="zh-TW">
                <a:solidFill>
                  <a:srgbClr val="FFC000"/>
                </a:solidFill>
              </a:rPr>
              <a:t>(revert)</a:t>
            </a:r>
          </a:p>
          <a:p>
            <a:r>
              <a:rPr lang="zh-TW" altLang="en-US"/>
              <a:t>也可以建立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en-US" altLang="zh-TW">
                <a:solidFill>
                  <a:srgbClr val="00B0F0"/>
                </a:solidFill>
              </a:rPr>
              <a:t>(branch)</a:t>
            </a:r>
            <a:r>
              <a:rPr lang="zh-TW" altLang="en-US"/>
              <a:t>，進行獨立修改</a:t>
            </a:r>
            <a:endParaRPr lang="en-US" altLang="zh-TW"/>
          </a:p>
          <a:p>
            <a:r>
              <a:rPr lang="zh-TW" altLang="en-US"/>
              <a:t>並在必要時將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>
                <a:solidFill>
                  <a:srgbClr val="FFC000"/>
                </a:solidFill>
              </a:rPr>
              <a:t>合併</a:t>
            </a:r>
            <a:r>
              <a:rPr lang="en-US" altLang="zh-TW">
                <a:solidFill>
                  <a:srgbClr val="FFC000"/>
                </a:solidFill>
              </a:rPr>
              <a:t>(merge)</a:t>
            </a:r>
          </a:p>
        </p:txBody>
      </p:sp>
    </p:spTree>
    <p:extLst>
      <p:ext uri="{BB962C8B-B14F-4D97-AF65-F5344CB8AC3E}">
        <p14:creationId xmlns:p14="http://schemas.microsoft.com/office/powerpoint/2010/main" val="268444232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82A862-E179-42C4-BC83-75B1188D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Git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7FD445-DE5C-4F07-BEDA-3FC9C28F6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9693"/>
            <a:ext cx="10515600" cy="579797"/>
          </a:xfrm>
        </p:spPr>
        <p:txBody>
          <a:bodyPr/>
          <a:lstStyle/>
          <a:p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en-US" altLang="zh-TW"/>
              <a:t> </a:t>
            </a:r>
            <a:r>
              <a:rPr lang="zh-TW" altLang="en-US"/>
              <a:t>的第一版 </a:t>
            </a:r>
            <a:r>
              <a:rPr lang="en-US" altLang="zh-TW">
                <a:solidFill>
                  <a:srgbClr val="00B0F0"/>
                </a:solidFill>
              </a:rPr>
              <a:t>README(</a:t>
            </a:r>
            <a:r>
              <a:rPr lang="zh-TW" altLang="en-US">
                <a:solidFill>
                  <a:srgbClr val="00B0F0"/>
                </a:solidFill>
              </a:rPr>
              <a:t>讀我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en-US" altLang="zh-TW"/>
              <a:t> </a:t>
            </a:r>
            <a:r>
              <a:rPr lang="zh-TW" altLang="en-US"/>
              <a:t>中寫道：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624F478-A90E-434C-8648-38F181103765}"/>
              </a:ext>
            </a:extLst>
          </p:cNvPr>
          <p:cNvSpPr txBox="1"/>
          <p:nvPr/>
        </p:nvSpPr>
        <p:spPr>
          <a:xfrm>
            <a:off x="838200" y="1599491"/>
            <a:ext cx="10515600" cy="48090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1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GIT - the stupid content tracker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0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"git" can mean anything, depending on your mood.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0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- random three-letter combination that is pronounceable,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and not</a:t>
            </a:r>
            <a:r>
              <a:rPr kumimoji="0" lang="zh-TW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</a:t>
            </a: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actually used by any common UNIX command.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The fact that it is a</a:t>
            </a:r>
            <a:r>
              <a:rPr kumimoji="0" lang="zh-TW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</a:t>
            </a: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mispronounciation of "get" may or may not be relevant.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- stupid. contemptible and despicable. simple. Take your pick from the dictionary of slang.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- "global information tracker": you're in a good mood, and it actually works for you.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Angels sing, and a light suddenly fills the room. 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- "goddamn idiotic truckload of sh*t": when it breaks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0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This is a stupid (but extremely fast) directory content manager.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It doesn't do a whole lot, but what it _does_ do is track directory contents efficiently.</a:t>
            </a:r>
          </a:p>
          <a:p>
            <a:pPr marL="0" marR="0" lvl="0" indent="0" algn="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-</a:t>
            </a:r>
            <a:r>
              <a:rPr kumimoji="0" lang="zh-TW" altLang="en-US" sz="2000" b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</a:t>
            </a:r>
            <a:r>
              <a:rPr kumimoji="0" lang="en-US" altLang="zh-TW" sz="2000" b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Linus Torvalds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D03070A-B664-4559-A447-42880EBE0E79}"/>
              </a:ext>
            </a:extLst>
          </p:cNvPr>
          <p:cNvGrpSpPr/>
          <p:nvPr/>
        </p:nvGrpSpPr>
        <p:grpSpPr>
          <a:xfrm>
            <a:off x="8377620" y="1038691"/>
            <a:ext cx="2931355" cy="430305"/>
            <a:chOff x="7570590" y="5784663"/>
            <a:chExt cx="2931355" cy="430305"/>
          </a:xfrm>
        </p:grpSpPr>
        <p:pic>
          <p:nvPicPr>
            <p:cNvPr id="6" name="圖片 5">
              <a:hlinkClick r:id="rId2"/>
              <a:extLst>
                <a:ext uri="{FF2B5EF4-FFF2-40B4-BE49-F238E27FC236}">
                  <a16:creationId xmlns:a16="http://schemas.microsoft.com/office/drawing/2014/main" id="{715F59A4-AB1D-4B57-913A-7356CB004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0590" y="5784663"/>
              <a:ext cx="430305" cy="430305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507BF9F4-A354-41CE-B2BB-589DF0884414}"/>
                </a:ext>
              </a:extLst>
            </p:cNvPr>
            <p:cNvSpPr txBox="1"/>
            <p:nvPr/>
          </p:nvSpPr>
          <p:spPr>
            <a:xfrm>
              <a:off x="8000895" y="5815149"/>
              <a:ext cx="2501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/>
                <a:t>Git </a:t>
              </a:r>
              <a:r>
                <a:rPr lang="zh-TW" altLang="en-US"/>
                <a:t>的第一版 </a:t>
              </a:r>
              <a:r>
                <a:rPr lang="en-US" altLang="zh-TW"/>
                <a:t>README</a:t>
              </a: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6582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B2464C-E0D2-4805-A702-8DF1EC7C9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Github 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0B3F3F-8A31-4551-B156-1B7D9A55B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使用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en-US" altLang="zh-TW"/>
              <a:t> </a:t>
            </a:r>
            <a:r>
              <a:rPr lang="zh-TW" altLang="en-US"/>
              <a:t>時，需要有地方可以存放檔案</a:t>
            </a:r>
            <a:endParaRPr lang="en-US" altLang="zh-TW"/>
          </a:p>
          <a:p>
            <a:r>
              <a:rPr lang="zh-TW" altLang="en-US"/>
              <a:t>而當今最常見的就是 </a:t>
            </a:r>
            <a:r>
              <a:rPr lang="en-US" altLang="zh-TW">
                <a:solidFill>
                  <a:srgbClr val="00B0F0"/>
                </a:solidFill>
              </a:rPr>
              <a:t>Github</a:t>
            </a:r>
            <a:r>
              <a:rPr lang="zh-TW" altLang="en-US"/>
              <a:t>，網站為 </a:t>
            </a:r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Github</a:t>
            </a:r>
            <a:r>
              <a:rPr lang="en-US" altLang="zh-TW"/>
              <a:t> </a:t>
            </a:r>
            <a:r>
              <a:rPr lang="zh-TW" altLang="en-US"/>
              <a:t>除了提供</a:t>
            </a:r>
            <a:r>
              <a:rPr lang="zh-TW" altLang="en-US">
                <a:solidFill>
                  <a:srgbClr val="00B0F0"/>
                </a:solidFill>
              </a:rPr>
              <a:t>倉庫</a:t>
            </a:r>
            <a:r>
              <a:rPr lang="en-US" altLang="zh-TW">
                <a:solidFill>
                  <a:srgbClr val="00B0F0"/>
                </a:solidFill>
              </a:rPr>
              <a:t>(repository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repo)</a:t>
            </a:r>
            <a:r>
              <a:rPr lang="zh-TW" altLang="en-US"/>
              <a:t>供檔案存取外</a:t>
            </a:r>
            <a:endParaRPr lang="en-US" altLang="zh-TW"/>
          </a:p>
          <a:p>
            <a:r>
              <a:rPr lang="zh-TW" altLang="en-US"/>
              <a:t>還提供了</a:t>
            </a:r>
            <a:r>
              <a:rPr lang="zh-TW" altLang="en-US">
                <a:solidFill>
                  <a:srgbClr val="00B0F0"/>
                </a:solidFill>
              </a:rPr>
              <a:t>問題</a:t>
            </a:r>
            <a:r>
              <a:rPr lang="en-US" altLang="zh-TW">
                <a:solidFill>
                  <a:srgbClr val="00B0F0"/>
                </a:solidFill>
              </a:rPr>
              <a:t>(issue)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動作</a:t>
            </a:r>
            <a:r>
              <a:rPr lang="en-US" altLang="zh-TW">
                <a:solidFill>
                  <a:srgbClr val="00B0F0"/>
                </a:solidFill>
              </a:rPr>
              <a:t>(action)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維基</a:t>
            </a:r>
            <a:r>
              <a:rPr lang="en-US" altLang="zh-TW">
                <a:solidFill>
                  <a:srgbClr val="00B0F0"/>
                </a:solidFill>
              </a:rPr>
              <a:t>(wiki)</a:t>
            </a:r>
          </a:p>
          <a:p>
            <a:r>
              <a:rPr lang="zh-TW" altLang="en-US">
                <a:solidFill>
                  <a:srgbClr val="00B0F0"/>
                </a:solidFill>
              </a:rPr>
              <a:t>分叉</a:t>
            </a:r>
            <a:r>
              <a:rPr lang="en-US" altLang="zh-TW">
                <a:solidFill>
                  <a:srgbClr val="00B0F0"/>
                </a:solidFill>
              </a:rPr>
              <a:t>(fork)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拉取請求</a:t>
            </a:r>
            <a:r>
              <a:rPr lang="en-US" altLang="zh-TW">
                <a:solidFill>
                  <a:srgbClr val="00B0F0"/>
                </a:solidFill>
              </a:rPr>
              <a:t>(pull request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pr)</a:t>
            </a:r>
            <a:r>
              <a:rPr lang="zh-TW" altLang="en-US"/>
              <a:t>等服務</a:t>
            </a:r>
            <a:endParaRPr lang="en-US" altLang="zh-TW"/>
          </a:p>
          <a:p>
            <a:r>
              <a:rPr lang="zh-TW" altLang="en-US"/>
              <a:t>使用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Github </a:t>
            </a:r>
            <a:r>
              <a:rPr lang="zh-TW" altLang="en-US"/>
              <a:t>相比直接使用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</a:p>
          <a:p>
            <a:r>
              <a:rPr lang="zh-TW" altLang="en-US"/>
              <a:t>更著重在一個網路上的第三者參與或</a:t>
            </a:r>
            <a:r>
              <a:rPr lang="zh-TW" altLang="en-US">
                <a:solidFill>
                  <a:srgbClr val="FFC000"/>
                </a:solidFill>
              </a:rPr>
              <a:t>貢獻</a:t>
            </a:r>
            <a:r>
              <a:rPr lang="en-US" altLang="zh-TW">
                <a:solidFill>
                  <a:srgbClr val="FFC000"/>
                </a:solidFill>
              </a:rPr>
              <a:t>(contribute)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倉庫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倉庫擁有者</a:t>
            </a:r>
            <a:r>
              <a:rPr lang="en-US" altLang="zh-TW">
                <a:solidFill>
                  <a:srgbClr val="00B0F0"/>
                </a:solidFill>
              </a:rPr>
              <a:t>(owner)</a:t>
            </a:r>
            <a:r>
              <a:rPr lang="zh-TW" altLang="en-US"/>
              <a:t>則可以很方便的管理他人貢獻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582084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7B30FC-3138-4EA2-9F75-77737F7ED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Github </a:t>
            </a:r>
            <a:r>
              <a:rPr lang="zh-TW" altLang="en-US"/>
              <a:t>帳號註冊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E92BC6-4936-45D1-8F05-A06F9C249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4660"/>
            <a:ext cx="10515600" cy="1530467"/>
          </a:xfrm>
        </p:spPr>
        <p:txBody>
          <a:bodyPr/>
          <a:lstStyle/>
          <a:p>
            <a:r>
              <a:rPr lang="en-US" altLang="zh-TW">
                <a:solidFill>
                  <a:srgbClr val="00B0F0"/>
                </a:solidFill>
              </a:rPr>
              <a:t>Github</a:t>
            </a:r>
            <a:r>
              <a:rPr lang="en-US" altLang="zh-TW"/>
              <a:t> </a:t>
            </a:r>
            <a:r>
              <a:rPr lang="zh-TW" altLang="en-US"/>
              <a:t>帳號註冊非常簡單</a:t>
            </a:r>
            <a:endParaRPr lang="en-US" altLang="zh-TW"/>
          </a:p>
          <a:p>
            <a:r>
              <a:rPr lang="zh-TW" altLang="en-US"/>
              <a:t>只要在 </a:t>
            </a:r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</a:t>
            </a:r>
            <a:r>
              <a:rPr lang="en-US" altLang="zh-TW"/>
              <a:t> </a:t>
            </a:r>
            <a:r>
              <a:rPr lang="zh-TW" altLang="en-US"/>
              <a:t>首頁右上方選擇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Sign up</a:t>
            </a:r>
            <a:r>
              <a:rPr lang="en-US" altLang="zh-TW"/>
              <a:t>"</a:t>
            </a:r>
          </a:p>
          <a:p>
            <a:r>
              <a:rPr lang="zh-TW" altLang="en-US"/>
              <a:t>接著依照指示即可完成註冊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8731C0A-CFF2-445B-94A0-15FD9E023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585127"/>
            <a:ext cx="8839200" cy="4067432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2A5545B4-2B5F-4A3F-B7C7-B08CDE6BA5D3}"/>
              </a:ext>
            </a:extLst>
          </p:cNvPr>
          <p:cNvSpPr/>
          <p:nvPr/>
        </p:nvSpPr>
        <p:spPr>
          <a:xfrm>
            <a:off x="9843247" y="2662238"/>
            <a:ext cx="564777" cy="27818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518496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F05997-0A98-4DB5-A561-D8C673B2B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倉庫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C93C1C-1185-4D2F-AEA7-BA2EDFAA8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8153"/>
            <a:ext cx="7386916" cy="2017059"/>
          </a:xfrm>
        </p:spPr>
        <p:txBody>
          <a:bodyPr>
            <a:normAutofit/>
          </a:bodyPr>
          <a:lstStyle/>
          <a:p>
            <a:r>
              <a:rPr lang="zh-TW" altLang="en-US"/>
              <a:t>點選右上方頭像即會出現右方導覽欄</a:t>
            </a:r>
            <a:endParaRPr lang="en-US" altLang="zh-TW"/>
          </a:p>
          <a:p>
            <a:r>
              <a:rPr lang="zh-TW" altLang="en-US"/>
              <a:t>從右方導覽欄點選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Your repositories</a:t>
            </a:r>
            <a:r>
              <a:rPr lang="en-US" altLang="zh-TW"/>
              <a:t>"</a:t>
            </a:r>
          </a:p>
          <a:p>
            <a:r>
              <a:rPr lang="zh-TW" altLang="en-US"/>
              <a:t>即會顯示自己的所有</a:t>
            </a:r>
            <a:r>
              <a:rPr lang="zh-TW" altLang="en-US">
                <a:solidFill>
                  <a:srgbClr val="00B0F0"/>
                </a:solidFill>
              </a:rPr>
              <a:t>倉庫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點擊右上方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New</a:t>
            </a:r>
            <a:r>
              <a:rPr lang="en-US" altLang="zh-TW"/>
              <a:t>" </a:t>
            </a:r>
            <a:r>
              <a:rPr lang="zh-TW" altLang="en-US"/>
              <a:t>即可開始創建</a:t>
            </a:r>
            <a:r>
              <a:rPr lang="zh-TW" altLang="en-US">
                <a:solidFill>
                  <a:srgbClr val="00B0F0"/>
                </a:solidFill>
              </a:rPr>
              <a:t>新倉庫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09FD0C4E-1763-4877-8A04-ADD6395900E8}"/>
              </a:ext>
            </a:extLst>
          </p:cNvPr>
          <p:cNvGrpSpPr/>
          <p:nvPr/>
        </p:nvGrpSpPr>
        <p:grpSpPr>
          <a:xfrm>
            <a:off x="8509862" y="171147"/>
            <a:ext cx="2843938" cy="6336406"/>
            <a:chOff x="8390965" y="260797"/>
            <a:chExt cx="2843938" cy="6336406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DE183A22-83B1-4888-B101-1E286C4795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52"/>
            <a:stretch/>
          </p:blipFill>
          <p:spPr>
            <a:xfrm>
              <a:off x="8390965" y="260797"/>
              <a:ext cx="2843938" cy="6336406"/>
            </a:xfrm>
            <a:prstGeom prst="rect">
              <a:avLst/>
            </a:prstGeom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14C8B010-D5B0-43FF-B1CB-BABB84C8FC03}"/>
                </a:ext>
              </a:extLst>
            </p:cNvPr>
            <p:cNvSpPr/>
            <p:nvPr/>
          </p:nvSpPr>
          <p:spPr>
            <a:xfrm>
              <a:off x="8498541" y="1654828"/>
              <a:ext cx="1362635" cy="21879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3E7E243-0EB6-4FDC-A960-44697AFB5878}"/>
              </a:ext>
            </a:extLst>
          </p:cNvPr>
          <p:cNvGrpSpPr/>
          <p:nvPr/>
        </p:nvGrpSpPr>
        <p:grpSpPr>
          <a:xfrm>
            <a:off x="838200" y="3059267"/>
            <a:ext cx="7386916" cy="3448286"/>
            <a:chOff x="596636" y="2716306"/>
            <a:chExt cx="7932800" cy="3703110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C652E76E-9B3F-4D7C-BF02-F97BFCEDE2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764"/>
            <a:stretch/>
          </p:blipFill>
          <p:spPr>
            <a:xfrm>
              <a:off x="596636" y="2716306"/>
              <a:ext cx="7932800" cy="3703110"/>
            </a:xfrm>
            <a:prstGeom prst="rect">
              <a:avLst/>
            </a:prstGeom>
          </p:spPr>
        </p:pic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EAA13DE5-2EAD-47A6-A186-A0BE9714D14E}"/>
                </a:ext>
              </a:extLst>
            </p:cNvPr>
            <p:cNvSpPr/>
            <p:nvPr/>
          </p:nvSpPr>
          <p:spPr>
            <a:xfrm>
              <a:off x="7322344" y="3357003"/>
              <a:ext cx="507207" cy="240506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255015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D23479-9738-4960-A9A0-41C64C300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創建倉庫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337388-0ADC-4C4C-B4DE-9F9B5060C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8447"/>
            <a:ext cx="4222377" cy="4129836"/>
          </a:xfrm>
        </p:spPr>
        <p:txBody>
          <a:bodyPr/>
          <a:lstStyle/>
          <a:p>
            <a:r>
              <a:rPr lang="zh-TW" altLang="en-US"/>
              <a:t>按照說明填寫即可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星號</a:t>
            </a:r>
            <a:r>
              <a:rPr lang="en-US" altLang="zh-TW">
                <a:solidFill>
                  <a:srgbClr val="92D050"/>
                </a:solidFill>
              </a:rPr>
              <a:t>(*) </a:t>
            </a:r>
            <a:r>
              <a:rPr lang="zh-TW" altLang="en-US"/>
              <a:t>表示必填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這些欄位或選項</a:t>
            </a:r>
            <a:endParaRPr lang="en-US" altLang="zh-TW"/>
          </a:p>
          <a:p>
            <a:r>
              <a:rPr lang="zh-TW" altLang="en-US"/>
              <a:t>在創建</a:t>
            </a:r>
            <a:r>
              <a:rPr lang="zh-TW" altLang="en-US">
                <a:solidFill>
                  <a:srgbClr val="00B0F0"/>
                </a:solidFill>
              </a:rPr>
              <a:t>倉庫</a:t>
            </a:r>
            <a:r>
              <a:rPr lang="zh-TW" altLang="en-US"/>
              <a:t>後也可以更改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唯獨</a:t>
            </a:r>
            <a:r>
              <a:rPr lang="zh-TW" altLang="en-US">
                <a:solidFill>
                  <a:srgbClr val="00B0F0"/>
                </a:solidFill>
              </a:rPr>
              <a:t>倉庫名稱</a:t>
            </a:r>
            <a:r>
              <a:rPr lang="zh-TW" altLang="en-US">
                <a:solidFill>
                  <a:srgbClr val="FFFF00"/>
                </a:solidFill>
              </a:rPr>
              <a:t>須謹慎填寫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創建後再更改</a:t>
            </a:r>
            <a:r>
              <a:rPr lang="zh-TW" altLang="en-US">
                <a:solidFill>
                  <a:srgbClr val="00B0F0"/>
                </a:solidFill>
              </a:rPr>
              <a:t>倉庫名稱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可能會造成一些問題</a:t>
            </a:r>
            <a:endParaRPr lang="en-US" altLang="zh-TW">
              <a:solidFill>
                <a:srgbClr val="FFFF00"/>
              </a:solidFill>
            </a:endParaRPr>
          </a:p>
          <a:p>
            <a:endParaRPr lang="zh-TW" alt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481A00E-8E97-41C1-B575-48ACC6FAEC51}"/>
              </a:ext>
            </a:extLst>
          </p:cNvPr>
          <p:cNvGrpSpPr/>
          <p:nvPr/>
        </p:nvGrpSpPr>
        <p:grpSpPr>
          <a:xfrm>
            <a:off x="5060578" y="1618969"/>
            <a:ext cx="6526304" cy="4768684"/>
            <a:chOff x="4827496" y="1690688"/>
            <a:chExt cx="6526304" cy="476868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10A064E2-D1D7-4D01-881E-5A5A46B3D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27496" y="1690688"/>
              <a:ext cx="6526304" cy="4768684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8E9B3AFD-563B-4565-9D0E-18D306167857}"/>
                </a:ext>
              </a:extLst>
            </p:cNvPr>
            <p:cNvSpPr txBox="1"/>
            <p:nvPr/>
          </p:nvSpPr>
          <p:spPr>
            <a:xfrm>
              <a:off x="8247530" y="4001294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C000"/>
                  </a:solidFill>
                </a:rPr>
                <a:t>倉庫名稱</a:t>
              </a: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BDDF4C56-8A00-4D6D-90A7-B65E768EF4D2}"/>
                </a:ext>
              </a:extLst>
            </p:cNvPr>
            <p:cNvSpPr/>
            <p:nvPr/>
          </p:nvSpPr>
          <p:spPr>
            <a:xfrm>
              <a:off x="6535271" y="3917576"/>
              <a:ext cx="1712259" cy="545383"/>
            </a:xfrm>
            <a:prstGeom prst="roundRect">
              <a:avLst>
                <a:gd name="adj" fmla="val 11736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F0007348-C9B5-473C-9F3A-CA1E59C1CFFA}"/>
                </a:ext>
              </a:extLst>
            </p:cNvPr>
            <p:cNvSpPr txBox="1"/>
            <p:nvPr/>
          </p:nvSpPr>
          <p:spPr>
            <a:xfrm>
              <a:off x="5938439" y="5464826"/>
              <a:ext cx="25186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92D050"/>
                  </a:solidFill>
                </a:rPr>
                <a:t>公開</a:t>
              </a:r>
              <a:r>
                <a:rPr lang="en-US" altLang="zh-TW" sz="2000">
                  <a:solidFill>
                    <a:srgbClr val="92D050"/>
                  </a:solidFill>
                </a:rPr>
                <a:t>(</a:t>
              </a:r>
              <a:r>
                <a:rPr lang="zh-TW" altLang="en-US" sz="2000">
                  <a:solidFill>
                    <a:srgbClr val="92D050"/>
                  </a:solidFill>
                </a:rPr>
                <a:t>大家都看得到</a:t>
              </a:r>
              <a:r>
                <a:rPr lang="en-US" altLang="zh-TW" sz="2000">
                  <a:solidFill>
                    <a:srgbClr val="92D050"/>
                  </a:solidFill>
                </a:rPr>
                <a:t>)</a:t>
              </a:r>
              <a:endParaRPr lang="zh-TW" altLang="en-US" sz="2000">
                <a:solidFill>
                  <a:srgbClr val="92D050"/>
                </a:solidFill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81BF7475-3A9F-4862-8EF6-A9657C4720E4}"/>
                </a:ext>
              </a:extLst>
            </p:cNvPr>
            <p:cNvSpPr txBox="1"/>
            <p:nvPr/>
          </p:nvSpPr>
          <p:spPr>
            <a:xfrm>
              <a:off x="5938439" y="5931844"/>
              <a:ext cx="25186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92D050"/>
                  </a:solidFill>
                </a:rPr>
                <a:t>私人</a:t>
              </a:r>
              <a:r>
                <a:rPr lang="en-US" altLang="zh-TW" sz="2000">
                  <a:solidFill>
                    <a:srgbClr val="92D050"/>
                  </a:solidFill>
                </a:rPr>
                <a:t>(</a:t>
              </a:r>
              <a:r>
                <a:rPr lang="zh-TW" altLang="en-US" sz="2000">
                  <a:solidFill>
                    <a:srgbClr val="92D050"/>
                  </a:solidFill>
                </a:rPr>
                <a:t>自己才看得到</a:t>
              </a:r>
              <a:r>
                <a:rPr lang="en-US" altLang="zh-TW" sz="2000">
                  <a:solidFill>
                    <a:srgbClr val="92D050"/>
                  </a:solidFill>
                </a:rPr>
                <a:t>)</a:t>
              </a:r>
              <a:endParaRPr lang="zh-TW" altLang="en-US" sz="2000">
                <a:solidFill>
                  <a:srgbClr val="92D050"/>
                </a:solidFill>
              </a:endParaRP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BA752F7C-B331-4F9E-B0EE-511F68A042EE}"/>
                </a:ext>
              </a:extLst>
            </p:cNvPr>
            <p:cNvSpPr/>
            <p:nvPr/>
          </p:nvSpPr>
          <p:spPr>
            <a:xfrm>
              <a:off x="5002306" y="4838246"/>
              <a:ext cx="6275293" cy="545383"/>
            </a:xfrm>
            <a:prstGeom prst="roundRect">
              <a:avLst>
                <a:gd name="adj" fmla="val 9681"/>
              </a:avLst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ACC2A4A0-E2D5-4C2A-ADB0-59F684B07723}"/>
                </a:ext>
              </a:extLst>
            </p:cNvPr>
            <p:cNvSpPr txBox="1"/>
            <p:nvPr/>
          </p:nvSpPr>
          <p:spPr>
            <a:xfrm>
              <a:off x="9861827" y="539791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FF00"/>
                  </a:solidFill>
                </a:rPr>
                <a:t>倉庫說明</a:t>
              </a:r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201B599D-87B4-4FB0-A72A-D76B15019529}"/>
                </a:ext>
              </a:extLst>
            </p:cNvPr>
            <p:cNvSpPr/>
            <p:nvPr/>
          </p:nvSpPr>
          <p:spPr>
            <a:xfrm>
              <a:off x="5002307" y="5495924"/>
              <a:ext cx="4232182" cy="900113"/>
            </a:xfrm>
            <a:prstGeom prst="roundRect">
              <a:avLst>
                <a:gd name="adj" fmla="val 7565"/>
              </a:avLst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073539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D23479-9738-4960-A9A0-41C64C300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創建倉庫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337388-0ADC-4C4C-B4DE-9F9B5060C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63974"/>
            <a:ext cx="4066839" cy="3162300"/>
          </a:xfrm>
        </p:spPr>
        <p:txBody>
          <a:bodyPr/>
          <a:lstStyle/>
          <a:p>
            <a:r>
              <a:rPr lang="zh-TW" altLang="en-US"/>
              <a:t>同樣按照說明填寫即可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內容填寫完成後</a:t>
            </a:r>
            <a:endParaRPr lang="en-US" altLang="zh-TW"/>
          </a:p>
          <a:p>
            <a:r>
              <a:rPr lang="zh-TW" altLang="en-US"/>
              <a:t>點擊右下角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Create repository</a:t>
            </a:r>
            <a:r>
              <a:rPr lang="en-US" altLang="zh-TW"/>
              <a:t>"</a:t>
            </a:r>
          </a:p>
          <a:p>
            <a:r>
              <a:rPr lang="zh-TW" altLang="en-US"/>
              <a:t>即完成創建</a:t>
            </a:r>
            <a:r>
              <a:rPr lang="zh-TW" altLang="en-US">
                <a:solidFill>
                  <a:srgbClr val="00B0F0"/>
                </a:solidFill>
              </a:rPr>
              <a:t>倉庫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C713460E-2042-4468-BBC5-65306C8EBD8C}"/>
              </a:ext>
            </a:extLst>
          </p:cNvPr>
          <p:cNvGrpSpPr/>
          <p:nvPr/>
        </p:nvGrpSpPr>
        <p:grpSpPr>
          <a:xfrm>
            <a:off x="4905039" y="2001794"/>
            <a:ext cx="6878320" cy="3686660"/>
            <a:chOff x="4716780" y="2100406"/>
            <a:chExt cx="6878320" cy="3686660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B5419A15-5A02-4AFC-B1BD-CD9CA10794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16780" y="2100406"/>
              <a:ext cx="6878320" cy="3686660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BAA98F61-C58C-4F4D-A5C4-B7D7F0335929}"/>
                </a:ext>
              </a:extLst>
            </p:cNvPr>
            <p:cNvSpPr txBox="1"/>
            <p:nvPr/>
          </p:nvSpPr>
          <p:spPr>
            <a:xfrm>
              <a:off x="9605453" y="2420144"/>
              <a:ext cx="19896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00B0F0"/>
                  </a:solidFill>
                </a:rPr>
                <a:t>新增 </a:t>
              </a:r>
              <a:r>
                <a:rPr lang="en-US" altLang="zh-TW" sz="2400">
                  <a:solidFill>
                    <a:srgbClr val="00B0F0"/>
                  </a:solidFill>
                </a:rPr>
                <a:t>README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D801E1F9-1384-4472-A5F1-FC8E19FED8F2}"/>
                </a:ext>
              </a:extLst>
            </p:cNvPr>
            <p:cNvSpPr/>
            <p:nvPr/>
          </p:nvSpPr>
          <p:spPr>
            <a:xfrm>
              <a:off x="4862512" y="2445544"/>
              <a:ext cx="4776788" cy="430920"/>
            </a:xfrm>
            <a:prstGeom prst="roundRect">
              <a:avLst>
                <a:gd name="adj" fmla="val 12301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64A11958-29F2-4D5A-A2EF-CF1D65F04FA4}"/>
                </a:ext>
              </a:extLst>
            </p:cNvPr>
            <p:cNvSpPr txBox="1"/>
            <p:nvPr/>
          </p:nvSpPr>
          <p:spPr>
            <a:xfrm>
              <a:off x="6528747" y="3124219"/>
              <a:ext cx="26693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FF00"/>
                  </a:solidFill>
                </a:rPr>
                <a:t>新增 </a:t>
              </a:r>
              <a:r>
                <a:rPr lang="en-US" altLang="zh-TW" sz="2400">
                  <a:solidFill>
                    <a:srgbClr val="FFFF00"/>
                  </a:solidFill>
                </a:rPr>
                <a:t>.gitignore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C8AF7FE5-192A-46D3-8E29-6F99ACAA7CEB}"/>
                </a:ext>
              </a:extLst>
            </p:cNvPr>
            <p:cNvSpPr/>
            <p:nvPr/>
          </p:nvSpPr>
          <p:spPr>
            <a:xfrm>
              <a:off x="4862513" y="2971800"/>
              <a:ext cx="4383087" cy="766504"/>
            </a:xfrm>
            <a:prstGeom prst="roundRect">
              <a:avLst>
                <a:gd name="adj" fmla="val 8987"/>
              </a:avLst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6F398BE5-93F5-4DEE-8AD3-31B3458CCAF1}"/>
                </a:ext>
              </a:extLst>
            </p:cNvPr>
            <p:cNvSpPr txBox="1"/>
            <p:nvPr/>
          </p:nvSpPr>
          <p:spPr>
            <a:xfrm>
              <a:off x="6674751" y="3943736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92D050"/>
                  </a:solidFill>
                </a:rPr>
                <a:t>選擇開源協議</a:t>
              </a:r>
            </a:p>
          </p:txBody>
        </p:sp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F258B110-66A0-493A-8760-19583DFA531E}"/>
                </a:ext>
              </a:extLst>
            </p:cNvPr>
            <p:cNvSpPr/>
            <p:nvPr/>
          </p:nvSpPr>
          <p:spPr>
            <a:xfrm>
              <a:off x="4862513" y="3843183"/>
              <a:ext cx="4573587" cy="766504"/>
            </a:xfrm>
            <a:prstGeom prst="roundRect">
              <a:avLst>
                <a:gd name="adj" fmla="val 8987"/>
              </a:avLst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E3F39CA2-A43A-419B-90B3-075A47527955}"/>
                </a:ext>
              </a:extLst>
            </p:cNvPr>
            <p:cNvSpPr/>
            <p:nvPr/>
          </p:nvSpPr>
          <p:spPr>
            <a:xfrm>
              <a:off x="10103338" y="5343428"/>
              <a:ext cx="1362635" cy="39062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F6A519AC-7524-4BA8-B47C-FFC27F786570}"/>
                </a:ext>
              </a:extLst>
            </p:cNvPr>
            <p:cNvSpPr txBox="1"/>
            <p:nvPr/>
          </p:nvSpPr>
          <p:spPr>
            <a:xfrm>
              <a:off x="10060739" y="486129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C000"/>
                  </a:solidFill>
                </a:rPr>
                <a:t>創建倉庫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450725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811779-FC92-4676-9008-5A467054C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創建倉庫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009BE9-4FB7-48E3-A97F-79C4E31AF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43" y="2892769"/>
            <a:ext cx="1671917" cy="1563034"/>
          </a:xfrm>
        </p:spPr>
        <p:txBody>
          <a:bodyPr>
            <a:normAutofit/>
          </a:bodyPr>
          <a:lstStyle/>
          <a:p>
            <a:r>
              <a:rPr lang="zh-TW" altLang="en-US"/>
              <a:t>創建好後</a:t>
            </a:r>
            <a:endParaRPr lang="en-US" altLang="zh-TW"/>
          </a:p>
          <a:p>
            <a:r>
              <a:rPr lang="zh-TW" altLang="en-US"/>
              <a:t>會跳轉到</a:t>
            </a:r>
            <a:endParaRPr lang="en-US" altLang="zh-TW"/>
          </a:p>
          <a:p>
            <a:r>
              <a:rPr lang="zh-TW" altLang="en-US"/>
              <a:t>該頁面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C5432FD7-047C-4E65-97A1-DF2074EB72AC}"/>
              </a:ext>
            </a:extLst>
          </p:cNvPr>
          <p:cNvGrpSpPr/>
          <p:nvPr/>
        </p:nvGrpSpPr>
        <p:grpSpPr>
          <a:xfrm>
            <a:off x="1679946" y="940869"/>
            <a:ext cx="10338174" cy="5753704"/>
            <a:chOff x="1787525" y="940869"/>
            <a:chExt cx="10338174" cy="575370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8FC00102-3021-4A8C-B887-0AE8AD4E9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87525" y="940869"/>
              <a:ext cx="10338174" cy="5753704"/>
            </a:xfrm>
            <a:prstGeom prst="rect">
              <a:avLst/>
            </a:prstGeom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284EAF25-83CE-4DBB-A01E-ECE2A444DB36}"/>
                </a:ext>
              </a:extLst>
            </p:cNvPr>
            <p:cNvSpPr/>
            <p:nvPr/>
          </p:nvSpPr>
          <p:spPr>
            <a:xfrm>
              <a:off x="4526508" y="3730944"/>
              <a:ext cx="389434" cy="218439"/>
            </a:xfrm>
            <a:prstGeom prst="round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68B233F9-CAAD-4C52-A471-28626B93D39B}"/>
                </a:ext>
              </a:extLst>
            </p:cNvPr>
            <p:cNvSpPr/>
            <p:nvPr/>
          </p:nvSpPr>
          <p:spPr>
            <a:xfrm>
              <a:off x="5210598" y="3728563"/>
              <a:ext cx="5337968" cy="218439"/>
            </a:xfrm>
            <a:prstGeom prst="round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7EBF4183-1CEB-467E-97D8-4B26471E7DF1}"/>
                </a:ext>
              </a:extLst>
            </p:cNvPr>
            <p:cNvSpPr txBox="1"/>
            <p:nvPr/>
          </p:nvSpPr>
          <p:spPr>
            <a:xfrm>
              <a:off x="7491218" y="3278485"/>
              <a:ext cx="1479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C000"/>
                  </a:solidFill>
                </a:rPr>
                <a:t>倉庫 </a:t>
              </a:r>
              <a:r>
                <a:rPr lang="en-US" altLang="zh-TW" sz="2400">
                  <a:solidFill>
                    <a:srgbClr val="FFC000"/>
                  </a:solidFill>
                </a:rPr>
                <a:t>url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707493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230</TotalTime>
  <Words>729</Words>
  <Application>Microsoft Office PowerPoint</Application>
  <PresentationFormat>寬螢幕</PresentationFormat>
  <Paragraphs>101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6" baseType="lpstr">
      <vt:lpstr>Arial</vt:lpstr>
      <vt:lpstr>Consolas</vt:lpstr>
      <vt:lpstr>Times New Roman</vt:lpstr>
      <vt:lpstr>TYIC</vt:lpstr>
      <vt:lpstr>Git 與 Github</vt:lpstr>
      <vt:lpstr>Git</vt:lpstr>
      <vt:lpstr>Git</vt:lpstr>
      <vt:lpstr>Github </vt:lpstr>
      <vt:lpstr>Github 帳號註冊</vt:lpstr>
      <vt:lpstr>倉庫</vt:lpstr>
      <vt:lpstr>創建倉庫</vt:lpstr>
      <vt:lpstr>創建倉庫</vt:lpstr>
      <vt:lpstr>創建倉庫</vt:lpstr>
      <vt:lpstr>Git</vt:lpstr>
      <vt:lpstr>複製遠端倉庫</vt:lpstr>
      <vt:lpstr>進入本地倉庫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16_Git 與 Github</dc:title>
  <dc:creator>TYIC</dc:creator>
  <cp:lastModifiedBy>Jacky Chiu</cp:lastModifiedBy>
  <cp:revision>298</cp:revision>
  <dcterms:created xsi:type="dcterms:W3CDTF">2024-09-09T15:25:37Z</dcterms:created>
  <dcterms:modified xsi:type="dcterms:W3CDTF">2024-09-11T16:02:10Z</dcterms:modified>
</cp:coreProperties>
</file>