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76" r:id="rId9"/>
    <p:sldId id="264" r:id="rId10"/>
    <p:sldId id="265" r:id="rId11"/>
    <p:sldId id="266" r:id="rId12"/>
    <p:sldId id="281" r:id="rId13"/>
    <p:sldId id="280" r:id="rId14"/>
    <p:sldId id="282" r:id="rId15"/>
    <p:sldId id="283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271" r:id="rId24"/>
    <p:sldId id="267" r:id="rId25"/>
    <p:sldId id="285" r:id="rId26"/>
    <p:sldId id="286" r:id="rId27"/>
    <p:sldId id="287" r:id="rId28"/>
    <p:sldId id="284" r:id="rId29"/>
    <p:sldId id="272" r:id="rId30"/>
    <p:sldId id="27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  <a:srgbClr val="CCFFCC"/>
    <a:srgbClr val="FFFFCC"/>
    <a:srgbClr val="FFCC99"/>
    <a:srgbClr val="FFCCCC"/>
    <a:srgbClr val="996600"/>
    <a:srgbClr val="FFCC66"/>
    <a:srgbClr val="BCBEC4"/>
    <a:srgbClr val="29A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這與資料型別</a:t>
            </a:r>
            <a:r>
              <a:rPr lang="en-US" altLang="zh-TW"/>
              <a:t>(Data</a:t>
            </a:r>
            <a:r>
              <a:rPr lang="zh-TW" altLang="en-US"/>
              <a:t> </a:t>
            </a:r>
            <a:r>
              <a:rPr lang="en-US" altLang="zh-TW"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BAECED-7109-479C-9BFE-E7DBC45F2101}"/>
              </a:ext>
            </a:extLst>
          </p:cNvPr>
          <p:cNvGrpSpPr/>
          <p:nvPr/>
        </p:nvGrpSpPr>
        <p:grpSpPr>
          <a:xfrm>
            <a:off x="622454" y="2181105"/>
            <a:ext cx="10911778" cy="3535036"/>
            <a:chOff x="622454" y="2258773"/>
            <a:chExt cx="10911778" cy="3535036"/>
          </a:xfrm>
        </p:grpSpPr>
        <p:sp>
          <p:nvSpPr>
            <p:cNvPr id="113" name="手繪多邊形: 圖案 112">
              <a:extLst>
                <a:ext uri="{FF2B5EF4-FFF2-40B4-BE49-F238E27FC236}">
                  <a16:creationId xmlns:a16="http://schemas.microsoft.com/office/drawing/2014/main" id="{98E980D0-7C34-404C-ADDE-822B1796FD7B}"/>
                </a:ext>
              </a:extLst>
            </p:cNvPr>
            <p:cNvSpPr/>
            <p:nvPr/>
          </p:nvSpPr>
          <p:spPr>
            <a:xfrm>
              <a:off x="661988" y="4831785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8" name="手繪多邊形: 圖案 117">
              <a:extLst>
                <a:ext uri="{FF2B5EF4-FFF2-40B4-BE49-F238E27FC236}">
                  <a16:creationId xmlns:a16="http://schemas.microsoft.com/office/drawing/2014/main" id="{73589AF9-CC09-41BE-BDBA-08AF11CD3FC7}"/>
                </a:ext>
              </a:extLst>
            </p:cNvPr>
            <p:cNvSpPr/>
            <p:nvPr/>
          </p:nvSpPr>
          <p:spPr>
            <a:xfrm>
              <a:off x="661988" y="2258773"/>
              <a:ext cx="10868024" cy="792163"/>
            </a:xfrm>
            <a:custGeom>
              <a:avLst/>
              <a:gdLst>
                <a:gd name="connsiteX0" fmla="*/ 589184 w 10868024"/>
                <a:gd name="connsiteY0" fmla="*/ 0 h 792163"/>
                <a:gd name="connsiteX1" fmla="*/ 10278840 w 10868024"/>
                <a:gd name="connsiteY1" fmla="*/ 0 h 792163"/>
                <a:gd name="connsiteX2" fmla="*/ 10868024 w 10868024"/>
                <a:gd name="connsiteY2" fmla="*/ 589184 h 792163"/>
                <a:gd name="connsiteX3" fmla="*/ 10868024 w 10868024"/>
                <a:gd name="connsiteY3" fmla="*/ 792163 h 792163"/>
                <a:gd name="connsiteX4" fmla="*/ 0 w 10868024"/>
                <a:gd name="connsiteY4" fmla="*/ 792163 h 792163"/>
                <a:gd name="connsiteX5" fmla="*/ 0 w 10868024"/>
                <a:gd name="connsiteY5" fmla="*/ 589184 h 792163"/>
                <a:gd name="connsiteX6" fmla="*/ 589184 w 10868024"/>
                <a:gd name="connsiteY6" fmla="*/ 0 h 792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68024" h="792163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92163"/>
                  </a:lnTo>
                  <a:lnTo>
                    <a:pt x="0" y="792163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5051FFF-845C-46FE-B8D9-3A08A5D95BD0}"/>
                </a:ext>
              </a:extLst>
            </p:cNvPr>
            <p:cNvSpPr/>
            <p:nvPr/>
          </p:nvSpPr>
          <p:spPr>
            <a:xfrm>
              <a:off x="661988" y="3042361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98CE14D-9995-4182-98FB-01A672436E7D}"/>
                </a:ext>
              </a:extLst>
            </p:cNvPr>
            <p:cNvCxnSpPr>
              <a:cxnSpLocks/>
              <a:stCxn id="118" idx="4"/>
            </p:cNvCxnSpPr>
            <p:nvPr/>
          </p:nvCxnSpPr>
          <p:spPr>
            <a:xfrm flipV="1">
              <a:off x="661988" y="3050934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9566228-4F23-47AA-8545-8DE767B9D194}"/>
                </a:ext>
              </a:extLst>
            </p:cNvPr>
            <p:cNvSpPr txBox="1"/>
            <p:nvPr/>
          </p:nvSpPr>
          <p:spPr>
            <a:xfrm>
              <a:off x="10160138" y="242402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45BC2F0B-CC22-4FAF-98BA-D7AD9B5227DB}"/>
                </a:ext>
              </a:extLst>
            </p:cNvPr>
            <p:cNvSpPr txBox="1"/>
            <p:nvPr/>
          </p:nvSpPr>
          <p:spPr>
            <a:xfrm>
              <a:off x="849573" y="2424021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4C12D8A6-296E-4B53-8D21-5F8079584D09}"/>
                </a:ext>
              </a:extLst>
            </p:cNvPr>
            <p:cNvSpPr txBox="1"/>
            <p:nvPr/>
          </p:nvSpPr>
          <p:spPr>
            <a:xfrm>
              <a:off x="2121515" y="2424021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6C44857B-1735-4D86-B35D-EE90F0166968}"/>
                </a:ext>
              </a:extLst>
            </p:cNvPr>
            <p:cNvSpPr txBox="1"/>
            <p:nvPr/>
          </p:nvSpPr>
          <p:spPr>
            <a:xfrm>
              <a:off x="3584664" y="2424021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96B8A9D-BDA4-4889-AE53-695E98A3968C}"/>
                </a:ext>
              </a:extLst>
            </p:cNvPr>
            <p:cNvSpPr txBox="1"/>
            <p:nvPr/>
          </p:nvSpPr>
          <p:spPr>
            <a:xfrm>
              <a:off x="4786385" y="2424021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E61E67B-0847-48FB-8D05-194041FD18D7}"/>
                </a:ext>
              </a:extLst>
            </p:cNvPr>
            <p:cNvSpPr txBox="1"/>
            <p:nvPr/>
          </p:nvSpPr>
          <p:spPr>
            <a:xfrm>
              <a:off x="6132697" y="2424021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8B72A40-1838-4167-B67B-19E0521CBBD5}"/>
                </a:ext>
              </a:extLst>
            </p:cNvPr>
            <p:cNvSpPr txBox="1"/>
            <p:nvPr/>
          </p:nvSpPr>
          <p:spPr>
            <a:xfrm>
              <a:off x="7554900" y="242402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C734835-B9D7-4D2C-9B3E-2B01FF965B6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60E4961E-F4B3-44CC-9FA3-AE5FCB84280B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085EAB36-C14E-42CD-8E63-EDBB68158011}"/>
                </a:ext>
              </a:extLst>
            </p:cNvPr>
            <p:cNvCxnSpPr>
              <a:cxnSpLocks/>
            </p:cNvCxnSpPr>
            <p:nvPr/>
          </p:nvCxnSpPr>
          <p:spPr>
            <a:xfrm>
              <a:off x="3290329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5ED984F-77F0-49F0-AD59-EE9F91D99367}"/>
                </a:ext>
              </a:extLst>
            </p:cNvPr>
            <p:cNvCxnSpPr>
              <a:cxnSpLocks/>
            </p:cNvCxnSpPr>
            <p:nvPr/>
          </p:nvCxnSpPr>
          <p:spPr>
            <a:xfrm>
              <a:off x="4574781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9CAB6E26-1F39-4F06-AE9F-2CB2DE3894BF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31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6B4A3F1A-F844-4C08-85B3-EABBAB667CED}"/>
                </a:ext>
              </a:extLst>
            </p:cNvPr>
            <p:cNvCxnSpPr>
              <a:cxnSpLocks/>
            </p:cNvCxnSpPr>
            <p:nvPr/>
          </p:nvCxnSpPr>
          <p:spPr>
            <a:xfrm>
              <a:off x="7427256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8A6424D-FE90-4D9B-BDCD-60540DAD4515}"/>
                </a:ext>
              </a:extLst>
            </p:cNvPr>
            <p:cNvCxnSpPr>
              <a:cxnSpLocks/>
            </p:cNvCxnSpPr>
            <p:nvPr/>
          </p:nvCxnSpPr>
          <p:spPr>
            <a:xfrm>
              <a:off x="8846481" y="2258773"/>
              <a:ext cx="0" cy="35350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2056436B-6212-4FED-B3E4-C1F29E362E91}"/>
                </a:ext>
              </a:extLst>
            </p:cNvPr>
            <p:cNvSpPr txBox="1"/>
            <p:nvPr/>
          </p:nvSpPr>
          <p:spPr>
            <a:xfrm>
              <a:off x="9047063" y="2424021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63E2CD2-F316-4C14-9154-AB793123FBC5}"/>
                </a:ext>
              </a:extLst>
            </p:cNvPr>
            <p:cNvSpPr txBox="1"/>
            <p:nvPr/>
          </p:nvSpPr>
          <p:spPr>
            <a:xfrm>
              <a:off x="10127524" y="3077455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  <a:r>
                <a:rPr lang="zh-TW" altLang="en-US">
                  <a:solidFill>
                    <a:schemeClr val="bg1"/>
                  </a:solidFill>
                </a:rPr>
                <a:t>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1B2BE42A-8D24-4FB1-817A-2C5AE6FBBF91}"/>
                </a:ext>
              </a:extLst>
            </p:cNvPr>
            <p:cNvSpPr txBox="1"/>
            <p:nvPr/>
          </p:nvSpPr>
          <p:spPr>
            <a:xfrm>
              <a:off x="622454" y="3055624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49DB971-EDC6-4A3E-A109-96930EDD6D87}"/>
                </a:ext>
              </a:extLst>
            </p:cNvPr>
            <p:cNvSpPr txBox="1"/>
            <p:nvPr/>
          </p:nvSpPr>
          <p:spPr>
            <a:xfrm>
              <a:off x="1951549" y="3055624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0A78537-10C3-4141-92B4-5ACAB58419A5}"/>
                </a:ext>
              </a:extLst>
            </p:cNvPr>
            <p:cNvSpPr txBox="1"/>
            <p:nvPr/>
          </p:nvSpPr>
          <p:spPr>
            <a:xfrm>
              <a:off x="3266564" y="3055624"/>
              <a:ext cx="13451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C816816-7C3F-4CA7-9D67-1A9FC9B43732}"/>
                </a:ext>
              </a:extLst>
            </p:cNvPr>
            <p:cNvSpPr txBox="1"/>
            <p:nvPr/>
          </p:nvSpPr>
          <p:spPr>
            <a:xfrm>
              <a:off x="4542144" y="3055624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2A0C8705-37C7-4B59-A2C4-7C73DE823991}"/>
                </a:ext>
              </a:extLst>
            </p:cNvPr>
            <p:cNvSpPr txBox="1"/>
            <p:nvPr/>
          </p:nvSpPr>
          <p:spPr>
            <a:xfrm>
              <a:off x="5892733" y="3055624"/>
              <a:ext cx="15730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3.4E-38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3.4E+38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5FF68E4B-856B-4F3E-8242-8568DB53DBD1}"/>
                </a:ext>
              </a:extLst>
            </p:cNvPr>
            <p:cNvSpPr txBox="1"/>
            <p:nvPr/>
          </p:nvSpPr>
          <p:spPr>
            <a:xfrm>
              <a:off x="7454028" y="3055624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直接表示，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1.7E-308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en-US" altLang="zh-TW">
                  <a:solidFill>
                    <a:schemeClr val="bg1"/>
                  </a:solidFill>
                </a:rPr>
                <a:t>1.7E+308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7719EA96-60BA-452F-B5FF-BDF5E03DD930}"/>
                </a:ext>
              </a:extLst>
            </p:cNvPr>
            <p:cNvSpPr txBox="1"/>
            <p:nvPr/>
          </p:nvSpPr>
          <p:spPr>
            <a:xfrm>
              <a:off x="8828465" y="3055624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chemeClr val="bg1"/>
                  </a:solidFill>
                </a:rPr>
                <a:t>用一對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 </a:t>
              </a:r>
              <a:r>
                <a:rPr lang="en-US" altLang="zh-TW">
                  <a:solidFill>
                    <a:schemeClr val="bg1"/>
                  </a:solidFill>
                </a:rPr>
                <a:t>''</a:t>
              </a:r>
            </a:p>
            <a:p>
              <a:r>
                <a:rPr lang="zh-TW" altLang="en-US">
                  <a:solidFill>
                    <a:schemeClr val="bg1"/>
                  </a:solidFill>
                </a:rPr>
                <a:t>表示，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單引號裡面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只能放</a:t>
              </a:r>
              <a:endParaRPr lang="en-US" altLang="zh-TW">
                <a:solidFill>
                  <a:schemeClr val="bg1"/>
                </a:solidFill>
              </a:endParaRPr>
            </a:p>
            <a:p>
              <a:r>
                <a:rPr lang="zh-TW" altLang="en-US">
                  <a:solidFill>
                    <a:schemeClr val="bg1"/>
                  </a:solidFill>
                </a:rPr>
                <a:t>一個字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8FD7330A-043E-4951-9FDE-8E012B446731}"/>
                </a:ext>
              </a:extLst>
            </p:cNvPr>
            <p:cNvCxnSpPr>
              <a:cxnSpLocks/>
              <a:stCxn id="45" idx="0"/>
              <a:endCxn id="113" idx="1"/>
            </p:cNvCxnSpPr>
            <p:nvPr/>
          </p:nvCxnSpPr>
          <p:spPr>
            <a:xfrm>
              <a:off x="661988" y="4822729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B05193D1-8405-4F4F-80A2-E4FF4E335AB5}"/>
                </a:ext>
              </a:extLst>
            </p:cNvPr>
            <p:cNvSpPr txBox="1"/>
            <p:nvPr/>
          </p:nvSpPr>
          <p:spPr>
            <a:xfrm>
              <a:off x="10321017" y="488872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BBCF9262-8877-41EA-BC8B-5F1AFF59A95D}"/>
                </a:ext>
              </a:extLst>
            </p:cNvPr>
            <p:cNvSpPr txBox="1"/>
            <p:nvPr/>
          </p:nvSpPr>
          <p:spPr>
            <a:xfrm>
              <a:off x="1036430" y="4888725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804000-98FE-4106-B980-75044B9DFF3A}"/>
                </a:ext>
              </a:extLst>
            </p:cNvPr>
            <p:cNvSpPr txBox="1"/>
            <p:nvPr/>
          </p:nvSpPr>
          <p:spPr>
            <a:xfrm>
              <a:off x="2121300" y="4910615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D802C867-B86E-460B-AF04-ED3460236007}"/>
                </a:ext>
              </a:extLst>
            </p:cNvPr>
            <p:cNvSpPr txBox="1"/>
            <p:nvPr/>
          </p:nvSpPr>
          <p:spPr>
            <a:xfrm>
              <a:off x="3429020" y="489635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D6626FDB-BF8F-4CF9-8DB3-B47FC7F094B9}"/>
                </a:ext>
              </a:extLst>
            </p:cNvPr>
            <p:cNvSpPr txBox="1"/>
            <p:nvPr/>
          </p:nvSpPr>
          <p:spPr>
            <a:xfrm>
              <a:off x="4564807" y="4912456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C03C26D6-AADA-4E47-8889-9BF873B4DE51}"/>
                </a:ext>
              </a:extLst>
            </p:cNvPr>
            <p:cNvSpPr txBox="1"/>
            <p:nvPr/>
          </p:nvSpPr>
          <p:spPr>
            <a:xfrm>
              <a:off x="5977390" y="4910615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6.0734f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-2.887f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8A3F89D-5D1A-41E8-AA17-CAB626522B86}"/>
                </a:ext>
              </a:extLst>
            </p:cNvPr>
            <p:cNvSpPr txBox="1"/>
            <p:nvPr/>
          </p:nvSpPr>
          <p:spPr>
            <a:xfrm>
              <a:off x="7454371" y="4899249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-2284.1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3.55555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2CDDAB0B-B855-4E58-BCB2-4F7E88F4487C}"/>
                </a:ext>
              </a:extLst>
            </p:cNvPr>
            <p:cNvSpPr txBox="1"/>
            <p:nvPr/>
          </p:nvSpPr>
          <p:spPr>
            <a:xfrm>
              <a:off x="9167289" y="4905662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'c'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589044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4506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這四種不只可以直接以十進位表示，也可以加些東西用其他進位表示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</a:t>
            </a:r>
            <a:r>
              <a:rPr lang="en-US" altLang="zh-TW"/>
              <a:t>"0b"</a:t>
            </a:r>
            <a:r>
              <a:rPr lang="zh-TW" altLang="en-US"/>
              <a:t>，如</a:t>
            </a:r>
            <a:r>
              <a:rPr lang="en-US" altLang="zh-TW"/>
              <a:t>"0b101"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</a:t>
            </a:r>
            <a:r>
              <a:rPr lang="en-US" altLang="zh-TW"/>
              <a:t>"0"</a:t>
            </a:r>
            <a:r>
              <a:rPr lang="zh-TW" altLang="en-US"/>
              <a:t>，如</a:t>
            </a:r>
            <a:r>
              <a:rPr lang="en-US" altLang="zh-TW"/>
              <a:t>"0777"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"0x"</a:t>
            </a:r>
            <a:r>
              <a:rPr lang="zh-TW" altLang="en-US"/>
              <a:t>，如</a:t>
            </a:r>
            <a:r>
              <a:rPr lang="en-US" altLang="zh-TW"/>
              <a:t>"0xF4"</a:t>
            </a:r>
          </a:p>
          <a:p>
            <a:r>
              <a:rPr lang="en-US" altLang="zh-TW"/>
              <a:t>8</a:t>
            </a:r>
            <a:r>
              <a:rPr lang="zh-TW" altLang="en-US"/>
              <a:t>種基本資料型態中，數字表示的除上面四種整數還有</a:t>
            </a:r>
            <a:r>
              <a:rPr lang="en-US" altLang="zh-TW"/>
              <a:t>float</a:t>
            </a:r>
            <a:r>
              <a:rPr lang="zh-TW" altLang="en-US"/>
              <a:t>和</a:t>
            </a:r>
            <a:r>
              <a:rPr lang="en-US" altLang="zh-TW"/>
              <a:t>double</a:t>
            </a:r>
          </a:p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加上下劃線</a:t>
            </a:r>
            <a:r>
              <a:rPr lang="en-US" altLang="zh-TW"/>
              <a:t>("_"</a:t>
            </a:r>
            <a:r>
              <a:rPr lang="zh-TW" altLang="en-US"/>
              <a:t>，</a:t>
            </a:r>
            <a:r>
              <a:rPr lang="en-US" altLang="zh-TW"/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"0b1_0_1"</a:t>
            </a:r>
            <a:r>
              <a:rPr lang="zh-TW" altLang="en-US"/>
              <a:t>、</a:t>
            </a:r>
            <a:r>
              <a:rPr lang="en-US" altLang="zh-TW"/>
              <a:t>"0_777"</a:t>
            </a:r>
            <a:r>
              <a:rPr lang="zh-TW" altLang="en-US"/>
              <a:t>、</a:t>
            </a:r>
            <a:r>
              <a:rPr lang="en-US" altLang="zh-TW"/>
              <a:t>"1912_01_01"</a:t>
            </a:r>
            <a:r>
              <a:rPr lang="zh-TW" altLang="en-US"/>
              <a:t>、</a:t>
            </a:r>
            <a:r>
              <a:rPr lang="en-US" altLang="zh-TW"/>
              <a:t>"0xF_4"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的整數當中有許多數字各自對應了一個字元</a:t>
            </a:r>
            <a:endParaRPr lang="en-US" altLang="zh-TW"/>
          </a:p>
          <a:p>
            <a:r>
              <a:rPr lang="zh-TW" altLang="en-US"/>
              <a:t>而這個對應是根據</a:t>
            </a:r>
            <a:r>
              <a:rPr lang="en-US" altLang="zh-TW"/>
              <a:t>UTF-8</a:t>
            </a:r>
            <a:r>
              <a:rPr lang="zh-TW" altLang="en-US"/>
              <a:t>的基本多文種平面</a:t>
            </a:r>
            <a:r>
              <a:rPr lang="en-US" altLang="zh-TW"/>
              <a:t>(Basic Multilingual Plane</a:t>
            </a:r>
            <a:r>
              <a:rPr lang="zh-TW" altLang="en-US"/>
              <a:t>，簡稱</a:t>
            </a:r>
            <a:r>
              <a:rPr lang="en-US" altLang="zh-TW"/>
              <a:t>BMP</a:t>
            </a:r>
            <a:r>
              <a:rPr lang="zh-TW" altLang="en-US"/>
              <a:t>、</a:t>
            </a:r>
            <a:r>
              <a:rPr lang="en-US" altLang="zh-TW"/>
              <a:t>0</a:t>
            </a:r>
            <a:r>
              <a:rPr lang="zh-TW" altLang="en-US"/>
              <a:t>號平面、</a:t>
            </a:r>
            <a:r>
              <a:rPr lang="en-US" altLang="zh-TW"/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當中除了完全兼容 </a:t>
            </a:r>
            <a:r>
              <a:rPr lang="en-US" altLang="zh-TW"/>
              <a:t>ASCII(American Standard Code for Information Interchange</a:t>
            </a:r>
            <a:r>
              <a:rPr lang="zh-TW" altLang="en-US"/>
              <a:t>，美國標準資訊交換碼</a:t>
            </a:r>
            <a:r>
              <a:rPr lang="en-US" altLang="zh-TW"/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/>
              <a:t>32</a:t>
            </a:r>
            <a:r>
              <a:rPr lang="zh-TW" altLang="en-US"/>
              <a:t>：空格</a:t>
            </a:r>
            <a:r>
              <a:rPr lang="en-US" altLang="zh-TW"/>
              <a:t>(space)</a:t>
            </a:r>
          </a:p>
          <a:p>
            <a:r>
              <a:rPr lang="en-US" altLang="zh-TW"/>
              <a:t>48</a:t>
            </a:r>
            <a:r>
              <a:rPr lang="zh-TW" altLang="en-US"/>
              <a:t>：</a:t>
            </a:r>
            <a:r>
              <a:rPr lang="en-US" altLang="zh-TW"/>
              <a:t>0</a:t>
            </a:r>
          </a:p>
          <a:p>
            <a:r>
              <a:rPr lang="en-US" altLang="zh-TW"/>
              <a:t>65</a:t>
            </a:r>
            <a:r>
              <a:rPr lang="zh-TW" altLang="en-US"/>
              <a:t>：</a:t>
            </a:r>
            <a:r>
              <a:rPr lang="en-US" altLang="zh-TW"/>
              <a:t>A</a:t>
            </a:r>
          </a:p>
          <a:p>
            <a:r>
              <a:rPr lang="en-US" altLang="zh-TW"/>
              <a:t>97</a:t>
            </a:r>
            <a:r>
              <a:rPr lang="zh-TW" altLang="en-US"/>
              <a:t>：</a:t>
            </a:r>
            <a:r>
              <a:rPr lang="en-US" altLang="zh-TW"/>
              <a:t>a</a:t>
            </a:r>
          </a:p>
          <a:p>
            <a:r>
              <a:rPr lang="zh-TW" altLang="en-US"/>
              <a:t>數字 </a:t>
            </a:r>
            <a:r>
              <a:rPr lang="en-US" altLang="zh-TW"/>
              <a:t>0-9</a:t>
            </a:r>
            <a:r>
              <a:rPr lang="zh-TW" altLang="en-US"/>
              <a:t>、英文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 皆可直接按照順序推下去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1"/>
            <a:ext cx="11595847" cy="2014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第一種只是宣告變數，沒有初始化</a:t>
            </a:r>
            <a:r>
              <a:rPr lang="en-US" altLang="zh-TW"/>
              <a:t>(Initialization)</a:t>
            </a:r>
            <a:r>
              <a:rPr lang="zh-TW" altLang="en-US"/>
              <a:t>，使用前一定要初始化</a:t>
            </a:r>
            <a:endParaRPr lang="en-US" altLang="zh-TW"/>
          </a:p>
          <a:p>
            <a:r>
              <a:rPr lang="zh-TW" altLang="en-US"/>
              <a:t>第二種是宣告變數，並初始化變數，且值的資料型別必須和變數相同</a:t>
            </a:r>
            <a:endParaRPr lang="en-US" altLang="zh-TW"/>
          </a:p>
          <a:p>
            <a:r>
              <a:rPr lang="zh-TW" altLang="en-US"/>
              <a:t>兩種都是陳述式，所以皆須單獨一行，且結尾須有個分號</a:t>
            </a:r>
            <a:endParaRPr lang="en-US" altLang="zh-TW"/>
          </a:p>
          <a:p>
            <a:r>
              <a:rPr lang="zh-TW" altLang="en-US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14255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5674659" y="4714255"/>
            <a:ext cx="4928347" cy="1569660"/>
            <a:chOff x="5674659" y="4714255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714255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9145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481853" y="1775272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096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FFE3461-9D05-46DE-83CC-4F73ACDEE419}"/>
              </a:ext>
            </a:extLst>
          </p:cNvPr>
          <p:cNvGrpSpPr/>
          <p:nvPr/>
        </p:nvGrpSpPr>
        <p:grpSpPr>
          <a:xfrm>
            <a:off x="9094692" y="4036564"/>
            <a:ext cx="2259107" cy="1477328"/>
            <a:chOff x="6983505" y="3978361"/>
            <a:chExt cx="2259107" cy="1477328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505" y="3978361"/>
              <a:ext cx="2250142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8298123" y="508635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C8D0555-F0C5-485B-A070-2C052144DABA}"/>
              </a:ext>
            </a:extLst>
          </p:cNvPr>
          <p:cNvGrpSpPr/>
          <p:nvPr/>
        </p:nvGrpSpPr>
        <p:grpSpPr>
          <a:xfrm>
            <a:off x="838201" y="3205568"/>
            <a:ext cx="7704232" cy="3139321"/>
            <a:chOff x="838201" y="2879640"/>
            <a:chExt cx="7704232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52AF8CC-8A23-412B-8714-2B4263FE79C5}"/>
                </a:ext>
              </a:extLst>
            </p:cNvPr>
            <p:cNvGrpSpPr/>
            <p:nvPr/>
          </p:nvGrpSpPr>
          <p:grpSpPr>
            <a:xfrm>
              <a:off x="838201" y="2879640"/>
              <a:ext cx="7704232" cy="3139321"/>
              <a:chOff x="838201" y="3147364"/>
              <a:chExt cx="7704232" cy="3139321"/>
            </a:xfrm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58F23265-41C9-4057-A4A7-6F3805A22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1" y="3147364"/>
                <a:ext cx="7704232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a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賦值作為表達式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BD09913-F855-41B2-92A6-56FDDCCFB053}"/>
                  </a:ext>
                </a:extLst>
              </p:cNvPr>
              <p:cNvSpPr txBox="1"/>
              <p:nvPr/>
            </p:nvSpPr>
            <p:spPr>
              <a:xfrm>
                <a:off x="7851218" y="5917353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>
                    <a:solidFill>
                      <a:schemeClr val="accent2"/>
                    </a:solidFill>
                  </a:rPr>
                  <a:t>java</a:t>
                </a:r>
                <a:endParaRPr lang="zh-TW" altLang="en-US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127" y="2904871"/>
              <a:ext cx="430306" cy="420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50"/>
            <a:ext cx="8130702" cy="239328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中，變數命名「一定要」遵守以下規則：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0" y="3087851"/>
            <a:ext cx="9989745" cy="205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中，變數命名「盡可能」遵守以下規則：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名稱要有意義，避免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 </a:t>
            </a:r>
            <a:r>
              <a:rPr lang="zh-TW" altLang="en-US"/>
              <a:t>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2018596" y="5142219"/>
            <a:ext cx="9349857" cy="1451403"/>
            <a:chOff x="1328708" y="5028385"/>
            <a:chExt cx="10467097" cy="1624835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1328708" y="5079455"/>
              <a:ext cx="4914520" cy="1573765"/>
              <a:chOff x="1328708" y="5079455"/>
              <a:chExt cx="4914520" cy="1573765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28708" y="5079455"/>
                <a:ext cx="1905083" cy="1573765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366076" y="5151418"/>
                <a:ext cx="2877152" cy="144612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16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16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16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1600">
                    <a:solidFill>
                      <a:schemeClr val="bg2"/>
                    </a:solidFill>
                  </a:rPr>
                  <a:t>：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其餘小寫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576084" y="5028385"/>
              <a:ext cx="5219721" cy="1624835"/>
              <a:chOff x="6576084" y="5028385"/>
              <a:chExt cx="5219721" cy="1624835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88481" y="5028385"/>
                <a:ext cx="2207324" cy="1624835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576084" y="5151418"/>
                <a:ext cx="2877152" cy="1446124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16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16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</a:t>
            </a:r>
            <a:r>
              <a:rPr lang="en-US" altLang="zh-TW"/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5257800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其餘用法與變數完全一，舉例：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/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838200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838201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96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8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且每個運算都會返回一個結果</a:t>
            </a:r>
            <a:endParaRPr lang="en-US" altLang="zh-TW"/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491418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4014610"/>
            <a:ext cx="9354670" cy="258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/>
              <a:t>運算元和運算子中間的空格可省略，但不省略較易閱讀</a:t>
            </a:r>
            <a:endParaRPr lang="en-US" altLang="zh-TW"/>
          </a:p>
          <a:p>
            <a:r>
              <a:rPr lang="zh-TW" altLang="en-US"/>
              <a:t>運算元的數量及型別，視運算的類型而定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返回結果的型別，視運算的類型和運算元的型別而定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488"/>
            <a:ext cx="10515600" cy="1022350"/>
          </a:xfrm>
        </p:spPr>
        <p:txBody>
          <a:bodyPr>
            <a:normAutofit fontScale="92500"/>
          </a:bodyPr>
          <a:lstStyle/>
          <a:p>
            <a:r>
              <a:rPr lang="zh-TW" altLang="en-US"/>
              <a:t>顯然的，數學運算只有數字才能用，但因 </a:t>
            </a:r>
            <a:r>
              <a:rPr lang="en-US" altLang="zh-TW"/>
              <a:t>char </a:t>
            </a:r>
            <a:r>
              <a:rPr lang="zh-TW" altLang="en-US"/>
              <a:t>內部也是儲存數字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 </a:t>
            </a:r>
            <a:r>
              <a:rPr lang="zh-TW" altLang="en-US"/>
              <a:t>也可以參與數學運算，且會自動轉為 </a:t>
            </a:r>
            <a:r>
              <a:rPr lang="en-US" altLang="zh-TW"/>
              <a:t>int </a:t>
            </a:r>
            <a:r>
              <a:rPr lang="zh-TW" altLang="en-US"/>
              <a:t>進行運算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DCE8E-5C9E-43AF-BA1C-13D6F230C206}"/>
              </a:ext>
            </a:extLst>
          </p:cNvPr>
          <p:cNvGrpSpPr/>
          <p:nvPr/>
        </p:nvGrpSpPr>
        <p:grpSpPr>
          <a:xfrm>
            <a:off x="622454" y="2847975"/>
            <a:ext cx="10911778" cy="3535036"/>
            <a:chOff x="622454" y="2572539"/>
            <a:chExt cx="10911778" cy="3535036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436C6834-8CB6-444F-AE75-9D50E17B4070}"/>
                </a:ext>
              </a:extLst>
            </p:cNvPr>
            <p:cNvGrpSpPr/>
            <p:nvPr/>
          </p:nvGrpSpPr>
          <p:grpSpPr>
            <a:xfrm>
              <a:off x="622454" y="2572539"/>
              <a:ext cx="10911778" cy="3535036"/>
              <a:chOff x="622454" y="2258773"/>
              <a:chExt cx="10911778" cy="3535036"/>
            </a:xfrm>
          </p:grpSpPr>
          <p:sp>
            <p:nvSpPr>
              <p:cNvPr id="47" name="手繪多邊形: 圖案 46">
                <a:extLst>
                  <a:ext uri="{FF2B5EF4-FFF2-40B4-BE49-F238E27FC236}">
                    <a16:creationId xmlns:a16="http://schemas.microsoft.com/office/drawing/2014/main" id="{28949DF0-0A26-4C25-96EC-A83262612ECF}"/>
                  </a:ext>
                </a:extLst>
              </p:cNvPr>
              <p:cNvSpPr/>
              <p:nvPr/>
            </p:nvSpPr>
            <p:spPr>
              <a:xfrm>
                <a:off x="661988" y="4831785"/>
                <a:ext cx="10868024" cy="962024"/>
              </a:xfrm>
              <a:custGeom>
                <a:avLst/>
                <a:gdLst>
                  <a:gd name="connsiteX0" fmla="*/ 0 w 10868024"/>
                  <a:gd name="connsiteY0" fmla="*/ 0 h 962024"/>
                  <a:gd name="connsiteX1" fmla="*/ 10868024 w 10868024"/>
                  <a:gd name="connsiteY1" fmla="*/ 0 h 962024"/>
                  <a:gd name="connsiteX2" fmla="*/ 10868024 w 10868024"/>
                  <a:gd name="connsiteY2" fmla="*/ 372840 h 962024"/>
                  <a:gd name="connsiteX3" fmla="*/ 10278840 w 10868024"/>
                  <a:gd name="connsiteY3" fmla="*/ 962024 h 962024"/>
                  <a:gd name="connsiteX4" fmla="*/ 589184 w 10868024"/>
                  <a:gd name="connsiteY4" fmla="*/ 962024 h 962024"/>
                  <a:gd name="connsiteX5" fmla="*/ 0 w 10868024"/>
                  <a:gd name="connsiteY5" fmla="*/ 372840 h 96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868024" h="962024">
                    <a:moveTo>
                      <a:pt x="0" y="0"/>
                    </a:moveTo>
                    <a:lnTo>
                      <a:pt x="10868024" y="0"/>
                    </a:lnTo>
                    <a:lnTo>
                      <a:pt x="10868024" y="372840"/>
                    </a:lnTo>
                    <a:cubicBezTo>
                      <a:pt x="10868024" y="698237"/>
                      <a:pt x="10604237" y="962024"/>
                      <a:pt x="10278840" y="962024"/>
                    </a:cubicBezTo>
                    <a:lnTo>
                      <a:pt x="589184" y="962024"/>
                    </a:lnTo>
                    <a:cubicBezTo>
                      <a:pt x="263787" y="962024"/>
                      <a:pt x="0" y="698237"/>
                      <a:pt x="0" y="372840"/>
                    </a:cubicBez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手繪多邊形: 圖案 47">
                <a:extLst>
                  <a:ext uri="{FF2B5EF4-FFF2-40B4-BE49-F238E27FC236}">
                    <a16:creationId xmlns:a16="http://schemas.microsoft.com/office/drawing/2014/main" id="{59556686-1DE6-4A2D-8D37-34826AB5D8EC}"/>
                  </a:ext>
                </a:extLst>
              </p:cNvPr>
              <p:cNvSpPr/>
              <p:nvPr/>
            </p:nvSpPr>
            <p:spPr>
              <a:xfrm>
                <a:off x="661988" y="2258773"/>
                <a:ext cx="10868024" cy="792163"/>
              </a:xfrm>
              <a:custGeom>
                <a:avLst/>
                <a:gdLst>
                  <a:gd name="connsiteX0" fmla="*/ 589184 w 10868024"/>
                  <a:gd name="connsiteY0" fmla="*/ 0 h 792163"/>
                  <a:gd name="connsiteX1" fmla="*/ 10278840 w 10868024"/>
                  <a:gd name="connsiteY1" fmla="*/ 0 h 792163"/>
                  <a:gd name="connsiteX2" fmla="*/ 10868024 w 10868024"/>
                  <a:gd name="connsiteY2" fmla="*/ 589184 h 792163"/>
                  <a:gd name="connsiteX3" fmla="*/ 10868024 w 10868024"/>
                  <a:gd name="connsiteY3" fmla="*/ 792163 h 792163"/>
                  <a:gd name="connsiteX4" fmla="*/ 0 w 10868024"/>
                  <a:gd name="connsiteY4" fmla="*/ 792163 h 792163"/>
                  <a:gd name="connsiteX5" fmla="*/ 0 w 10868024"/>
                  <a:gd name="connsiteY5" fmla="*/ 589184 h 792163"/>
                  <a:gd name="connsiteX6" fmla="*/ 589184 w 10868024"/>
                  <a:gd name="connsiteY6" fmla="*/ 0 h 792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68024" h="792163">
                    <a:moveTo>
                      <a:pt x="589184" y="0"/>
                    </a:moveTo>
                    <a:lnTo>
                      <a:pt x="10278840" y="0"/>
                    </a:lnTo>
                    <a:cubicBezTo>
                      <a:pt x="10604237" y="0"/>
                      <a:pt x="10868024" y="263787"/>
                      <a:pt x="10868024" y="589184"/>
                    </a:cubicBezTo>
                    <a:lnTo>
                      <a:pt x="10868024" y="792163"/>
                    </a:lnTo>
                    <a:lnTo>
                      <a:pt x="0" y="792163"/>
                    </a:lnTo>
                    <a:lnTo>
                      <a:pt x="0" y="589184"/>
                    </a:lnTo>
                    <a:cubicBezTo>
                      <a:pt x="0" y="263787"/>
                      <a:pt x="263787" y="0"/>
                      <a:pt x="589184" y="0"/>
                    </a:cubicBezTo>
                    <a:close/>
                  </a:path>
                </a:pathLst>
              </a:cu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046246C-76A3-4E66-86A6-820A5EF3BDC6}"/>
                  </a:ext>
                </a:extLst>
              </p:cNvPr>
              <p:cNvSpPr/>
              <p:nvPr/>
            </p:nvSpPr>
            <p:spPr>
              <a:xfrm>
                <a:off x="661988" y="3042361"/>
                <a:ext cx="10868024" cy="1780851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32704153-0A73-46B1-A145-F871307F92DE}"/>
                  </a:ext>
                </a:extLst>
              </p:cNvPr>
              <p:cNvCxnSpPr>
                <a:cxnSpLocks/>
                <a:stCxn id="48" idx="4"/>
              </p:cNvCxnSpPr>
              <p:nvPr/>
            </p:nvCxnSpPr>
            <p:spPr>
              <a:xfrm flipV="1">
                <a:off x="661988" y="3050934"/>
                <a:ext cx="10868024" cy="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7F19EB2-02AC-44CF-8C44-F048081ABD56}"/>
                  </a:ext>
                </a:extLst>
              </p:cNvPr>
              <p:cNvSpPr txBox="1"/>
              <p:nvPr/>
            </p:nvSpPr>
            <p:spPr>
              <a:xfrm>
                <a:off x="10160138" y="2424021"/>
                <a:ext cx="1374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boolean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2C59C8EE-D593-4CAC-8CEE-78E7F15DB61C}"/>
                  </a:ext>
                </a:extLst>
              </p:cNvPr>
              <p:cNvSpPr txBox="1"/>
              <p:nvPr/>
            </p:nvSpPr>
            <p:spPr>
              <a:xfrm>
                <a:off x="849573" y="2424021"/>
                <a:ext cx="86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byte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78A8E6FF-CB8D-4FDE-906F-C4C7FB65E8A3}"/>
                  </a:ext>
                </a:extLst>
              </p:cNvPr>
              <p:cNvSpPr txBox="1"/>
              <p:nvPr/>
            </p:nvSpPr>
            <p:spPr>
              <a:xfrm>
                <a:off x="2121515" y="2424021"/>
                <a:ext cx="1034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short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31919B30-3006-4D25-90C2-3890548900DB}"/>
                  </a:ext>
                </a:extLst>
              </p:cNvPr>
              <p:cNvSpPr txBox="1"/>
              <p:nvPr/>
            </p:nvSpPr>
            <p:spPr>
              <a:xfrm>
                <a:off x="3584664" y="2424021"/>
                <a:ext cx="694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int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96DA46E5-9F39-49D7-8A60-20D445D32E5B}"/>
                  </a:ext>
                </a:extLst>
              </p:cNvPr>
              <p:cNvSpPr txBox="1"/>
              <p:nvPr/>
            </p:nvSpPr>
            <p:spPr>
              <a:xfrm>
                <a:off x="4786385" y="2424021"/>
                <a:ext cx="86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long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A7CFB8D2-0AD5-44C6-A273-D21FE470F4EF}"/>
                  </a:ext>
                </a:extLst>
              </p:cNvPr>
              <p:cNvSpPr txBox="1"/>
              <p:nvPr/>
            </p:nvSpPr>
            <p:spPr>
              <a:xfrm>
                <a:off x="6132697" y="2424021"/>
                <a:ext cx="10342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float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D1DEBE06-83A2-4DC8-B2B4-7D3DEFD276C6}"/>
                  </a:ext>
                </a:extLst>
              </p:cNvPr>
              <p:cNvSpPr txBox="1"/>
              <p:nvPr/>
            </p:nvSpPr>
            <p:spPr>
              <a:xfrm>
                <a:off x="7554900" y="242402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double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F3F903A2-3FE1-450A-A033-94B729983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2329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C05C4A0A-E2C7-4CE1-901A-51A9807BD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6200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25741FD9-E302-41EF-9746-AA545B98D4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0329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70D66C10-96C7-41F9-9F89-FAE79A0A0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4781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>
                <a:extLst>
                  <a:ext uri="{FF2B5EF4-FFF2-40B4-BE49-F238E27FC236}">
                    <a16:creationId xmlns:a16="http://schemas.microsoft.com/office/drawing/2014/main" id="{99574476-4BBE-4345-BE2B-22BBE526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7531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>
                <a:extLst>
                  <a:ext uri="{FF2B5EF4-FFF2-40B4-BE49-F238E27FC236}">
                    <a16:creationId xmlns:a16="http://schemas.microsoft.com/office/drawing/2014/main" id="{E9BFAFB1-F928-40EB-9EA2-8225E118B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256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C401EAEF-43C7-472F-B322-70A62F22A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6481" y="2258773"/>
                <a:ext cx="0" cy="353503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4F65ED26-FC92-4248-878B-4AE7AED31885}"/>
                  </a:ext>
                </a:extLst>
              </p:cNvPr>
              <p:cNvSpPr txBox="1"/>
              <p:nvPr/>
            </p:nvSpPr>
            <p:spPr>
              <a:xfrm>
                <a:off x="9047063" y="2424021"/>
                <a:ext cx="8643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>
                    <a:solidFill>
                      <a:schemeClr val="bg1"/>
                    </a:solidFill>
                  </a:rPr>
                  <a:t>char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D5F352BB-E44C-4B0B-AE8B-A32C017FF29B}"/>
                  </a:ext>
                </a:extLst>
              </p:cNvPr>
              <p:cNvSpPr txBox="1"/>
              <p:nvPr/>
            </p:nvSpPr>
            <p:spPr>
              <a:xfrm>
                <a:off x="10127524" y="3077455"/>
                <a:ext cx="138371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直接表示，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值只有</a:t>
                </a:r>
                <a:r>
                  <a:rPr lang="en-US" altLang="zh-TW">
                    <a:solidFill>
                      <a:schemeClr val="bg1"/>
                    </a:solidFill>
                  </a:rPr>
                  <a:t>true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和</a:t>
                </a:r>
                <a:r>
                  <a:rPr lang="en-US" altLang="zh-TW">
                    <a:solidFill>
                      <a:schemeClr val="bg1"/>
                    </a:solidFill>
                  </a:rPr>
                  <a:t>false</a:t>
                </a:r>
                <a:r>
                  <a:rPr lang="zh-TW" altLang="en-US">
                    <a:solidFill>
                      <a:schemeClr val="bg1"/>
                    </a:solidFill>
                  </a:rPr>
                  <a:t>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分別代表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「真」與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「假」</a:t>
                </a:r>
                <a:endParaRPr lang="en-US" altLang="zh-TW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94BA5713-7E20-4EB5-B852-A40713F524E5}"/>
                  </a:ext>
                </a:extLst>
              </p:cNvPr>
              <p:cNvSpPr txBox="1"/>
              <p:nvPr/>
            </p:nvSpPr>
            <p:spPr>
              <a:xfrm>
                <a:off x="622454" y="3055624"/>
                <a:ext cx="13337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直接表示，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值的範圍為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-128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到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127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的整數</a:t>
                </a: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A229AC4-4F02-462D-A9A9-03D0A0DDCD66}"/>
                  </a:ext>
                </a:extLst>
              </p:cNvPr>
              <p:cNvSpPr txBox="1"/>
              <p:nvPr/>
            </p:nvSpPr>
            <p:spPr>
              <a:xfrm>
                <a:off x="1951549" y="3055624"/>
                <a:ext cx="133878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直接表示，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值的範圍為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-32768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到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32767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的整數</a:t>
                </a: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98EFF395-CC74-4FB9-8D8F-B7835153F233}"/>
                  </a:ext>
                </a:extLst>
              </p:cNvPr>
              <p:cNvSpPr txBox="1"/>
              <p:nvPr/>
            </p:nvSpPr>
            <p:spPr>
              <a:xfrm>
                <a:off x="3266564" y="3055624"/>
                <a:ext cx="13451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直接表示，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值的範圍為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-2</a:t>
                </a:r>
                <a:r>
                  <a:rPr lang="en-US" altLang="zh-TW" baseline="30000">
                    <a:solidFill>
                      <a:schemeClr val="bg1"/>
                    </a:solidFill>
                  </a:rPr>
                  <a:t>31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到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2</a:t>
                </a:r>
                <a:r>
                  <a:rPr lang="en-US" altLang="zh-TW" baseline="30000">
                    <a:solidFill>
                      <a:schemeClr val="bg1"/>
                    </a:solidFill>
                  </a:rPr>
                  <a:t>31</a:t>
                </a:r>
                <a:r>
                  <a:rPr lang="en-US" altLang="zh-TW">
                    <a:solidFill>
                      <a:schemeClr val="bg1"/>
                    </a:solidFill>
                  </a:rPr>
                  <a:t>-1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的整數</a:t>
                </a: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FB4F9F6A-FB14-482F-ADCB-2C8C322AC439}"/>
                  </a:ext>
                </a:extLst>
              </p:cNvPr>
              <p:cNvSpPr txBox="1"/>
              <p:nvPr/>
            </p:nvSpPr>
            <p:spPr>
              <a:xfrm>
                <a:off x="4542144" y="3055624"/>
                <a:ext cx="133661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整數後方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加</a:t>
                </a:r>
                <a:r>
                  <a:rPr lang="en-US" altLang="zh-TW">
                    <a:solidFill>
                      <a:schemeClr val="bg1"/>
                    </a:solidFill>
                  </a:rPr>
                  <a:t>L</a:t>
                </a:r>
                <a:r>
                  <a:rPr lang="zh-TW" altLang="en-US">
                    <a:solidFill>
                      <a:schemeClr val="bg1"/>
                    </a:solidFill>
                  </a:rPr>
                  <a:t>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值的範圍為</a:t>
                </a:r>
                <a:r>
                  <a:rPr lang="en-US" altLang="zh-TW">
                    <a:solidFill>
                      <a:schemeClr val="bg1"/>
                    </a:solidFill>
                  </a:rPr>
                  <a:t>-2</a:t>
                </a:r>
                <a:r>
                  <a:rPr lang="en-US" altLang="zh-TW" baseline="30000">
                    <a:solidFill>
                      <a:schemeClr val="bg1"/>
                    </a:solidFill>
                  </a:rPr>
                  <a:t>63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到</a:t>
                </a:r>
                <a:r>
                  <a:rPr lang="en-US" altLang="zh-TW">
                    <a:solidFill>
                      <a:schemeClr val="bg1"/>
                    </a:solidFill>
                  </a:rPr>
                  <a:t>2</a:t>
                </a:r>
                <a:r>
                  <a:rPr lang="en-US" altLang="zh-TW" baseline="30000">
                    <a:solidFill>
                      <a:schemeClr val="bg1"/>
                    </a:solidFill>
                  </a:rPr>
                  <a:t>63</a:t>
                </a:r>
                <a:r>
                  <a:rPr lang="en-US" altLang="zh-TW">
                    <a:solidFill>
                      <a:schemeClr val="bg1"/>
                    </a:solidFill>
                  </a:rPr>
                  <a:t>-1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的整數</a:t>
                </a: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809C2002-4C9F-4A96-A83D-7997A0157A18}"/>
                  </a:ext>
                </a:extLst>
              </p:cNvPr>
              <p:cNvSpPr txBox="1"/>
              <p:nvPr/>
            </p:nvSpPr>
            <p:spPr>
              <a:xfrm>
                <a:off x="5892733" y="3055624"/>
                <a:ext cx="15730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小數後方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加</a:t>
                </a:r>
                <a:r>
                  <a:rPr lang="en-US" altLang="zh-TW">
                    <a:solidFill>
                      <a:schemeClr val="bg1"/>
                    </a:solidFill>
                  </a:rPr>
                  <a:t>f</a:t>
                </a:r>
                <a:r>
                  <a:rPr lang="zh-TW" altLang="en-US">
                    <a:solidFill>
                      <a:schemeClr val="bg1"/>
                    </a:solidFill>
                  </a:rPr>
                  <a:t>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值的範圍約為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3.4E-38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到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3.4E+38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C24EBF3-A3B5-48BD-A340-96722B4DEAA0}"/>
                  </a:ext>
                </a:extLst>
              </p:cNvPr>
              <p:cNvSpPr txBox="1"/>
              <p:nvPr/>
            </p:nvSpPr>
            <p:spPr>
              <a:xfrm>
                <a:off x="7454028" y="3055624"/>
                <a:ext cx="13388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直接表示，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值的範圍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約為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1.7E-308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到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en-US" altLang="zh-TW">
                    <a:solidFill>
                      <a:schemeClr val="bg1"/>
                    </a:solidFill>
                  </a:rPr>
                  <a:t>1.7E+308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40741B88-7100-4894-8C06-B607814CBD2B}"/>
                  </a:ext>
                </a:extLst>
              </p:cNvPr>
              <p:cNvSpPr txBox="1"/>
              <p:nvPr/>
            </p:nvSpPr>
            <p:spPr>
              <a:xfrm>
                <a:off x="8828465" y="3055624"/>
                <a:ext cx="13388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用一對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單引號 </a:t>
                </a:r>
                <a:r>
                  <a:rPr lang="en-US" altLang="zh-TW">
                    <a:solidFill>
                      <a:schemeClr val="bg1"/>
                    </a:solidFill>
                  </a:rPr>
                  <a:t>''</a:t>
                </a: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表示，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單引號裡面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只能放</a:t>
                </a:r>
                <a:endParaRPr lang="en-US" altLang="zh-TW">
                  <a:solidFill>
                    <a:schemeClr val="bg1"/>
                  </a:solidFill>
                </a:endParaRPr>
              </a:p>
              <a:p>
                <a:r>
                  <a:rPr lang="zh-TW" altLang="en-US">
                    <a:solidFill>
                      <a:schemeClr val="bg1"/>
                    </a:solidFill>
                  </a:rPr>
                  <a:t>一個字</a:t>
                </a:r>
                <a:endParaRPr lang="en-US" altLang="zh-TW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10AF237-6222-493B-9BAE-A9CA3E479139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61988" y="4822729"/>
                <a:ext cx="10868024" cy="9056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2293DFD-E8B4-4A92-936F-D194B6B7A75E}"/>
                  </a:ext>
                </a:extLst>
              </p:cNvPr>
              <p:cNvSpPr txBox="1"/>
              <p:nvPr/>
            </p:nvSpPr>
            <p:spPr>
              <a:xfrm>
                <a:off x="10321017" y="4888725"/>
                <a:ext cx="10342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true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false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C0A8524B-EDB6-44C5-A6E5-810C73B90F84}"/>
                  </a:ext>
                </a:extLst>
              </p:cNvPr>
              <p:cNvSpPr txBox="1"/>
              <p:nvPr/>
            </p:nvSpPr>
            <p:spPr>
              <a:xfrm>
                <a:off x="1036430" y="4888725"/>
                <a:ext cx="5245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-1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24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39A7F65-1DF2-43BB-B90B-FDE47E0136B1}"/>
                  </a:ext>
                </a:extLst>
              </p:cNvPr>
              <p:cNvSpPr txBox="1"/>
              <p:nvPr/>
            </p:nvSpPr>
            <p:spPr>
              <a:xfrm>
                <a:off x="2121300" y="4910615"/>
                <a:ext cx="10342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-2222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1024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AC6CA73B-6886-4874-862F-ACFEEDE85DBB}"/>
                  </a:ext>
                </a:extLst>
              </p:cNvPr>
              <p:cNvSpPr txBox="1"/>
              <p:nvPr/>
            </p:nvSpPr>
            <p:spPr>
              <a:xfrm>
                <a:off x="3429020" y="4896354"/>
                <a:ext cx="10342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-2147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83648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B61EA596-B21A-4E2F-A011-9FB6636FF012}"/>
                  </a:ext>
                </a:extLst>
              </p:cNvPr>
              <p:cNvSpPr txBox="1"/>
              <p:nvPr/>
            </p:nvSpPr>
            <p:spPr>
              <a:xfrm>
                <a:off x="4564807" y="4912456"/>
                <a:ext cx="13740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999999L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-77777L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59B57960-B4EF-4B6C-B809-1CCEAD9699EE}"/>
                  </a:ext>
                </a:extLst>
              </p:cNvPr>
              <p:cNvSpPr txBox="1"/>
              <p:nvPr/>
            </p:nvSpPr>
            <p:spPr>
              <a:xfrm>
                <a:off x="5977390" y="4910615"/>
                <a:ext cx="13740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6.0734f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-2.887f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4FBD4A2C-D452-4FCD-B9CB-AAA295C09AC9}"/>
                  </a:ext>
                </a:extLst>
              </p:cNvPr>
              <p:cNvSpPr txBox="1"/>
              <p:nvPr/>
            </p:nvSpPr>
            <p:spPr>
              <a:xfrm>
                <a:off x="7454371" y="4899249"/>
                <a:ext cx="13740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-2284.1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3.55555</a:t>
                </a: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697AD288-8337-4DD8-B71A-03698E83AB25}"/>
                  </a:ext>
                </a:extLst>
              </p:cNvPr>
              <p:cNvSpPr txBox="1"/>
              <p:nvPr/>
            </p:nvSpPr>
            <p:spPr>
              <a:xfrm>
                <a:off x="9167289" y="4905662"/>
                <a:ext cx="69442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'a'</a:t>
                </a:r>
              </a:p>
              <a:p>
                <a:pPr algn="ctr"/>
                <a:r>
                  <a:rPr lang="en-US" altLang="zh-TW" sz="2400">
                    <a:solidFill>
                      <a:schemeClr val="bg1"/>
                    </a:solidFill>
                  </a:rPr>
                  <a:t>'c'</a:t>
                </a:r>
                <a:endParaRPr lang="zh-TW" altLang="en-US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5B4897F-B8C4-4330-A390-46EB608800A3}"/>
                </a:ext>
              </a:extLst>
            </p:cNvPr>
            <p:cNvSpPr/>
            <p:nvPr/>
          </p:nvSpPr>
          <p:spPr>
            <a:xfrm>
              <a:off x="661989" y="2572539"/>
              <a:ext cx="9505301" cy="3535036"/>
            </a:xfrm>
            <a:custGeom>
              <a:avLst/>
              <a:gdLst>
                <a:gd name="connsiteX0" fmla="*/ 589184 w 9505301"/>
                <a:gd name="connsiteY0" fmla="*/ 0 h 3535036"/>
                <a:gd name="connsiteX1" fmla="*/ 8166476 w 9505301"/>
                <a:gd name="connsiteY1" fmla="*/ 0 h 3535036"/>
                <a:gd name="connsiteX2" fmla="*/ 8184493 w 9505301"/>
                <a:gd name="connsiteY2" fmla="*/ 0 h 3535036"/>
                <a:gd name="connsiteX3" fmla="*/ 9505301 w 9505301"/>
                <a:gd name="connsiteY3" fmla="*/ 0 h 3535036"/>
                <a:gd name="connsiteX4" fmla="*/ 9505301 w 9505301"/>
                <a:gd name="connsiteY4" fmla="*/ 3535036 h 3535036"/>
                <a:gd name="connsiteX5" fmla="*/ 8184493 w 9505301"/>
                <a:gd name="connsiteY5" fmla="*/ 3535036 h 3535036"/>
                <a:gd name="connsiteX6" fmla="*/ 8166476 w 9505301"/>
                <a:gd name="connsiteY6" fmla="*/ 3535036 h 3535036"/>
                <a:gd name="connsiteX7" fmla="*/ 589184 w 9505301"/>
                <a:gd name="connsiteY7" fmla="*/ 3535036 h 3535036"/>
                <a:gd name="connsiteX8" fmla="*/ 0 w 9505301"/>
                <a:gd name="connsiteY8" fmla="*/ 2945852 h 3535036"/>
                <a:gd name="connsiteX9" fmla="*/ 0 w 9505301"/>
                <a:gd name="connsiteY9" fmla="*/ 589184 h 3535036"/>
                <a:gd name="connsiteX10" fmla="*/ 589184 w 9505301"/>
                <a:gd name="connsiteY10" fmla="*/ 0 h 353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05301" h="3535036">
                  <a:moveTo>
                    <a:pt x="589184" y="0"/>
                  </a:moveTo>
                  <a:lnTo>
                    <a:pt x="8166476" y="0"/>
                  </a:lnTo>
                  <a:lnTo>
                    <a:pt x="8184493" y="0"/>
                  </a:lnTo>
                  <a:lnTo>
                    <a:pt x="9505301" y="0"/>
                  </a:lnTo>
                  <a:lnTo>
                    <a:pt x="9505301" y="3535036"/>
                  </a:lnTo>
                  <a:lnTo>
                    <a:pt x="8184493" y="3535036"/>
                  </a:lnTo>
                  <a:lnTo>
                    <a:pt x="8166476" y="3535036"/>
                  </a:lnTo>
                  <a:lnTo>
                    <a:pt x="589184" y="3535036"/>
                  </a:lnTo>
                  <a:cubicBezTo>
                    <a:pt x="263787" y="3535036"/>
                    <a:pt x="0" y="3271249"/>
                    <a:pt x="0" y="2945852"/>
                  </a:cubicBez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63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sp>
        <p:nvSpPr>
          <p:cNvPr id="132" name="手繪多邊形: 圖案 131">
            <a:extLst>
              <a:ext uri="{FF2B5EF4-FFF2-40B4-BE49-F238E27FC236}">
                <a16:creationId xmlns:a16="http://schemas.microsoft.com/office/drawing/2014/main" id="{1C43CD41-6103-4CA8-BD84-CBDAB5BCC414}"/>
              </a:ext>
            </a:extLst>
          </p:cNvPr>
          <p:cNvSpPr/>
          <p:nvPr/>
        </p:nvSpPr>
        <p:spPr>
          <a:xfrm>
            <a:off x="3140162" y="3450704"/>
            <a:ext cx="5911676" cy="859821"/>
          </a:xfrm>
          <a:custGeom>
            <a:avLst/>
            <a:gdLst>
              <a:gd name="connsiteX0" fmla="*/ 0 w 5911676"/>
              <a:gd name="connsiteY0" fmla="*/ 0 h 859821"/>
              <a:gd name="connsiteX1" fmla="*/ 4991408 w 5911676"/>
              <a:gd name="connsiteY1" fmla="*/ 0 h 859821"/>
              <a:gd name="connsiteX2" fmla="*/ 5085983 w 5911676"/>
              <a:gd name="connsiteY2" fmla="*/ 0 h 859821"/>
              <a:gd name="connsiteX3" fmla="*/ 5735085 w 5911676"/>
              <a:gd name="connsiteY3" fmla="*/ 0 h 859821"/>
              <a:gd name="connsiteX4" fmla="*/ 5829660 w 5911676"/>
              <a:gd name="connsiteY4" fmla="*/ 0 h 859821"/>
              <a:gd name="connsiteX5" fmla="*/ 5911676 w 5911676"/>
              <a:gd name="connsiteY5" fmla="*/ 0 h 859821"/>
              <a:gd name="connsiteX6" fmla="*/ 5911676 w 5911676"/>
              <a:gd name="connsiteY6" fmla="*/ 859821 h 859821"/>
              <a:gd name="connsiteX7" fmla="*/ 5829660 w 5911676"/>
              <a:gd name="connsiteY7" fmla="*/ 859821 h 859821"/>
              <a:gd name="connsiteX8" fmla="*/ 5735085 w 5911676"/>
              <a:gd name="connsiteY8" fmla="*/ 859821 h 859821"/>
              <a:gd name="connsiteX9" fmla="*/ 5085983 w 5911676"/>
              <a:gd name="connsiteY9" fmla="*/ 859821 h 859821"/>
              <a:gd name="connsiteX10" fmla="*/ 4991408 w 5911676"/>
              <a:gd name="connsiteY10" fmla="*/ 859821 h 859821"/>
              <a:gd name="connsiteX11" fmla="*/ 0 w 5911676"/>
              <a:gd name="connsiteY11" fmla="*/ 859821 h 85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11676" h="859821">
                <a:moveTo>
                  <a:pt x="0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11676" y="859821"/>
                </a:lnTo>
                <a:lnTo>
                  <a:pt x="5829660" y="859821"/>
                </a:lnTo>
                <a:lnTo>
                  <a:pt x="5735085" y="859821"/>
                </a:lnTo>
                <a:lnTo>
                  <a:pt x="5085983" y="859821"/>
                </a:lnTo>
                <a:lnTo>
                  <a:pt x="4991408" y="859821"/>
                </a:lnTo>
                <a:lnTo>
                  <a:pt x="0" y="859821"/>
                </a:lnTo>
                <a:close/>
              </a:path>
            </a:pathLst>
          </a:cu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3" name="手繪多邊形: 圖案 132">
            <a:extLst>
              <a:ext uri="{FF2B5EF4-FFF2-40B4-BE49-F238E27FC236}">
                <a16:creationId xmlns:a16="http://schemas.microsoft.com/office/drawing/2014/main" id="{252451F1-A3D6-4529-A00D-01E8E6FDFB7B}"/>
              </a:ext>
            </a:extLst>
          </p:cNvPr>
          <p:cNvSpPr/>
          <p:nvPr/>
        </p:nvSpPr>
        <p:spPr>
          <a:xfrm>
            <a:off x="3140162" y="2946450"/>
            <a:ext cx="5911676" cy="505360"/>
          </a:xfrm>
          <a:custGeom>
            <a:avLst/>
            <a:gdLst>
              <a:gd name="connsiteX0" fmla="*/ 0 w 5911676"/>
              <a:gd name="connsiteY0" fmla="*/ 0 h 505360"/>
              <a:gd name="connsiteX1" fmla="*/ 4991408 w 5911676"/>
              <a:gd name="connsiteY1" fmla="*/ 0 h 505360"/>
              <a:gd name="connsiteX2" fmla="*/ 5085983 w 5911676"/>
              <a:gd name="connsiteY2" fmla="*/ 0 h 505360"/>
              <a:gd name="connsiteX3" fmla="*/ 5735085 w 5911676"/>
              <a:gd name="connsiteY3" fmla="*/ 0 h 505360"/>
              <a:gd name="connsiteX4" fmla="*/ 5829660 w 5911676"/>
              <a:gd name="connsiteY4" fmla="*/ 0 h 505360"/>
              <a:gd name="connsiteX5" fmla="*/ 5911676 w 5911676"/>
              <a:gd name="connsiteY5" fmla="*/ 0 h 505360"/>
              <a:gd name="connsiteX6" fmla="*/ 5911676 w 5911676"/>
              <a:gd name="connsiteY6" fmla="*/ 505360 h 505360"/>
              <a:gd name="connsiteX7" fmla="*/ 5829660 w 5911676"/>
              <a:gd name="connsiteY7" fmla="*/ 505360 h 505360"/>
              <a:gd name="connsiteX8" fmla="*/ 5735085 w 5911676"/>
              <a:gd name="connsiteY8" fmla="*/ 505360 h 505360"/>
              <a:gd name="connsiteX9" fmla="*/ 5085983 w 5911676"/>
              <a:gd name="connsiteY9" fmla="*/ 505360 h 505360"/>
              <a:gd name="connsiteX10" fmla="*/ 4991408 w 5911676"/>
              <a:gd name="connsiteY10" fmla="*/ 505360 h 505360"/>
              <a:gd name="connsiteX11" fmla="*/ 0 w 5911676"/>
              <a:gd name="connsiteY11" fmla="*/ 505360 h 50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11676" h="505360">
                <a:moveTo>
                  <a:pt x="0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11676" y="505360"/>
                </a:lnTo>
                <a:lnTo>
                  <a:pt x="5829660" y="505360"/>
                </a:lnTo>
                <a:lnTo>
                  <a:pt x="5735085" y="505360"/>
                </a:lnTo>
                <a:lnTo>
                  <a:pt x="5085983" y="505360"/>
                </a:lnTo>
                <a:lnTo>
                  <a:pt x="4991408" y="505360"/>
                </a:lnTo>
                <a:lnTo>
                  <a:pt x="0" y="505360"/>
                </a:lnTo>
                <a:close/>
              </a:path>
            </a:pathLst>
          </a:cu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0" name="手繪多邊形: 圖案 129">
            <a:extLst>
              <a:ext uri="{FF2B5EF4-FFF2-40B4-BE49-F238E27FC236}">
                <a16:creationId xmlns:a16="http://schemas.microsoft.com/office/drawing/2014/main" id="{27C40467-0BBF-49B3-BD29-AD49E4DB63F9}"/>
              </a:ext>
            </a:extLst>
          </p:cNvPr>
          <p:cNvSpPr/>
          <p:nvPr/>
        </p:nvSpPr>
        <p:spPr>
          <a:xfrm>
            <a:off x="3140162" y="2067360"/>
            <a:ext cx="5911676" cy="867170"/>
          </a:xfrm>
          <a:custGeom>
            <a:avLst/>
            <a:gdLst>
              <a:gd name="connsiteX0" fmla="*/ 589184 w 5911676"/>
              <a:gd name="connsiteY0" fmla="*/ 0 h 867170"/>
              <a:gd name="connsiteX1" fmla="*/ 4991408 w 5911676"/>
              <a:gd name="connsiteY1" fmla="*/ 0 h 867170"/>
              <a:gd name="connsiteX2" fmla="*/ 5085983 w 5911676"/>
              <a:gd name="connsiteY2" fmla="*/ 0 h 867170"/>
              <a:gd name="connsiteX3" fmla="*/ 5322492 w 5911676"/>
              <a:gd name="connsiteY3" fmla="*/ 0 h 867170"/>
              <a:gd name="connsiteX4" fmla="*/ 5911676 w 5911676"/>
              <a:gd name="connsiteY4" fmla="*/ 589184 h 867170"/>
              <a:gd name="connsiteX5" fmla="*/ 5911676 w 5911676"/>
              <a:gd name="connsiteY5" fmla="*/ 619318 h 867170"/>
              <a:gd name="connsiteX6" fmla="*/ 5911676 w 5911676"/>
              <a:gd name="connsiteY6" fmla="*/ 631072 h 867170"/>
              <a:gd name="connsiteX7" fmla="*/ 5911676 w 5911676"/>
              <a:gd name="connsiteY7" fmla="*/ 867170 h 867170"/>
              <a:gd name="connsiteX8" fmla="*/ 5829660 w 5911676"/>
              <a:gd name="connsiteY8" fmla="*/ 867170 h 867170"/>
              <a:gd name="connsiteX9" fmla="*/ 5735085 w 5911676"/>
              <a:gd name="connsiteY9" fmla="*/ 867170 h 867170"/>
              <a:gd name="connsiteX10" fmla="*/ 5085983 w 5911676"/>
              <a:gd name="connsiteY10" fmla="*/ 867170 h 867170"/>
              <a:gd name="connsiteX11" fmla="*/ 4991408 w 5911676"/>
              <a:gd name="connsiteY11" fmla="*/ 867170 h 867170"/>
              <a:gd name="connsiteX12" fmla="*/ 0 w 5911676"/>
              <a:gd name="connsiteY12" fmla="*/ 867170 h 867170"/>
              <a:gd name="connsiteX13" fmla="*/ 0 w 5911676"/>
              <a:gd name="connsiteY13" fmla="*/ 631072 h 867170"/>
              <a:gd name="connsiteX14" fmla="*/ 0 w 5911676"/>
              <a:gd name="connsiteY14" fmla="*/ 619318 h 867170"/>
              <a:gd name="connsiteX15" fmla="*/ 0 w 5911676"/>
              <a:gd name="connsiteY15" fmla="*/ 589184 h 867170"/>
              <a:gd name="connsiteX16" fmla="*/ 589184 w 5911676"/>
              <a:gd name="connsiteY16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11676" h="867170">
                <a:moveTo>
                  <a:pt x="589184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322492" y="0"/>
                </a:lnTo>
                <a:cubicBezTo>
                  <a:pt x="5647889" y="0"/>
                  <a:pt x="5911676" y="263787"/>
                  <a:pt x="5911676" y="589184"/>
                </a:cubicBezTo>
                <a:lnTo>
                  <a:pt x="5911676" y="619318"/>
                </a:lnTo>
                <a:lnTo>
                  <a:pt x="5911676" y="631072"/>
                </a:lnTo>
                <a:lnTo>
                  <a:pt x="5911676" y="867170"/>
                </a:lnTo>
                <a:lnTo>
                  <a:pt x="5829660" y="867170"/>
                </a:lnTo>
                <a:lnTo>
                  <a:pt x="5735085" y="867170"/>
                </a:lnTo>
                <a:lnTo>
                  <a:pt x="5085983" y="867170"/>
                </a:lnTo>
                <a:lnTo>
                  <a:pt x="4991408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4" name="手繪多邊形: 圖案 133">
            <a:extLst>
              <a:ext uri="{FF2B5EF4-FFF2-40B4-BE49-F238E27FC236}">
                <a16:creationId xmlns:a16="http://schemas.microsoft.com/office/drawing/2014/main" id="{8DE45038-64F8-4BFF-A719-04108114187E}"/>
              </a:ext>
            </a:extLst>
          </p:cNvPr>
          <p:cNvSpPr/>
          <p:nvPr/>
        </p:nvSpPr>
        <p:spPr>
          <a:xfrm>
            <a:off x="3140162" y="5124017"/>
            <a:ext cx="5911676" cy="962024"/>
          </a:xfrm>
          <a:custGeom>
            <a:avLst/>
            <a:gdLst>
              <a:gd name="connsiteX0" fmla="*/ 0 w 5911676"/>
              <a:gd name="connsiteY0" fmla="*/ 0 h 962024"/>
              <a:gd name="connsiteX1" fmla="*/ 4991408 w 5911676"/>
              <a:gd name="connsiteY1" fmla="*/ 0 h 962024"/>
              <a:gd name="connsiteX2" fmla="*/ 5085983 w 5911676"/>
              <a:gd name="connsiteY2" fmla="*/ 0 h 962024"/>
              <a:gd name="connsiteX3" fmla="*/ 5735085 w 5911676"/>
              <a:gd name="connsiteY3" fmla="*/ 0 h 962024"/>
              <a:gd name="connsiteX4" fmla="*/ 5829660 w 5911676"/>
              <a:gd name="connsiteY4" fmla="*/ 0 h 962024"/>
              <a:gd name="connsiteX5" fmla="*/ 5911676 w 5911676"/>
              <a:gd name="connsiteY5" fmla="*/ 0 h 962024"/>
              <a:gd name="connsiteX6" fmla="*/ 5911676 w 5911676"/>
              <a:gd name="connsiteY6" fmla="*/ 372840 h 962024"/>
              <a:gd name="connsiteX7" fmla="*/ 5322492 w 5911676"/>
              <a:gd name="connsiteY7" fmla="*/ 962024 h 962024"/>
              <a:gd name="connsiteX8" fmla="*/ 5085983 w 5911676"/>
              <a:gd name="connsiteY8" fmla="*/ 962024 h 962024"/>
              <a:gd name="connsiteX9" fmla="*/ 4991408 w 5911676"/>
              <a:gd name="connsiteY9" fmla="*/ 962024 h 962024"/>
              <a:gd name="connsiteX10" fmla="*/ 589184 w 5911676"/>
              <a:gd name="connsiteY10" fmla="*/ 962024 h 962024"/>
              <a:gd name="connsiteX11" fmla="*/ 0 w 5911676"/>
              <a:gd name="connsiteY11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11676" h="962024">
                <a:moveTo>
                  <a:pt x="0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11676" y="372840"/>
                </a:lnTo>
                <a:cubicBezTo>
                  <a:pt x="5911676" y="698237"/>
                  <a:pt x="5647889" y="962024"/>
                  <a:pt x="5322492" y="962024"/>
                </a:cubicBezTo>
                <a:lnTo>
                  <a:pt x="5085983" y="962024"/>
                </a:lnTo>
                <a:lnTo>
                  <a:pt x="4991408" y="962024"/>
                </a:ln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31" name="手繪多邊形: 圖案 130">
            <a:extLst>
              <a:ext uri="{FF2B5EF4-FFF2-40B4-BE49-F238E27FC236}">
                <a16:creationId xmlns:a16="http://schemas.microsoft.com/office/drawing/2014/main" id="{03616A21-251D-4FE5-84E2-1E7BC98984EB}"/>
              </a:ext>
            </a:extLst>
          </p:cNvPr>
          <p:cNvSpPr/>
          <p:nvPr/>
        </p:nvSpPr>
        <p:spPr>
          <a:xfrm>
            <a:off x="3140162" y="4269230"/>
            <a:ext cx="5911676" cy="824756"/>
          </a:xfrm>
          <a:custGeom>
            <a:avLst/>
            <a:gdLst>
              <a:gd name="connsiteX0" fmla="*/ 0 w 5911676"/>
              <a:gd name="connsiteY0" fmla="*/ 0 h 824756"/>
              <a:gd name="connsiteX1" fmla="*/ 4991408 w 5911676"/>
              <a:gd name="connsiteY1" fmla="*/ 0 h 824756"/>
              <a:gd name="connsiteX2" fmla="*/ 5085983 w 5911676"/>
              <a:gd name="connsiteY2" fmla="*/ 0 h 824756"/>
              <a:gd name="connsiteX3" fmla="*/ 5735085 w 5911676"/>
              <a:gd name="connsiteY3" fmla="*/ 0 h 824756"/>
              <a:gd name="connsiteX4" fmla="*/ 5829660 w 5911676"/>
              <a:gd name="connsiteY4" fmla="*/ 0 h 824756"/>
              <a:gd name="connsiteX5" fmla="*/ 5911676 w 5911676"/>
              <a:gd name="connsiteY5" fmla="*/ 0 h 824756"/>
              <a:gd name="connsiteX6" fmla="*/ 5911676 w 5911676"/>
              <a:gd name="connsiteY6" fmla="*/ 824756 h 824756"/>
              <a:gd name="connsiteX7" fmla="*/ 5829660 w 5911676"/>
              <a:gd name="connsiteY7" fmla="*/ 824756 h 824756"/>
              <a:gd name="connsiteX8" fmla="*/ 5735085 w 5911676"/>
              <a:gd name="connsiteY8" fmla="*/ 824756 h 824756"/>
              <a:gd name="connsiteX9" fmla="*/ 5085983 w 5911676"/>
              <a:gd name="connsiteY9" fmla="*/ 824756 h 824756"/>
              <a:gd name="connsiteX10" fmla="*/ 4991408 w 5911676"/>
              <a:gd name="connsiteY10" fmla="*/ 824756 h 824756"/>
              <a:gd name="connsiteX11" fmla="*/ 0 w 5911676"/>
              <a:gd name="connsiteY11" fmla="*/ 824756 h 8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11676" h="824756">
                <a:moveTo>
                  <a:pt x="0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11676" y="824756"/>
                </a:lnTo>
                <a:lnTo>
                  <a:pt x="5829660" y="824756"/>
                </a:lnTo>
                <a:lnTo>
                  <a:pt x="5735085" y="824756"/>
                </a:lnTo>
                <a:lnTo>
                  <a:pt x="5085983" y="824756"/>
                </a:lnTo>
                <a:lnTo>
                  <a:pt x="4991408" y="824756"/>
                </a:lnTo>
                <a:lnTo>
                  <a:pt x="0" y="824756"/>
                </a:lnTo>
                <a:close/>
              </a:path>
            </a:pathLst>
          </a:cu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FEF3CE-79D1-4FE9-8856-7B08813854F2}"/>
              </a:ext>
            </a:extLst>
          </p:cNvPr>
          <p:cNvCxnSpPr>
            <a:cxnSpLocks/>
            <a:stCxn id="130" idx="12"/>
            <a:endCxn id="130" idx="7"/>
          </p:cNvCxnSpPr>
          <p:nvPr/>
        </p:nvCxnSpPr>
        <p:spPr>
          <a:xfrm>
            <a:off x="3140162" y="2934530"/>
            <a:ext cx="5911676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71894B-8ACB-48CC-BD2A-BCD4919867BD}"/>
              </a:ext>
            </a:extLst>
          </p:cNvPr>
          <p:cNvCxnSpPr>
            <a:cxnSpLocks/>
          </p:cNvCxnSpPr>
          <p:nvPr/>
        </p:nvCxnSpPr>
        <p:spPr>
          <a:xfrm>
            <a:off x="4854995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140263-F327-4218-9B5A-6AFF71AB85F0}"/>
              </a:ext>
            </a:extLst>
          </p:cNvPr>
          <p:cNvCxnSpPr>
            <a:cxnSpLocks/>
            <a:endCxn id="134" idx="5"/>
          </p:cNvCxnSpPr>
          <p:nvPr/>
        </p:nvCxnSpPr>
        <p:spPr>
          <a:xfrm>
            <a:off x="3140162" y="5102182"/>
            <a:ext cx="5911676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42ED1A-8C96-4123-9FF9-95E7FE158275}"/>
              </a:ext>
            </a:extLst>
          </p:cNvPr>
          <p:cNvCxnSpPr>
            <a:cxnSpLocks/>
            <a:stCxn id="131" idx="0"/>
            <a:endCxn id="131" idx="5"/>
          </p:cNvCxnSpPr>
          <p:nvPr/>
        </p:nvCxnSpPr>
        <p:spPr>
          <a:xfrm>
            <a:off x="3140162" y="4269230"/>
            <a:ext cx="5911676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0E98726-AEF9-4BDF-A406-867B46A44D81}"/>
              </a:ext>
            </a:extLst>
          </p:cNvPr>
          <p:cNvCxnSpPr>
            <a:cxnSpLocks/>
            <a:stCxn id="133" idx="11"/>
            <a:endCxn id="132" idx="5"/>
          </p:cNvCxnSpPr>
          <p:nvPr/>
        </p:nvCxnSpPr>
        <p:spPr>
          <a:xfrm flipV="1">
            <a:off x="3140162" y="3450704"/>
            <a:ext cx="5911676" cy="1106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627B594-C2EE-46D1-B3E8-2CE37EDC52F6}"/>
              </a:ext>
            </a:extLst>
          </p:cNvPr>
          <p:cNvSpPr txBox="1"/>
          <p:nvPr/>
        </p:nvSpPr>
        <p:spPr>
          <a:xfrm>
            <a:off x="7350188" y="227499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負數運算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1EC9DA6-7F3C-4E89-8890-24F9F480D0C9}"/>
              </a:ext>
            </a:extLst>
          </p:cNvPr>
          <p:cNvSpPr txBox="1"/>
          <p:nvPr/>
        </p:nvSpPr>
        <p:spPr>
          <a:xfrm>
            <a:off x="7536285" y="5189530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-1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-(-2)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96E85C-49B0-4F58-8B34-F6FA07AEB89C}"/>
              </a:ext>
            </a:extLst>
          </p:cNvPr>
          <p:cNvSpPr txBox="1"/>
          <p:nvPr/>
        </p:nvSpPr>
        <p:spPr>
          <a:xfrm>
            <a:off x="5701269" y="445300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與運算元型別相同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65BC1F-C88C-46D9-B2FE-7997FCEB5EF1}"/>
              </a:ext>
            </a:extLst>
          </p:cNvPr>
          <p:cNvSpPr txBox="1"/>
          <p:nvPr/>
        </p:nvSpPr>
        <p:spPr>
          <a:xfrm>
            <a:off x="7382271" y="347357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把數字變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為相反數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8B0615F-24B6-4505-927A-9CCA1493C6B9}"/>
              </a:ext>
            </a:extLst>
          </p:cNvPr>
          <p:cNvSpPr txBox="1"/>
          <p:nvPr/>
        </p:nvSpPr>
        <p:spPr>
          <a:xfrm>
            <a:off x="7405935" y="296871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-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68ED6A6-1451-45A8-B6D5-E16350B3E2AD}"/>
              </a:ext>
            </a:extLst>
          </p:cNvPr>
          <p:cNvSpPr txBox="1"/>
          <p:nvPr/>
        </p:nvSpPr>
        <p:spPr>
          <a:xfrm>
            <a:off x="5316660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正數運算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1D012F-753B-4BE4-8F34-8932F141CC84}"/>
              </a:ext>
            </a:extLst>
          </p:cNvPr>
          <p:cNvSpPr txBox="1"/>
          <p:nvPr/>
        </p:nvSpPr>
        <p:spPr>
          <a:xfrm>
            <a:off x="5523448" y="5189530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+1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+(-2)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BE84372-51C1-4542-994E-47B557B297CB}"/>
              </a:ext>
            </a:extLst>
          </p:cNvPr>
          <p:cNvSpPr txBox="1"/>
          <p:nvPr/>
        </p:nvSpPr>
        <p:spPr>
          <a:xfrm>
            <a:off x="4845942" y="3457219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把數字加上正號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en-US" altLang="zh-TW" sz="2400">
                <a:solidFill>
                  <a:schemeClr val="bg1"/>
                </a:solidFill>
              </a:rPr>
              <a:t>=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Do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r>
              <a:rPr lang="en-US" altLang="zh-TW" sz="2400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3BF893F-FD6F-47E4-9544-E181A570E10C}"/>
              </a:ext>
            </a:extLst>
          </p:cNvPr>
          <p:cNvSpPr txBox="1"/>
          <p:nvPr/>
        </p:nvSpPr>
        <p:spPr>
          <a:xfrm>
            <a:off x="5401619" y="2968713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+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27546C-E00E-4880-BD6C-E836293AF53B}"/>
              </a:ext>
            </a:extLst>
          </p:cNvPr>
          <p:cNvGrpSpPr/>
          <p:nvPr/>
        </p:nvGrpSpPr>
        <p:grpSpPr>
          <a:xfrm>
            <a:off x="7142428" y="2067360"/>
            <a:ext cx="0" cy="4018681"/>
            <a:chOff x="5838255" y="2276514"/>
            <a:chExt cx="0" cy="4018681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B335857-C2EE-44A2-8F86-E49FCDA2846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2276514"/>
              <a:ext cx="0" cy="220187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B7A48CA-DD00-4A0A-9314-C76FD90B3D6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5311336"/>
              <a:ext cx="0" cy="98385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218AAA-6B71-4AF9-93F7-DADD33A93971}"/>
              </a:ext>
            </a:extLst>
          </p:cNvPr>
          <p:cNvSpPr txBox="1"/>
          <p:nvPr/>
        </p:nvSpPr>
        <p:spPr>
          <a:xfrm>
            <a:off x="3305129" y="227499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運算名稱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461BA73-38C1-41BF-81E5-357C11A2F6C8}"/>
              </a:ext>
            </a:extLst>
          </p:cNvPr>
          <p:cNvSpPr txBox="1"/>
          <p:nvPr/>
        </p:nvSpPr>
        <p:spPr>
          <a:xfrm>
            <a:off x="3628936" y="5379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範例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017587-BFBB-43CA-AC42-EE7C5DAB87CE}"/>
              </a:ext>
            </a:extLst>
          </p:cNvPr>
          <p:cNvSpPr txBox="1"/>
          <p:nvPr/>
        </p:nvSpPr>
        <p:spPr>
          <a:xfrm>
            <a:off x="3321159" y="44575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結果型別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994CD6-C050-4ED9-A1D9-0ADCB8B6220B}"/>
              </a:ext>
            </a:extLst>
          </p:cNvPr>
          <p:cNvSpPr txBox="1"/>
          <p:nvPr/>
        </p:nvSpPr>
        <p:spPr>
          <a:xfrm>
            <a:off x="3628936" y="36582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功能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EA3E22D-2E79-4B59-AC5C-C59D359D657E}"/>
              </a:ext>
            </a:extLst>
          </p:cNvPr>
          <p:cNvSpPr txBox="1"/>
          <p:nvPr/>
        </p:nvSpPr>
        <p:spPr>
          <a:xfrm>
            <a:off x="3628936" y="29694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6041C654-D28E-485E-A177-C41910EF7030}"/>
              </a:ext>
            </a:extLst>
          </p:cNvPr>
          <p:cNvSpPr/>
          <p:nvPr/>
        </p:nvSpPr>
        <p:spPr>
          <a:xfrm>
            <a:off x="784634" y="3450704"/>
            <a:ext cx="10573294" cy="859821"/>
          </a:xfrm>
          <a:custGeom>
            <a:avLst/>
            <a:gdLst>
              <a:gd name="connsiteX0" fmla="*/ 0 w 10573294"/>
              <a:gd name="connsiteY0" fmla="*/ 0 h 859821"/>
              <a:gd name="connsiteX1" fmla="*/ 4661618 w 10573294"/>
              <a:gd name="connsiteY1" fmla="*/ 0 h 859821"/>
              <a:gd name="connsiteX2" fmla="*/ 4991408 w 10573294"/>
              <a:gd name="connsiteY2" fmla="*/ 0 h 859821"/>
              <a:gd name="connsiteX3" fmla="*/ 5085983 w 10573294"/>
              <a:gd name="connsiteY3" fmla="*/ 0 h 859821"/>
              <a:gd name="connsiteX4" fmla="*/ 5735085 w 10573294"/>
              <a:gd name="connsiteY4" fmla="*/ 0 h 859821"/>
              <a:gd name="connsiteX5" fmla="*/ 5829660 w 10573294"/>
              <a:gd name="connsiteY5" fmla="*/ 0 h 859821"/>
              <a:gd name="connsiteX6" fmla="*/ 5911676 w 10573294"/>
              <a:gd name="connsiteY6" fmla="*/ 0 h 859821"/>
              <a:gd name="connsiteX7" fmla="*/ 9653026 w 10573294"/>
              <a:gd name="connsiteY7" fmla="*/ 0 h 859821"/>
              <a:gd name="connsiteX8" fmla="*/ 9747601 w 10573294"/>
              <a:gd name="connsiteY8" fmla="*/ 0 h 859821"/>
              <a:gd name="connsiteX9" fmla="*/ 10396703 w 10573294"/>
              <a:gd name="connsiteY9" fmla="*/ 0 h 859821"/>
              <a:gd name="connsiteX10" fmla="*/ 10491278 w 10573294"/>
              <a:gd name="connsiteY10" fmla="*/ 0 h 859821"/>
              <a:gd name="connsiteX11" fmla="*/ 10573294 w 10573294"/>
              <a:gd name="connsiteY11" fmla="*/ 0 h 859821"/>
              <a:gd name="connsiteX12" fmla="*/ 10573294 w 10573294"/>
              <a:gd name="connsiteY12" fmla="*/ 859821 h 859821"/>
              <a:gd name="connsiteX13" fmla="*/ 10491278 w 10573294"/>
              <a:gd name="connsiteY13" fmla="*/ 859821 h 859821"/>
              <a:gd name="connsiteX14" fmla="*/ 10396703 w 10573294"/>
              <a:gd name="connsiteY14" fmla="*/ 859821 h 859821"/>
              <a:gd name="connsiteX15" fmla="*/ 9747601 w 10573294"/>
              <a:gd name="connsiteY15" fmla="*/ 859821 h 859821"/>
              <a:gd name="connsiteX16" fmla="*/ 9653026 w 10573294"/>
              <a:gd name="connsiteY16" fmla="*/ 859821 h 859821"/>
              <a:gd name="connsiteX17" fmla="*/ 5911676 w 10573294"/>
              <a:gd name="connsiteY17" fmla="*/ 859821 h 859821"/>
              <a:gd name="connsiteX18" fmla="*/ 5829660 w 10573294"/>
              <a:gd name="connsiteY18" fmla="*/ 859821 h 859821"/>
              <a:gd name="connsiteX19" fmla="*/ 5735085 w 10573294"/>
              <a:gd name="connsiteY19" fmla="*/ 859821 h 859821"/>
              <a:gd name="connsiteX20" fmla="*/ 5085983 w 10573294"/>
              <a:gd name="connsiteY20" fmla="*/ 859821 h 859821"/>
              <a:gd name="connsiteX21" fmla="*/ 4991408 w 10573294"/>
              <a:gd name="connsiteY21" fmla="*/ 859821 h 859821"/>
              <a:gd name="connsiteX22" fmla="*/ 4661618 w 10573294"/>
              <a:gd name="connsiteY22" fmla="*/ 859821 h 859821"/>
              <a:gd name="connsiteX23" fmla="*/ 0 w 10573294"/>
              <a:gd name="connsiteY23" fmla="*/ 859821 h 85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59821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59821"/>
                </a:lnTo>
                <a:lnTo>
                  <a:pt x="10491278" y="859821"/>
                </a:lnTo>
                <a:lnTo>
                  <a:pt x="10396703" y="859821"/>
                </a:lnTo>
                <a:lnTo>
                  <a:pt x="9747601" y="859821"/>
                </a:lnTo>
                <a:lnTo>
                  <a:pt x="9653026" y="859821"/>
                </a:lnTo>
                <a:lnTo>
                  <a:pt x="5911676" y="859821"/>
                </a:lnTo>
                <a:lnTo>
                  <a:pt x="5829660" y="859821"/>
                </a:lnTo>
                <a:lnTo>
                  <a:pt x="5735085" y="859821"/>
                </a:lnTo>
                <a:lnTo>
                  <a:pt x="5085983" y="859821"/>
                </a:lnTo>
                <a:lnTo>
                  <a:pt x="4991408" y="859821"/>
                </a:lnTo>
                <a:lnTo>
                  <a:pt x="4661618" y="859821"/>
                </a:lnTo>
                <a:lnTo>
                  <a:pt x="0" y="859821"/>
                </a:lnTo>
                <a:close/>
              </a:path>
            </a:pathLst>
          </a:cu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C7F37B-FCF4-42C9-89D8-A04C1115D462}"/>
              </a:ext>
            </a:extLst>
          </p:cNvPr>
          <p:cNvSpPr/>
          <p:nvPr/>
        </p:nvSpPr>
        <p:spPr>
          <a:xfrm>
            <a:off x="784634" y="2946450"/>
            <a:ext cx="10573294" cy="505360"/>
          </a:xfrm>
          <a:custGeom>
            <a:avLst/>
            <a:gdLst>
              <a:gd name="connsiteX0" fmla="*/ 0 w 10573294"/>
              <a:gd name="connsiteY0" fmla="*/ 0 h 505360"/>
              <a:gd name="connsiteX1" fmla="*/ 4661618 w 10573294"/>
              <a:gd name="connsiteY1" fmla="*/ 0 h 505360"/>
              <a:gd name="connsiteX2" fmla="*/ 4991408 w 10573294"/>
              <a:gd name="connsiteY2" fmla="*/ 0 h 505360"/>
              <a:gd name="connsiteX3" fmla="*/ 5085983 w 10573294"/>
              <a:gd name="connsiteY3" fmla="*/ 0 h 505360"/>
              <a:gd name="connsiteX4" fmla="*/ 5735085 w 10573294"/>
              <a:gd name="connsiteY4" fmla="*/ 0 h 505360"/>
              <a:gd name="connsiteX5" fmla="*/ 5829660 w 10573294"/>
              <a:gd name="connsiteY5" fmla="*/ 0 h 505360"/>
              <a:gd name="connsiteX6" fmla="*/ 5911676 w 10573294"/>
              <a:gd name="connsiteY6" fmla="*/ 0 h 505360"/>
              <a:gd name="connsiteX7" fmla="*/ 9653026 w 10573294"/>
              <a:gd name="connsiteY7" fmla="*/ 0 h 505360"/>
              <a:gd name="connsiteX8" fmla="*/ 9747601 w 10573294"/>
              <a:gd name="connsiteY8" fmla="*/ 0 h 505360"/>
              <a:gd name="connsiteX9" fmla="*/ 10396703 w 10573294"/>
              <a:gd name="connsiteY9" fmla="*/ 0 h 505360"/>
              <a:gd name="connsiteX10" fmla="*/ 10491278 w 10573294"/>
              <a:gd name="connsiteY10" fmla="*/ 0 h 505360"/>
              <a:gd name="connsiteX11" fmla="*/ 10573294 w 10573294"/>
              <a:gd name="connsiteY11" fmla="*/ 0 h 505360"/>
              <a:gd name="connsiteX12" fmla="*/ 10573294 w 10573294"/>
              <a:gd name="connsiteY12" fmla="*/ 505360 h 505360"/>
              <a:gd name="connsiteX13" fmla="*/ 10491278 w 10573294"/>
              <a:gd name="connsiteY13" fmla="*/ 505360 h 505360"/>
              <a:gd name="connsiteX14" fmla="*/ 10396703 w 10573294"/>
              <a:gd name="connsiteY14" fmla="*/ 505360 h 505360"/>
              <a:gd name="connsiteX15" fmla="*/ 9747601 w 10573294"/>
              <a:gd name="connsiteY15" fmla="*/ 505360 h 505360"/>
              <a:gd name="connsiteX16" fmla="*/ 9653026 w 10573294"/>
              <a:gd name="connsiteY16" fmla="*/ 505360 h 505360"/>
              <a:gd name="connsiteX17" fmla="*/ 5911676 w 10573294"/>
              <a:gd name="connsiteY17" fmla="*/ 505360 h 505360"/>
              <a:gd name="connsiteX18" fmla="*/ 5829660 w 10573294"/>
              <a:gd name="connsiteY18" fmla="*/ 505360 h 505360"/>
              <a:gd name="connsiteX19" fmla="*/ 5735085 w 10573294"/>
              <a:gd name="connsiteY19" fmla="*/ 505360 h 505360"/>
              <a:gd name="connsiteX20" fmla="*/ 5085983 w 10573294"/>
              <a:gd name="connsiteY20" fmla="*/ 505360 h 505360"/>
              <a:gd name="connsiteX21" fmla="*/ 4991408 w 10573294"/>
              <a:gd name="connsiteY21" fmla="*/ 505360 h 505360"/>
              <a:gd name="connsiteX22" fmla="*/ 4661618 w 10573294"/>
              <a:gd name="connsiteY22" fmla="*/ 505360 h 505360"/>
              <a:gd name="connsiteX23" fmla="*/ 0 w 10573294"/>
              <a:gd name="connsiteY23" fmla="*/ 505360 h 50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505360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505360"/>
                </a:lnTo>
                <a:lnTo>
                  <a:pt x="10491278" y="505360"/>
                </a:lnTo>
                <a:lnTo>
                  <a:pt x="10396703" y="505360"/>
                </a:lnTo>
                <a:lnTo>
                  <a:pt x="9747601" y="505360"/>
                </a:lnTo>
                <a:lnTo>
                  <a:pt x="9653026" y="505360"/>
                </a:lnTo>
                <a:lnTo>
                  <a:pt x="5911676" y="505360"/>
                </a:lnTo>
                <a:lnTo>
                  <a:pt x="5829660" y="505360"/>
                </a:lnTo>
                <a:lnTo>
                  <a:pt x="5735085" y="505360"/>
                </a:lnTo>
                <a:lnTo>
                  <a:pt x="5085983" y="505360"/>
                </a:lnTo>
                <a:lnTo>
                  <a:pt x="4991408" y="505360"/>
                </a:lnTo>
                <a:lnTo>
                  <a:pt x="4661618" y="505360"/>
                </a:lnTo>
                <a:lnTo>
                  <a:pt x="0" y="505360"/>
                </a:lnTo>
                <a:close/>
              </a:path>
            </a:pathLst>
          </a:cu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0846D6D-C058-45C2-8471-7DDB3345E1AD}"/>
              </a:ext>
            </a:extLst>
          </p:cNvPr>
          <p:cNvSpPr/>
          <p:nvPr/>
        </p:nvSpPr>
        <p:spPr>
          <a:xfrm>
            <a:off x="784634" y="2067360"/>
            <a:ext cx="10573294" cy="867170"/>
          </a:xfrm>
          <a:custGeom>
            <a:avLst/>
            <a:gdLst>
              <a:gd name="connsiteX0" fmla="*/ 589184 w 10573294"/>
              <a:gd name="connsiteY0" fmla="*/ 0 h 867170"/>
              <a:gd name="connsiteX1" fmla="*/ 4991408 w 10573294"/>
              <a:gd name="connsiteY1" fmla="*/ 0 h 867170"/>
              <a:gd name="connsiteX2" fmla="*/ 5085983 w 10573294"/>
              <a:gd name="connsiteY2" fmla="*/ 0 h 867170"/>
              <a:gd name="connsiteX3" fmla="*/ 5250802 w 10573294"/>
              <a:gd name="connsiteY3" fmla="*/ 0 h 867170"/>
              <a:gd name="connsiteX4" fmla="*/ 5322492 w 10573294"/>
              <a:gd name="connsiteY4" fmla="*/ 0 h 867170"/>
              <a:gd name="connsiteX5" fmla="*/ 9653026 w 10573294"/>
              <a:gd name="connsiteY5" fmla="*/ 0 h 867170"/>
              <a:gd name="connsiteX6" fmla="*/ 9747601 w 10573294"/>
              <a:gd name="connsiteY6" fmla="*/ 0 h 867170"/>
              <a:gd name="connsiteX7" fmla="*/ 9984110 w 10573294"/>
              <a:gd name="connsiteY7" fmla="*/ 0 h 867170"/>
              <a:gd name="connsiteX8" fmla="*/ 10573294 w 10573294"/>
              <a:gd name="connsiteY8" fmla="*/ 589184 h 867170"/>
              <a:gd name="connsiteX9" fmla="*/ 10573294 w 10573294"/>
              <a:gd name="connsiteY9" fmla="*/ 619318 h 867170"/>
              <a:gd name="connsiteX10" fmla="*/ 10573294 w 10573294"/>
              <a:gd name="connsiteY10" fmla="*/ 631072 h 867170"/>
              <a:gd name="connsiteX11" fmla="*/ 10573294 w 10573294"/>
              <a:gd name="connsiteY11" fmla="*/ 867170 h 867170"/>
              <a:gd name="connsiteX12" fmla="*/ 10491278 w 10573294"/>
              <a:gd name="connsiteY12" fmla="*/ 867170 h 867170"/>
              <a:gd name="connsiteX13" fmla="*/ 10396703 w 10573294"/>
              <a:gd name="connsiteY13" fmla="*/ 867170 h 867170"/>
              <a:gd name="connsiteX14" fmla="*/ 9747601 w 10573294"/>
              <a:gd name="connsiteY14" fmla="*/ 867170 h 867170"/>
              <a:gd name="connsiteX15" fmla="*/ 9653026 w 10573294"/>
              <a:gd name="connsiteY15" fmla="*/ 867170 h 867170"/>
              <a:gd name="connsiteX16" fmla="*/ 5911676 w 10573294"/>
              <a:gd name="connsiteY16" fmla="*/ 867170 h 867170"/>
              <a:gd name="connsiteX17" fmla="*/ 5829660 w 10573294"/>
              <a:gd name="connsiteY17" fmla="*/ 867170 h 867170"/>
              <a:gd name="connsiteX18" fmla="*/ 5735085 w 10573294"/>
              <a:gd name="connsiteY18" fmla="*/ 867170 h 867170"/>
              <a:gd name="connsiteX19" fmla="*/ 5085983 w 10573294"/>
              <a:gd name="connsiteY19" fmla="*/ 867170 h 867170"/>
              <a:gd name="connsiteX20" fmla="*/ 4991408 w 10573294"/>
              <a:gd name="connsiteY20" fmla="*/ 867170 h 867170"/>
              <a:gd name="connsiteX21" fmla="*/ 4661618 w 10573294"/>
              <a:gd name="connsiteY21" fmla="*/ 867170 h 867170"/>
              <a:gd name="connsiteX22" fmla="*/ 0 w 10573294"/>
              <a:gd name="connsiteY22" fmla="*/ 867170 h 867170"/>
              <a:gd name="connsiteX23" fmla="*/ 0 w 10573294"/>
              <a:gd name="connsiteY23" fmla="*/ 631072 h 867170"/>
              <a:gd name="connsiteX24" fmla="*/ 0 w 10573294"/>
              <a:gd name="connsiteY24" fmla="*/ 619318 h 867170"/>
              <a:gd name="connsiteX25" fmla="*/ 0 w 10573294"/>
              <a:gd name="connsiteY25" fmla="*/ 589184 h 867170"/>
              <a:gd name="connsiteX26" fmla="*/ 589184 w 10573294"/>
              <a:gd name="connsiteY26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73294" h="867170">
                <a:moveTo>
                  <a:pt x="589184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250802" y="0"/>
                </a:lnTo>
                <a:lnTo>
                  <a:pt x="5322492" y="0"/>
                </a:lnTo>
                <a:lnTo>
                  <a:pt x="9653026" y="0"/>
                </a:lnTo>
                <a:lnTo>
                  <a:pt x="9747601" y="0"/>
                </a:lnTo>
                <a:lnTo>
                  <a:pt x="9984110" y="0"/>
                </a:lnTo>
                <a:cubicBezTo>
                  <a:pt x="10309507" y="0"/>
                  <a:pt x="10573294" y="263787"/>
                  <a:pt x="10573294" y="589184"/>
                </a:cubicBezTo>
                <a:lnTo>
                  <a:pt x="10573294" y="619318"/>
                </a:lnTo>
                <a:lnTo>
                  <a:pt x="10573294" y="631072"/>
                </a:lnTo>
                <a:lnTo>
                  <a:pt x="10573294" y="867170"/>
                </a:lnTo>
                <a:lnTo>
                  <a:pt x="10491278" y="867170"/>
                </a:lnTo>
                <a:lnTo>
                  <a:pt x="10396703" y="867170"/>
                </a:lnTo>
                <a:lnTo>
                  <a:pt x="9747601" y="867170"/>
                </a:lnTo>
                <a:lnTo>
                  <a:pt x="9653026" y="867170"/>
                </a:lnTo>
                <a:lnTo>
                  <a:pt x="5911676" y="867170"/>
                </a:lnTo>
                <a:lnTo>
                  <a:pt x="5829660" y="867170"/>
                </a:lnTo>
                <a:lnTo>
                  <a:pt x="5735085" y="867170"/>
                </a:lnTo>
                <a:lnTo>
                  <a:pt x="5085983" y="867170"/>
                </a:lnTo>
                <a:lnTo>
                  <a:pt x="4991408" y="867170"/>
                </a:lnTo>
                <a:lnTo>
                  <a:pt x="4661618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A2C271BA-4843-4AE9-8853-712D42CDD655}"/>
              </a:ext>
            </a:extLst>
          </p:cNvPr>
          <p:cNvSpPr/>
          <p:nvPr/>
        </p:nvSpPr>
        <p:spPr>
          <a:xfrm>
            <a:off x="784634" y="5124017"/>
            <a:ext cx="10573294" cy="962024"/>
          </a:xfrm>
          <a:custGeom>
            <a:avLst/>
            <a:gdLst>
              <a:gd name="connsiteX0" fmla="*/ 0 w 10573294"/>
              <a:gd name="connsiteY0" fmla="*/ 0 h 962024"/>
              <a:gd name="connsiteX1" fmla="*/ 4661618 w 10573294"/>
              <a:gd name="connsiteY1" fmla="*/ 0 h 962024"/>
              <a:gd name="connsiteX2" fmla="*/ 4991408 w 10573294"/>
              <a:gd name="connsiteY2" fmla="*/ 0 h 962024"/>
              <a:gd name="connsiteX3" fmla="*/ 5085983 w 10573294"/>
              <a:gd name="connsiteY3" fmla="*/ 0 h 962024"/>
              <a:gd name="connsiteX4" fmla="*/ 5735085 w 10573294"/>
              <a:gd name="connsiteY4" fmla="*/ 0 h 962024"/>
              <a:gd name="connsiteX5" fmla="*/ 5829660 w 10573294"/>
              <a:gd name="connsiteY5" fmla="*/ 0 h 962024"/>
              <a:gd name="connsiteX6" fmla="*/ 5911676 w 10573294"/>
              <a:gd name="connsiteY6" fmla="*/ 0 h 962024"/>
              <a:gd name="connsiteX7" fmla="*/ 9653026 w 10573294"/>
              <a:gd name="connsiteY7" fmla="*/ 0 h 962024"/>
              <a:gd name="connsiteX8" fmla="*/ 9747601 w 10573294"/>
              <a:gd name="connsiteY8" fmla="*/ 0 h 962024"/>
              <a:gd name="connsiteX9" fmla="*/ 10396703 w 10573294"/>
              <a:gd name="connsiteY9" fmla="*/ 0 h 962024"/>
              <a:gd name="connsiteX10" fmla="*/ 10491278 w 10573294"/>
              <a:gd name="connsiteY10" fmla="*/ 0 h 962024"/>
              <a:gd name="connsiteX11" fmla="*/ 10573294 w 10573294"/>
              <a:gd name="connsiteY11" fmla="*/ 0 h 962024"/>
              <a:gd name="connsiteX12" fmla="*/ 10573294 w 10573294"/>
              <a:gd name="connsiteY12" fmla="*/ 372840 h 962024"/>
              <a:gd name="connsiteX13" fmla="*/ 9984110 w 10573294"/>
              <a:gd name="connsiteY13" fmla="*/ 962024 h 962024"/>
              <a:gd name="connsiteX14" fmla="*/ 9747601 w 10573294"/>
              <a:gd name="connsiteY14" fmla="*/ 962024 h 962024"/>
              <a:gd name="connsiteX15" fmla="*/ 9653026 w 10573294"/>
              <a:gd name="connsiteY15" fmla="*/ 962024 h 962024"/>
              <a:gd name="connsiteX16" fmla="*/ 5322492 w 10573294"/>
              <a:gd name="connsiteY16" fmla="*/ 962024 h 962024"/>
              <a:gd name="connsiteX17" fmla="*/ 5250802 w 10573294"/>
              <a:gd name="connsiteY17" fmla="*/ 962024 h 962024"/>
              <a:gd name="connsiteX18" fmla="*/ 5085983 w 10573294"/>
              <a:gd name="connsiteY18" fmla="*/ 962024 h 962024"/>
              <a:gd name="connsiteX19" fmla="*/ 4991408 w 10573294"/>
              <a:gd name="connsiteY19" fmla="*/ 962024 h 962024"/>
              <a:gd name="connsiteX20" fmla="*/ 589184 w 10573294"/>
              <a:gd name="connsiteY20" fmla="*/ 962024 h 962024"/>
              <a:gd name="connsiteX21" fmla="*/ 0 w 10573294"/>
              <a:gd name="connsiteY21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73294" h="962024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372840"/>
                </a:lnTo>
                <a:cubicBezTo>
                  <a:pt x="10573294" y="698237"/>
                  <a:pt x="10309507" y="962024"/>
                  <a:pt x="9984110" y="962024"/>
                </a:cubicBezTo>
                <a:lnTo>
                  <a:pt x="9747601" y="962024"/>
                </a:lnTo>
                <a:lnTo>
                  <a:pt x="9653026" y="962024"/>
                </a:lnTo>
                <a:lnTo>
                  <a:pt x="5322492" y="962024"/>
                </a:lnTo>
                <a:lnTo>
                  <a:pt x="5250802" y="962024"/>
                </a:lnTo>
                <a:lnTo>
                  <a:pt x="5085983" y="962024"/>
                </a:lnTo>
                <a:lnTo>
                  <a:pt x="4991408" y="962024"/>
                </a:ln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1F90BBD4-910B-4944-9935-C7FCD25E9198}"/>
              </a:ext>
            </a:extLst>
          </p:cNvPr>
          <p:cNvSpPr/>
          <p:nvPr/>
        </p:nvSpPr>
        <p:spPr>
          <a:xfrm>
            <a:off x="784634" y="4269230"/>
            <a:ext cx="10573294" cy="824756"/>
          </a:xfrm>
          <a:custGeom>
            <a:avLst/>
            <a:gdLst>
              <a:gd name="connsiteX0" fmla="*/ 0 w 10573294"/>
              <a:gd name="connsiteY0" fmla="*/ 0 h 824756"/>
              <a:gd name="connsiteX1" fmla="*/ 4661618 w 10573294"/>
              <a:gd name="connsiteY1" fmla="*/ 0 h 824756"/>
              <a:gd name="connsiteX2" fmla="*/ 4991408 w 10573294"/>
              <a:gd name="connsiteY2" fmla="*/ 0 h 824756"/>
              <a:gd name="connsiteX3" fmla="*/ 5085983 w 10573294"/>
              <a:gd name="connsiteY3" fmla="*/ 0 h 824756"/>
              <a:gd name="connsiteX4" fmla="*/ 5735085 w 10573294"/>
              <a:gd name="connsiteY4" fmla="*/ 0 h 824756"/>
              <a:gd name="connsiteX5" fmla="*/ 5829660 w 10573294"/>
              <a:gd name="connsiteY5" fmla="*/ 0 h 824756"/>
              <a:gd name="connsiteX6" fmla="*/ 5911676 w 10573294"/>
              <a:gd name="connsiteY6" fmla="*/ 0 h 824756"/>
              <a:gd name="connsiteX7" fmla="*/ 9653026 w 10573294"/>
              <a:gd name="connsiteY7" fmla="*/ 0 h 824756"/>
              <a:gd name="connsiteX8" fmla="*/ 9747601 w 10573294"/>
              <a:gd name="connsiteY8" fmla="*/ 0 h 824756"/>
              <a:gd name="connsiteX9" fmla="*/ 10396703 w 10573294"/>
              <a:gd name="connsiteY9" fmla="*/ 0 h 824756"/>
              <a:gd name="connsiteX10" fmla="*/ 10491278 w 10573294"/>
              <a:gd name="connsiteY10" fmla="*/ 0 h 824756"/>
              <a:gd name="connsiteX11" fmla="*/ 10573294 w 10573294"/>
              <a:gd name="connsiteY11" fmla="*/ 0 h 824756"/>
              <a:gd name="connsiteX12" fmla="*/ 10573294 w 10573294"/>
              <a:gd name="connsiteY12" fmla="*/ 824756 h 824756"/>
              <a:gd name="connsiteX13" fmla="*/ 10491278 w 10573294"/>
              <a:gd name="connsiteY13" fmla="*/ 824756 h 824756"/>
              <a:gd name="connsiteX14" fmla="*/ 10396703 w 10573294"/>
              <a:gd name="connsiteY14" fmla="*/ 824756 h 824756"/>
              <a:gd name="connsiteX15" fmla="*/ 9747601 w 10573294"/>
              <a:gd name="connsiteY15" fmla="*/ 824756 h 824756"/>
              <a:gd name="connsiteX16" fmla="*/ 9653026 w 10573294"/>
              <a:gd name="connsiteY16" fmla="*/ 824756 h 824756"/>
              <a:gd name="connsiteX17" fmla="*/ 5911676 w 10573294"/>
              <a:gd name="connsiteY17" fmla="*/ 824756 h 824756"/>
              <a:gd name="connsiteX18" fmla="*/ 5829660 w 10573294"/>
              <a:gd name="connsiteY18" fmla="*/ 824756 h 824756"/>
              <a:gd name="connsiteX19" fmla="*/ 5735085 w 10573294"/>
              <a:gd name="connsiteY19" fmla="*/ 824756 h 824756"/>
              <a:gd name="connsiteX20" fmla="*/ 5085983 w 10573294"/>
              <a:gd name="connsiteY20" fmla="*/ 824756 h 824756"/>
              <a:gd name="connsiteX21" fmla="*/ 4991408 w 10573294"/>
              <a:gd name="connsiteY21" fmla="*/ 824756 h 824756"/>
              <a:gd name="connsiteX22" fmla="*/ 4661618 w 10573294"/>
              <a:gd name="connsiteY22" fmla="*/ 824756 h 824756"/>
              <a:gd name="connsiteX23" fmla="*/ 0 w 10573294"/>
              <a:gd name="connsiteY23" fmla="*/ 824756 h 8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24756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24756"/>
                </a:lnTo>
                <a:lnTo>
                  <a:pt x="10491278" y="824756"/>
                </a:lnTo>
                <a:lnTo>
                  <a:pt x="10396703" y="824756"/>
                </a:lnTo>
                <a:lnTo>
                  <a:pt x="9747601" y="824756"/>
                </a:lnTo>
                <a:lnTo>
                  <a:pt x="9653026" y="824756"/>
                </a:lnTo>
                <a:lnTo>
                  <a:pt x="5911676" y="824756"/>
                </a:lnTo>
                <a:lnTo>
                  <a:pt x="5829660" y="824756"/>
                </a:lnTo>
                <a:lnTo>
                  <a:pt x="5735085" y="824756"/>
                </a:lnTo>
                <a:lnTo>
                  <a:pt x="5085983" y="824756"/>
                </a:lnTo>
                <a:lnTo>
                  <a:pt x="4991408" y="824756"/>
                </a:lnTo>
                <a:lnTo>
                  <a:pt x="4661618" y="824756"/>
                </a:lnTo>
                <a:lnTo>
                  <a:pt x="0" y="824756"/>
                </a:lnTo>
                <a:close/>
              </a:path>
            </a:pathLst>
          </a:cu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FEF3CE-79D1-4FE9-8856-7B08813854F2}"/>
              </a:ext>
            </a:extLst>
          </p:cNvPr>
          <p:cNvCxnSpPr>
            <a:cxnSpLocks/>
            <a:endCxn id="41" idx="11"/>
          </p:cNvCxnSpPr>
          <p:nvPr/>
        </p:nvCxnSpPr>
        <p:spPr>
          <a:xfrm>
            <a:off x="784634" y="2934530"/>
            <a:ext cx="10573294" cy="1192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71894B-8ACB-48CC-BD2A-BCD4919867BD}"/>
              </a:ext>
            </a:extLst>
          </p:cNvPr>
          <p:cNvCxnSpPr>
            <a:cxnSpLocks/>
          </p:cNvCxnSpPr>
          <p:nvPr/>
        </p:nvCxnSpPr>
        <p:spPr>
          <a:xfrm>
            <a:off x="2381403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140263-F327-4218-9B5A-6AFF71AB85F0}"/>
              </a:ext>
            </a:extLst>
          </p:cNvPr>
          <p:cNvCxnSpPr>
            <a:cxnSpLocks/>
            <a:endCxn id="49" idx="11"/>
          </p:cNvCxnSpPr>
          <p:nvPr/>
        </p:nvCxnSpPr>
        <p:spPr>
          <a:xfrm>
            <a:off x="784634" y="5102182"/>
            <a:ext cx="1057329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42ED1A-8C96-4123-9FF9-95E7FE158275}"/>
              </a:ext>
            </a:extLst>
          </p:cNvPr>
          <p:cNvCxnSpPr>
            <a:cxnSpLocks/>
            <a:stCxn id="48" idx="0"/>
            <a:endCxn id="48" idx="11"/>
          </p:cNvCxnSpPr>
          <p:nvPr/>
        </p:nvCxnSpPr>
        <p:spPr>
          <a:xfrm>
            <a:off x="784634" y="4269230"/>
            <a:ext cx="10573294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0E98726-AEF9-4BDF-A406-867B46A44D81}"/>
              </a:ext>
            </a:extLst>
          </p:cNvPr>
          <p:cNvCxnSpPr>
            <a:cxnSpLocks/>
            <a:endCxn id="46" idx="11"/>
          </p:cNvCxnSpPr>
          <p:nvPr/>
        </p:nvCxnSpPr>
        <p:spPr>
          <a:xfrm flipV="1">
            <a:off x="784634" y="3450704"/>
            <a:ext cx="10573294" cy="1106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96E85C-49B0-4F58-8B34-F6FA07AEB89C}"/>
              </a:ext>
            </a:extLst>
          </p:cNvPr>
          <p:cNvSpPr txBox="1"/>
          <p:nvPr/>
        </p:nvSpPr>
        <p:spPr>
          <a:xfrm>
            <a:off x="2927218" y="4301958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數字型別順序：</a:t>
            </a:r>
            <a:r>
              <a:rPr lang="en-US" altLang="zh-TW" sz="2400">
                <a:solidFill>
                  <a:schemeClr val="bg1"/>
                </a:solidFill>
              </a:rPr>
              <a:t>double&gt;float&gt;long&gt;int&gt;short&gt;byte</a:t>
            </a: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結果型別為兩個運算元中數字型別順序大的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65BC1F-C88C-46D9-B2FE-7997FCEB5EF1}"/>
              </a:ext>
            </a:extLst>
          </p:cNvPr>
          <p:cNvSpPr txBox="1"/>
          <p:nvPr/>
        </p:nvSpPr>
        <p:spPr>
          <a:xfrm>
            <a:off x="5228977" y="3644042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1 -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8B0615F-24B6-4505-927A-9CCA1493C6B9}"/>
              </a:ext>
            </a:extLst>
          </p:cNvPr>
          <p:cNvSpPr txBox="1"/>
          <p:nvPr/>
        </p:nvSpPr>
        <p:spPr>
          <a:xfrm>
            <a:off x="5228977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1 -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68ED6A6-1451-45A8-B6D5-E16350B3E2AD}"/>
              </a:ext>
            </a:extLst>
          </p:cNvPr>
          <p:cNvSpPr txBox="1"/>
          <p:nvPr/>
        </p:nvSpPr>
        <p:spPr>
          <a:xfrm>
            <a:off x="3089289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加法運算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1D012F-753B-4BE4-8F34-8932F141CC84}"/>
              </a:ext>
            </a:extLst>
          </p:cNvPr>
          <p:cNvSpPr txBox="1"/>
          <p:nvPr/>
        </p:nvSpPr>
        <p:spPr>
          <a:xfrm>
            <a:off x="3211117" y="518953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+ 2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5 + -9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BE84372-51C1-4542-994E-47B557B297CB}"/>
              </a:ext>
            </a:extLst>
          </p:cNvPr>
          <p:cNvSpPr txBox="1"/>
          <p:nvPr/>
        </p:nvSpPr>
        <p:spPr>
          <a:xfrm>
            <a:off x="2372747" y="3629687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+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3BF893F-FD6F-47E4-9544-E181A570E10C}"/>
              </a:ext>
            </a:extLst>
          </p:cNvPr>
          <p:cNvSpPr txBox="1"/>
          <p:nvPr/>
        </p:nvSpPr>
        <p:spPr>
          <a:xfrm>
            <a:off x="2372747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+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E27546C-E00E-4880-BD6C-E836293AF53B}"/>
              </a:ext>
            </a:extLst>
          </p:cNvPr>
          <p:cNvGrpSpPr/>
          <p:nvPr/>
        </p:nvGrpSpPr>
        <p:grpSpPr>
          <a:xfrm>
            <a:off x="5253664" y="2067360"/>
            <a:ext cx="0" cy="4018681"/>
            <a:chOff x="5838255" y="2276514"/>
            <a:chExt cx="0" cy="4018681"/>
          </a:xfrm>
        </p:grpSpPr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B335857-C2EE-44A2-8F86-E49FCDA2846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2276514"/>
              <a:ext cx="0" cy="220187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5B7A48CA-DD00-4A0A-9314-C76FD90B3D6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5311336"/>
              <a:ext cx="0" cy="98385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218AAA-6B71-4AF9-93F7-DADD33A93971}"/>
              </a:ext>
            </a:extLst>
          </p:cNvPr>
          <p:cNvSpPr txBox="1"/>
          <p:nvPr/>
        </p:nvSpPr>
        <p:spPr>
          <a:xfrm>
            <a:off x="886275" y="227499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運算名稱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461BA73-38C1-41BF-81E5-357C11A2F6C8}"/>
              </a:ext>
            </a:extLst>
          </p:cNvPr>
          <p:cNvSpPr txBox="1"/>
          <p:nvPr/>
        </p:nvSpPr>
        <p:spPr>
          <a:xfrm>
            <a:off x="1210082" y="5379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範例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017587-BFBB-43CA-AC42-EE7C5DAB87CE}"/>
              </a:ext>
            </a:extLst>
          </p:cNvPr>
          <p:cNvSpPr txBox="1"/>
          <p:nvPr/>
        </p:nvSpPr>
        <p:spPr>
          <a:xfrm>
            <a:off x="902305" y="44575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結果型別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994CD6-C050-4ED9-A1D9-0ADCB8B6220B}"/>
              </a:ext>
            </a:extLst>
          </p:cNvPr>
          <p:cNvSpPr txBox="1"/>
          <p:nvPr/>
        </p:nvSpPr>
        <p:spPr>
          <a:xfrm>
            <a:off x="1210082" y="36582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功能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EA3E22D-2E79-4B59-AC5C-C59D359D657E}"/>
              </a:ext>
            </a:extLst>
          </p:cNvPr>
          <p:cNvSpPr txBox="1"/>
          <p:nvPr/>
        </p:nvSpPr>
        <p:spPr>
          <a:xfrm>
            <a:off x="1210082" y="29694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格式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72D2F03-53E2-4B38-8078-825A2A352194}"/>
              </a:ext>
            </a:extLst>
          </p:cNvPr>
          <p:cNvSpPr txBox="1"/>
          <p:nvPr/>
        </p:nvSpPr>
        <p:spPr>
          <a:xfrm>
            <a:off x="5945519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加法運算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1986E8F-761B-484E-AD7E-869FFCDA3CEB}"/>
              </a:ext>
            </a:extLst>
          </p:cNvPr>
          <p:cNvSpPr txBox="1"/>
          <p:nvPr/>
        </p:nvSpPr>
        <p:spPr>
          <a:xfrm>
            <a:off x="6067347" y="518953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1 - 2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-5 - 9</a:t>
            </a:r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CFECFE85-3F83-403E-90CC-84A5E8848EE9}"/>
              </a:ext>
            </a:extLst>
          </p:cNvPr>
          <p:cNvGrpSpPr/>
          <p:nvPr/>
        </p:nvGrpSpPr>
        <p:grpSpPr>
          <a:xfrm>
            <a:off x="8103495" y="2067360"/>
            <a:ext cx="0" cy="4018681"/>
            <a:chOff x="5838255" y="2276514"/>
            <a:chExt cx="0" cy="4018681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BAE8C40-1413-46F3-9808-92B0624BF19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2276514"/>
              <a:ext cx="0" cy="220187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6C534AC1-B88D-4242-AE21-E90968A3D37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255" y="5311336"/>
              <a:ext cx="0" cy="98385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833B9B8-8E05-450F-BF92-3C778BFFABEE}"/>
              </a:ext>
            </a:extLst>
          </p:cNvPr>
          <p:cNvSpPr txBox="1"/>
          <p:nvPr/>
        </p:nvSpPr>
        <p:spPr>
          <a:xfrm>
            <a:off x="8281765" y="3644042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×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B4600FD-8C03-472D-BDC0-91DBC23947FE}"/>
              </a:ext>
            </a:extLst>
          </p:cNvPr>
          <p:cNvSpPr txBox="1"/>
          <p:nvPr/>
        </p:nvSpPr>
        <p:spPr>
          <a:xfrm>
            <a:off x="8281765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*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7573AEC-BAE2-4825-B5BD-A7D1ED7932BF}"/>
              </a:ext>
            </a:extLst>
          </p:cNvPr>
          <p:cNvSpPr txBox="1"/>
          <p:nvPr/>
        </p:nvSpPr>
        <p:spPr>
          <a:xfrm>
            <a:off x="8998307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乘法運算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C221C0F-2BC6-4EEC-879B-89CBB0532DA8}"/>
              </a:ext>
            </a:extLst>
          </p:cNvPr>
          <p:cNvSpPr txBox="1"/>
          <p:nvPr/>
        </p:nvSpPr>
        <p:spPr>
          <a:xfrm>
            <a:off x="9120135" y="5189530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*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-5 * -9</a:t>
            </a:r>
            <a:endParaRPr lang="zh-TW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6041C654-D28E-485E-A177-C41910EF7030}"/>
              </a:ext>
            </a:extLst>
          </p:cNvPr>
          <p:cNvSpPr/>
          <p:nvPr/>
        </p:nvSpPr>
        <p:spPr>
          <a:xfrm>
            <a:off x="784634" y="3450704"/>
            <a:ext cx="10573294" cy="859821"/>
          </a:xfrm>
          <a:custGeom>
            <a:avLst/>
            <a:gdLst>
              <a:gd name="connsiteX0" fmla="*/ 0 w 10573294"/>
              <a:gd name="connsiteY0" fmla="*/ 0 h 859821"/>
              <a:gd name="connsiteX1" fmla="*/ 4661618 w 10573294"/>
              <a:gd name="connsiteY1" fmla="*/ 0 h 859821"/>
              <a:gd name="connsiteX2" fmla="*/ 4991408 w 10573294"/>
              <a:gd name="connsiteY2" fmla="*/ 0 h 859821"/>
              <a:gd name="connsiteX3" fmla="*/ 5085983 w 10573294"/>
              <a:gd name="connsiteY3" fmla="*/ 0 h 859821"/>
              <a:gd name="connsiteX4" fmla="*/ 5735085 w 10573294"/>
              <a:gd name="connsiteY4" fmla="*/ 0 h 859821"/>
              <a:gd name="connsiteX5" fmla="*/ 5829660 w 10573294"/>
              <a:gd name="connsiteY5" fmla="*/ 0 h 859821"/>
              <a:gd name="connsiteX6" fmla="*/ 5911676 w 10573294"/>
              <a:gd name="connsiteY6" fmla="*/ 0 h 859821"/>
              <a:gd name="connsiteX7" fmla="*/ 9653026 w 10573294"/>
              <a:gd name="connsiteY7" fmla="*/ 0 h 859821"/>
              <a:gd name="connsiteX8" fmla="*/ 9747601 w 10573294"/>
              <a:gd name="connsiteY8" fmla="*/ 0 h 859821"/>
              <a:gd name="connsiteX9" fmla="*/ 10396703 w 10573294"/>
              <a:gd name="connsiteY9" fmla="*/ 0 h 859821"/>
              <a:gd name="connsiteX10" fmla="*/ 10491278 w 10573294"/>
              <a:gd name="connsiteY10" fmla="*/ 0 h 859821"/>
              <a:gd name="connsiteX11" fmla="*/ 10573294 w 10573294"/>
              <a:gd name="connsiteY11" fmla="*/ 0 h 859821"/>
              <a:gd name="connsiteX12" fmla="*/ 10573294 w 10573294"/>
              <a:gd name="connsiteY12" fmla="*/ 859821 h 859821"/>
              <a:gd name="connsiteX13" fmla="*/ 10491278 w 10573294"/>
              <a:gd name="connsiteY13" fmla="*/ 859821 h 859821"/>
              <a:gd name="connsiteX14" fmla="*/ 10396703 w 10573294"/>
              <a:gd name="connsiteY14" fmla="*/ 859821 h 859821"/>
              <a:gd name="connsiteX15" fmla="*/ 9747601 w 10573294"/>
              <a:gd name="connsiteY15" fmla="*/ 859821 h 859821"/>
              <a:gd name="connsiteX16" fmla="*/ 9653026 w 10573294"/>
              <a:gd name="connsiteY16" fmla="*/ 859821 h 859821"/>
              <a:gd name="connsiteX17" fmla="*/ 5911676 w 10573294"/>
              <a:gd name="connsiteY17" fmla="*/ 859821 h 859821"/>
              <a:gd name="connsiteX18" fmla="*/ 5829660 w 10573294"/>
              <a:gd name="connsiteY18" fmla="*/ 859821 h 859821"/>
              <a:gd name="connsiteX19" fmla="*/ 5735085 w 10573294"/>
              <a:gd name="connsiteY19" fmla="*/ 859821 h 859821"/>
              <a:gd name="connsiteX20" fmla="*/ 5085983 w 10573294"/>
              <a:gd name="connsiteY20" fmla="*/ 859821 h 859821"/>
              <a:gd name="connsiteX21" fmla="*/ 4991408 w 10573294"/>
              <a:gd name="connsiteY21" fmla="*/ 859821 h 859821"/>
              <a:gd name="connsiteX22" fmla="*/ 4661618 w 10573294"/>
              <a:gd name="connsiteY22" fmla="*/ 859821 h 859821"/>
              <a:gd name="connsiteX23" fmla="*/ 0 w 10573294"/>
              <a:gd name="connsiteY23" fmla="*/ 859821 h 85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59821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59821"/>
                </a:lnTo>
                <a:lnTo>
                  <a:pt x="10491278" y="859821"/>
                </a:lnTo>
                <a:lnTo>
                  <a:pt x="10396703" y="859821"/>
                </a:lnTo>
                <a:lnTo>
                  <a:pt x="9747601" y="859821"/>
                </a:lnTo>
                <a:lnTo>
                  <a:pt x="9653026" y="859821"/>
                </a:lnTo>
                <a:lnTo>
                  <a:pt x="5911676" y="859821"/>
                </a:lnTo>
                <a:lnTo>
                  <a:pt x="5829660" y="859821"/>
                </a:lnTo>
                <a:lnTo>
                  <a:pt x="5735085" y="859821"/>
                </a:lnTo>
                <a:lnTo>
                  <a:pt x="5085983" y="859821"/>
                </a:lnTo>
                <a:lnTo>
                  <a:pt x="4991408" y="859821"/>
                </a:lnTo>
                <a:lnTo>
                  <a:pt x="4661618" y="859821"/>
                </a:lnTo>
                <a:lnTo>
                  <a:pt x="0" y="859821"/>
                </a:lnTo>
                <a:close/>
              </a:path>
            </a:pathLst>
          </a:cu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76C7F37B-FCF4-42C9-89D8-A04C1115D462}"/>
              </a:ext>
            </a:extLst>
          </p:cNvPr>
          <p:cNvSpPr/>
          <p:nvPr/>
        </p:nvSpPr>
        <p:spPr>
          <a:xfrm>
            <a:off x="784634" y="2946450"/>
            <a:ext cx="10573294" cy="505360"/>
          </a:xfrm>
          <a:custGeom>
            <a:avLst/>
            <a:gdLst>
              <a:gd name="connsiteX0" fmla="*/ 0 w 10573294"/>
              <a:gd name="connsiteY0" fmla="*/ 0 h 505360"/>
              <a:gd name="connsiteX1" fmla="*/ 4661618 w 10573294"/>
              <a:gd name="connsiteY1" fmla="*/ 0 h 505360"/>
              <a:gd name="connsiteX2" fmla="*/ 4991408 w 10573294"/>
              <a:gd name="connsiteY2" fmla="*/ 0 h 505360"/>
              <a:gd name="connsiteX3" fmla="*/ 5085983 w 10573294"/>
              <a:gd name="connsiteY3" fmla="*/ 0 h 505360"/>
              <a:gd name="connsiteX4" fmla="*/ 5735085 w 10573294"/>
              <a:gd name="connsiteY4" fmla="*/ 0 h 505360"/>
              <a:gd name="connsiteX5" fmla="*/ 5829660 w 10573294"/>
              <a:gd name="connsiteY5" fmla="*/ 0 h 505360"/>
              <a:gd name="connsiteX6" fmla="*/ 5911676 w 10573294"/>
              <a:gd name="connsiteY6" fmla="*/ 0 h 505360"/>
              <a:gd name="connsiteX7" fmla="*/ 9653026 w 10573294"/>
              <a:gd name="connsiteY7" fmla="*/ 0 h 505360"/>
              <a:gd name="connsiteX8" fmla="*/ 9747601 w 10573294"/>
              <a:gd name="connsiteY8" fmla="*/ 0 h 505360"/>
              <a:gd name="connsiteX9" fmla="*/ 10396703 w 10573294"/>
              <a:gd name="connsiteY9" fmla="*/ 0 h 505360"/>
              <a:gd name="connsiteX10" fmla="*/ 10491278 w 10573294"/>
              <a:gd name="connsiteY10" fmla="*/ 0 h 505360"/>
              <a:gd name="connsiteX11" fmla="*/ 10573294 w 10573294"/>
              <a:gd name="connsiteY11" fmla="*/ 0 h 505360"/>
              <a:gd name="connsiteX12" fmla="*/ 10573294 w 10573294"/>
              <a:gd name="connsiteY12" fmla="*/ 505360 h 505360"/>
              <a:gd name="connsiteX13" fmla="*/ 10491278 w 10573294"/>
              <a:gd name="connsiteY13" fmla="*/ 505360 h 505360"/>
              <a:gd name="connsiteX14" fmla="*/ 10396703 w 10573294"/>
              <a:gd name="connsiteY14" fmla="*/ 505360 h 505360"/>
              <a:gd name="connsiteX15" fmla="*/ 9747601 w 10573294"/>
              <a:gd name="connsiteY15" fmla="*/ 505360 h 505360"/>
              <a:gd name="connsiteX16" fmla="*/ 9653026 w 10573294"/>
              <a:gd name="connsiteY16" fmla="*/ 505360 h 505360"/>
              <a:gd name="connsiteX17" fmla="*/ 5911676 w 10573294"/>
              <a:gd name="connsiteY17" fmla="*/ 505360 h 505360"/>
              <a:gd name="connsiteX18" fmla="*/ 5829660 w 10573294"/>
              <a:gd name="connsiteY18" fmla="*/ 505360 h 505360"/>
              <a:gd name="connsiteX19" fmla="*/ 5735085 w 10573294"/>
              <a:gd name="connsiteY19" fmla="*/ 505360 h 505360"/>
              <a:gd name="connsiteX20" fmla="*/ 5085983 w 10573294"/>
              <a:gd name="connsiteY20" fmla="*/ 505360 h 505360"/>
              <a:gd name="connsiteX21" fmla="*/ 4991408 w 10573294"/>
              <a:gd name="connsiteY21" fmla="*/ 505360 h 505360"/>
              <a:gd name="connsiteX22" fmla="*/ 4661618 w 10573294"/>
              <a:gd name="connsiteY22" fmla="*/ 505360 h 505360"/>
              <a:gd name="connsiteX23" fmla="*/ 0 w 10573294"/>
              <a:gd name="connsiteY23" fmla="*/ 505360 h 50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505360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505360"/>
                </a:lnTo>
                <a:lnTo>
                  <a:pt x="10491278" y="505360"/>
                </a:lnTo>
                <a:lnTo>
                  <a:pt x="10396703" y="505360"/>
                </a:lnTo>
                <a:lnTo>
                  <a:pt x="9747601" y="505360"/>
                </a:lnTo>
                <a:lnTo>
                  <a:pt x="9653026" y="505360"/>
                </a:lnTo>
                <a:lnTo>
                  <a:pt x="5911676" y="505360"/>
                </a:lnTo>
                <a:lnTo>
                  <a:pt x="5829660" y="505360"/>
                </a:lnTo>
                <a:lnTo>
                  <a:pt x="5735085" y="505360"/>
                </a:lnTo>
                <a:lnTo>
                  <a:pt x="5085983" y="505360"/>
                </a:lnTo>
                <a:lnTo>
                  <a:pt x="4991408" y="505360"/>
                </a:lnTo>
                <a:lnTo>
                  <a:pt x="4661618" y="505360"/>
                </a:lnTo>
                <a:lnTo>
                  <a:pt x="0" y="505360"/>
                </a:lnTo>
                <a:close/>
              </a:path>
            </a:pathLst>
          </a:cu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0846D6D-C058-45C2-8471-7DDB3345E1AD}"/>
              </a:ext>
            </a:extLst>
          </p:cNvPr>
          <p:cNvSpPr/>
          <p:nvPr/>
        </p:nvSpPr>
        <p:spPr>
          <a:xfrm>
            <a:off x="784634" y="2067360"/>
            <a:ext cx="10573294" cy="867170"/>
          </a:xfrm>
          <a:custGeom>
            <a:avLst/>
            <a:gdLst>
              <a:gd name="connsiteX0" fmla="*/ 589184 w 10573294"/>
              <a:gd name="connsiteY0" fmla="*/ 0 h 867170"/>
              <a:gd name="connsiteX1" fmla="*/ 4991408 w 10573294"/>
              <a:gd name="connsiteY1" fmla="*/ 0 h 867170"/>
              <a:gd name="connsiteX2" fmla="*/ 5085983 w 10573294"/>
              <a:gd name="connsiteY2" fmla="*/ 0 h 867170"/>
              <a:gd name="connsiteX3" fmla="*/ 5250802 w 10573294"/>
              <a:gd name="connsiteY3" fmla="*/ 0 h 867170"/>
              <a:gd name="connsiteX4" fmla="*/ 5322492 w 10573294"/>
              <a:gd name="connsiteY4" fmla="*/ 0 h 867170"/>
              <a:gd name="connsiteX5" fmla="*/ 9653026 w 10573294"/>
              <a:gd name="connsiteY5" fmla="*/ 0 h 867170"/>
              <a:gd name="connsiteX6" fmla="*/ 9747601 w 10573294"/>
              <a:gd name="connsiteY6" fmla="*/ 0 h 867170"/>
              <a:gd name="connsiteX7" fmla="*/ 9984110 w 10573294"/>
              <a:gd name="connsiteY7" fmla="*/ 0 h 867170"/>
              <a:gd name="connsiteX8" fmla="*/ 10573294 w 10573294"/>
              <a:gd name="connsiteY8" fmla="*/ 589184 h 867170"/>
              <a:gd name="connsiteX9" fmla="*/ 10573294 w 10573294"/>
              <a:gd name="connsiteY9" fmla="*/ 619318 h 867170"/>
              <a:gd name="connsiteX10" fmla="*/ 10573294 w 10573294"/>
              <a:gd name="connsiteY10" fmla="*/ 631072 h 867170"/>
              <a:gd name="connsiteX11" fmla="*/ 10573294 w 10573294"/>
              <a:gd name="connsiteY11" fmla="*/ 867170 h 867170"/>
              <a:gd name="connsiteX12" fmla="*/ 10491278 w 10573294"/>
              <a:gd name="connsiteY12" fmla="*/ 867170 h 867170"/>
              <a:gd name="connsiteX13" fmla="*/ 10396703 w 10573294"/>
              <a:gd name="connsiteY13" fmla="*/ 867170 h 867170"/>
              <a:gd name="connsiteX14" fmla="*/ 9747601 w 10573294"/>
              <a:gd name="connsiteY14" fmla="*/ 867170 h 867170"/>
              <a:gd name="connsiteX15" fmla="*/ 9653026 w 10573294"/>
              <a:gd name="connsiteY15" fmla="*/ 867170 h 867170"/>
              <a:gd name="connsiteX16" fmla="*/ 5911676 w 10573294"/>
              <a:gd name="connsiteY16" fmla="*/ 867170 h 867170"/>
              <a:gd name="connsiteX17" fmla="*/ 5829660 w 10573294"/>
              <a:gd name="connsiteY17" fmla="*/ 867170 h 867170"/>
              <a:gd name="connsiteX18" fmla="*/ 5735085 w 10573294"/>
              <a:gd name="connsiteY18" fmla="*/ 867170 h 867170"/>
              <a:gd name="connsiteX19" fmla="*/ 5085983 w 10573294"/>
              <a:gd name="connsiteY19" fmla="*/ 867170 h 867170"/>
              <a:gd name="connsiteX20" fmla="*/ 4991408 w 10573294"/>
              <a:gd name="connsiteY20" fmla="*/ 867170 h 867170"/>
              <a:gd name="connsiteX21" fmla="*/ 4661618 w 10573294"/>
              <a:gd name="connsiteY21" fmla="*/ 867170 h 867170"/>
              <a:gd name="connsiteX22" fmla="*/ 0 w 10573294"/>
              <a:gd name="connsiteY22" fmla="*/ 867170 h 867170"/>
              <a:gd name="connsiteX23" fmla="*/ 0 w 10573294"/>
              <a:gd name="connsiteY23" fmla="*/ 631072 h 867170"/>
              <a:gd name="connsiteX24" fmla="*/ 0 w 10573294"/>
              <a:gd name="connsiteY24" fmla="*/ 619318 h 867170"/>
              <a:gd name="connsiteX25" fmla="*/ 0 w 10573294"/>
              <a:gd name="connsiteY25" fmla="*/ 589184 h 867170"/>
              <a:gd name="connsiteX26" fmla="*/ 589184 w 10573294"/>
              <a:gd name="connsiteY26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573294" h="867170">
                <a:moveTo>
                  <a:pt x="589184" y="0"/>
                </a:moveTo>
                <a:lnTo>
                  <a:pt x="4991408" y="0"/>
                </a:lnTo>
                <a:lnTo>
                  <a:pt x="5085983" y="0"/>
                </a:lnTo>
                <a:lnTo>
                  <a:pt x="5250802" y="0"/>
                </a:lnTo>
                <a:lnTo>
                  <a:pt x="5322492" y="0"/>
                </a:lnTo>
                <a:lnTo>
                  <a:pt x="9653026" y="0"/>
                </a:lnTo>
                <a:lnTo>
                  <a:pt x="9747601" y="0"/>
                </a:lnTo>
                <a:lnTo>
                  <a:pt x="9984110" y="0"/>
                </a:lnTo>
                <a:cubicBezTo>
                  <a:pt x="10309507" y="0"/>
                  <a:pt x="10573294" y="263787"/>
                  <a:pt x="10573294" y="589184"/>
                </a:cubicBezTo>
                <a:lnTo>
                  <a:pt x="10573294" y="619318"/>
                </a:lnTo>
                <a:lnTo>
                  <a:pt x="10573294" y="631072"/>
                </a:lnTo>
                <a:lnTo>
                  <a:pt x="10573294" y="867170"/>
                </a:lnTo>
                <a:lnTo>
                  <a:pt x="10491278" y="867170"/>
                </a:lnTo>
                <a:lnTo>
                  <a:pt x="10396703" y="867170"/>
                </a:lnTo>
                <a:lnTo>
                  <a:pt x="9747601" y="867170"/>
                </a:lnTo>
                <a:lnTo>
                  <a:pt x="9653026" y="867170"/>
                </a:lnTo>
                <a:lnTo>
                  <a:pt x="5911676" y="867170"/>
                </a:lnTo>
                <a:lnTo>
                  <a:pt x="5829660" y="867170"/>
                </a:lnTo>
                <a:lnTo>
                  <a:pt x="5735085" y="867170"/>
                </a:lnTo>
                <a:lnTo>
                  <a:pt x="5085983" y="867170"/>
                </a:lnTo>
                <a:lnTo>
                  <a:pt x="4991408" y="867170"/>
                </a:lnTo>
                <a:lnTo>
                  <a:pt x="4661618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A2C271BA-4843-4AE9-8853-712D42CDD655}"/>
              </a:ext>
            </a:extLst>
          </p:cNvPr>
          <p:cNvSpPr/>
          <p:nvPr/>
        </p:nvSpPr>
        <p:spPr>
          <a:xfrm>
            <a:off x="784634" y="5124017"/>
            <a:ext cx="10573294" cy="962024"/>
          </a:xfrm>
          <a:custGeom>
            <a:avLst/>
            <a:gdLst>
              <a:gd name="connsiteX0" fmla="*/ 0 w 10573294"/>
              <a:gd name="connsiteY0" fmla="*/ 0 h 962024"/>
              <a:gd name="connsiteX1" fmla="*/ 4661618 w 10573294"/>
              <a:gd name="connsiteY1" fmla="*/ 0 h 962024"/>
              <a:gd name="connsiteX2" fmla="*/ 4991408 w 10573294"/>
              <a:gd name="connsiteY2" fmla="*/ 0 h 962024"/>
              <a:gd name="connsiteX3" fmla="*/ 5085983 w 10573294"/>
              <a:gd name="connsiteY3" fmla="*/ 0 h 962024"/>
              <a:gd name="connsiteX4" fmla="*/ 5735085 w 10573294"/>
              <a:gd name="connsiteY4" fmla="*/ 0 h 962024"/>
              <a:gd name="connsiteX5" fmla="*/ 5829660 w 10573294"/>
              <a:gd name="connsiteY5" fmla="*/ 0 h 962024"/>
              <a:gd name="connsiteX6" fmla="*/ 5911676 w 10573294"/>
              <a:gd name="connsiteY6" fmla="*/ 0 h 962024"/>
              <a:gd name="connsiteX7" fmla="*/ 9653026 w 10573294"/>
              <a:gd name="connsiteY7" fmla="*/ 0 h 962024"/>
              <a:gd name="connsiteX8" fmla="*/ 9747601 w 10573294"/>
              <a:gd name="connsiteY8" fmla="*/ 0 h 962024"/>
              <a:gd name="connsiteX9" fmla="*/ 10396703 w 10573294"/>
              <a:gd name="connsiteY9" fmla="*/ 0 h 962024"/>
              <a:gd name="connsiteX10" fmla="*/ 10491278 w 10573294"/>
              <a:gd name="connsiteY10" fmla="*/ 0 h 962024"/>
              <a:gd name="connsiteX11" fmla="*/ 10573294 w 10573294"/>
              <a:gd name="connsiteY11" fmla="*/ 0 h 962024"/>
              <a:gd name="connsiteX12" fmla="*/ 10573294 w 10573294"/>
              <a:gd name="connsiteY12" fmla="*/ 372840 h 962024"/>
              <a:gd name="connsiteX13" fmla="*/ 9984110 w 10573294"/>
              <a:gd name="connsiteY13" fmla="*/ 962024 h 962024"/>
              <a:gd name="connsiteX14" fmla="*/ 9747601 w 10573294"/>
              <a:gd name="connsiteY14" fmla="*/ 962024 h 962024"/>
              <a:gd name="connsiteX15" fmla="*/ 9653026 w 10573294"/>
              <a:gd name="connsiteY15" fmla="*/ 962024 h 962024"/>
              <a:gd name="connsiteX16" fmla="*/ 5322492 w 10573294"/>
              <a:gd name="connsiteY16" fmla="*/ 962024 h 962024"/>
              <a:gd name="connsiteX17" fmla="*/ 5250802 w 10573294"/>
              <a:gd name="connsiteY17" fmla="*/ 962024 h 962024"/>
              <a:gd name="connsiteX18" fmla="*/ 5085983 w 10573294"/>
              <a:gd name="connsiteY18" fmla="*/ 962024 h 962024"/>
              <a:gd name="connsiteX19" fmla="*/ 4991408 w 10573294"/>
              <a:gd name="connsiteY19" fmla="*/ 962024 h 962024"/>
              <a:gd name="connsiteX20" fmla="*/ 589184 w 10573294"/>
              <a:gd name="connsiteY20" fmla="*/ 962024 h 962024"/>
              <a:gd name="connsiteX21" fmla="*/ 0 w 10573294"/>
              <a:gd name="connsiteY21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73294" h="962024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372840"/>
                </a:lnTo>
                <a:cubicBezTo>
                  <a:pt x="10573294" y="698237"/>
                  <a:pt x="10309507" y="962024"/>
                  <a:pt x="9984110" y="962024"/>
                </a:cubicBezTo>
                <a:lnTo>
                  <a:pt x="9747601" y="962024"/>
                </a:lnTo>
                <a:lnTo>
                  <a:pt x="9653026" y="962024"/>
                </a:lnTo>
                <a:lnTo>
                  <a:pt x="5322492" y="962024"/>
                </a:lnTo>
                <a:lnTo>
                  <a:pt x="5250802" y="962024"/>
                </a:lnTo>
                <a:lnTo>
                  <a:pt x="5085983" y="962024"/>
                </a:lnTo>
                <a:lnTo>
                  <a:pt x="4991408" y="962024"/>
                </a:ln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8" name="手繪多邊形: 圖案 47">
            <a:extLst>
              <a:ext uri="{FF2B5EF4-FFF2-40B4-BE49-F238E27FC236}">
                <a16:creationId xmlns:a16="http://schemas.microsoft.com/office/drawing/2014/main" id="{1F90BBD4-910B-4944-9935-C7FCD25E9198}"/>
              </a:ext>
            </a:extLst>
          </p:cNvPr>
          <p:cNvSpPr/>
          <p:nvPr/>
        </p:nvSpPr>
        <p:spPr>
          <a:xfrm>
            <a:off x="784634" y="4269230"/>
            <a:ext cx="10573294" cy="824756"/>
          </a:xfrm>
          <a:custGeom>
            <a:avLst/>
            <a:gdLst>
              <a:gd name="connsiteX0" fmla="*/ 0 w 10573294"/>
              <a:gd name="connsiteY0" fmla="*/ 0 h 824756"/>
              <a:gd name="connsiteX1" fmla="*/ 4661618 w 10573294"/>
              <a:gd name="connsiteY1" fmla="*/ 0 h 824756"/>
              <a:gd name="connsiteX2" fmla="*/ 4991408 w 10573294"/>
              <a:gd name="connsiteY2" fmla="*/ 0 h 824756"/>
              <a:gd name="connsiteX3" fmla="*/ 5085983 w 10573294"/>
              <a:gd name="connsiteY3" fmla="*/ 0 h 824756"/>
              <a:gd name="connsiteX4" fmla="*/ 5735085 w 10573294"/>
              <a:gd name="connsiteY4" fmla="*/ 0 h 824756"/>
              <a:gd name="connsiteX5" fmla="*/ 5829660 w 10573294"/>
              <a:gd name="connsiteY5" fmla="*/ 0 h 824756"/>
              <a:gd name="connsiteX6" fmla="*/ 5911676 w 10573294"/>
              <a:gd name="connsiteY6" fmla="*/ 0 h 824756"/>
              <a:gd name="connsiteX7" fmla="*/ 9653026 w 10573294"/>
              <a:gd name="connsiteY7" fmla="*/ 0 h 824756"/>
              <a:gd name="connsiteX8" fmla="*/ 9747601 w 10573294"/>
              <a:gd name="connsiteY8" fmla="*/ 0 h 824756"/>
              <a:gd name="connsiteX9" fmla="*/ 10396703 w 10573294"/>
              <a:gd name="connsiteY9" fmla="*/ 0 h 824756"/>
              <a:gd name="connsiteX10" fmla="*/ 10491278 w 10573294"/>
              <a:gd name="connsiteY10" fmla="*/ 0 h 824756"/>
              <a:gd name="connsiteX11" fmla="*/ 10573294 w 10573294"/>
              <a:gd name="connsiteY11" fmla="*/ 0 h 824756"/>
              <a:gd name="connsiteX12" fmla="*/ 10573294 w 10573294"/>
              <a:gd name="connsiteY12" fmla="*/ 824756 h 824756"/>
              <a:gd name="connsiteX13" fmla="*/ 10491278 w 10573294"/>
              <a:gd name="connsiteY13" fmla="*/ 824756 h 824756"/>
              <a:gd name="connsiteX14" fmla="*/ 10396703 w 10573294"/>
              <a:gd name="connsiteY14" fmla="*/ 824756 h 824756"/>
              <a:gd name="connsiteX15" fmla="*/ 9747601 w 10573294"/>
              <a:gd name="connsiteY15" fmla="*/ 824756 h 824756"/>
              <a:gd name="connsiteX16" fmla="*/ 9653026 w 10573294"/>
              <a:gd name="connsiteY16" fmla="*/ 824756 h 824756"/>
              <a:gd name="connsiteX17" fmla="*/ 5911676 w 10573294"/>
              <a:gd name="connsiteY17" fmla="*/ 824756 h 824756"/>
              <a:gd name="connsiteX18" fmla="*/ 5829660 w 10573294"/>
              <a:gd name="connsiteY18" fmla="*/ 824756 h 824756"/>
              <a:gd name="connsiteX19" fmla="*/ 5735085 w 10573294"/>
              <a:gd name="connsiteY19" fmla="*/ 824756 h 824756"/>
              <a:gd name="connsiteX20" fmla="*/ 5085983 w 10573294"/>
              <a:gd name="connsiteY20" fmla="*/ 824756 h 824756"/>
              <a:gd name="connsiteX21" fmla="*/ 4991408 w 10573294"/>
              <a:gd name="connsiteY21" fmla="*/ 824756 h 824756"/>
              <a:gd name="connsiteX22" fmla="*/ 4661618 w 10573294"/>
              <a:gd name="connsiteY22" fmla="*/ 824756 h 824756"/>
              <a:gd name="connsiteX23" fmla="*/ 0 w 10573294"/>
              <a:gd name="connsiteY23" fmla="*/ 824756 h 8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573294" h="824756">
                <a:moveTo>
                  <a:pt x="0" y="0"/>
                </a:moveTo>
                <a:lnTo>
                  <a:pt x="4661618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9653026" y="0"/>
                </a:lnTo>
                <a:lnTo>
                  <a:pt x="9747601" y="0"/>
                </a:lnTo>
                <a:lnTo>
                  <a:pt x="10396703" y="0"/>
                </a:lnTo>
                <a:lnTo>
                  <a:pt x="10491278" y="0"/>
                </a:lnTo>
                <a:lnTo>
                  <a:pt x="10573294" y="0"/>
                </a:lnTo>
                <a:lnTo>
                  <a:pt x="10573294" y="824756"/>
                </a:lnTo>
                <a:lnTo>
                  <a:pt x="10491278" y="824756"/>
                </a:lnTo>
                <a:lnTo>
                  <a:pt x="10396703" y="824756"/>
                </a:lnTo>
                <a:lnTo>
                  <a:pt x="9747601" y="824756"/>
                </a:lnTo>
                <a:lnTo>
                  <a:pt x="9653026" y="824756"/>
                </a:lnTo>
                <a:lnTo>
                  <a:pt x="5911676" y="824756"/>
                </a:lnTo>
                <a:lnTo>
                  <a:pt x="5829660" y="824756"/>
                </a:lnTo>
                <a:lnTo>
                  <a:pt x="5735085" y="824756"/>
                </a:lnTo>
                <a:lnTo>
                  <a:pt x="5085983" y="824756"/>
                </a:lnTo>
                <a:lnTo>
                  <a:pt x="4991408" y="824756"/>
                </a:lnTo>
                <a:lnTo>
                  <a:pt x="4661618" y="824756"/>
                </a:lnTo>
                <a:lnTo>
                  <a:pt x="0" y="824756"/>
                </a:lnTo>
                <a:close/>
              </a:path>
            </a:pathLst>
          </a:cu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2FEF3CE-79D1-4FE9-8856-7B08813854F2}"/>
              </a:ext>
            </a:extLst>
          </p:cNvPr>
          <p:cNvCxnSpPr>
            <a:cxnSpLocks/>
            <a:endCxn id="41" idx="11"/>
          </p:cNvCxnSpPr>
          <p:nvPr/>
        </p:nvCxnSpPr>
        <p:spPr>
          <a:xfrm>
            <a:off x="784634" y="2934530"/>
            <a:ext cx="10573294" cy="1192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771894B-8ACB-48CC-BD2A-BCD4919867BD}"/>
              </a:ext>
            </a:extLst>
          </p:cNvPr>
          <p:cNvCxnSpPr>
            <a:cxnSpLocks/>
          </p:cNvCxnSpPr>
          <p:nvPr/>
        </p:nvCxnSpPr>
        <p:spPr>
          <a:xfrm>
            <a:off x="2381403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55140263-F327-4218-9B5A-6AFF71AB85F0}"/>
              </a:ext>
            </a:extLst>
          </p:cNvPr>
          <p:cNvCxnSpPr>
            <a:cxnSpLocks/>
            <a:endCxn id="49" idx="11"/>
          </p:cNvCxnSpPr>
          <p:nvPr/>
        </p:nvCxnSpPr>
        <p:spPr>
          <a:xfrm>
            <a:off x="784634" y="5102182"/>
            <a:ext cx="1057329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FD42ED1A-8C96-4123-9FF9-95E7FE158275}"/>
              </a:ext>
            </a:extLst>
          </p:cNvPr>
          <p:cNvCxnSpPr>
            <a:cxnSpLocks/>
            <a:stCxn id="48" idx="0"/>
            <a:endCxn id="48" idx="11"/>
          </p:cNvCxnSpPr>
          <p:nvPr/>
        </p:nvCxnSpPr>
        <p:spPr>
          <a:xfrm>
            <a:off x="784634" y="4269230"/>
            <a:ext cx="10573294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40E98726-AEF9-4BDF-A406-867B46A44D81}"/>
              </a:ext>
            </a:extLst>
          </p:cNvPr>
          <p:cNvCxnSpPr>
            <a:cxnSpLocks/>
            <a:endCxn id="46" idx="11"/>
          </p:cNvCxnSpPr>
          <p:nvPr/>
        </p:nvCxnSpPr>
        <p:spPr>
          <a:xfrm flipV="1">
            <a:off x="784634" y="3450704"/>
            <a:ext cx="10573294" cy="1106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96E85C-49B0-4F58-8B34-F6FA07AEB89C}"/>
              </a:ext>
            </a:extLst>
          </p:cNvPr>
          <p:cNvSpPr txBox="1"/>
          <p:nvPr/>
        </p:nvSpPr>
        <p:spPr>
          <a:xfrm>
            <a:off x="2494904" y="429142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兩個運算元中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數字型別順序大的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765BC1F-C88C-46D9-B2FE-7997FCEB5EF1}"/>
              </a:ext>
            </a:extLst>
          </p:cNvPr>
          <p:cNvSpPr txBox="1"/>
          <p:nvPr/>
        </p:nvSpPr>
        <p:spPr>
          <a:xfrm>
            <a:off x="5228977" y="3644042"/>
            <a:ext cx="4685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≡ </a:t>
            </a:r>
            <a:r>
              <a:rPr lang="zh-TW" altLang="en-US" sz="2400">
                <a:solidFill>
                  <a:schemeClr val="bg1"/>
                </a:solidFill>
              </a:rPr>
              <a:t>結果 </a:t>
            </a:r>
            <a:r>
              <a:rPr lang="en-US" altLang="zh-TW" sz="2400">
                <a:solidFill>
                  <a:schemeClr val="bg1"/>
                </a:solidFill>
              </a:rPr>
              <a:t>(mod</a:t>
            </a:r>
            <a:r>
              <a:rPr lang="zh-TW" altLang="en-US" sz="2400">
                <a:solidFill>
                  <a:schemeClr val="bg1"/>
                </a:solidFill>
              </a:rPr>
              <a:t> 運算元</a:t>
            </a:r>
            <a:r>
              <a:rPr lang="en-US" altLang="zh-TW" sz="2400">
                <a:solidFill>
                  <a:schemeClr val="bg1"/>
                </a:solidFill>
              </a:rPr>
              <a:t>2)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8B0615F-24B6-4505-927A-9CCA1493C6B9}"/>
              </a:ext>
            </a:extLst>
          </p:cNvPr>
          <p:cNvSpPr txBox="1"/>
          <p:nvPr/>
        </p:nvSpPr>
        <p:spPr>
          <a:xfrm>
            <a:off x="6131467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1 %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68ED6A6-1451-45A8-B6D5-E16350B3E2AD}"/>
              </a:ext>
            </a:extLst>
          </p:cNvPr>
          <p:cNvSpPr txBox="1"/>
          <p:nvPr/>
        </p:nvSpPr>
        <p:spPr>
          <a:xfrm>
            <a:off x="3094427" y="2265571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除法運算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601D012F-753B-4BE4-8F34-8932F141CC84}"/>
              </a:ext>
            </a:extLst>
          </p:cNvPr>
          <p:cNvSpPr txBox="1"/>
          <p:nvPr/>
        </p:nvSpPr>
        <p:spPr>
          <a:xfrm>
            <a:off x="3131296" y="5189530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4 /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17 / -9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BE84372-51C1-4542-994E-47B557B297CB}"/>
              </a:ext>
            </a:extLst>
          </p:cNvPr>
          <p:cNvSpPr txBox="1"/>
          <p:nvPr/>
        </p:nvSpPr>
        <p:spPr>
          <a:xfrm>
            <a:off x="2354641" y="3629687"/>
            <a:ext cx="292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÷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3BF893F-FD6F-47E4-9544-E181A570E10C}"/>
              </a:ext>
            </a:extLst>
          </p:cNvPr>
          <p:cNvSpPr txBox="1"/>
          <p:nvPr/>
        </p:nvSpPr>
        <p:spPr>
          <a:xfrm>
            <a:off x="2377885" y="2968713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1 / 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  <a:r>
              <a:rPr lang="en-US" altLang="zh-TW" sz="2400">
                <a:solidFill>
                  <a:schemeClr val="bg1"/>
                </a:solidFill>
              </a:rPr>
              <a:t>2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218AAA-6B71-4AF9-93F7-DADD33A93971}"/>
              </a:ext>
            </a:extLst>
          </p:cNvPr>
          <p:cNvSpPr txBox="1"/>
          <p:nvPr/>
        </p:nvSpPr>
        <p:spPr>
          <a:xfrm>
            <a:off x="886275" y="2274996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運算名稱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461BA73-38C1-41BF-81E5-357C11A2F6C8}"/>
              </a:ext>
            </a:extLst>
          </p:cNvPr>
          <p:cNvSpPr txBox="1"/>
          <p:nvPr/>
        </p:nvSpPr>
        <p:spPr>
          <a:xfrm>
            <a:off x="1210082" y="5379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範例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04017587-BFBB-43CA-AC42-EE7C5DAB87CE}"/>
              </a:ext>
            </a:extLst>
          </p:cNvPr>
          <p:cNvSpPr txBox="1"/>
          <p:nvPr/>
        </p:nvSpPr>
        <p:spPr>
          <a:xfrm>
            <a:off x="902305" y="44575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結果型別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C994CD6-C050-4ED9-A1D9-0ADCB8B6220B}"/>
              </a:ext>
            </a:extLst>
          </p:cNvPr>
          <p:cNvSpPr txBox="1"/>
          <p:nvPr/>
        </p:nvSpPr>
        <p:spPr>
          <a:xfrm>
            <a:off x="1210082" y="36582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功能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7EA3E22D-2E79-4B59-AC5C-C59D359D657E}"/>
              </a:ext>
            </a:extLst>
          </p:cNvPr>
          <p:cNvSpPr txBox="1"/>
          <p:nvPr/>
        </p:nvSpPr>
        <p:spPr>
          <a:xfrm>
            <a:off x="1210082" y="29694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格式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72D2F03-53E2-4B38-8078-825A2A352194}"/>
              </a:ext>
            </a:extLst>
          </p:cNvPr>
          <p:cNvSpPr txBox="1"/>
          <p:nvPr/>
        </p:nvSpPr>
        <p:spPr>
          <a:xfrm>
            <a:off x="6864039" y="22655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取餘運算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1986E8F-761B-484E-AD7E-869FFCDA3CEB}"/>
              </a:ext>
            </a:extLst>
          </p:cNvPr>
          <p:cNvSpPr txBox="1"/>
          <p:nvPr/>
        </p:nvSpPr>
        <p:spPr>
          <a:xfrm>
            <a:off x="6969837" y="5189530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1 - 2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-5 - 9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2A8E721-2BCB-4D1C-9E63-B881D7FDA39F}"/>
              </a:ext>
            </a:extLst>
          </p:cNvPr>
          <p:cNvCxnSpPr>
            <a:cxnSpLocks/>
          </p:cNvCxnSpPr>
          <p:nvPr/>
        </p:nvCxnSpPr>
        <p:spPr>
          <a:xfrm>
            <a:off x="5253664" y="2067360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如果數字超過了可以儲存的範圍</a:t>
            </a:r>
            <a:endParaRPr lang="en-US" altLang="zh-TW"/>
          </a:p>
          <a:p>
            <a:r>
              <a:rPr lang="zh-TW" altLang="en-US"/>
              <a:t>那麼數值就會發生溢位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9647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1"/>
            <a:ext cx="5996940" cy="514163"/>
          </a:xfrm>
        </p:spPr>
        <p:txBody>
          <a:bodyPr/>
          <a:lstStyle/>
          <a:p>
            <a:r>
              <a:rPr lang="zh-TW" altLang="en-US"/>
              <a:t>一元運算是指只有一個運算元的運算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285BD1A-89F5-4326-8D73-E5D131717914}"/>
              </a:ext>
            </a:extLst>
          </p:cNvPr>
          <p:cNvGrpSpPr/>
          <p:nvPr/>
        </p:nvGrpSpPr>
        <p:grpSpPr>
          <a:xfrm>
            <a:off x="877734" y="2267296"/>
            <a:ext cx="10868024" cy="4027899"/>
            <a:chOff x="877734" y="2267296"/>
            <a:chExt cx="10868024" cy="402789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4C45359-7BA8-4D1A-AB83-6D7DD018F488}"/>
                </a:ext>
              </a:extLst>
            </p:cNvPr>
            <p:cNvSpPr/>
            <p:nvPr/>
          </p:nvSpPr>
          <p:spPr>
            <a:xfrm>
              <a:off x="877734" y="3958621"/>
              <a:ext cx="10868024" cy="859821"/>
            </a:xfrm>
            <a:prstGeom prst="rect">
              <a:avLst/>
            </a:prstGeom>
            <a:solidFill>
              <a:srgbClr val="FFCC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AD92214-881B-456D-B4B1-0356FCECEA63}"/>
                </a:ext>
              </a:extLst>
            </p:cNvPr>
            <p:cNvSpPr/>
            <p:nvPr/>
          </p:nvSpPr>
          <p:spPr>
            <a:xfrm>
              <a:off x="877734" y="4823127"/>
              <a:ext cx="10868024" cy="50536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42E78C6C-8560-440E-BDC7-90BF58627A95}"/>
                </a:ext>
              </a:extLst>
            </p:cNvPr>
            <p:cNvSpPr/>
            <p:nvPr/>
          </p:nvSpPr>
          <p:spPr>
            <a:xfrm>
              <a:off x="877734" y="2276514"/>
              <a:ext cx="10868024" cy="867170"/>
            </a:xfrm>
            <a:custGeom>
              <a:avLst/>
              <a:gdLst>
                <a:gd name="connsiteX0" fmla="*/ 589184 w 10868024"/>
                <a:gd name="connsiteY0" fmla="*/ 0 h 867170"/>
                <a:gd name="connsiteX1" fmla="*/ 10278840 w 10868024"/>
                <a:gd name="connsiteY1" fmla="*/ 0 h 867170"/>
                <a:gd name="connsiteX2" fmla="*/ 10868024 w 10868024"/>
                <a:gd name="connsiteY2" fmla="*/ 589184 h 867170"/>
                <a:gd name="connsiteX3" fmla="*/ 10868024 w 10868024"/>
                <a:gd name="connsiteY3" fmla="*/ 619318 h 867170"/>
                <a:gd name="connsiteX4" fmla="*/ 10868024 w 10868024"/>
                <a:gd name="connsiteY4" fmla="*/ 631072 h 867170"/>
                <a:gd name="connsiteX5" fmla="*/ 10868024 w 10868024"/>
                <a:gd name="connsiteY5" fmla="*/ 867170 h 867170"/>
                <a:gd name="connsiteX6" fmla="*/ 0 w 10868024"/>
                <a:gd name="connsiteY6" fmla="*/ 867170 h 867170"/>
                <a:gd name="connsiteX7" fmla="*/ 0 w 10868024"/>
                <a:gd name="connsiteY7" fmla="*/ 631072 h 867170"/>
                <a:gd name="connsiteX8" fmla="*/ 0 w 10868024"/>
                <a:gd name="connsiteY8" fmla="*/ 619318 h 867170"/>
                <a:gd name="connsiteX9" fmla="*/ 0 w 10868024"/>
                <a:gd name="connsiteY9" fmla="*/ 589184 h 867170"/>
                <a:gd name="connsiteX10" fmla="*/ 589184 w 10868024"/>
                <a:gd name="connsiteY10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68024" h="867170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619318"/>
                  </a:lnTo>
                  <a:lnTo>
                    <a:pt x="10868024" y="631072"/>
                  </a:lnTo>
                  <a:lnTo>
                    <a:pt x="10868024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78D57688-01E6-48CE-86C8-7428FD593CA1}"/>
                </a:ext>
              </a:extLst>
            </p:cNvPr>
            <p:cNvSpPr/>
            <p:nvPr/>
          </p:nvSpPr>
          <p:spPr>
            <a:xfrm>
              <a:off x="877734" y="533317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55DD331-67A1-47E3-8055-AC9AC4A0E151}"/>
                </a:ext>
              </a:extLst>
            </p:cNvPr>
            <p:cNvSpPr/>
            <p:nvPr/>
          </p:nvSpPr>
          <p:spPr>
            <a:xfrm>
              <a:off x="877734" y="3121644"/>
              <a:ext cx="10868024" cy="824756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34" y="3097781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7C88C35-DA77-4BBD-A548-8650588A9388}"/>
                </a:ext>
              </a:extLst>
            </p:cNvPr>
            <p:cNvSpPr txBox="1"/>
            <p:nvPr/>
          </p:nvSpPr>
          <p:spPr>
            <a:xfrm>
              <a:off x="1098092" y="2267296"/>
              <a:ext cx="22653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邏輯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</a:t>
              </a:r>
              <a:r>
                <a:rPr lang="en-US" altLang="zh-TW" sz="2400">
                  <a:solidFill>
                    <a:schemeClr val="bg1"/>
                  </a:solidFill>
                </a:rPr>
                <a:t>(NOT)</a:t>
              </a:r>
              <a:r>
                <a:rPr lang="zh-TW" altLang="en-US" sz="2400">
                  <a:solidFill>
                    <a:schemeClr val="bg1"/>
                  </a:solidFill>
                </a:rPr>
                <a:t>運算</a:t>
              </a: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7755117" y="2276514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877734" y="5311336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A11A837B-9FB7-4FAE-B5AC-E843DE5477E0}"/>
                </a:ext>
              </a:extLst>
            </p:cNvPr>
            <p:cNvSpPr txBox="1"/>
            <p:nvPr/>
          </p:nvSpPr>
          <p:spPr>
            <a:xfrm>
              <a:off x="1624195" y="5398684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D99106D0-9C3C-4DF0-A6BD-D8FEBD5D364E}"/>
                </a:ext>
              </a:extLst>
            </p:cNvPr>
            <p:cNvCxnSpPr>
              <a:cxnSpLocks/>
            </p:cNvCxnSpPr>
            <p:nvPr/>
          </p:nvCxnSpPr>
          <p:spPr>
            <a:xfrm>
              <a:off x="3541952" y="2276514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" y="4801292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>
              <a:off x="877734" y="3954414"/>
              <a:ext cx="1086802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6F92B3A-BCFC-45F4-8A92-60BB6D788517}"/>
                </a:ext>
              </a:extLst>
            </p:cNvPr>
            <p:cNvSpPr txBox="1"/>
            <p:nvPr/>
          </p:nvSpPr>
          <p:spPr>
            <a:xfrm>
              <a:off x="1542197" y="3277824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25498771-5FEA-4C70-9855-BC5AF80A58D1}"/>
                </a:ext>
              </a:extLst>
            </p:cNvPr>
            <p:cNvSpPr txBox="1"/>
            <p:nvPr/>
          </p:nvSpPr>
          <p:spPr>
            <a:xfrm>
              <a:off x="1086579" y="3956282"/>
              <a:ext cx="22974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真</a:t>
              </a:r>
              <a:r>
                <a:rPr lang="en-US" altLang="zh-TW" sz="2400">
                  <a:solidFill>
                    <a:schemeClr val="bg1"/>
                  </a:solidFill>
                </a:rPr>
                <a:t>(true)</a:t>
              </a:r>
              <a:r>
                <a:rPr lang="zh-TW" altLang="en-US" sz="2400">
                  <a:solidFill>
                    <a:schemeClr val="bg1"/>
                  </a:solidFill>
                </a:rPr>
                <a:t>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假</a:t>
              </a:r>
              <a:r>
                <a:rPr lang="en-US" altLang="zh-TW" sz="2400">
                  <a:solidFill>
                    <a:schemeClr val="bg1"/>
                  </a:solidFill>
                </a:rPr>
                <a:t>(false)</a:t>
              </a:r>
              <a:r>
                <a:rPr lang="zh-TW" altLang="en-US" sz="2400">
                  <a:solidFill>
                    <a:schemeClr val="bg1"/>
                  </a:solidFill>
                </a:rPr>
                <a:t>變真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5561A760-177B-4FFB-8E85-301A72BD5C80}"/>
                </a:ext>
              </a:extLst>
            </p:cNvPr>
            <p:cNvSpPr txBox="1"/>
            <p:nvPr/>
          </p:nvSpPr>
          <p:spPr>
            <a:xfrm>
              <a:off x="1511930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3720451" y="2484150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3906548" y="539868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4044623" y="3119563"/>
              <a:ext cx="33489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3707269" y="3981494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3776198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848714" y="2474725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6170360" y="5398684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5383955" y="400134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917176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363606" y="2276514"/>
              <a:ext cx="0" cy="4018681"/>
              <a:chOff x="6321861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61" y="2276514"/>
                <a:ext cx="0" cy="821267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861" y="3946400"/>
                <a:ext cx="0" cy="2348795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EDC52468-59F0-46ED-BBB7-7B59D396BFCF}"/>
                </a:ext>
              </a:extLst>
            </p:cNvPr>
            <p:cNvSpPr txBox="1"/>
            <p:nvPr/>
          </p:nvSpPr>
          <p:spPr>
            <a:xfrm>
              <a:off x="8595335" y="2303113"/>
              <a:ext cx="23294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</a:t>
              </a:r>
              <a:r>
                <a:rPr lang="en-US" altLang="zh-TW" sz="2400">
                  <a:solidFill>
                    <a:schemeClr val="bg1"/>
                  </a:solidFill>
                </a:rPr>
                <a:t>(Bitwise)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F7118AB8-3D0D-4B10-B161-29426381FF67}"/>
                </a:ext>
              </a:extLst>
            </p:cNvPr>
            <p:cNvSpPr txBox="1"/>
            <p:nvPr/>
          </p:nvSpPr>
          <p:spPr>
            <a:xfrm>
              <a:off x="9412867" y="5398684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~2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~-3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1211470-22AE-4546-8E2B-B222A0BEA87F}"/>
                </a:ext>
              </a:extLst>
            </p:cNvPr>
            <p:cNvSpPr txBox="1"/>
            <p:nvPr/>
          </p:nvSpPr>
          <p:spPr>
            <a:xfrm>
              <a:off x="8749224" y="3098559"/>
              <a:ext cx="20217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553760F-926F-4DF4-A230-72DEEAB1A42A}"/>
                </a:ext>
              </a:extLst>
            </p:cNvPr>
            <p:cNvSpPr txBox="1"/>
            <p:nvPr/>
          </p:nvSpPr>
          <p:spPr>
            <a:xfrm>
              <a:off x="7789025" y="3992130"/>
              <a:ext cx="3942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把二進制的</a:t>
              </a:r>
              <a:r>
                <a:rPr lang="en-US" altLang="zh-TW" sz="2400">
                  <a:solidFill>
                    <a:schemeClr val="bg1"/>
                  </a:solidFill>
                </a:rPr>
                <a:t>0</a:t>
              </a:r>
              <a:r>
                <a:rPr lang="zh-TW" altLang="en-US" sz="2400">
                  <a:solidFill>
                    <a:schemeClr val="bg1"/>
                  </a:solidFill>
                </a:rPr>
                <a:t>改成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、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改成</a:t>
              </a:r>
              <a:r>
                <a:rPr lang="en-US" altLang="zh-TW" sz="2400">
                  <a:solidFill>
                    <a:schemeClr val="bg1"/>
                  </a:solidFill>
                </a:rPr>
                <a:t>0</a:t>
              </a:r>
            </a:p>
            <a:p>
              <a:r>
                <a:rPr lang="en-US" altLang="zh-TW" sz="2400">
                  <a:solidFill>
                    <a:schemeClr val="bg1"/>
                  </a:solidFill>
                </a:rPr>
                <a:t>= </a:t>
              </a:r>
              <a:r>
                <a:rPr lang="zh-TW" altLang="en-US" sz="2400">
                  <a:solidFill>
                    <a:schemeClr val="bg1"/>
                  </a:solidFill>
                </a:rPr>
                <a:t>取 </a:t>
              </a:r>
              <a:r>
                <a:rPr lang="en-US" altLang="zh-TW" sz="2400">
                  <a:solidFill>
                    <a:schemeClr val="bg1"/>
                  </a:solidFill>
                </a:rPr>
                <a:t>1 </a:t>
              </a:r>
              <a:r>
                <a:rPr lang="zh-TW" altLang="en-US" sz="2400">
                  <a:solidFill>
                    <a:schemeClr val="bg1"/>
                  </a:solidFill>
                </a:rPr>
                <a:t>補數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827A973A-7968-4092-914D-933AD359A44B}"/>
                </a:ext>
              </a:extLst>
            </p:cNvPr>
            <p:cNvSpPr txBox="1"/>
            <p:nvPr/>
          </p:nvSpPr>
          <p:spPr>
            <a:xfrm>
              <a:off x="9121120" y="4845390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chemeClr val="bg1"/>
                  </a:solidFill>
                </a:rPr>
                <a:t>~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582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二元運算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E77F8B-0273-40B3-A119-1C08E877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48"/>
            <a:ext cx="5996940" cy="514163"/>
          </a:xfrm>
        </p:spPr>
        <p:txBody>
          <a:bodyPr/>
          <a:lstStyle/>
          <a:p>
            <a:r>
              <a:rPr lang="zh-TW" altLang="en-US"/>
              <a:t>二元運算是指有兩個運算元的運算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3F4B27-5C5C-4EB7-BB70-F9D88B040AC5}"/>
              </a:ext>
            </a:extLst>
          </p:cNvPr>
          <p:cNvSpPr/>
          <p:nvPr/>
        </p:nvSpPr>
        <p:spPr>
          <a:xfrm>
            <a:off x="877734" y="3958621"/>
            <a:ext cx="10868024" cy="859821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FFD1A45-42CD-4B8D-BCE9-C15CD4FC10DB}"/>
              </a:ext>
            </a:extLst>
          </p:cNvPr>
          <p:cNvSpPr/>
          <p:nvPr/>
        </p:nvSpPr>
        <p:spPr>
          <a:xfrm>
            <a:off x="877734" y="4823127"/>
            <a:ext cx="10868024" cy="5053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E7CB6EF9-35D8-4C47-9EDD-A6B512B88818}"/>
              </a:ext>
            </a:extLst>
          </p:cNvPr>
          <p:cNvSpPr/>
          <p:nvPr/>
        </p:nvSpPr>
        <p:spPr>
          <a:xfrm>
            <a:off x="877734" y="2276514"/>
            <a:ext cx="10868024" cy="867170"/>
          </a:xfrm>
          <a:custGeom>
            <a:avLst/>
            <a:gdLst>
              <a:gd name="connsiteX0" fmla="*/ 589184 w 10868024"/>
              <a:gd name="connsiteY0" fmla="*/ 0 h 867170"/>
              <a:gd name="connsiteX1" fmla="*/ 10278840 w 10868024"/>
              <a:gd name="connsiteY1" fmla="*/ 0 h 867170"/>
              <a:gd name="connsiteX2" fmla="*/ 10868024 w 10868024"/>
              <a:gd name="connsiteY2" fmla="*/ 589184 h 867170"/>
              <a:gd name="connsiteX3" fmla="*/ 10868024 w 10868024"/>
              <a:gd name="connsiteY3" fmla="*/ 619318 h 867170"/>
              <a:gd name="connsiteX4" fmla="*/ 10868024 w 10868024"/>
              <a:gd name="connsiteY4" fmla="*/ 631072 h 867170"/>
              <a:gd name="connsiteX5" fmla="*/ 10868024 w 10868024"/>
              <a:gd name="connsiteY5" fmla="*/ 867170 h 867170"/>
              <a:gd name="connsiteX6" fmla="*/ 0 w 10868024"/>
              <a:gd name="connsiteY6" fmla="*/ 867170 h 867170"/>
              <a:gd name="connsiteX7" fmla="*/ 0 w 10868024"/>
              <a:gd name="connsiteY7" fmla="*/ 631072 h 867170"/>
              <a:gd name="connsiteX8" fmla="*/ 0 w 10868024"/>
              <a:gd name="connsiteY8" fmla="*/ 619318 h 867170"/>
              <a:gd name="connsiteX9" fmla="*/ 0 w 10868024"/>
              <a:gd name="connsiteY9" fmla="*/ 589184 h 867170"/>
              <a:gd name="connsiteX10" fmla="*/ 589184 w 10868024"/>
              <a:gd name="connsiteY10" fmla="*/ 0 h 86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68024" h="867170">
                <a:moveTo>
                  <a:pt x="589184" y="0"/>
                </a:moveTo>
                <a:lnTo>
                  <a:pt x="10278840" y="0"/>
                </a:lnTo>
                <a:cubicBezTo>
                  <a:pt x="10604237" y="0"/>
                  <a:pt x="10868024" y="263787"/>
                  <a:pt x="10868024" y="589184"/>
                </a:cubicBezTo>
                <a:lnTo>
                  <a:pt x="10868024" y="619318"/>
                </a:lnTo>
                <a:lnTo>
                  <a:pt x="10868024" y="631072"/>
                </a:lnTo>
                <a:lnTo>
                  <a:pt x="10868024" y="867170"/>
                </a:lnTo>
                <a:lnTo>
                  <a:pt x="0" y="867170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63307961-0167-47A4-809B-EB8A1FF616D5}"/>
              </a:ext>
            </a:extLst>
          </p:cNvPr>
          <p:cNvSpPr/>
          <p:nvPr/>
        </p:nvSpPr>
        <p:spPr>
          <a:xfrm>
            <a:off x="877734" y="533317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6CDAEE9-8135-4913-B663-DAE027CCF07F}"/>
              </a:ext>
            </a:extLst>
          </p:cNvPr>
          <p:cNvSpPr/>
          <p:nvPr/>
        </p:nvSpPr>
        <p:spPr>
          <a:xfrm>
            <a:off x="877734" y="3121644"/>
            <a:ext cx="10868024" cy="824756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5A99E19-5110-42EE-AF42-0134D6D2E624}"/>
              </a:ext>
            </a:extLst>
          </p:cNvPr>
          <p:cNvCxnSpPr>
            <a:cxnSpLocks/>
          </p:cNvCxnSpPr>
          <p:nvPr/>
        </p:nvCxnSpPr>
        <p:spPr>
          <a:xfrm flipV="1">
            <a:off x="877734" y="3097781"/>
            <a:ext cx="10868024" cy="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640B617-0A6F-40AA-B8D9-C033649D2284}"/>
              </a:ext>
            </a:extLst>
          </p:cNvPr>
          <p:cNvSpPr txBox="1"/>
          <p:nvPr/>
        </p:nvSpPr>
        <p:spPr>
          <a:xfrm>
            <a:off x="1064857" y="2267296"/>
            <a:ext cx="1957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且</a:t>
            </a:r>
            <a:r>
              <a:rPr lang="en-US" altLang="zh-TW" sz="2400">
                <a:solidFill>
                  <a:schemeClr val="bg1"/>
                </a:solidFill>
              </a:rPr>
              <a:t>(AND)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A611BA72-E6C8-4EF9-8E19-857241F8294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877734" y="5311336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4F2E690-1B02-4DFC-8EBB-DF7207C6624D}"/>
              </a:ext>
            </a:extLst>
          </p:cNvPr>
          <p:cNvSpPr txBox="1"/>
          <p:nvPr/>
        </p:nvSpPr>
        <p:spPr>
          <a:xfrm>
            <a:off x="1441562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9A1DDE41-18A2-4C66-966C-84DCE339913A}"/>
              </a:ext>
            </a:extLst>
          </p:cNvPr>
          <p:cNvCxnSpPr>
            <a:cxnSpLocks/>
          </p:cNvCxnSpPr>
          <p:nvPr/>
        </p:nvCxnSpPr>
        <p:spPr>
          <a:xfrm>
            <a:off x="3209566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108E2457-76F7-42A6-9AEC-F9F51DE09576}"/>
              </a:ext>
            </a:extLst>
          </p:cNvPr>
          <p:cNvCxnSpPr>
            <a:cxnSpLocks/>
          </p:cNvCxnSpPr>
          <p:nvPr/>
        </p:nvCxnSpPr>
        <p:spPr>
          <a:xfrm>
            <a:off x="877734" y="4801292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B99F6E32-5110-4C4A-9CD6-480BAA2BFD0C}"/>
              </a:ext>
            </a:extLst>
          </p:cNvPr>
          <p:cNvCxnSpPr>
            <a:cxnSpLocks/>
          </p:cNvCxnSpPr>
          <p:nvPr/>
        </p:nvCxnSpPr>
        <p:spPr>
          <a:xfrm>
            <a:off x="877734" y="3954414"/>
            <a:ext cx="10868024" cy="21835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41E9A25-659F-4E82-9D01-51C0502703D5}"/>
              </a:ext>
            </a:extLst>
          </p:cNvPr>
          <p:cNvSpPr txBox="1"/>
          <p:nvPr/>
        </p:nvSpPr>
        <p:spPr>
          <a:xfrm>
            <a:off x="1356603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F51FD2E-DF00-424C-8D9C-8A06DF2E3CB1}"/>
              </a:ext>
            </a:extLst>
          </p:cNvPr>
          <p:cNvSpPr txBox="1"/>
          <p:nvPr/>
        </p:nvSpPr>
        <p:spPr>
          <a:xfrm>
            <a:off x="1027988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都為真即為真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685668-E525-4439-9D0B-5B3D38709705}"/>
              </a:ext>
            </a:extLst>
          </p:cNvPr>
          <p:cNvSpPr txBox="1"/>
          <p:nvPr/>
        </p:nvSpPr>
        <p:spPr>
          <a:xfrm>
            <a:off x="1404693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5C832AA-6EDB-4584-93D1-262477A8F624}"/>
              </a:ext>
            </a:extLst>
          </p:cNvPr>
          <p:cNvSpPr txBox="1"/>
          <p:nvPr/>
        </p:nvSpPr>
        <p:spPr>
          <a:xfrm>
            <a:off x="3416353" y="2267296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或</a:t>
            </a:r>
            <a:r>
              <a:rPr lang="en-US" altLang="zh-TW" sz="2400">
                <a:solidFill>
                  <a:schemeClr val="bg1"/>
                </a:solidFill>
              </a:rPr>
              <a:t>(OR)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E20C0E48-E8E1-4021-84B4-CC99FFDDB288}"/>
              </a:ext>
            </a:extLst>
          </p:cNvPr>
          <p:cNvSpPr txBox="1"/>
          <p:nvPr/>
        </p:nvSpPr>
        <p:spPr>
          <a:xfrm>
            <a:off x="3708099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493D0EB-3047-402F-9E07-8B7B3BA9C20F}"/>
              </a:ext>
            </a:extLst>
          </p:cNvPr>
          <p:cNvCxnSpPr>
            <a:cxnSpLocks/>
          </p:cNvCxnSpPr>
          <p:nvPr/>
        </p:nvCxnSpPr>
        <p:spPr>
          <a:xfrm>
            <a:off x="5413350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D91DB85E-5C44-40A1-9F4D-30BFBCD8F360}"/>
              </a:ext>
            </a:extLst>
          </p:cNvPr>
          <p:cNvSpPr txBox="1"/>
          <p:nvPr/>
        </p:nvSpPr>
        <p:spPr>
          <a:xfrm>
            <a:off x="3623140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BBC4AF56-CD1C-4055-B869-6A5BA081F3DD}"/>
              </a:ext>
            </a:extLst>
          </p:cNvPr>
          <p:cNvSpPr txBox="1"/>
          <p:nvPr/>
        </p:nvSpPr>
        <p:spPr>
          <a:xfrm>
            <a:off x="3294525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有一真即為真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AD545EA-3E23-4B54-B13F-7F7A2D2BE397}"/>
              </a:ext>
            </a:extLst>
          </p:cNvPr>
          <p:cNvSpPr txBox="1"/>
          <p:nvPr/>
        </p:nvSpPr>
        <p:spPr>
          <a:xfrm>
            <a:off x="3671230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03D851F-800A-42EA-A949-0607C2C12B89}"/>
              </a:ext>
            </a:extLst>
          </p:cNvPr>
          <p:cNvSpPr txBox="1"/>
          <p:nvPr/>
        </p:nvSpPr>
        <p:spPr>
          <a:xfrm>
            <a:off x="5654395" y="2267296"/>
            <a:ext cx="1787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邏輯</a:t>
            </a:r>
            <a:endParaRPr lang="en-US" altLang="zh-TW" sz="2400">
              <a:solidFill>
                <a:schemeClr val="bg1"/>
              </a:solidFill>
            </a:endParaRPr>
          </a:p>
          <a:p>
            <a:pPr algn="ctr"/>
            <a:r>
              <a:rPr lang="zh-TW" altLang="en-US" sz="2400">
                <a:solidFill>
                  <a:schemeClr val="bg1"/>
                </a:solidFill>
              </a:rPr>
              <a:t>或</a:t>
            </a:r>
            <a:r>
              <a:rPr lang="en-US" altLang="zh-TW" sz="2400">
                <a:solidFill>
                  <a:schemeClr val="bg1"/>
                </a:solidFill>
              </a:rPr>
              <a:t>(OR)</a:t>
            </a:r>
            <a:r>
              <a:rPr lang="zh-TW" altLang="en-US" sz="2400">
                <a:solidFill>
                  <a:schemeClr val="bg1"/>
                </a:solidFill>
              </a:rPr>
              <a:t>運算</a:t>
            </a: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A637F304-8DC4-426C-AFE8-352DFD04EB2E}"/>
              </a:ext>
            </a:extLst>
          </p:cNvPr>
          <p:cNvSpPr txBox="1"/>
          <p:nvPr/>
        </p:nvSpPr>
        <p:spPr>
          <a:xfrm>
            <a:off x="5946141" y="5398684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!false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!true</a:t>
            </a:r>
            <a:endParaRPr lang="zh-TW" altLang="en-US" sz="2400">
              <a:solidFill>
                <a:schemeClr val="bg1"/>
              </a:solidFill>
            </a:endParaRPr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005F7DB7-DF2A-4ECC-AEB7-C78D20B78C83}"/>
              </a:ext>
            </a:extLst>
          </p:cNvPr>
          <p:cNvCxnSpPr>
            <a:cxnSpLocks/>
          </p:cNvCxnSpPr>
          <p:nvPr/>
        </p:nvCxnSpPr>
        <p:spPr>
          <a:xfrm>
            <a:off x="7651392" y="2276514"/>
            <a:ext cx="0" cy="4018681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FDED0D76-56D2-4D31-AEB9-D05B6B0511DE}"/>
              </a:ext>
            </a:extLst>
          </p:cNvPr>
          <p:cNvSpPr txBox="1"/>
          <p:nvPr/>
        </p:nvSpPr>
        <p:spPr>
          <a:xfrm>
            <a:off x="5861182" y="3277824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boolean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3C8CE76-2873-4CBB-A2CA-09D0321C8895}"/>
              </a:ext>
            </a:extLst>
          </p:cNvPr>
          <p:cNvSpPr txBox="1"/>
          <p:nvPr/>
        </p:nvSpPr>
        <p:spPr>
          <a:xfrm>
            <a:off x="5532567" y="397327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</a:rPr>
              <a:t>有一真即為真</a:t>
            </a:r>
            <a:endParaRPr lang="en-US" altLang="zh-TW" sz="2400">
              <a:solidFill>
                <a:schemeClr val="bg1"/>
              </a:solidFill>
            </a:endParaRPr>
          </a:p>
          <a:p>
            <a:r>
              <a:rPr lang="zh-TW" altLang="en-US" sz="2400">
                <a:solidFill>
                  <a:schemeClr val="bg1"/>
                </a:solidFill>
              </a:rPr>
              <a:t>否則為假</a:t>
            </a:r>
            <a:endParaRPr lang="en-US" altLang="zh-TW" sz="2400">
              <a:solidFill>
                <a:schemeClr val="bg1"/>
              </a:solidFill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82AD2D2A-BAB3-49C3-A41C-6A2AE6CBB60B}"/>
              </a:ext>
            </a:extLst>
          </p:cNvPr>
          <p:cNvSpPr txBox="1"/>
          <p:nvPr/>
        </p:nvSpPr>
        <p:spPr>
          <a:xfrm>
            <a:off x="5909272" y="48453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!</a:t>
            </a:r>
            <a:r>
              <a:rPr lang="zh-TW" altLang="en-US" sz="2400">
                <a:solidFill>
                  <a:schemeClr val="bg1"/>
                </a:solidFill>
              </a:rPr>
              <a:t>運算元</a:t>
            </a:r>
          </a:p>
        </p:txBody>
      </p:sp>
    </p:spTree>
    <p:extLst>
      <p:ext uri="{BB962C8B-B14F-4D97-AF65-F5344CB8AC3E}">
        <p14:creationId xmlns:p14="http://schemas.microsoft.com/office/powerpoint/2010/main" val="25213867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"/*"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*</a:t>
            </a:r>
            <a:r>
              <a:rPr lang="en-US" altLang="zh-TW">
                <a:effectLst/>
              </a:rPr>
              <a:t>/"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/>
              <a:t>()"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/>
              <a:t>()"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1680</TotalTime>
  <Words>3407</Words>
  <Application>Microsoft Office PowerPoint</Application>
  <PresentationFormat>寬螢幕</PresentationFormat>
  <Paragraphs>471</Paragraphs>
  <Slides>30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註釋</vt:lpstr>
      <vt:lpstr>基本輸出</vt:lpstr>
      <vt:lpstr>基本輸出</vt:lpstr>
      <vt:lpstr>基本資料型別(primitive data types)</vt:lpstr>
      <vt:lpstr>數字</vt:lpstr>
      <vt:lpstr>Char</vt:lpstr>
      <vt:lpstr>ASCII</vt:lpstr>
      <vt:lpstr>ASCII</vt:lpstr>
      <vt:lpstr>變數(Variable)</vt:lpstr>
      <vt:lpstr>變數</vt:lpstr>
      <vt:lpstr>變數</vt:lpstr>
      <vt:lpstr>變數命名規則</vt:lpstr>
      <vt:lpstr>常數(Constant)</vt:lpstr>
      <vt:lpstr>常數命名規則</vt:lpstr>
      <vt:lpstr>命名規則</vt:lpstr>
      <vt:lpstr>運算(operation)</vt:lpstr>
      <vt:lpstr>數學運算</vt:lpstr>
      <vt:lpstr>一元數學運算</vt:lpstr>
      <vt:lpstr>二元數學運算</vt:lpstr>
      <vt:lpstr>二元數學運算</vt:lpstr>
      <vt:lpstr>溢位(Overflow)</vt:lpstr>
      <vt:lpstr>一元運算</vt:lpstr>
      <vt:lpstr>二元運算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784</cp:revision>
  <dcterms:created xsi:type="dcterms:W3CDTF">2024-07-05T16:51:58Z</dcterms:created>
  <dcterms:modified xsi:type="dcterms:W3CDTF">2024-07-07T16:40:05Z</dcterms:modified>
</cp:coreProperties>
</file>