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7" r:id="rId5"/>
    <p:sldId id="258" r:id="rId6"/>
    <p:sldId id="259" r:id="rId7"/>
    <p:sldId id="270" r:id="rId8"/>
    <p:sldId id="260" r:id="rId9"/>
    <p:sldId id="271" r:id="rId10"/>
    <p:sldId id="272" r:id="rId11"/>
    <p:sldId id="273" r:id="rId12"/>
    <p:sldId id="274" r:id="rId13"/>
    <p:sldId id="275" r:id="rId14"/>
    <p:sldId id="277" r:id="rId15"/>
    <p:sldId id="278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DC28FD-D035-43F6-B1D0-7F40CFEBB992}" v="75" dt="2024-10-28T23:07:24.352"/>
  </p1510:revLst>
</p1510:revInfo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8" autoAdjust="0"/>
    <p:restoredTop sz="93529" autoAdjust="0"/>
  </p:normalViewPr>
  <p:slideViewPr>
    <p:cSldViewPr snapToGrid="0">
      <p:cViewPr varScale="1">
        <p:scale>
          <a:sx n="77" d="100"/>
          <a:sy n="77" d="100"/>
        </p:scale>
        <p:origin x="821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8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061DB4-4DA0-4E86-A6A1-88EE011F3E20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3B52C2-03AE-4D79-B638-70C9D62DD412}">
      <dgm:prSet/>
      <dgm:spPr/>
      <dgm:t>
        <a:bodyPr/>
        <a:lstStyle/>
        <a:p>
          <a:r>
            <a:rPr lang="en-US" dirty="0"/>
            <a:t>Insurance Type and Policy</a:t>
          </a:r>
        </a:p>
      </dgm:t>
    </dgm:pt>
    <dgm:pt modelId="{BD2C4927-E81E-4CB4-A6BA-BCF58A7C012B}" type="parTrans" cxnId="{494100E1-CDA1-4E60-A586-BEB897839130}">
      <dgm:prSet/>
      <dgm:spPr/>
      <dgm:t>
        <a:bodyPr/>
        <a:lstStyle/>
        <a:p>
          <a:endParaRPr lang="en-US"/>
        </a:p>
      </dgm:t>
    </dgm:pt>
    <dgm:pt modelId="{D41303B2-B1F5-496B-8F5B-4F9376F4C7DD}" type="sibTrans" cxnId="{494100E1-CDA1-4E60-A586-BEB897839130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B9AA619-A51C-47A5-8F15-594D37263C00}">
      <dgm:prSet/>
      <dgm:spPr/>
      <dgm:t>
        <a:bodyPr/>
        <a:lstStyle/>
        <a:p>
          <a:r>
            <a:rPr lang="en-US" dirty="0"/>
            <a:t>Agent details</a:t>
          </a:r>
        </a:p>
      </dgm:t>
    </dgm:pt>
    <dgm:pt modelId="{FC7AB123-3C1E-466F-BB2C-8FA8403AA453}" type="parTrans" cxnId="{CD70BEF9-C144-4CE8-AA5C-08DD28321BBA}">
      <dgm:prSet/>
      <dgm:spPr/>
      <dgm:t>
        <a:bodyPr/>
        <a:lstStyle/>
        <a:p>
          <a:endParaRPr lang="en-US"/>
        </a:p>
      </dgm:t>
    </dgm:pt>
    <dgm:pt modelId="{D58C3569-7907-4D8C-86ED-5428B26B074E}" type="sibTrans" cxnId="{CD70BEF9-C144-4CE8-AA5C-08DD28321BBA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65AF3F6-42FE-4910-97DA-AA420E5E06B5}">
      <dgm:prSet/>
      <dgm:spPr/>
      <dgm:t>
        <a:bodyPr/>
        <a:lstStyle/>
        <a:p>
          <a:r>
            <a:rPr lang="en-US" dirty="0"/>
            <a:t>Customer Information</a:t>
          </a:r>
        </a:p>
      </dgm:t>
    </dgm:pt>
    <dgm:pt modelId="{A2EE5AAE-844E-4829-B1C9-0025F5961302}" type="parTrans" cxnId="{EF9798A0-C054-472C-9DC9-C747816E72E9}">
      <dgm:prSet/>
      <dgm:spPr/>
    </dgm:pt>
    <dgm:pt modelId="{4AE916BD-62BF-46DE-A94F-445159803214}" type="sibTrans" cxnId="{EF9798A0-C054-472C-9DC9-C747816E72E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DADC47A-5B8F-41B9-B668-12D12D74252E}" type="pres">
      <dgm:prSet presAssocID="{B6061DB4-4DA0-4E86-A6A1-88EE011F3E20}" presName="Name0" presStyleCnt="0">
        <dgm:presLayoutVars>
          <dgm:animLvl val="lvl"/>
          <dgm:resizeHandles val="exact"/>
        </dgm:presLayoutVars>
      </dgm:prSet>
      <dgm:spPr/>
    </dgm:pt>
    <dgm:pt modelId="{FB7CAA71-6B59-4E2C-AC60-099711BE315B}" type="pres">
      <dgm:prSet presAssocID="{383B52C2-03AE-4D79-B638-70C9D62DD412}" presName="compositeNode" presStyleCnt="0">
        <dgm:presLayoutVars>
          <dgm:bulletEnabled val="1"/>
        </dgm:presLayoutVars>
      </dgm:prSet>
      <dgm:spPr/>
    </dgm:pt>
    <dgm:pt modelId="{51759BA5-4136-4875-8D7B-62E9E4CE8586}" type="pres">
      <dgm:prSet presAssocID="{383B52C2-03AE-4D79-B638-70C9D62DD412}" presName="bgRect" presStyleLbl="bgAccFollowNode1" presStyleIdx="0" presStyleCnt="3"/>
      <dgm:spPr/>
    </dgm:pt>
    <dgm:pt modelId="{8A2709A7-9057-40F5-BD64-FE053E9246A9}" type="pres">
      <dgm:prSet presAssocID="{D41303B2-B1F5-496B-8F5B-4F9376F4C7DD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BB7169D-829A-4794-8650-46A60AB48AE1}" type="pres">
      <dgm:prSet presAssocID="{383B52C2-03AE-4D79-B638-70C9D62DD412}" presName="bottomLine" presStyleLbl="alignNode1" presStyleIdx="1" presStyleCnt="6">
        <dgm:presLayoutVars/>
      </dgm:prSet>
      <dgm:spPr/>
    </dgm:pt>
    <dgm:pt modelId="{8342B077-2A6F-4EAA-9C23-BEC0857F9732}" type="pres">
      <dgm:prSet presAssocID="{383B52C2-03AE-4D79-B638-70C9D62DD412}" presName="nodeText" presStyleLbl="bgAccFollowNode1" presStyleIdx="0" presStyleCnt="3">
        <dgm:presLayoutVars>
          <dgm:bulletEnabled val="1"/>
        </dgm:presLayoutVars>
      </dgm:prSet>
      <dgm:spPr/>
    </dgm:pt>
    <dgm:pt modelId="{5C126AF8-478C-4AD8-A418-B990CE6E6111}" type="pres">
      <dgm:prSet presAssocID="{D41303B2-B1F5-496B-8F5B-4F9376F4C7DD}" presName="sibTrans" presStyleCnt="0"/>
      <dgm:spPr/>
    </dgm:pt>
    <dgm:pt modelId="{E8ACAF3D-A87E-4D3F-8E1C-AE4B3A186154}" type="pres">
      <dgm:prSet presAssocID="{865AF3F6-42FE-4910-97DA-AA420E5E06B5}" presName="compositeNode" presStyleCnt="0">
        <dgm:presLayoutVars>
          <dgm:bulletEnabled val="1"/>
        </dgm:presLayoutVars>
      </dgm:prSet>
      <dgm:spPr/>
    </dgm:pt>
    <dgm:pt modelId="{D368A163-4C89-4842-9AD3-F7D46E3B42C3}" type="pres">
      <dgm:prSet presAssocID="{865AF3F6-42FE-4910-97DA-AA420E5E06B5}" presName="bgRect" presStyleLbl="bgAccFollowNode1" presStyleIdx="1" presStyleCnt="3"/>
      <dgm:spPr/>
    </dgm:pt>
    <dgm:pt modelId="{AFE952A9-53A9-4FBD-90D8-B8E6EA827E95}" type="pres">
      <dgm:prSet presAssocID="{4AE916BD-62BF-46DE-A94F-445159803214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77F44ED1-0EF6-411B-ADE5-62A4F5B1B0BE}" type="pres">
      <dgm:prSet presAssocID="{865AF3F6-42FE-4910-97DA-AA420E5E06B5}" presName="bottomLine" presStyleLbl="alignNode1" presStyleIdx="3" presStyleCnt="6">
        <dgm:presLayoutVars/>
      </dgm:prSet>
      <dgm:spPr/>
    </dgm:pt>
    <dgm:pt modelId="{27A80B32-AE0B-44E3-A0BF-CE7E215541AF}" type="pres">
      <dgm:prSet presAssocID="{865AF3F6-42FE-4910-97DA-AA420E5E06B5}" presName="nodeText" presStyleLbl="bgAccFollowNode1" presStyleIdx="1" presStyleCnt="3">
        <dgm:presLayoutVars>
          <dgm:bulletEnabled val="1"/>
        </dgm:presLayoutVars>
      </dgm:prSet>
      <dgm:spPr/>
    </dgm:pt>
    <dgm:pt modelId="{08F9A6C3-73AC-4D7D-9BFE-D5181268EC99}" type="pres">
      <dgm:prSet presAssocID="{4AE916BD-62BF-46DE-A94F-445159803214}" presName="sibTrans" presStyleCnt="0"/>
      <dgm:spPr/>
    </dgm:pt>
    <dgm:pt modelId="{CE06C02F-38D7-4B3C-B070-17D97399F4BE}" type="pres">
      <dgm:prSet presAssocID="{DB9AA619-A51C-47A5-8F15-594D37263C00}" presName="compositeNode" presStyleCnt="0">
        <dgm:presLayoutVars>
          <dgm:bulletEnabled val="1"/>
        </dgm:presLayoutVars>
      </dgm:prSet>
      <dgm:spPr/>
    </dgm:pt>
    <dgm:pt modelId="{8D7ED993-EAD5-4060-9DFC-A4A7AD7AB39B}" type="pres">
      <dgm:prSet presAssocID="{DB9AA619-A51C-47A5-8F15-594D37263C00}" presName="bgRect" presStyleLbl="bgAccFollowNode1" presStyleIdx="2" presStyleCnt="3"/>
      <dgm:spPr/>
    </dgm:pt>
    <dgm:pt modelId="{26CCB13C-2135-4383-8A95-0226F45513F0}" type="pres">
      <dgm:prSet presAssocID="{D58C3569-7907-4D8C-86ED-5428B26B074E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75C1A82A-CCB3-4A8D-9CCA-F4012B5C4A53}" type="pres">
      <dgm:prSet presAssocID="{DB9AA619-A51C-47A5-8F15-594D37263C00}" presName="bottomLine" presStyleLbl="alignNode1" presStyleIdx="5" presStyleCnt="6">
        <dgm:presLayoutVars/>
      </dgm:prSet>
      <dgm:spPr/>
    </dgm:pt>
    <dgm:pt modelId="{E2265E1E-481F-47CC-A323-0F2F76D735D1}" type="pres">
      <dgm:prSet presAssocID="{DB9AA619-A51C-47A5-8F15-594D37263C00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F5FAB208-63DF-4991-B7E3-74BB9B141854}" type="presOf" srcId="{B6061DB4-4DA0-4E86-A6A1-88EE011F3E20}" destId="{ADADC47A-5B8F-41B9-B668-12D12D74252E}" srcOrd="0" destOrd="0" presId="urn:microsoft.com/office/officeart/2016/7/layout/BasicLinearProcessNumbered"/>
    <dgm:cxn modelId="{9661B41D-EDD1-4713-A27F-70CB0794053E}" type="presOf" srcId="{4AE916BD-62BF-46DE-A94F-445159803214}" destId="{AFE952A9-53A9-4FBD-90D8-B8E6EA827E95}" srcOrd="0" destOrd="0" presId="urn:microsoft.com/office/officeart/2016/7/layout/BasicLinearProcessNumbered"/>
    <dgm:cxn modelId="{D57BC928-ED00-4319-A34D-1A8497FC9F43}" type="presOf" srcId="{D41303B2-B1F5-496B-8F5B-4F9376F4C7DD}" destId="{8A2709A7-9057-40F5-BD64-FE053E9246A9}" srcOrd="0" destOrd="0" presId="urn:microsoft.com/office/officeart/2016/7/layout/BasicLinearProcessNumbered"/>
    <dgm:cxn modelId="{4D84A82C-4BAF-490D-9750-D520EB6FE68E}" type="presOf" srcId="{D58C3569-7907-4D8C-86ED-5428B26B074E}" destId="{26CCB13C-2135-4383-8A95-0226F45513F0}" srcOrd="0" destOrd="0" presId="urn:microsoft.com/office/officeart/2016/7/layout/BasicLinearProcessNumbered"/>
    <dgm:cxn modelId="{1F36A830-585A-4386-8322-5C9B2B1236E2}" type="presOf" srcId="{865AF3F6-42FE-4910-97DA-AA420E5E06B5}" destId="{D368A163-4C89-4842-9AD3-F7D46E3B42C3}" srcOrd="0" destOrd="0" presId="urn:microsoft.com/office/officeart/2016/7/layout/BasicLinearProcessNumbered"/>
    <dgm:cxn modelId="{B74F9E69-35A5-4541-A237-328FFDCA61B6}" type="presOf" srcId="{383B52C2-03AE-4D79-B638-70C9D62DD412}" destId="{51759BA5-4136-4875-8D7B-62E9E4CE8586}" srcOrd="0" destOrd="0" presId="urn:microsoft.com/office/officeart/2016/7/layout/BasicLinearProcessNumbered"/>
    <dgm:cxn modelId="{9B2B6986-40D5-404F-A09E-6C07675EBA8C}" type="presOf" srcId="{383B52C2-03AE-4D79-B638-70C9D62DD412}" destId="{8342B077-2A6F-4EAA-9C23-BEC0857F9732}" srcOrd="1" destOrd="0" presId="urn:microsoft.com/office/officeart/2016/7/layout/BasicLinearProcessNumbered"/>
    <dgm:cxn modelId="{EF9798A0-C054-472C-9DC9-C747816E72E9}" srcId="{B6061DB4-4DA0-4E86-A6A1-88EE011F3E20}" destId="{865AF3F6-42FE-4910-97DA-AA420E5E06B5}" srcOrd="1" destOrd="0" parTransId="{A2EE5AAE-844E-4829-B1C9-0025F5961302}" sibTransId="{4AE916BD-62BF-46DE-A94F-445159803214}"/>
    <dgm:cxn modelId="{619522BD-5004-4EDA-83D0-FBD6244D6CE5}" type="presOf" srcId="{DB9AA619-A51C-47A5-8F15-594D37263C00}" destId="{E2265E1E-481F-47CC-A323-0F2F76D735D1}" srcOrd="1" destOrd="0" presId="urn:microsoft.com/office/officeart/2016/7/layout/BasicLinearProcessNumbered"/>
    <dgm:cxn modelId="{49151FC4-3565-4071-A1C5-904C25159D48}" type="presOf" srcId="{DB9AA619-A51C-47A5-8F15-594D37263C00}" destId="{8D7ED993-EAD5-4060-9DFC-A4A7AD7AB39B}" srcOrd="0" destOrd="0" presId="urn:microsoft.com/office/officeart/2016/7/layout/BasicLinearProcessNumbered"/>
    <dgm:cxn modelId="{494100E1-CDA1-4E60-A586-BEB897839130}" srcId="{B6061DB4-4DA0-4E86-A6A1-88EE011F3E20}" destId="{383B52C2-03AE-4D79-B638-70C9D62DD412}" srcOrd="0" destOrd="0" parTransId="{BD2C4927-E81E-4CB4-A6BA-BCF58A7C012B}" sibTransId="{D41303B2-B1F5-496B-8F5B-4F9376F4C7DD}"/>
    <dgm:cxn modelId="{9B3C7AF3-7320-49C0-8C37-6AE93134A603}" type="presOf" srcId="{865AF3F6-42FE-4910-97DA-AA420E5E06B5}" destId="{27A80B32-AE0B-44E3-A0BF-CE7E215541AF}" srcOrd="1" destOrd="0" presId="urn:microsoft.com/office/officeart/2016/7/layout/BasicLinearProcessNumbered"/>
    <dgm:cxn modelId="{CD70BEF9-C144-4CE8-AA5C-08DD28321BBA}" srcId="{B6061DB4-4DA0-4E86-A6A1-88EE011F3E20}" destId="{DB9AA619-A51C-47A5-8F15-594D37263C00}" srcOrd="2" destOrd="0" parTransId="{FC7AB123-3C1E-466F-BB2C-8FA8403AA453}" sibTransId="{D58C3569-7907-4D8C-86ED-5428B26B074E}"/>
    <dgm:cxn modelId="{BFB06048-BB6B-4B7C-A07E-FF9E84824D6A}" type="presParOf" srcId="{ADADC47A-5B8F-41B9-B668-12D12D74252E}" destId="{FB7CAA71-6B59-4E2C-AC60-099711BE315B}" srcOrd="0" destOrd="0" presId="urn:microsoft.com/office/officeart/2016/7/layout/BasicLinearProcessNumbered"/>
    <dgm:cxn modelId="{96DBB6F4-06EC-4E5E-971B-CA1A7A4F9D2E}" type="presParOf" srcId="{FB7CAA71-6B59-4E2C-AC60-099711BE315B}" destId="{51759BA5-4136-4875-8D7B-62E9E4CE8586}" srcOrd="0" destOrd="0" presId="urn:microsoft.com/office/officeart/2016/7/layout/BasicLinearProcessNumbered"/>
    <dgm:cxn modelId="{B63B152B-2FF3-4422-BD4F-66644AA09F9B}" type="presParOf" srcId="{FB7CAA71-6B59-4E2C-AC60-099711BE315B}" destId="{8A2709A7-9057-40F5-BD64-FE053E9246A9}" srcOrd="1" destOrd="0" presId="urn:microsoft.com/office/officeart/2016/7/layout/BasicLinearProcessNumbered"/>
    <dgm:cxn modelId="{F7C0021B-67D3-49F6-BF4C-74444B5BE421}" type="presParOf" srcId="{FB7CAA71-6B59-4E2C-AC60-099711BE315B}" destId="{6BB7169D-829A-4794-8650-46A60AB48AE1}" srcOrd="2" destOrd="0" presId="urn:microsoft.com/office/officeart/2016/7/layout/BasicLinearProcessNumbered"/>
    <dgm:cxn modelId="{151552F9-0747-4DF8-B825-8530102DC8E6}" type="presParOf" srcId="{FB7CAA71-6B59-4E2C-AC60-099711BE315B}" destId="{8342B077-2A6F-4EAA-9C23-BEC0857F9732}" srcOrd="3" destOrd="0" presId="urn:microsoft.com/office/officeart/2016/7/layout/BasicLinearProcessNumbered"/>
    <dgm:cxn modelId="{C4558839-0838-4B9D-BE06-37C667D6BD09}" type="presParOf" srcId="{ADADC47A-5B8F-41B9-B668-12D12D74252E}" destId="{5C126AF8-478C-4AD8-A418-B990CE6E6111}" srcOrd="1" destOrd="0" presId="urn:microsoft.com/office/officeart/2016/7/layout/BasicLinearProcessNumbered"/>
    <dgm:cxn modelId="{D855C925-1BFB-4A3C-959F-667FFCFA040B}" type="presParOf" srcId="{ADADC47A-5B8F-41B9-B668-12D12D74252E}" destId="{E8ACAF3D-A87E-4D3F-8E1C-AE4B3A186154}" srcOrd="2" destOrd="0" presId="urn:microsoft.com/office/officeart/2016/7/layout/BasicLinearProcessNumbered"/>
    <dgm:cxn modelId="{4C8600A5-EBD1-40B0-8861-6FEDA494E34B}" type="presParOf" srcId="{E8ACAF3D-A87E-4D3F-8E1C-AE4B3A186154}" destId="{D368A163-4C89-4842-9AD3-F7D46E3B42C3}" srcOrd="0" destOrd="0" presId="urn:microsoft.com/office/officeart/2016/7/layout/BasicLinearProcessNumbered"/>
    <dgm:cxn modelId="{F7480C6E-7D6F-478F-8DBC-ED921AB6C921}" type="presParOf" srcId="{E8ACAF3D-A87E-4D3F-8E1C-AE4B3A186154}" destId="{AFE952A9-53A9-4FBD-90D8-B8E6EA827E95}" srcOrd="1" destOrd="0" presId="urn:microsoft.com/office/officeart/2016/7/layout/BasicLinearProcessNumbered"/>
    <dgm:cxn modelId="{8413130E-EB7E-467C-9E5C-94C190F04A9C}" type="presParOf" srcId="{E8ACAF3D-A87E-4D3F-8E1C-AE4B3A186154}" destId="{77F44ED1-0EF6-411B-ADE5-62A4F5B1B0BE}" srcOrd="2" destOrd="0" presId="urn:microsoft.com/office/officeart/2016/7/layout/BasicLinearProcessNumbered"/>
    <dgm:cxn modelId="{9F5DDD66-EB00-4FDC-877E-C159365BAB12}" type="presParOf" srcId="{E8ACAF3D-A87E-4D3F-8E1C-AE4B3A186154}" destId="{27A80B32-AE0B-44E3-A0BF-CE7E215541AF}" srcOrd="3" destOrd="0" presId="urn:microsoft.com/office/officeart/2016/7/layout/BasicLinearProcessNumbered"/>
    <dgm:cxn modelId="{CB3A5799-5B5A-4325-BE2C-D8BFBDA969DF}" type="presParOf" srcId="{ADADC47A-5B8F-41B9-B668-12D12D74252E}" destId="{08F9A6C3-73AC-4D7D-9BFE-D5181268EC99}" srcOrd="3" destOrd="0" presId="urn:microsoft.com/office/officeart/2016/7/layout/BasicLinearProcessNumbered"/>
    <dgm:cxn modelId="{A5E9FE1D-C45D-4D3F-9439-93B7C4B0A00F}" type="presParOf" srcId="{ADADC47A-5B8F-41B9-B668-12D12D74252E}" destId="{CE06C02F-38D7-4B3C-B070-17D97399F4BE}" srcOrd="4" destOrd="0" presId="urn:microsoft.com/office/officeart/2016/7/layout/BasicLinearProcessNumbered"/>
    <dgm:cxn modelId="{590D8B7F-2D40-4D1B-A4CD-71D51FBFD646}" type="presParOf" srcId="{CE06C02F-38D7-4B3C-B070-17D97399F4BE}" destId="{8D7ED993-EAD5-4060-9DFC-A4A7AD7AB39B}" srcOrd="0" destOrd="0" presId="urn:microsoft.com/office/officeart/2016/7/layout/BasicLinearProcessNumbered"/>
    <dgm:cxn modelId="{60FF4DBD-7C61-4241-9EE6-7FB3B602EA60}" type="presParOf" srcId="{CE06C02F-38D7-4B3C-B070-17D97399F4BE}" destId="{26CCB13C-2135-4383-8A95-0226F45513F0}" srcOrd="1" destOrd="0" presId="urn:microsoft.com/office/officeart/2016/7/layout/BasicLinearProcessNumbered"/>
    <dgm:cxn modelId="{B03B9F00-7465-4749-8600-27449C9814B2}" type="presParOf" srcId="{CE06C02F-38D7-4B3C-B070-17D97399F4BE}" destId="{75C1A82A-CCB3-4A8D-9CCA-F4012B5C4A53}" srcOrd="2" destOrd="0" presId="urn:microsoft.com/office/officeart/2016/7/layout/BasicLinearProcessNumbered"/>
    <dgm:cxn modelId="{C93BA502-DF98-4316-9C8E-7562FCBA2700}" type="presParOf" srcId="{CE06C02F-38D7-4B3C-B070-17D97399F4BE}" destId="{E2265E1E-481F-47CC-A323-0F2F76D735D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59BA5-4136-4875-8D7B-62E9E4CE8586}">
      <dsp:nvSpPr>
        <dsp:cNvPr id="0" name=""/>
        <dsp:cNvSpPr/>
      </dsp:nvSpPr>
      <dsp:spPr>
        <a:xfrm>
          <a:off x="0" y="71437"/>
          <a:ext cx="3000374" cy="42005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21" tIns="330200" rIns="23392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Insurance Type and Policy</a:t>
          </a:r>
        </a:p>
      </dsp:txBody>
      <dsp:txXfrm>
        <a:off x="0" y="1667637"/>
        <a:ext cx="3000374" cy="2520314"/>
      </dsp:txXfrm>
    </dsp:sp>
    <dsp:sp modelId="{8A2709A7-9057-40F5-BD64-FE053E9246A9}">
      <dsp:nvSpPr>
        <dsp:cNvPr id="0" name=""/>
        <dsp:cNvSpPr/>
      </dsp:nvSpPr>
      <dsp:spPr>
        <a:xfrm>
          <a:off x="870108" y="491490"/>
          <a:ext cx="1260157" cy="12601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8247" tIns="12700" rIns="9824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054654" y="676036"/>
        <a:ext cx="891065" cy="891065"/>
      </dsp:txXfrm>
    </dsp:sp>
    <dsp:sp modelId="{6BB7169D-829A-4794-8650-46A60AB48AE1}">
      <dsp:nvSpPr>
        <dsp:cNvPr id="0" name=""/>
        <dsp:cNvSpPr/>
      </dsp:nvSpPr>
      <dsp:spPr>
        <a:xfrm>
          <a:off x="0" y="4271890"/>
          <a:ext cx="300037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368A163-4C89-4842-9AD3-F7D46E3B42C3}">
      <dsp:nvSpPr>
        <dsp:cNvPr id="0" name=""/>
        <dsp:cNvSpPr/>
      </dsp:nvSpPr>
      <dsp:spPr>
        <a:xfrm>
          <a:off x="3300412" y="71437"/>
          <a:ext cx="3000374" cy="42005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21" tIns="330200" rIns="23392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Customer Information</a:t>
          </a:r>
        </a:p>
      </dsp:txBody>
      <dsp:txXfrm>
        <a:off x="3300412" y="1667637"/>
        <a:ext cx="3000374" cy="2520314"/>
      </dsp:txXfrm>
    </dsp:sp>
    <dsp:sp modelId="{AFE952A9-53A9-4FBD-90D8-B8E6EA827E95}">
      <dsp:nvSpPr>
        <dsp:cNvPr id="0" name=""/>
        <dsp:cNvSpPr/>
      </dsp:nvSpPr>
      <dsp:spPr>
        <a:xfrm>
          <a:off x="4170521" y="491490"/>
          <a:ext cx="1260157" cy="12601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8247" tIns="12700" rIns="9824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355067" y="676036"/>
        <a:ext cx="891065" cy="891065"/>
      </dsp:txXfrm>
    </dsp:sp>
    <dsp:sp modelId="{77F44ED1-0EF6-411B-ADE5-62A4F5B1B0BE}">
      <dsp:nvSpPr>
        <dsp:cNvPr id="0" name=""/>
        <dsp:cNvSpPr/>
      </dsp:nvSpPr>
      <dsp:spPr>
        <a:xfrm>
          <a:off x="3300412" y="4271890"/>
          <a:ext cx="300037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D7ED993-EAD5-4060-9DFC-A4A7AD7AB39B}">
      <dsp:nvSpPr>
        <dsp:cNvPr id="0" name=""/>
        <dsp:cNvSpPr/>
      </dsp:nvSpPr>
      <dsp:spPr>
        <a:xfrm>
          <a:off x="6600824" y="71437"/>
          <a:ext cx="3000374" cy="42005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921" tIns="330200" rIns="23392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Agent details</a:t>
          </a:r>
        </a:p>
      </dsp:txBody>
      <dsp:txXfrm>
        <a:off x="6600824" y="1667637"/>
        <a:ext cx="3000374" cy="2520314"/>
      </dsp:txXfrm>
    </dsp:sp>
    <dsp:sp modelId="{26CCB13C-2135-4383-8A95-0226F45513F0}">
      <dsp:nvSpPr>
        <dsp:cNvPr id="0" name=""/>
        <dsp:cNvSpPr/>
      </dsp:nvSpPr>
      <dsp:spPr>
        <a:xfrm>
          <a:off x="7470933" y="491490"/>
          <a:ext cx="1260157" cy="126015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8247" tIns="12700" rIns="9824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655479" y="676036"/>
        <a:ext cx="891065" cy="891065"/>
      </dsp:txXfrm>
    </dsp:sp>
    <dsp:sp modelId="{75C1A82A-CCB3-4A8D-9CCA-F4012B5C4A53}">
      <dsp:nvSpPr>
        <dsp:cNvPr id="0" name=""/>
        <dsp:cNvSpPr/>
      </dsp:nvSpPr>
      <dsp:spPr>
        <a:xfrm>
          <a:off x="6600824" y="4271890"/>
          <a:ext cx="300037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7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 Check-In</a:t>
            </a:r>
          </a:p>
        </p:txBody>
      </p:sp>
      <p:pic>
        <p:nvPicPr>
          <p:cNvPr id="5" name="Picture Placeholder 4" descr="City street with motion blur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B40E9-88D9-28FA-34BB-20AED960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data correlation heatmap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8DD0E-A70F-A54C-AA6C-293991EA6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Visualizes correlation between numeric data among two datasets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Most demonstrate no linear correlation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Could mean there are non-linear relationships to further examine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104D68A-48FB-B3A9-1C4F-61C625B1FC50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0" b="556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55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itle 1">
            <a:extLst>
              <a:ext uri="{FF2B5EF4-FFF2-40B4-BE49-F238E27FC236}">
                <a16:creationId xmlns:a16="http://schemas.microsoft.com/office/drawing/2014/main" id="{C856A1B8-C341-1C72-E16C-61B2BFFD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dirty="0"/>
              <a:t>Premium Amount by Marital Status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4F66882-21E4-CE4A-7CEE-AF6E092289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592" y="1917660"/>
            <a:ext cx="6126480" cy="396689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057" name="Text Placeholder 3">
            <a:extLst>
              <a:ext uri="{FF2B5EF4-FFF2-40B4-BE49-F238E27FC236}">
                <a16:creationId xmlns:a16="http://schemas.microsoft.com/office/drawing/2014/main" id="{471B8B70-023E-A785-0E31-4145BC543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47113" y="1729408"/>
            <a:ext cx="3017520" cy="43434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Plot shows almost no difference in premium paid by marital status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Suggest marital status is not a risk factor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Indicate other factors are more important </a:t>
            </a:r>
          </a:p>
        </p:txBody>
      </p:sp>
    </p:spTree>
    <p:extLst>
      <p:ext uri="{BB962C8B-B14F-4D97-AF65-F5344CB8AC3E}">
        <p14:creationId xmlns:p14="http://schemas.microsoft.com/office/powerpoint/2010/main" val="15222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itle 1">
            <a:extLst>
              <a:ext uri="{FF2B5EF4-FFF2-40B4-BE49-F238E27FC236}">
                <a16:creationId xmlns:a16="http://schemas.microsoft.com/office/drawing/2014/main" id="{FEFC9FA7-CCDD-2DF0-2FFA-2BFEBA18D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dirty="0"/>
              <a:t>Claim Amount by Employment Status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C5D78CC-9CBE-D22C-F63D-81D13A827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025396"/>
            <a:ext cx="6172200" cy="395020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080" name="Text Placeholder 3">
            <a:extLst>
              <a:ext uri="{FF2B5EF4-FFF2-40B4-BE49-F238E27FC236}">
                <a16:creationId xmlns:a16="http://schemas.microsoft.com/office/drawing/2014/main" id="{41C0616E-74C3-2FEC-3143-CA7611372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27844" y="1828800"/>
            <a:ext cx="3017520" cy="43434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Mismatch in claim by employment status may indicate </a:t>
            </a:r>
            <a:r>
              <a:rPr lang="en-US" dirty="0" err="1"/>
              <a:t>Metlife</a:t>
            </a:r>
            <a:r>
              <a:rPr lang="en-US" dirty="0"/>
              <a:t> can develop more customized insurance products towards the unemployed individuals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88817-E7D0-6F61-A209-04CA1ABB9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>
            <a:normAutofit/>
          </a:bodyPr>
          <a:lstStyle/>
          <a:p>
            <a:r>
              <a:rPr lang="en-US" dirty="0"/>
              <a:t>Insights Summary</a:t>
            </a:r>
            <a:br>
              <a:rPr lang="en-US" dirty="0"/>
            </a:b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0E3EF4-1743-B6C6-5B39-6C6FB126C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4343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Life insurance is the riskiest and costliest</a:t>
            </a:r>
          </a:p>
          <a:p>
            <a:r>
              <a:rPr lang="en-US" dirty="0"/>
              <a:t>Customers with high school, bachelor, college, and PhD degrees has highest average claim amount = riskier</a:t>
            </a:r>
          </a:p>
          <a:p>
            <a:r>
              <a:rPr lang="en-US" dirty="0"/>
              <a:t>Agent tenure is uniform(indicate good workforce planning), </a:t>
            </a:r>
          </a:p>
          <a:p>
            <a:r>
              <a:rPr lang="en-US" dirty="0"/>
              <a:t>No correlation between quantitative data meaning a potential non-linear relationship </a:t>
            </a:r>
          </a:p>
          <a:p>
            <a:r>
              <a:rPr lang="en-US" dirty="0"/>
              <a:t>Similar premium paid by marital status indicate it is a non risk factor</a:t>
            </a:r>
          </a:p>
          <a:p>
            <a:r>
              <a:rPr lang="en-US" dirty="0"/>
              <a:t>Mismatch in claim amount by employment status shows a need for insurance product targeting unemployed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89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>
            <a:normAutofit/>
          </a:bodyPr>
          <a:lstStyle/>
          <a:p>
            <a:r>
              <a:rPr lang="en-US" dirty="0"/>
              <a:t>Value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E0EACB-01D0-C8D2-76C8-9EC3AE10152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88424929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A2AC413-70B2-190A-9746-101539A5AF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121920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>
            <a:norm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80F770B-FFC1-52E3-BE3E-33C8CBF4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22753"/>
            <a:ext cx="9601200" cy="4880113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Insurance</a:t>
            </a:r>
          </a:p>
          <a:p>
            <a:pPr lvl="1"/>
            <a:r>
              <a:rPr lang="en-US" sz="7600" b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Insights into the types of policies most can inform product strategy.</a:t>
            </a:r>
          </a:p>
          <a:p>
            <a:pPr lvl="1"/>
            <a:r>
              <a:rPr lang="en-US" sz="7600" b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Identify which insurance products generate the most revenue. This insight helps prioritize enhancements or expansions of these offerings</a:t>
            </a:r>
          </a:p>
          <a:p>
            <a:r>
              <a:rPr lang="en-US" sz="8000" b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</a:p>
          <a:p>
            <a:pPr lvl="1"/>
            <a:r>
              <a:rPr lang="en-US" sz="7600" b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Analyze customer profiles based on age distribution, education level, marital status, and employment status. This information is crucial for:</a:t>
            </a:r>
          </a:p>
          <a:p>
            <a:pPr lvl="2"/>
            <a:r>
              <a:rPr lang="en-US" sz="7400" b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Targeted Marketing: Tailor marketing strategies to resonate with specific customer segments, increasing engagement and conversion rates.</a:t>
            </a:r>
          </a:p>
          <a:p>
            <a:pPr lvl="2"/>
            <a:r>
              <a:rPr lang="en-US" sz="7400" b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Risk Assessment: Better understand the risk profiles of different demographic groups, allowing for more accurate premium pricing and underwriting processes.</a:t>
            </a:r>
          </a:p>
          <a:p>
            <a:r>
              <a:rPr lang="en-US" sz="8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</a:t>
            </a:r>
          </a:p>
          <a:p>
            <a:pPr lvl="1"/>
            <a:r>
              <a:rPr lang="en-US" sz="7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 agent information like tenure to understand distribution and how it can affect claim handling</a:t>
            </a:r>
          </a:p>
          <a:p>
            <a:pPr lvl="1"/>
            <a:r>
              <a:rPr lang="en-US" sz="8000" b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Tenure distribution can also help understand hiring practice, succession planning, and workforce planning and stability.  </a:t>
            </a:r>
          </a:p>
          <a:p>
            <a:endParaRPr lang="en-US" sz="8000" b="0" dirty="0">
              <a:solidFill>
                <a:schemeClr val="tx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dirty="0">
              <a:solidFill>
                <a:schemeClr val="tx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3A27D-A02B-047E-DCDF-2339C4F0B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1" y="467139"/>
            <a:ext cx="3256721" cy="885634"/>
          </a:xfrm>
        </p:spPr>
        <p:txBody>
          <a:bodyPr anchor="b">
            <a:normAutofit/>
          </a:bodyPr>
          <a:lstStyle/>
          <a:p>
            <a:r>
              <a:rPr lang="en-US" dirty="0"/>
              <a:t>Limitations</a:t>
            </a:r>
          </a:p>
        </p:txBody>
      </p:sp>
      <p:sp>
        <p:nvSpPr>
          <p:cNvPr id="11" name="Subtitle 3">
            <a:extLst>
              <a:ext uri="{FF2B5EF4-FFF2-40B4-BE49-F238E27FC236}">
                <a16:creationId xmlns:a16="http://schemas.microsoft.com/office/drawing/2014/main" id="{58492641-A154-D0E9-0D84-63583B506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1" y="1739348"/>
            <a:ext cx="5120640" cy="443285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Missing Values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A7891D-6A69-A22D-4867-98FE97088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789458"/>
            <a:ext cx="3531649" cy="26195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DA5251-ED00-E6F1-5854-7B436EFCF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7713" y="289203"/>
            <a:ext cx="2462778" cy="627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0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Address Line 2 can be considered for removal, as it does not provide significant value given the presence of other address-related information.</a:t>
            </a:r>
          </a:p>
          <a:p>
            <a:r>
              <a:rPr lang="en-US" sz="2000" dirty="0">
                <a:solidFill>
                  <a:schemeClr val="tx2"/>
                </a:solidFill>
              </a:rPr>
              <a:t>CITY, CUSTOMER_EDUCATION_LEVEL, AUTHORITY_CONTACTED, INCIDENT_CITY, VENDOR_ID.</a:t>
            </a:r>
          </a:p>
          <a:p>
            <a:r>
              <a:rPr lang="en-US" sz="2000" dirty="0">
                <a:solidFill>
                  <a:schemeClr val="tx2"/>
                </a:solidFill>
              </a:rPr>
              <a:t>For these columns, fill in any missing values with the designation "Unknown“</a:t>
            </a:r>
          </a:p>
          <a:p>
            <a:r>
              <a:rPr lang="en-US" sz="2000" dirty="0">
                <a:solidFill>
                  <a:schemeClr val="tx2"/>
                </a:solidFill>
              </a:rPr>
              <a:t>This approach ensures that these records are clearly identified as incomplete, thereby facilitating more accurate data analysis and reporting.</a:t>
            </a:r>
          </a:p>
        </p:txBody>
      </p:sp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86D01-669A-7C36-E515-3DC784D05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Insights</a:t>
            </a:r>
            <a:br>
              <a:rPr lang="en-US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77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">
            <a:extLst>
              <a:ext uri="{FF2B5EF4-FFF2-40B4-BE49-F238E27FC236}">
                <a16:creationId xmlns:a16="http://schemas.microsoft.com/office/drawing/2014/main" id="{78689787-0842-D575-5016-4CE9CDC18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dirty="0"/>
              <a:t>Insurance Type vs Claim Amount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444057-CD3B-3251-2958-DB337CB81C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0" r="-1" b="4681"/>
          <a:stretch/>
        </p:blipFill>
        <p:spPr bwMode="auto">
          <a:xfrm>
            <a:off x="4728209" y="1828800"/>
            <a:ext cx="6126480" cy="43434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033" name="Text Placeholder 3">
            <a:extLst>
              <a:ext uri="{FF2B5EF4-FFF2-40B4-BE49-F238E27FC236}">
                <a16:creationId xmlns:a16="http://schemas.microsoft.com/office/drawing/2014/main" id="{9CA6C0E8-CC99-F7B5-D2DB-D6DA28DC7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Life insurance has the highest median and max claim amount also the highest variance among all insurance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Life insurance is riskier and more costly than other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itle 1">
            <a:extLst>
              <a:ext uri="{FF2B5EF4-FFF2-40B4-BE49-F238E27FC236}">
                <a16:creationId xmlns:a16="http://schemas.microsoft.com/office/drawing/2014/main" id="{5CC835D1-9581-C42E-789F-1A793660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dirty="0"/>
              <a:t>Average Claim Amount by Education Level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B9913C-E3C3-E2E8-A834-F0D1FCB53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4400" y="2210563"/>
            <a:ext cx="6172200" cy="357987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057" name="Text Placeholder 3">
            <a:extLst>
              <a:ext uri="{FF2B5EF4-FFF2-40B4-BE49-F238E27FC236}">
                <a16:creationId xmlns:a16="http://schemas.microsoft.com/office/drawing/2014/main" id="{FB968683-2150-7FE9-9AE8-D7E0F6E12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average claim amount is higher generally for High School, Bachelor, College, and PhD graduates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may indicate they file larger claim amount and are riskier </a:t>
            </a:r>
          </a:p>
        </p:txBody>
      </p:sp>
    </p:spTree>
    <p:extLst>
      <p:ext uri="{BB962C8B-B14F-4D97-AF65-F5344CB8AC3E}">
        <p14:creationId xmlns:p14="http://schemas.microsoft.com/office/powerpoint/2010/main" val="50252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Title 1">
            <a:extLst>
              <a:ext uri="{FF2B5EF4-FFF2-40B4-BE49-F238E27FC236}">
                <a16:creationId xmlns:a16="http://schemas.microsoft.com/office/drawing/2014/main" id="{1A48375A-09E6-5753-211C-81C714264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dirty="0"/>
              <a:t>Agent Tenure Distribution</a:t>
            </a:r>
          </a:p>
        </p:txBody>
      </p:sp>
      <p:sp>
        <p:nvSpPr>
          <p:cNvPr id="3084" name="Text Placeholder 3">
            <a:extLst>
              <a:ext uri="{FF2B5EF4-FFF2-40B4-BE49-F238E27FC236}">
                <a16:creationId xmlns:a16="http://schemas.microsoft.com/office/drawing/2014/main" id="{9FB0C589-01E7-E322-725D-62615E136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6625" y="2025260"/>
            <a:ext cx="3017520" cy="43434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Fairly uniform with no extreme peaks and troughs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Minor peak around 15 year mark which may indicate hiring and retention success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Metlife</a:t>
            </a:r>
            <a:r>
              <a:rPr lang="en-US" dirty="0"/>
              <a:t> benefit from balanced new and experienced agents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Continue with current training and workforce planning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912ACD62-0557-F6D9-8997-62F94923E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73" y="2025260"/>
            <a:ext cx="6163481" cy="400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59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rection presentation (widescreen).potx" id="{D17AB31B-F25B-45F4-B34E-C6982D129A29}" vid="{B63A7B92-8C2A-4E6A-9062-768A2448E61C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9BE30CEB4B6F4292034BC06F7AD379" ma:contentTypeVersion="9" ma:contentTypeDescription="Create a new document." ma:contentTypeScope="" ma:versionID="78f9536bd487e45889ab47e39488eae7">
  <xsd:schema xmlns:xsd="http://www.w3.org/2001/XMLSchema" xmlns:xs="http://www.w3.org/2001/XMLSchema" xmlns:p="http://schemas.microsoft.com/office/2006/metadata/properties" xmlns:ns3="3b7851a5-4bf9-466c-a4d7-a7ab5ecbb216" xmlns:ns4="51cd5850-319c-434b-ac1b-4c3942fe9fca" targetNamespace="http://schemas.microsoft.com/office/2006/metadata/properties" ma:root="true" ma:fieldsID="56861f3d59687745b90b63816c52bade" ns3:_="" ns4:_="">
    <xsd:import namespace="3b7851a5-4bf9-466c-a4d7-a7ab5ecbb216"/>
    <xsd:import namespace="51cd5850-319c-434b-ac1b-4c3942fe9fc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851a5-4bf9-466c-a4d7-a7ab5ecbb2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cd5850-319c-434b-ac1b-4c3942fe9fca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b7851a5-4bf9-466c-a4d7-a7ab5ecbb216" xsi:nil="true"/>
  </documentManagement>
</p:properties>
</file>

<file path=customXml/itemProps1.xml><?xml version="1.0" encoding="utf-8"?>
<ds:datastoreItem xmlns:ds="http://schemas.openxmlformats.org/officeDocument/2006/customXml" ds:itemID="{779FDF04-F8E2-419A-8F1B-C907738C86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7851a5-4bf9-466c-a4d7-a7ab5ecbb216"/>
    <ds:schemaRef ds:uri="51cd5850-319c-434b-ac1b-4c3942fe9f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A80B89-DC34-462A-9B0F-5CD3579CF6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820B8-22E7-4A86-9F59-D9B3BA717369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terms/"/>
    <ds:schemaRef ds:uri="51cd5850-319c-434b-ac1b-4c3942fe9fca"/>
    <ds:schemaRef ds:uri="http://schemas.openxmlformats.org/package/2006/metadata/core-properties"/>
    <ds:schemaRef ds:uri="http://www.w3.org/XML/1998/namespace"/>
    <ds:schemaRef ds:uri="3b7851a5-4bf9-466c-a4d7-a7ab5ecbb216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237</TotalTime>
  <Words>530</Words>
  <Application>Microsoft Office PowerPoint</Application>
  <PresentationFormat>Widescreen</PresentationFormat>
  <Paragraphs>61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Book Antiqua</vt:lpstr>
      <vt:lpstr>Courier New</vt:lpstr>
      <vt:lpstr>Sales Direction 16X9</vt:lpstr>
      <vt:lpstr>Progress Check-In</vt:lpstr>
      <vt:lpstr>Value</vt:lpstr>
      <vt:lpstr>Value</vt:lpstr>
      <vt:lpstr>Limitations</vt:lpstr>
      <vt:lpstr>Solution</vt:lpstr>
      <vt:lpstr>Insights </vt:lpstr>
      <vt:lpstr>Insurance Type vs Claim Amount</vt:lpstr>
      <vt:lpstr>Average Claim Amount by Education Level</vt:lpstr>
      <vt:lpstr>Agent Tenure Distribution</vt:lpstr>
      <vt:lpstr>Quantitative data correlation heatmap</vt:lpstr>
      <vt:lpstr>Premium Amount by Marital Status</vt:lpstr>
      <vt:lpstr>Claim Amount by Employment Status</vt:lpstr>
      <vt:lpstr>Insights 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Yue, Tony</dc:creator>
  <cp:lastModifiedBy>Yue, Tony</cp:lastModifiedBy>
  <cp:revision>2</cp:revision>
  <dcterms:created xsi:type="dcterms:W3CDTF">2024-10-27T15:27:56Z</dcterms:created>
  <dcterms:modified xsi:type="dcterms:W3CDTF">2024-10-28T23:08:19Z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0x010100A69BE30CEB4B6F4292034BC06F7AD379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