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9" r:id="rId6"/>
    <p:sldId id="280" r:id="rId7"/>
    <p:sldId id="258" r:id="rId8"/>
    <p:sldId id="264" r:id="rId9"/>
    <p:sldId id="263" r:id="rId10"/>
    <p:sldId id="266" r:id="rId11"/>
    <p:sldId id="272" r:id="rId12"/>
    <p:sldId id="273" r:id="rId13"/>
    <p:sldId id="281" r:id="rId14"/>
    <p:sldId id="278" r:id="rId15"/>
    <p:sldId id="277" r:id="rId16"/>
    <p:sldId id="27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8A64C-A843-487F-A593-4EBA0C930BF5}" v="14" dt="2024-12-10T22:37:21.410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29" autoAdjust="0"/>
  </p:normalViewPr>
  <p:slideViewPr>
    <p:cSldViewPr snapToGrid="0">
      <p:cViewPr varScale="1">
        <p:scale>
          <a:sx n="77" d="100"/>
          <a:sy n="77" d="100"/>
        </p:scale>
        <p:origin x="106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Semester Project: Complete overview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40E9-88D9-28FA-34BB-20AED960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of Quantitative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DD0E-A70F-A54C-AA6C-293991EA6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variables show no linear correlation.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ea typeface="+mn-ea"/>
                <a:cs typeface="+mn-cs"/>
              </a:rPr>
              <a:t>Suggests potential for non-linear relationships worth further exploration.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04D68A-48FB-B3A9-1C4F-61C625B1FC5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" b="55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>
            <a:extLst>
              <a:ext uri="{FF2B5EF4-FFF2-40B4-BE49-F238E27FC236}">
                <a16:creationId xmlns:a16="http://schemas.microsoft.com/office/drawing/2014/main" id="{FEFC9FA7-CCDD-2DF0-2FFA-2BFEBA18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Claim Amount by Employment Status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C5D78CC-9CBE-D22C-F63D-81D13A82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025396"/>
            <a:ext cx="6172200" cy="39502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0" name="Text Placeholder 3">
            <a:extLst>
              <a:ext uri="{FF2B5EF4-FFF2-40B4-BE49-F238E27FC236}">
                <a16:creationId xmlns:a16="http://schemas.microsoft.com/office/drawing/2014/main" id="{41C0616E-74C3-2FEC-3143-CA761137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7844" y="1828800"/>
            <a:ext cx="3017520" cy="4343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Significant claim mismatch for unemployed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Opportunity to develop insurance products tailored to this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Insights for product diversification and market growth. </a:t>
            </a:r>
          </a:p>
        </p:txBody>
      </p:sp>
    </p:spTree>
    <p:extLst>
      <p:ext uri="{BB962C8B-B14F-4D97-AF65-F5344CB8AC3E}">
        <p14:creationId xmlns:p14="http://schemas.microsoft.com/office/powerpoint/2010/main" val="1968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C856A1B8-C341-1C72-E16C-61B2BFF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Premium Amount by Marital Status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F66882-21E4-CE4A-7CEE-AF6E092289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592" y="1917660"/>
            <a:ext cx="6126480" cy="3966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471B8B70-023E-A785-0E31-4145BC54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7113" y="1729408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Plot shows almost no difference in premium paid by marital status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 marital status is not a risk factor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Indicate other factors are more important </a:t>
            </a:r>
          </a:p>
        </p:txBody>
      </p:sp>
    </p:spTree>
    <p:extLst>
      <p:ext uri="{BB962C8B-B14F-4D97-AF65-F5344CB8AC3E}">
        <p14:creationId xmlns:p14="http://schemas.microsoft.com/office/powerpoint/2010/main" val="1522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8817-E7D0-6F61-A209-04CA1ABB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Insights Summary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0E3EF4-1743-B6C6-5B39-6C6FB12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Life insurance is the riskiest and costliest</a:t>
            </a:r>
          </a:p>
          <a:p>
            <a:r>
              <a:rPr lang="en-US" dirty="0"/>
              <a:t>Customers with high school, bachelor, college, and PhD degrees has highest average claim amount = riskier</a:t>
            </a:r>
          </a:p>
          <a:p>
            <a:r>
              <a:rPr lang="en-US" dirty="0"/>
              <a:t>Agent tenure is uniform(indicate good workforce planning), </a:t>
            </a:r>
          </a:p>
          <a:p>
            <a:r>
              <a:rPr lang="en-US" dirty="0"/>
              <a:t>No correlation between quantitative data meaning a potential non-linear relationship </a:t>
            </a:r>
          </a:p>
          <a:p>
            <a:r>
              <a:rPr lang="en-US" dirty="0"/>
              <a:t>Similar premium paid by marital status indicate it is a non risk factor</a:t>
            </a:r>
          </a:p>
          <a:p>
            <a:r>
              <a:rPr lang="en-US" dirty="0"/>
              <a:t>Mismatch in claim amount by employment status shows a need for insurance product targeting unemployed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2AF8-6158-0C78-80D8-FCEABCC9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1329F-96E3-21CA-A12F-2639FCB7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77406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Products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Prioritize life insurance while refining premiums for riskier demographics (e.g., higher education groups).</a:t>
            </a:r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targeted products for unemployed customers based on claim discrepancies.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Leverage the Decision Tree model to automate claim approvals.</a:t>
            </a:r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prediction to improve denied claim accuracy.</a:t>
            </a:r>
            <a:endParaRPr lang="en-US" altLang="en-US" dirty="0"/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Continue to collect </a:t>
            </a:r>
            <a:r>
              <a:rPr lang="en-US" altLang="en-US" dirty="0"/>
              <a:t>data to increase data size for better modeling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Workforce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1722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 balanced hiring and retention practices based on uniform tenure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95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9B7A-8D8F-3AD7-8411-7434A64F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67BC-940C-6148-6BDD-66BFF791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Who</a:t>
            </a:r>
            <a:r>
              <a:rPr lang="en-US" dirty="0"/>
              <a:t>: AVP, Quality Assurance at MetLife.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Department</a:t>
            </a:r>
            <a:r>
              <a:rPr lang="en-US" dirty="0"/>
              <a:t>: Global Technology &amp; Operations – Customer Service and Operations Branch.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Responsibilities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Optimize and simplify Quality Assurance through re-engineered processes.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Leverage technology and automation for operational efficiency.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Provide strategic consultation to internal and external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Recently joining MetLife, the AVP aims to optimize claims processing, reduce costs, and enhance customer satisfaction while driving strategic business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2157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0F43-0153-E890-7EF7-C303D6AA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2A94-1623-705C-E676-F523A035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739" y="1828800"/>
            <a:ext cx="10724322" cy="477406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Sources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Insurance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Includes insurance type, claim amount, premium, incident details, and insurer information.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Employee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Includes Agent ID, tenure, and join date.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records: 12,000+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Columns: 25 columns from both datasets combined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Insurance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life, health, property, mobile, motor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Claim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Ranges from minor to major loss incidents.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Missing data in key fields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Education 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Incident Severity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Cleaning Solutions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Filled missing values with "Unknown" for consistency.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Removed irrelevant columns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Address Line 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83" y="1828800"/>
            <a:ext cx="10465904" cy="47740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</a:p>
          <a:p>
            <a:pPr lvl="1"/>
            <a:r>
              <a:rPr lang="en-US" dirty="0"/>
              <a:t>To optimize MetLife's claims processing, improve product profitability, and refine workforce strategies using data-driven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Value to Client 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Claims Processing Efficiency</a:t>
            </a:r>
            <a:r>
              <a:rPr lang="en-US" dirty="0"/>
              <a:t>: Decision Tree model improves </a:t>
            </a:r>
            <a:r>
              <a:rPr lang="en-US" b="1" dirty="0"/>
              <a:t>claim approval speed</a:t>
            </a:r>
            <a:r>
              <a:rPr lang="en-US" dirty="0"/>
              <a:t> and reduces </a:t>
            </a:r>
            <a:r>
              <a:rPr lang="en-US" b="1" dirty="0"/>
              <a:t>operational costs</a:t>
            </a:r>
            <a:r>
              <a:rPr lang="en-US" dirty="0"/>
              <a:t> by automating predictions.</a:t>
            </a:r>
          </a:p>
          <a:p>
            <a:pPr lvl="1"/>
            <a:r>
              <a:rPr lang="en-US" b="1" dirty="0"/>
              <a:t>Product Profitability</a:t>
            </a:r>
            <a:r>
              <a:rPr lang="en-US" dirty="0"/>
              <a:t>: Identified </a:t>
            </a:r>
            <a:r>
              <a:rPr lang="en-US" b="1" dirty="0"/>
              <a:t>life insurance</a:t>
            </a:r>
            <a:r>
              <a:rPr lang="en-US" dirty="0"/>
              <a:t> as a high-risk, high-reward product, enabling better pricing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78DD-C7A4-C194-F2C0-BC541181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4261-7161-365A-F657-831423110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9624" y="1679713"/>
            <a:ext cx="10192080" cy="492315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7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Chosen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Decision Tree </a:t>
            </a:r>
            <a:r>
              <a:rPr lang="en-US" sz="1600" dirty="0"/>
              <a:t>for classification, leveraging its ability to handle </a:t>
            </a:r>
            <a:r>
              <a:rPr lang="en-US" sz="1600" b="1" dirty="0"/>
              <a:t>non-linear</a:t>
            </a:r>
            <a:r>
              <a:rPr lang="en-US" sz="1600" dirty="0"/>
              <a:t> relationships and complex data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Training Accuracy</a:t>
            </a:r>
            <a:r>
              <a:rPr lang="en-US" sz="1600" dirty="0"/>
              <a:t>: 95%, </a:t>
            </a:r>
            <a:r>
              <a:rPr lang="en-US" sz="1600" b="1" dirty="0"/>
              <a:t>Testing Accuracy</a:t>
            </a:r>
            <a:r>
              <a:rPr lang="en-US" sz="1600" dirty="0"/>
              <a:t>: 85%—high generalizability.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 Recall (88.05%)</a:t>
            </a:r>
            <a:r>
              <a:rPr lang="en-US" sz="1600" dirty="0"/>
              <a:t>: Ensures most </a:t>
            </a:r>
            <a:r>
              <a:rPr lang="en-US" sz="1600" b="1" dirty="0"/>
              <a:t>approved claims</a:t>
            </a:r>
            <a:r>
              <a:rPr lang="en-US" sz="1600" dirty="0"/>
              <a:t> are identified, speeding up processing and reducing operational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 Precision (95.4%)</a:t>
            </a:r>
            <a:r>
              <a:rPr lang="en-US" sz="1600" dirty="0"/>
              <a:t>: Minimizes </a:t>
            </a:r>
            <a:r>
              <a:rPr lang="en-US" sz="1600" b="1" dirty="0"/>
              <a:t>false positives</a:t>
            </a:r>
            <a:r>
              <a:rPr lang="en-US" sz="1600" dirty="0"/>
              <a:t>, enhancing accuracy in claim predictions and reducing manual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Moderate ROC AUC (0.452) indicates room for improvement in handling </a:t>
            </a:r>
            <a:r>
              <a:rPr lang="en-US" sz="1600" b="1" dirty="0"/>
              <a:t>denied claims</a:t>
            </a:r>
            <a:r>
              <a:rPr lang="en-US" sz="1600" dirty="0"/>
              <a:t>, suggesting the need for more advanced model refinement.</a:t>
            </a:r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345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862C-AA2B-8AA6-1518-73B1B5A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01D1-F194-E0C8-A6DA-3F2981EA2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60D5-DC61-82DD-B836-F7CF8F7B5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Training Score: 0.95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Testing Score: 0.85</a:t>
            </a:r>
          </a:p>
          <a:p>
            <a:r>
              <a:rPr lang="en-US" sz="2000" dirty="0"/>
              <a:t>ROC AUC = 0.452</a:t>
            </a:r>
          </a:p>
          <a:p>
            <a:r>
              <a:rPr lang="en-US" sz="2000" b="1" dirty="0"/>
              <a:t>Recall:  88.05%</a:t>
            </a:r>
          </a:p>
          <a:p>
            <a:r>
              <a:rPr lang="en-US" sz="2000" b="1" dirty="0"/>
              <a:t>Precision:  95.4%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BF66B-048E-D871-4DDF-C466ABD25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AC8A8-6839-175C-7D03-B53BDA45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600" y="2676525"/>
            <a:ext cx="4572000" cy="3467100"/>
          </a:xfrm>
        </p:spPr>
        <p:txBody>
          <a:bodyPr/>
          <a:lstStyle/>
          <a:p>
            <a:r>
              <a:rPr lang="en-US" sz="2000" b="1" dirty="0"/>
              <a:t>Training Score: 0.56</a:t>
            </a:r>
          </a:p>
          <a:p>
            <a:r>
              <a:rPr lang="en-US" sz="2000" b="1" dirty="0"/>
              <a:t>Testing Score: 0.51</a:t>
            </a:r>
          </a:p>
          <a:p>
            <a:r>
              <a:rPr lang="en-US" sz="2000" dirty="0"/>
              <a:t>ROC AUC = 0.452</a:t>
            </a:r>
          </a:p>
          <a:p>
            <a:r>
              <a:rPr lang="en-US" sz="2000" b="1" dirty="0"/>
              <a:t>Recall:  51.36%</a:t>
            </a:r>
          </a:p>
          <a:p>
            <a:r>
              <a:rPr lang="en-US" sz="2000" b="1" dirty="0"/>
              <a:t>Precision:  94.59%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>
            <a:extLst>
              <a:ext uri="{FF2B5EF4-FFF2-40B4-BE49-F238E27FC236}">
                <a16:creationId xmlns:a16="http://schemas.microsoft.com/office/drawing/2014/main" id="{97FFACBC-D6A7-2E09-4CDB-F39B47EC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ROC Curve for Decision Tree Model</a:t>
            </a:r>
          </a:p>
        </p:txBody>
      </p:sp>
      <p:pic>
        <p:nvPicPr>
          <p:cNvPr id="2050" name="Picture 2" descr="A graph with orange and blue lines&#10;&#10;Description automatically generated">
            <a:extLst>
              <a:ext uri="{FF2B5EF4-FFF2-40B4-BE49-F238E27FC236}">
                <a16:creationId xmlns:a16="http://schemas.microsoft.com/office/drawing/2014/main" id="{30E6A16D-D58D-3FC4-7EE5-3412AE3B49D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" r="3" b="7195"/>
          <a:stretch/>
        </p:blipFill>
        <p:spPr bwMode="auto">
          <a:xfrm>
            <a:off x="1295400" y="1828802"/>
            <a:ext cx="6172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C229D1C7-F490-8E04-B195-77D356E6F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9080" y="1828802"/>
            <a:ext cx="3017520" cy="4343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ROC AUC: 0.452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struggles to differentiate between approved and denied claim</a:t>
            </a:r>
          </a:p>
        </p:txBody>
      </p:sp>
    </p:spTree>
    <p:extLst>
      <p:ext uri="{BB962C8B-B14F-4D97-AF65-F5344CB8AC3E}">
        <p14:creationId xmlns:p14="http://schemas.microsoft.com/office/powerpoint/2010/main" val="30456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78689787-0842-D575-5016-4CE9CDC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Insurance Type vs Claim Amount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444057-CD3B-3251-2958-DB337CB81C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r="-1" b="4681"/>
          <a:stretch/>
        </p:blipFill>
        <p:spPr bwMode="auto">
          <a:xfrm>
            <a:off x="4728209" y="1828800"/>
            <a:ext cx="6126480" cy="4343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9CA6C0E8-CC99-F7B5-D2DB-D6DA28DC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Life insurance has the highest median and max claim amount also the highest variance among all insurance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Life insurance is riskier and more costly than other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5CC835D1-9581-C42E-789F-1A793660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Average Claim Amount by Education Level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B9913C-E3C3-E2E8-A834-F0D1FCB5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2210563"/>
            <a:ext cx="6172200" cy="35798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FB968683-2150-7FE9-9AE8-D7E0F6E1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average claim amount is higher generally for High School, Bachelor, College, and PhD graduates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may indicate they file larger claim amount and are riskier </a:t>
            </a:r>
          </a:p>
        </p:txBody>
      </p:sp>
    </p:spTree>
    <p:extLst>
      <p:ext uri="{BB962C8B-B14F-4D97-AF65-F5344CB8AC3E}">
        <p14:creationId xmlns:p14="http://schemas.microsoft.com/office/powerpoint/2010/main" val="502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BE30CEB4B6F4292034BC06F7AD379" ma:contentTypeVersion="9" ma:contentTypeDescription="Create a new document." ma:contentTypeScope="" ma:versionID="78f9536bd487e45889ab47e39488eae7">
  <xsd:schema xmlns:xsd="http://www.w3.org/2001/XMLSchema" xmlns:xs="http://www.w3.org/2001/XMLSchema" xmlns:p="http://schemas.microsoft.com/office/2006/metadata/properties" xmlns:ns3="3b7851a5-4bf9-466c-a4d7-a7ab5ecbb216" xmlns:ns4="51cd5850-319c-434b-ac1b-4c3942fe9fca" targetNamespace="http://schemas.microsoft.com/office/2006/metadata/properties" ma:root="true" ma:fieldsID="56861f3d59687745b90b63816c52bade" ns3:_="" ns4:_="">
    <xsd:import namespace="3b7851a5-4bf9-466c-a4d7-a7ab5ecbb216"/>
    <xsd:import namespace="51cd5850-319c-434b-ac1b-4c3942fe9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851a5-4bf9-466c-a4d7-a7ab5ecb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d5850-319c-434b-ac1b-4c3942fe9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7851a5-4bf9-466c-a4d7-a7ab5ecbb216" xsi:nil="true"/>
  </documentManagement>
</p:properties>
</file>

<file path=customXml/itemProps1.xml><?xml version="1.0" encoding="utf-8"?>
<ds:datastoreItem xmlns:ds="http://schemas.openxmlformats.org/officeDocument/2006/customXml" ds:itemID="{735015B7-6460-42BF-BFF3-CBE669413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851a5-4bf9-466c-a4d7-a7ab5ecbb216"/>
    <ds:schemaRef ds:uri="51cd5850-319c-434b-ac1b-4c3942fe9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13882E-1DC7-410E-A903-EC27DF8FCA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C8F49F-3D75-417A-8622-1D5B8750F59B}">
  <ds:schemaRefs>
    <ds:schemaRef ds:uri="http://schemas.microsoft.com/office/infopath/2007/PartnerControls"/>
    <ds:schemaRef ds:uri="http://purl.org/dc/elements/1.1/"/>
    <ds:schemaRef ds:uri="3b7851a5-4bf9-466c-a4d7-a7ab5ecbb216"/>
    <ds:schemaRef ds:uri="51cd5850-319c-434b-ac1b-4c3942fe9fca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</TotalTime>
  <Words>770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Sales Direction 16X9</vt:lpstr>
      <vt:lpstr>Semester Project: Complete overview</vt:lpstr>
      <vt:lpstr>Context</vt:lpstr>
      <vt:lpstr>Dataset Overview</vt:lpstr>
      <vt:lpstr>Objective and Value</vt:lpstr>
      <vt:lpstr>Predictive Modeling</vt:lpstr>
      <vt:lpstr>Metrics Comparison</vt:lpstr>
      <vt:lpstr>ROC Curve for Decision Tree Model</vt:lpstr>
      <vt:lpstr>Insurance Type vs Claim Amount</vt:lpstr>
      <vt:lpstr>Average Claim Amount by Education Level</vt:lpstr>
      <vt:lpstr>Correlation Heatmap of Quantitative Data</vt:lpstr>
      <vt:lpstr>Claim Amount by Employment Status</vt:lpstr>
      <vt:lpstr>Premium Amount by Marital Status</vt:lpstr>
      <vt:lpstr>Insights Summary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Tony</dc:creator>
  <cp:lastModifiedBy>Yue, Tony</cp:lastModifiedBy>
  <cp:revision>2</cp:revision>
  <dcterms:created xsi:type="dcterms:W3CDTF">2024-12-10T22:34:49Z</dcterms:created>
  <dcterms:modified xsi:type="dcterms:W3CDTF">2024-12-10T22:37:45Z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0x010100A69BE30CEB4B6F4292034BC06F7AD379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